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5"/>
  </p:notesMasterIdLst>
  <p:sldIdLst>
    <p:sldId id="256" r:id="rId2"/>
    <p:sldId id="261" r:id="rId3"/>
    <p:sldId id="257" r:id="rId4"/>
    <p:sldId id="263" r:id="rId5"/>
    <p:sldId id="258" r:id="rId6"/>
    <p:sldId id="260" r:id="rId7"/>
    <p:sldId id="264" r:id="rId8"/>
    <p:sldId id="265" r:id="rId9"/>
    <p:sldId id="266" r:id="rId10"/>
    <p:sldId id="259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1EE24-7689-4BD1-8A83-8A3809059BBB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2DB6A-2EC4-4FB5-83B3-433704A33D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326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32A4BE37-48F3-4809-A8CA-4DBE77AB5003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51748-57CC-41AC-9316-4565D23F97C3}" type="datetime1">
              <a:rPr lang="en-GB" smtClean="0"/>
              <a:t>26/04/2016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2268A-BBF9-4F54-8F91-AD80361A711B}" type="datetime1">
              <a:rPr lang="en-GB" smtClean="0"/>
              <a:t>26/04/2016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48CAC-69B8-457D-B487-EB26ADBAD9C6}" type="datetime1">
              <a:rPr lang="en-GB" smtClean="0"/>
              <a:t>26/04/2016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60104-6A6D-45A8-A8A4-B18B00678214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26/04/2016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A097B-939A-46C9-916B-47BAE8FED146}" type="datetime1">
              <a:rPr lang="en-GB" smtClean="0"/>
              <a:t>26/04/2016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3236-0E59-4B2A-9066-48178E16ADB9}" type="datetime1">
              <a:rPr lang="en-GB" smtClean="0"/>
              <a:t>26/04/2016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F5710-5671-47D0-A3F9-B1511B6230AA}" type="datetime1">
              <a:rPr lang="en-GB" smtClean="0"/>
              <a:t>26/04/2016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E8F3C-C142-49E0-A4A6-03A17EEE8FD6}" type="datetime1">
              <a:rPr lang="en-GB" smtClean="0"/>
              <a:t>26/04/2016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4B5A31-C559-4F30-8866-5F4004CC4196}" type="datetime1">
              <a:rPr lang="en-GB" smtClean="0"/>
              <a:t>26/04/2016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educationandskills/publications/guidance/performance-management/?lang=e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achers.org.uk/teachers-appraisa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066800"/>
            <a:ext cx="7772400" cy="1470025"/>
          </a:xfrm>
        </p:spPr>
        <p:txBody>
          <a:bodyPr/>
          <a:lstStyle/>
          <a:p>
            <a:r>
              <a:rPr lang="en-GB" dirty="0" smtClean="0"/>
              <a:t>Performance management and appraisal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3744615"/>
            <a:ext cx="2971800" cy="1752600"/>
          </a:xfrm>
        </p:spPr>
        <p:txBody>
          <a:bodyPr/>
          <a:lstStyle/>
          <a:p>
            <a:r>
              <a:rPr lang="en-GB" dirty="0" smtClean="0"/>
              <a:t>Leading and Developing the </a:t>
            </a:r>
            <a:r>
              <a:rPr lang="en-GB" dirty="0"/>
              <a:t>S</a:t>
            </a:r>
            <a:r>
              <a:rPr lang="en-GB" dirty="0" smtClean="0"/>
              <a:t>chool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31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7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we already know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http://gov.wales/topics/educationandskills/publications/guidance/performance-management/?lang=en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99DEC-16F6-4C06-ACBF-8323754E04C5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17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about when things are not going to plan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Restorative practice?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90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dirty="0" smtClean="0"/>
              <a:t>Conflict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452663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Before:</a:t>
            </a:r>
            <a:r>
              <a:rPr lang="en-GB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Ethos  - a permeating set of values  translate into approach that uses specific positive and respectful practices, processes and skills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Learning to deal with conflict – from a difference of opinion, to critical friends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Maslow’s hierarchy of needs</a:t>
            </a:r>
          </a:p>
          <a:p>
            <a:pPr marL="0" indent="0">
              <a:buNone/>
            </a:pPr>
            <a:r>
              <a:rPr lang="en-GB" b="1" dirty="0" smtClean="0"/>
              <a:t>During: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</a:t>
            </a:r>
            <a:r>
              <a:rPr lang="en-GB" dirty="0" smtClean="0"/>
              <a:t>se of language, use of enquiry, use of building conversations, use of reflection, use of buddies/ mentors, supporting structure,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Formal structure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1A65F-2948-4111-8047-D04CBBCA3F53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9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71659"/>
              </p:ext>
            </p:extLst>
          </p:nvPr>
        </p:nvGraphicFramePr>
        <p:xfrm>
          <a:off x="228600" y="228600"/>
          <a:ext cx="8534400" cy="6553199"/>
        </p:xfrm>
        <a:graphic>
          <a:graphicData uri="http://schemas.openxmlformats.org/drawingml/2006/table">
            <a:tbl>
              <a:tblPr/>
              <a:tblGrid>
                <a:gridCol w="3929063"/>
                <a:gridCol w="4605337"/>
              </a:tblGrid>
              <a:tr h="728639">
                <a:tc gridSpan="2">
                  <a:txBody>
                    <a:bodyPr/>
                    <a:lstStyle/>
                    <a:p>
                      <a:pPr algn="ctr" fontAlgn="t"/>
                      <a:r>
                        <a:rPr lang="en-GB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Healthy and unhealthy ways of managing and resolving conflict</a:t>
                      </a:r>
                    </a:p>
                  </a:txBody>
                  <a:tcPr marL="47625" marR="47625" marT="4762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C5CA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46855">
                <a:tc>
                  <a:txBody>
                    <a:bodyPr/>
                    <a:lstStyle/>
                    <a:p>
                      <a:pPr algn="ctr" fontAlgn="t"/>
                      <a:r>
                        <a:rPr lang="en-GB" b="1" i="0" dirty="0">
                          <a:solidFill>
                            <a:srgbClr val="3C5CAE"/>
                          </a:solidFill>
                          <a:effectLst/>
                          <a:latin typeface="Verdana"/>
                        </a:rPr>
                        <a:t>Unhealthy responses to conflict:</a:t>
                      </a:r>
                    </a:p>
                  </a:txBody>
                  <a:tcPr marL="57150" marR="57150" marT="38100" marB="38100">
                    <a:lnL w="9525" cap="flat" cmpd="sng" algn="ctr">
                      <a:solidFill>
                        <a:srgbClr val="3C5C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C5C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6E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b="1" i="0">
                          <a:solidFill>
                            <a:srgbClr val="3C5CAE"/>
                          </a:solidFill>
                          <a:effectLst/>
                          <a:latin typeface="Verdana"/>
                        </a:rPr>
                        <a:t>Healthy responses to conflict</a:t>
                      </a:r>
                    </a:p>
                  </a:txBody>
                  <a:tcPr marL="57150" marR="57150" marT="38100" marB="38100">
                    <a:lnL w="9525" cap="flat" cmpd="sng" algn="ctr">
                      <a:solidFill>
                        <a:srgbClr val="3C5C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6E5"/>
                    </a:solidFill>
                  </a:tcPr>
                </a:tc>
              </a:tr>
              <a:tr h="116126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 inability to recognize and respond to the things that matter to the other person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capacity to recognize and respond to the things that matter to the other person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969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Explosive, angry, hurtful, and resentful reactions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Calm, non-defensive, and respectful reactions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</a:tr>
              <a:tr h="116126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withdrawal of love, resulting in rejection, isolation, shaming, and fear of abandonment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readiness to forgive and forget, and to move past the conflict without holding resentments or anger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969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 inability to compromise or see the other person’s side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ability to seek compromise and avoid punishing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</a:tr>
              <a:tr h="116126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fear and avoidance of conflict; the expectation of bad outcomes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belief that facing conflict head on is the best thing for both sides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FB33D-4606-4CD7-92E3-7B18E8F8DD5E}" type="datetime1">
              <a:rPr lang="en-GB" smtClean="0"/>
              <a:t>26/04/2016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1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7</a:t>
            </a:fld>
            <a:endParaRPr lang="en-GB"/>
          </a:p>
        </p:txBody>
      </p:sp>
      <p:pic>
        <p:nvPicPr>
          <p:cNvPr id="2050" name="Picture 2" descr="http://www.broadreachtraining.com/images/misc/maslow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2400"/>
            <a:ext cx="8077200" cy="552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22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26/04/2016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8</a:t>
            </a:fld>
            <a:endParaRPr lang="en-GB"/>
          </a:p>
        </p:txBody>
      </p:sp>
      <p:pic>
        <p:nvPicPr>
          <p:cNvPr id="3074" name="Picture 2" descr="http://i.imgur.com/Iu9f1kf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8600"/>
            <a:ext cx="7848600" cy="52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73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26/04/2016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9</a:t>
            </a:fld>
            <a:endParaRPr lang="en-GB"/>
          </a:p>
        </p:txBody>
      </p:sp>
      <p:pic>
        <p:nvPicPr>
          <p:cNvPr id="4098" name="Picture 2" descr="https://brilliantnurse.com/wp-content/uploads/2015/01/nclex-masl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0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26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76200"/>
            <a:ext cx="8686800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/>
              <a:t>A </a:t>
            </a:r>
            <a:r>
              <a:rPr lang="en-GB" sz="2400" b="1" dirty="0"/>
              <a:t>conflict is more than just a disagreement.</a:t>
            </a:r>
            <a:r>
              <a:rPr lang="en-GB" sz="2400" dirty="0"/>
              <a:t> It is a situation in which one or both parties perceive a threat (whether or not the threat is real</a:t>
            </a:r>
            <a:r>
              <a:rPr lang="en-GB" sz="2400" dirty="0" smtClean="0"/>
              <a:t>).</a:t>
            </a:r>
          </a:p>
          <a:p>
            <a:r>
              <a:rPr lang="en-GB" sz="2400" b="1" dirty="0" smtClean="0"/>
              <a:t>Conflicts </a:t>
            </a:r>
            <a:r>
              <a:rPr lang="en-GB" sz="2400" b="1" dirty="0"/>
              <a:t>continue to fester when ignored.</a:t>
            </a:r>
            <a:r>
              <a:rPr lang="en-GB" sz="2400" dirty="0"/>
              <a:t> Because conflicts involve perceived threats to our well-being and survival, they stay with us until we face and resolve them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We </a:t>
            </a:r>
            <a:r>
              <a:rPr lang="en-GB" sz="2400" b="1" dirty="0"/>
              <a:t>respond to conflicts based on our perceptions</a:t>
            </a:r>
            <a:r>
              <a:rPr lang="en-GB" sz="2400" dirty="0"/>
              <a:t> of the situation, not necessarily to an objective review of the facts. Our perceptions are influenced by our life experiences, culture, values, and beliefs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Conflicts </a:t>
            </a:r>
            <a:r>
              <a:rPr lang="en-GB" sz="2400" b="1" dirty="0"/>
              <a:t>trigger strong emotions.</a:t>
            </a:r>
            <a:r>
              <a:rPr lang="en-GB" sz="2400" dirty="0"/>
              <a:t> If you aren’t comfortable with your emotions or able to manage them in times of stress, you won’t be able to resolve conflict successfully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Conflicts </a:t>
            </a:r>
            <a:r>
              <a:rPr lang="en-GB" sz="2400" b="1" dirty="0"/>
              <a:t>are an opportunity for growth.</a:t>
            </a:r>
            <a:r>
              <a:rPr lang="en-GB" sz="2400" dirty="0"/>
              <a:t> When you’re able to resolve conflict in a relationship, it builds trust. You can feel secure knowing your relationship can survive challenges and disagreements</a:t>
            </a:r>
            <a:r>
              <a:rPr lang="en-GB" sz="2400" dirty="0" smtClean="0"/>
              <a:t>.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2D1EF-AC78-4E1E-BE10-4D9D5BD4EB36}" type="datetime1">
              <a:rPr lang="en-GB" smtClean="0"/>
              <a:t>26/04/2016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8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Challenging conversations and managing conflict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Confidence to hold structured effective conversations across a wide range of situations, identifying actions and changes in behaviours to resolve issues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Develop </a:t>
            </a:r>
            <a:r>
              <a:rPr lang="en-GB" dirty="0" smtClean="0"/>
              <a:t>self awareness </a:t>
            </a:r>
            <a:r>
              <a:rPr lang="en-GB" dirty="0"/>
              <a:t>of your conflict management </a:t>
            </a:r>
            <a:r>
              <a:rPr lang="en-GB" dirty="0" smtClean="0"/>
              <a:t>style</a:t>
            </a:r>
          </a:p>
          <a:p>
            <a:r>
              <a:rPr lang="en-GB" dirty="0" smtClean="0"/>
              <a:t>develop </a:t>
            </a:r>
            <a:r>
              <a:rPr lang="en-GB" dirty="0"/>
              <a:t>a positive and resilient approach to conflict </a:t>
            </a:r>
            <a:r>
              <a:rPr lang="en-GB" dirty="0" smtClean="0"/>
              <a:t>resolution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26/04/2016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63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528863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Establish the cause of the conflict</a:t>
            </a:r>
          </a:p>
          <a:p>
            <a:pPr marL="0" indent="0">
              <a:buNone/>
            </a:pPr>
            <a:r>
              <a:rPr lang="en-GB" dirty="0" smtClean="0"/>
              <a:t>(be objective; go beyond personality clash; avoid your own bias)</a:t>
            </a:r>
          </a:p>
          <a:p>
            <a:r>
              <a:rPr lang="en-GB" dirty="0" smtClean="0"/>
              <a:t>Recognise escalation</a:t>
            </a:r>
          </a:p>
          <a:p>
            <a:pPr marL="0" indent="0">
              <a:buNone/>
            </a:pPr>
            <a:r>
              <a:rPr lang="en-GB" dirty="0" smtClean="0"/>
              <a:t>(stages of an escalating situation; prevent moving into conflict; recognise wen to take action)</a:t>
            </a:r>
          </a:p>
          <a:p>
            <a:r>
              <a:rPr lang="en-GB" dirty="0" smtClean="0"/>
              <a:t>Use language to shift perspectives and build bridges</a:t>
            </a:r>
          </a:p>
          <a:p>
            <a:pPr marL="0" indent="0">
              <a:buNone/>
            </a:pPr>
            <a:r>
              <a:rPr lang="en-GB" dirty="0" smtClean="0"/>
              <a:t>(persuasive language, avoid words that escalate, use phrases to shift thinking)</a:t>
            </a:r>
          </a:p>
          <a:p>
            <a:r>
              <a:rPr lang="en-GB" dirty="0" smtClean="0"/>
              <a:t>Prepare and plan for difficult meetings</a:t>
            </a:r>
          </a:p>
          <a:p>
            <a:pPr marL="0" indent="0">
              <a:buNone/>
            </a:pPr>
            <a:r>
              <a:rPr lang="en-GB" dirty="0" smtClean="0"/>
              <a:t>( establish effective approaches, use assertiveness in interactions, create space to ‘come back’)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76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www.teachers.org.uk/teachers-appraisal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26/04/2016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7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75</TotalTime>
  <Words>418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Performance management and appraisal</vt:lpstr>
      <vt:lpstr>Discussion point</vt:lpstr>
      <vt:lpstr>What we already know</vt:lpstr>
      <vt:lpstr>PowerPoint Presentation</vt:lpstr>
      <vt:lpstr>Conflict resolution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Challenging conversations and managing conflict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</dc:creator>
  <cp:lastModifiedBy>Sharon</cp:lastModifiedBy>
  <cp:revision>9</cp:revision>
  <dcterms:created xsi:type="dcterms:W3CDTF">2016-04-22T16:02:36Z</dcterms:created>
  <dcterms:modified xsi:type="dcterms:W3CDTF">2016-04-26T11:04:23Z</dcterms:modified>
</cp:coreProperties>
</file>