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9" r:id="rId3"/>
    <p:sldId id="271" r:id="rId4"/>
    <p:sldId id="272" r:id="rId5"/>
    <p:sldId id="273" r:id="rId6"/>
    <p:sldId id="294" r:id="rId7"/>
    <p:sldId id="274" r:id="rId8"/>
    <p:sldId id="293" r:id="rId9"/>
    <p:sldId id="276" r:id="rId10"/>
    <p:sldId id="277" r:id="rId11"/>
    <p:sldId id="292" r:id="rId12"/>
    <p:sldId id="295" r:id="rId13"/>
    <p:sldId id="27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BC21FB-1EF7-43AB-AD0A-DAC6D36FE033}" v="13" dt="2024-10-15T10:36:07.2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69572" autoAdjust="0"/>
  </p:normalViewPr>
  <p:slideViewPr>
    <p:cSldViewPr snapToGrid="0">
      <p:cViewPr varScale="1">
        <p:scale>
          <a:sx n="45" d="100"/>
          <a:sy n="45" d="100"/>
        </p:scale>
        <p:origin x="814" y="17"/>
      </p:cViewPr>
      <p:guideLst/>
    </p:cSldViewPr>
  </p:slideViewPr>
  <p:notesTextViewPr>
    <p:cViewPr>
      <p:scale>
        <a:sx n="1" d="1"/>
        <a:sy n="1" d="1"/>
      </p:scale>
      <p:origin x="0" y="-182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B9BC21FB-1EF7-43AB-AD0A-DAC6D36FE033}"/>
    <pc:docChg chg="undo redo custSel addSld modSld">
      <pc:chgData name="Dr Charlotte Greenway" userId="21ca5f9ab6ecb0bd" providerId="LiveId" clId="{B9BC21FB-1EF7-43AB-AD0A-DAC6D36FE033}" dt="2024-10-15T10:50:18.558" v="1186" actId="1076"/>
      <pc:docMkLst>
        <pc:docMk/>
      </pc:docMkLst>
      <pc:sldChg chg="modNotesTx">
        <pc:chgData name="Dr Charlotte Greenway" userId="21ca5f9ab6ecb0bd" providerId="LiveId" clId="{B9BC21FB-1EF7-43AB-AD0A-DAC6D36FE033}" dt="2024-10-15T10:15:16.007" v="652" actId="20577"/>
        <pc:sldMkLst>
          <pc:docMk/>
          <pc:sldMk cId="3104473738" sldId="269"/>
        </pc:sldMkLst>
      </pc:sldChg>
      <pc:sldChg chg="modNotesTx">
        <pc:chgData name="Dr Charlotte Greenway" userId="21ca5f9ab6ecb0bd" providerId="LiveId" clId="{B9BC21FB-1EF7-43AB-AD0A-DAC6D36FE033}" dt="2024-10-15T10:16:10.612" v="701" actId="6549"/>
        <pc:sldMkLst>
          <pc:docMk/>
          <pc:sldMk cId="3106092549" sldId="271"/>
        </pc:sldMkLst>
      </pc:sldChg>
      <pc:sldChg chg="modNotesTx">
        <pc:chgData name="Dr Charlotte Greenway" userId="21ca5f9ab6ecb0bd" providerId="LiveId" clId="{B9BC21FB-1EF7-43AB-AD0A-DAC6D36FE033}" dt="2024-10-15T10:17:42.274" v="744" actId="20577"/>
        <pc:sldMkLst>
          <pc:docMk/>
          <pc:sldMk cId="2437350110" sldId="272"/>
        </pc:sldMkLst>
      </pc:sldChg>
      <pc:sldChg chg="modSp modNotesTx">
        <pc:chgData name="Dr Charlotte Greenway" userId="21ca5f9ab6ecb0bd" providerId="LiveId" clId="{B9BC21FB-1EF7-43AB-AD0A-DAC6D36FE033}" dt="2024-10-15T10:21:44.207" v="901" actId="20577"/>
        <pc:sldMkLst>
          <pc:docMk/>
          <pc:sldMk cId="2283819649" sldId="273"/>
        </pc:sldMkLst>
        <pc:graphicFrameChg chg="mod">
          <ac:chgData name="Dr Charlotte Greenway" userId="21ca5f9ab6ecb0bd" providerId="LiveId" clId="{B9BC21FB-1EF7-43AB-AD0A-DAC6D36FE033}" dt="2024-10-15T10:21:44.207" v="901" actId="20577"/>
          <ac:graphicFrameMkLst>
            <pc:docMk/>
            <pc:sldMk cId="2283819649" sldId="273"/>
            <ac:graphicFrameMk id="11" creationId="{00000000-0000-0000-0000-000000000000}"/>
          </ac:graphicFrameMkLst>
        </pc:graphicFrameChg>
      </pc:sldChg>
      <pc:sldChg chg="addSp delSp modSp mod">
        <pc:chgData name="Dr Charlotte Greenway" userId="21ca5f9ab6ecb0bd" providerId="LiveId" clId="{B9BC21FB-1EF7-43AB-AD0A-DAC6D36FE033}" dt="2024-10-15T10:29:28.111" v="1006" actId="20577"/>
        <pc:sldMkLst>
          <pc:docMk/>
          <pc:sldMk cId="897645624" sldId="274"/>
        </pc:sldMkLst>
        <pc:spChg chg="mod">
          <ac:chgData name="Dr Charlotte Greenway" userId="21ca5f9ab6ecb0bd" providerId="LiveId" clId="{B9BC21FB-1EF7-43AB-AD0A-DAC6D36FE033}" dt="2024-10-15T10:29:00.499" v="928" actId="1076"/>
          <ac:spMkLst>
            <pc:docMk/>
            <pc:sldMk cId="897645624" sldId="274"/>
            <ac:spMk id="2" creationId="{00000000-0000-0000-0000-000000000000}"/>
          </ac:spMkLst>
        </pc:spChg>
        <pc:spChg chg="del">
          <ac:chgData name="Dr Charlotte Greenway" userId="21ca5f9ab6ecb0bd" providerId="LiveId" clId="{B9BC21FB-1EF7-43AB-AD0A-DAC6D36FE033}" dt="2024-10-15T10:25:23.926" v="902" actId="478"/>
          <ac:spMkLst>
            <pc:docMk/>
            <pc:sldMk cId="897645624" sldId="274"/>
            <ac:spMk id="3" creationId="{00000000-0000-0000-0000-000000000000}"/>
          </ac:spMkLst>
        </pc:spChg>
        <pc:spChg chg="add mod">
          <ac:chgData name="Dr Charlotte Greenway" userId="21ca5f9ab6ecb0bd" providerId="LiveId" clId="{B9BC21FB-1EF7-43AB-AD0A-DAC6D36FE033}" dt="2024-10-15T10:29:28.111" v="1006" actId="20577"/>
          <ac:spMkLst>
            <pc:docMk/>
            <pc:sldMk cId="897645624" sldId="274"/>
            <ac:spMk id="5" creationId="{E812526D-32B2-C130-6598-CE7A26C1D75C}"/>
          </ac:spMkLst>
        </pc:spChg>
        <pc:spChg chg="add">
          <ac:chgData name="Dr Charlotte Greenway" userId="21ca5f9ab6ecb0bd" providerId="LiveId" clId="{B9BC21FB-1EF7-43AB-AD0A-DAC6D36FE033}" dt="2024-10-15T10:25:26.757" v="903"/>
          <ac:spMkLst>
            <pc:docMk/>
            <pc:sldMk cId="897645624" sldId="274"/>
            <ac:spMk id="6" creationId="{6567A5C5-6A0B-1BB8-07E7-640E5EE12EC2}"/>
          </ac:spMkLst>
        </pc:spChg>
        <pc:spChg chg="add">
          <ac:chgData name="Dr Charlotte Greenway" userId="21ca5f9ab6ecb0bd" providerId="LiveId" clId="{B9BC21FB-1EF7-43AB-AD0A-DAC6D36FE033}" dt="2024-10-15T10:25:26.757" v="903"/>
          <ac:spMkLst>
            <pc:docMk/>
            <pc:sldMk cId="897645624" sldId="274"/>
            <ac:spMk id="7" creationId="{C96562E5-EE2B-9AB0-5F65-4B4A0AEEBF58}"/>
          </ac:spMkLst>
        </pc:spChg>
        <pc:spChg chg="add">
          <ac:chgData name="Dr Charlotte Greenway" userId="21ca5f9ab6ecb0bd" providerId="LiveId" clId="{B9BC21FB-1EF7-43AB-AD0A-DAC6D36FE033}" dt="2024-10-15T10:25:26.757" v="903"/>
          <ac:spMkLst>
            <pc:docMk/>
            <pc:sldMk cId="897645624" sldId="274"/>
            <ac:spMk id="8" creationId="{0DA844B6-E532-EC00-9308-8804961B97E2}"/>
          </ac:spMkLst>
        </pc:spChg>
        <pc:spChg chg="add">
          <ac:chgData name="Dr Charlotte Greenway" userId="21ca5f9ab6ecb0bd" providerId="LiveId" clId="{B9BC21FB-1EF7-43AB-AD0A-DAC6D36FE033}" dt="2024-10-15T10:25:26.757" v="903"/>
          <ac:spMkLst>
            <pc:docMk/>
            <pc:sldMk cId="897645624" sldId="274"/>
            <ac:spMk id="9" creationId="{AD998625-08AD-4EE7-865C-1D63F921BDA7}"/>
          </ac:spMkLst>
        </pc:spChg>
        <pc:picChg chg="add">
          <ac:chgData name="Dr Charlotte Greenway" userId="21ca5f9ab6ecb0bd" providerId="LiveId" clId="{B9BC21FB-1EF7-43AB-AD0A-DAC6D36FE033}" dt="2024-10-15T10:25:26.757" v="903"/>
          <ac:picMkLst>
            <pc:docMk/>
            <pc:sldMk cId="897645624" sldId="274"/>
            <ac:picMk id="1027" creationId="{E999784C-0CE7-5F34-4747-0C86601E8543}"/>
          </ac:picMkLst>
        </pc:picChg>
        <pc:picChg chg="add">
          <ac:chgData name="Dr Charlotte Greenway" userId="21ca5f9ab6ecb0bd" providerId="LiveId" clId="{B9BC21FB-1EF7-43AB-AD0A-DAC6D36FE033}" dt="2024-10-15T10:25:26.757" v="903"/>
          <ac:picMkLst>
            <pc:docMk/>
            <pc:sldMk cId="897645624" sldId="274"/>
            <ac:picMk id="1028" creationId="{7D24822D-DABE-3E8A-1900-C66A232E5BC3}"/>
          </ac:picMkLst>
        </pc:picChg>
        <pc:picChg chg="add">
          <ac:chgData name="Dr Charlotte Greenway" userId="21ca5f9ab6ecb0bd" providerId="LiveId" clId="{B9BC21FB-1EF7-43AB-AD0A-DAC6D36FE033}" dt="2024-10-15T10:25:26.757" v="903"/>
          <ac:picMkLst>
            <pc:docMk/>
            <pc:sldMk cId="897645624" sldId="274"/>
            <ac:picMk id="1029" creationId="{F1F37368-3C71-0D19-65E1-20601EA0C9BE}"/>
          </ac:picMkLst>
        </pc:picChg>
        <pc:picChg chg="add">
          <ac:chgData name="Dr Charlotte Greenway" userId="21ca5f9ab6ecb0bd" providerId="LiveId" clId="{B9BC21FB-1EF7-43AB-AD0A-DAC6D36FE033}" dt="2024-10-15T10:25:26.757" v="903"/>
          <ac:picMkLst>
            <pc:docMk/>
            <pc:sldMk cId="897645624" sldId="274"/>
            <ac:picMk id="1031" creationId="{4EA823C6-6252-CB81-74CC-AB3F320E1B6F}"/>
          </ac:picMkLst>
        </pc:picChg>
        <pc:picChg chg="add">
          <ac:chgData name="Dr Charlotte Greenway" userId="21ca5f9ab6ecb0bd" providerId="LiveId" clId="{B9BC21FB-1EF7-43AB-AD0A-DAC6D36FE033}" dt="2024-10-15T10:25:26.757" v="903"/>
          <ac:picMkLst>
            <pc:docMk/>
            <pc:sldMk cId="897645624" sldId="274"/>
            <ac:picMk id="1032" creationId="{DBF15C37-DF24-D3DA-D35E-ED19372A0B4F}"/>
          </ac:picMkLst>
        </pc:picChg>
        <pc:picChg chg="add">
          <ac:chgData name="Dr Charlotte Greenway" userId="21ca5f9ab6ecb0bd" providerId="LiveId" clId="{B9BC21FB-1EF7-43AB-AD0A-DAC6D36FE033}" dt="2024-10-15T10:25:26.757" v="903"/>
          <ac:picMkLst>
            <pc:docMk/>
            <pc:sldMk cId="897645624" sldId="274"/>
            <ac:picMk id="1033" creationId="{C3634F92-836C-646A-95A4-B4B48849F34D}"/>
          </ac:picMkLst>
        </pc:picChg>
      </pc:sldChg>
      <pc:sldChg chg="modSp mod">
        <pc:chgData name="Dr Charlotte Greenway" userId="21ca5f9ab6ecb0bd" providerId="LiveId" clId="{B9BC21FB-1EF7-43AB-AD0A-DAC6D36FE033}" dt="2024-10-15T10:33:10.586" v="1037" actId="207"/>
        <pc:sldMkLst>
          <pc:docMk/>
          <pc:sldMk cId="1392865395" sldId="276"/>
        </pc:sldMkLst>
        <pc:spChg chg="mod">
          <ac:chgData name="Dr Charlotte Greenway" userId="21ca5f9ab6ecb0bd" providerId="LiveId" clId="{B9BC21FB-1EF7-43AB-AD0A-DAC6D36FE033}" dt="2024-10-15T10:33:10.586" v="1037" actId="207"/>
          <ac:spMkLst>
            <pc:docMk/>
            <pc:sldMk cId="1392865395" sldId="276"/>
            <ac:spMk id="7" creationId="{00000000-0000-0000-0000-000000000000}"/>
          </ac:spMkLst>
        </pc:spChg>
        <pc:spChg chg="mod">
          <ac:chgData name="Dr Charlotte Greenway" userId="21ca5f9ab6ecb0bd" providerId="LiveId" clId="{B9BC21FB-1EF7-43AB-AD0A-DAC6D36FE033}" dt="2024-10-15T10:33:07.859" v="1035" actId="20577"/>
          <ac:spMkLst>
            <pc:docMk/>
            <pc:sldMk cId="1392865395" sldId="276"/>
            <ac:spMk id="9" creationId="{00000000-0000-0000-0000-000000000000}"/>
          </ac:spMkLst>
        </pc:spChg>
      </pc:sldChg>
      <pc:sldChg chg="modSp modNotesTx">
        <pc:chgData name="Dr Charlotte Greenway" userId="21ca5f9ab6ecb0bd" providerId="LiveId" clId="{B9BC21FB-1EF7-43AB-AD0A-DAC6D36FE033}" dt="2024-10-15T10:39:29.339" v="1040"/>
        <pc:sldMkLst>
          <pc:docMk/>
          <pc:sldMk cId="3800301669" sldId="277"/>
        </pc:sldMkLst>
        <pc:graphicFrameChg chg="mod">
          <ac:chgData name="Dr Charlotte Greenway" userId="21ca5f9ab6ecb0bd" providerId="LiveId" clId="{B9BC21FB-1EF7-43AB-AD0A-DAC6D36FE033}" dt="2024-10-15T10:35:16.819" v="1038" actId="20577"/>
          <ac:graphicFrameMkLst>
            <pc:docMk/>
            <pc:sldMk cId="3800301669" sldId="277"/>
            <ac:graphicFrameMk id="9" creationId="{00000000-0000-0000-0000-000000000000}"/>
          </ac:graphicFrameMkLst>
        </pc:graphicFrameChg>
      </pc:sldChg>
      <pc:sldChg chg="modSp">
        <pc:chgData name="Dr Charlotte Greenway" userId="21ca5f9ab6ecb0bd" providerId="LiveId" clId="{B9BC21FB-1EF7-43AB-AD0A-DAC6D36FE033}" dt="2024-10-15T10:36:07.221" v="1039" actId="20577"/>
        <pc:sldMkLst>
          <pc:docMk/>
          <pc:sldMk cId="106955538" sldId="292"/>
        </pc:sldMkLst>
        <pc:graphicFrameChg chg="mod">
          <ac:chgData name="Dr Charlotte Greenway" userId="21ca5f9ab6ecb0bd" providerId="LiveId" clId="{B9BC21FB-1EF7-43AB-AD0A-DAC6D36FE033}" dt="2024-10-15T10:36:07.221" v="1039" actId="20577"/>
          <ac:graphicFrameMkLst>
            <pc:docMk/>
            <pc:sldMk cId="106955538" sldId="292"/>
            <ac:graphicFrameMk id="4" creationId="{00000000-0000-0000-0000-000000000000}"/>
          </ac:graphicFrameMkLst>
        </pc:graphicFrameChg>
      </pc:sldChg>
      <pc:sldChg chg="addSp delSp modSp new mod">
        <pc:chgData name="Dr Charlotte Greenway" userId="21ca5f9ab6ecb0bd" providerId="LiveId" clId="{B9BC21FB-1EF7-43AB-AD0A-DAC6D36FE033}" dt="2024-10-15T10:29:41.996" v="1008" actId="207"/>
        <pc:sldMkLst>
          <pc:docMk/>
          <pc:sldMk cId="3882602918" sldId="293"/>
        </pc:sldMkLst>
        <pc:spChg chg="del">
          <ac:chgData name="Dr Charlotte Greenway" userId="21ca5f9ab6ecb0bd" providerId="LiveId" clId="{B9BC21FB-1EF7-43AB-AD0A-DAC6D36FE033}" dt="2024-10-15T10:27:33.849" v="915"/>
          <ac:spMkLst>
            <pc:docMk/>
            <pc:sldMk cId="3882602918" sldId="293"/>
            <ac:spMk id="2" creationId="{BFC6EABE-5C73-88AC-6DB5-D8ADF9DC2384}"/>
          </ac:spMkLst>
        </pc:spChg>
        <pc:spChg chg="mod">
          <ac:chgData name="Dr Charlotte Greenway" userId="21ca5f9ab6ecb0bd" providerId="LiveId" clId="{B9BC21FB-1EF7-43AB-AD0A-DAC6D36FE033}" dt="2024-10-15T10:29:41.996" v="1008" actId="207"/>
          <ac:spMkLst>
            <pc:docMk/>
            <pc:sldMk cId="3882602918" sldId="293"/>
            <ac:spMk id="3" creationId="{368AB2F4-07BE-A4E7-0028-F6A86D66E9BF}"/>
          </ac:spMkLst>
        </pc:spChg>
        <pc:spChg chg="add mod">
          <ac:chgData name="Dr Charlotte Greenway" userId="21ca5f9ab6ecb0bd" providerId="LiveId" clId="{B9BC21FB-1EF7-43AB-AD0A-DAC6D36FE033}" dt="2024-10-15T10:27:33.849" v="915"/>
          <ac:spMkLst>
            <pc:docMk/>
            <pc:sldMk cId="3882602918" sldId="293"/>
            <ac:spMk id="4" creationId="{52ADA343-2040-D719-A57E-FF887D4DA68E}"/>
          </ac:spMkLst>
        </pc:spChg>
      </pc:sldChg>
      <pc:sldChg chg="addSp delSp modSp new mod">
        <pc:chgData name="Dr Charlotte Greenway" userId="21ca5f9ab6ecb0bd" providerId="LiveId" clId="{B9BC21FB-1EF7-43AB-AD0A-DAC6D36FE033}" dt="2024-10-15T10:31:48.632" v="1028" actId="14100"/>
        <pc:sldMkLst>
          <pc:docMk/>
          <pc:sldMk cId="779026150" sldId="294"/>
        </pc:sldMkLst>
        <pc:spChg chg="mod">
          <ac:chgData name="Dr Charlotte Greenway" userId="21ca5f9ab6ecb0bd" providerId="LiveId" clId="{B9BC21FB-1EF7-43AB-AD0A-DAC6D36FE033}" dt="2024-10-15T10:30:33.974" v="1011" actId="20578"/>
          <ac:spMkLst>
            <pc:docMk/>
            <pc:sldMk cId="779026150" sldId="294"/>
            <ac:spMk id="2" creationId="{F0C55C93-AFAA-CBE6-FC22-0009E59BBEA7}"/>
          </ac:spMkLst>
        </pc:spChg>
        <pc:spChg chg="del mod">
          <ac:chgData name="Dr Charlotte Greenway" userId="21ca5f9ab6ecb0bd" providerId="LiveId" clId="{B9BC21FB-1EF7-43AB-AD0A-DAC6D36FE033}" dt="2024-10-15T10:31:10.369" v="1018" actId="12084"/>
          <ac:spMkLst>
            <pc:docMk/>
            <pc:sldMk cId="779026150" sldId="294"/>
            <ac:spMk id="3" creationId="{5BE36CCB-8B80-8CB8-0461-E1A6CF57C18A}"/>
          </ac:spMkLst>
        </pc:spChg>
        <pc:graphicFrameChg chg="add mod">
          <ac:chgData name="Dr Charlotte Greenway" userId="21ca5f9ab6ecb0bd" providerId="LiveId" clId="{B9BC21FB-1EF7-43AB-AD0A-DAC6D36FE033}" dt="2024-10-15T10:31:48.632" v="1028" actId="14100"/>
          <ac:graphicFrameMkLst>
            <pc:docMk/>
            <pc:sldMk cId="779026150" sldId="294"/>
            <ac:graphicFrameMk id="4" creationId="{6AD807A9-15A5-02E3-C48D-BD836631DD56}"/>
          </ac:graphicFrameMkLst>
        </pc:graphicFrameChg>
      </pc:sldChg>
      <pc:sldChg chg="addSp delSp modSp new mod modNotesTx">
        <pc:chgData name="Dr Charlotte Greenway" userId="21ca5f9ab6ecb0bd" providerId="LiveId" clId="{B9BC21FB-1EF7-43AB-AD0A-DAC6D36FE033}" dt="2024-10-15T10:50:18.558" v="1186" actId="1076"/>
        <pc:sldMkLst>
          <pc:docMk/>
          <pc:sldMk cId="2551842895" sldId="295"/>
        </pc:sldMkLst>
        <pc:spChg chg="del mod">
          <ac:chgData name="Dr Charlotte Greenway" userId="21ca5f9ab6ecb0bd" providerId="LiveId" clId="{B9BC21FB-1EF7-43AB-AD0A-DAC6D36FE033}" dt="2024-10-15T10:42:26.976" v="1054" actId="478"/>
          <ac:spMkLst>
            <pc:docMk/>
            <pc:sldMk cId="2551842895" sldId="295"/>
            <ac:spMk id="2" creationId="{5E2288D2-9330-570D-BEDA-19E0AD073342}"/>
          </ac:spMkLst>
        </pc:spChg>
        <pc:spChg chg="add del">
          <ac:chgData name="Dr Charlotte Greenway" userId="21ca5f9ab6ecb0bd" providerId="LiveId" clId="{B9BC21FB-1EF7-43AB-AD0A-DAC6D36FE033}" dt="2024-10-15T10:41:51.964" v="1053" actId="22"/>
          <ac:spMkLst>
            <pc:docMk/>
            <pc:sldMk cId="2551842895" sldId="295"/>
            <ac:spMk id="4" creationId="{03A5FFF5-7EC0-3D73-1CFE-16B3C73333B8}"/>
          </ac:spMkLst>
        </pc:spChg>
        <pc:spChg chg="add del mod">
          <ac:chgData name="Dr Charlotte Greenway" userId="21ca5f9ab6ecb0bd" providerId="LiveId" clId="{B9BC21FB-1EF7-43AB-AD0A-DAC6D36FE033}" dt="2024-10-15T10:42:28.573" v="1055" actId="478"/>
          <ac:spMkLst>
            <pc:docMk/>
            <pc:sldMk cId="2551842895" sldId="295"/>
            <ac:spMk id="6" creationId="{DFE4CFF9-91A1-45F9-731E-581AF9C4E251}"/>
          </ac:spMkLst>
        </pc:spChg>
        <pc:spChg chg="add mod">
          <ac:chgData name="Dr Charlotte Greenway" userId="21ca5f9ab6ecb0bd" providerId="LiveId" clId="{B9BC21FB-1EF7-43AB-AD0A-DAC6D36FE033}" dt="2024-10-15T10:50:18.558" v="1186" actId="1076"/>
          <ac:spMkLst>
            <pc:docMk/>
            <pc:sldMk cId="2551842895" sldId="295"/>
            <ac:spMk id="8" creationId="{5D2EEB0A-9359-232B-1FA9-7AF7B6F8DF85}"/>
          </ac:spMkLst>
        </pc:spChg>
        <pc:spChg chg="add mod">
          <ac:chgData name="Dr Charlotte Greenway" userId="21ca5f9ab6ecb0bd" providerId="LiveId" clId="{B9BC21FB-1EF7-43AB-AD0A-DAC6D36FE033}" dt="2024-10-15T10:50:01.353" v="1185" actId="5793"/>
          <ac:spMkLst>
            <pc:docMk/>
            <pc:sldMk cId="2551842895" sldId="295"/>
            <ac:spMk id="10" creationId="{AEE2954D-5B80-DE12-4391-C128A736BFB2}"/>
          </ac:spMkLst>
        </pc:spChg>
        <pc:spChg chg="add mod">
          <ac:chgData name="Dr Charlotte Greenway" userId="21ca5f9ab6ecb0bd" providerId="LiveId" clId="{B9BC21FB-1EF7-43AB-AD0A-DAC6D36FE033}" dt="2024-10-15T10:49:19.063" v="1175" actId="255"/>
          <ac:spMkLst>
            <pc:docMk/>
            <pc:sldMk cId="2551842895" sldId="295"/>
            <ac:spMk id="12" creationId="{E139E163-5E61-7958-73FB-2E30F88977CA}"/>
          </ac:spMkLst>
        </pc:spChg>
      </pc:sldChg>
    </pc:docChg>
  </pc:docChgLst>
  <pc:docChgLst>
    <pc:chgData name="Dr Charlotte Greenway" userId="21ca5f9ab6ecb0bd" providerId="LiveId" clId="{F4265DB1-A019-481F-9BD5-F65DBE224E2C}"/>
    <pc:docChg chg="delSld modSld">
      <pc:chgData name="Dr Charlotte Greenway" userId="21ca5f9ab6ecb0bd" providerId="LiveId" clId="{F4265DB1-A019-481F-9BD5-F65DBE224E2C}" dt="2024-07-30T16:15:50.861" v="36" actId="20577"/>
      <pc:docMkLst>
        <pc:docMk/>
      </pc:docMkLst>
      <pc:sldChg chg="addSp modSp mod">
        <pc:chgData name="Dr Charlotte Greenway" userId="21ca5f9ab6ecb0bd" providerId="LiveId" clId="{F4265DB1-A019-481F-9BD5-F65DBE224E2C}" dt="2024-07-30T16:15:50.861" v="36" actId="20577"/>
        <pc:sldMkLst>
          <pc:docMk/>
          <pc:sldMk cId="1026295663" sldId="256"/>
        </pc:sldMkLst>
        <pc:spChg chg="mod">
          <ac:chgData name="Dr Charlotte Greenway" userId="21ca5f9ab6ecb0bd" providerId="LiveId" clId="{F4265DB1-A019-481F-9BD5-F65DBE224E2C}" dt="2024-07-30T16:15:50.861" v="36" actId="20577"/>
          <ac:spMkLst>
            <pc:docMk/>
            <pc:sldMk cId="1026295663" sldId="256"/>
            <ac:spMk id="2" creationId="{00000000-0000-0000-0000-000000000000}"/>
          </ac:spMkLst>
        </pc:spChg>
        <pc:spChg chg="add mod">
          <ac:chgData name="Dr Charlotte Greenway" userId="21ca5f9ab6ecb0bd" providerId="LiveId" clId="{F4265DB1-A019-481F-9BD5-F65DBE224E2C}" dt="2024-07-30T09:27:37.499" v="33" actId="20577"/>
          <ac:spMkLst>
            <pc:docMk/>
            <pc:sldMk cId="1026295663" sldId="256"/>
            <ac:spMk id="5" creationId="{5A439E8A-FA75-3C6D-ABF7-53D2CAEE7D4C}"/>
          </ac:spMkLst>
        </pc:spChg>
      </pc:sldChg>
      <pc:sldChg chg="del">
        <pc:chgData name="Dr Charlotte Greenway" userId="21ca5f9ab6ecb0bd" providerId="LiveId" clId="{F4265DB1-A019-481F-9BD5-F65DBE224E2C}" dt="2024-07-30T09:23:15.457" v="2" actId="47"/>
        <pc:sldMkLst>
          <pc:docMk/>
          <pc:sldMk cId="1724049178" sldId="257"/>
        </pc:sldMkLst>
      </pc:sldChg>
      <pc:sldChg chg="del">
        <pc:chgData name="Dr Charlotte Greenway" userId="21ca5f9ab6ecb0bd" providerId="LiveId" clId="{F4265DB1-A019-481F-9BD5-F65DBE224E2C}" dt="2024-07-30T09:23:15.457" v="2" actId="47"/>
        <pc:sldMkLst>
          <pc:docMk/>
          <pc:sldMk cId="1792800813" sldId="258"/>
        </pc:sldMkLst>
      </pc:sldChg>
      <pc:sldChg chg="del">
        <pc:chgData name="Dr Charlotte Greenway" userId="21ca5f9ab6ecb0bd" providerId="LiveId" clId="{F4265DB1-A019-481F-9BD5-F65DBE224E2C}" dt="2024-07-30T09:23:15.457" v="2" actId="47"/>
        <pc:sldMkLst>
          <pc:docMk/>
          <pc:sldMk cId="3555828671" sldId="260"/>
        </pc:sldMkLst>
      </pc:sldChg>
      <pc:sldChg chg="del">
        <pc:chgData name="Dr Charlotte Greenway" userId="21ca5f9ab6ecb0bd" providerId="LiveId" clId="{F4265DB1-A019-481F-9BD5-F65DBE224E2C}" dt="2024-07-30T09:23:15.457" v="2" actId="47"/>
        <pc:sldMkLst>
          <pc:docMk/>
          <pc:sldMk cId="770192548" sldId="261"/>
        </pc:sldMkLst>
      </pc:sldChg>
      <pc:sldChg chg="del">
        <pc:chgData name="Dr Charlotte Greenway" userId="21ca5f9ab6ecb0bd" providerId="LiveId" clId="{F4265DB1-A019-481F-9BD5-F65DBE224E2C}" dt="2024-07-30T09:23:15.457" v="2" actId="47"/>
        <pc:sldMkLst>
          <pc:docMk/>
          <pc:sldMk cId="2759762887" sldId="262"/>
        </pc:sldMkLst>
      </pc:sldChg>
      <pc:sldChg chg="del">
        <pc:chgData name="Dr Charlotte Greenway" userId="21ca5f9ab6ecb0bd" providerId="LiveId" clId="{F4265DB1-A019-481F-9BD5-F65DBE224E2C}" dt="2024-07-30T09:23:15.457" v="2" actId="47"/>
        <pc:sldMkLst>
          <pc:docMk/>
          <pc:sldMk cId="3090493632" sldId="263"/>
        </pc:sldMkLst>
      </pc:sldChg>
      <pc:sldChg chg="del">
        <pc:chgData name="Dr Charlotte Greenway" userId="21ca5f9ab6ecb0bd" providerId="LiveId" clId="{F4265DB1-A019-481F-9BD5-F65DBE224E2C}" dt="2024-07-30T09:23:15.457" v="2" actId="47"/>
        <pc:sldMkLst>
          <pc:docMk/>
          <pc:sldMk cId="2349390473" sldId="264"/>
        </pc:sldMkLst>
      </pc:sldChg>
      <pc:sldChg chg="del">
        <pc:chgData name="Dr Charlotte Greenway" userId="21ca5f9ab6ecb0bd" providerId="LiveId" clId="{F4265DB1-A019-481F-9BD5-F65DBE224E2C}" dt="2024-07-30T09:23:15.457" v="2" actId="47"/>
        <pc:sldMkLst>
          <pc:docMk/>
          <pc:sldMk cId="1673252391" sldId="265"/>
        </pc:sldMkLst>
      </pc:sldChg>
      <pc:sldChg chg="del">
        <pc:chgData name="Dr Charlotte Greenway" userId="21ca5f9ab6ecb0bd" providerId="LiveId" clId="{F4265DB1-A019-481F-9BD5-F65DBE224E2C}" dt="2024-07-30T09:23:15.457" v="2" actId="47"/>
        <pc:sldMkLst>
          <pc:docMk/>
          <pc:sldMk cId="2114053611" sldId="266"/>
        </pc:sldMkLst>
      </pc:sldChg>
      <pc:sldChg chg="del">
        <pc:chgData name="Dr Charlotte Greenway" userId="21ca5f9ab6ecb0bd" providerId="LiveId" clId="{F4265DB1-A019-481F-9BD5-F65DBE224E2C}" dt="2024-07-30T09:23:15.457" v="2" actId="47"/>
        <pc:sldMkLst>
          <pc:docMk/>
          <pc:sldMk cId="1280573436" sldId="267"/>
        </pc:sldMkLst>
      </pc:sldChg>
      <pc:sldChg chg="del">
        <pc:chgData name="Dr Charlotte Greenway" userId="21ca5f9ab6ecb0bd" providerId="LiveId" clId="{F4265DB1-A019-481F-9BD5-F65DBE224E2C}" dt="2024-07-30T09:23:15.457" v="2" actId="47"/>
        <pc:sldMkLst>
          <pc:docMk/>
          <pc:sldMk cId="828685717" sldId="268"/>
        </pc:sldMkLst>
      </pc:sldChg>
      <pc:sldChg chg="del">
        <pc:chgData name="Dr Charlotte Greenway" userId="21ca5f9ab6ecb0bd" providerId="LiveId" clId="{F4265DB1-A019-481F-9BD5-F65DBE224E2C}" dt="2024-07-30T09:27:44.348" v="34" actId="47"/>
        <pc:sldMkLst>
          <pc:docMk/>
          <pc:sldMk cId="435278788" sldId="280"/>
        </pc:sldMkLst>
      </pc:sldChg>
      <pc:sldChg chg="del">
        <pc:chgData name="Dr Charlotte Greenway" userId="21ca5f9ab6ecb0bd" providerId="LiveId" clId="{F4265DB1-A019-481F-9BD5-F65DBE224E2C}" dt="2024-07-30T09:23:15.457" v="2" actId="47"/>
        <pc:sldMkLst>
          <pc:docMk/>
          <pc:sldMk cId="725616088" sldId="284"/>
        </pc:sldMkLst>
      </pc:sldChg>
      <pc:sldChg chg="del">
        <pc:chgData name="Dr Charlotte Greenway" userId="21ca5f9ab6ecb0bd" providerId="LiveId" clId="{F4265DB1-A019-481F-9BD5-F65DBE224E2C}" dt="2024-07-30T09:23:15.457" v="2" actId="47"/>
        <pc:sldMkLst>
          <pc:docMk/>
          <pc:sldMk cId="1214985085" sldId="289"/>
        </pc:sldMkLst>
      </pc:sldChg>
      <pc:sldChg chg="del">
        <pc:chgData name="Dr Charlotte Greenway" userId="21ca5f9ab6ecb0bd" providerId="LiveId" clId="{F4265DB1-A019-481F-9BD5-F65DBE224E2C}" dt="2024-07-30T09:23:15.457" v="2" actId="47"/>
        <pc:sldMkLst>
          <pc:docMk/>
          <pc:sldMk cId="2966383818" sldId="291"/>
        </pc:sldMkLst>
      </pc:sldChg>
      <pc:sldMasterChg chg="delSldLayout">
        <pc:chgData name="Dr Charlotte Greenway" userId="21ca5f9ab6ecb0bd" providerId="LiveId" clId="{F4265DB1-A019-481F-9BD5-F65DBE224E2C}" dt="2024-07-30T09:23:15.457" v="2" actId="47"/>
        <pc:sldMasterMkLst>
          <pc:docMk/>
          <pc:sldMasterMk cId="4103068696" sldId="2147483648"/>
        </pc:sldMasterMkLst>
        <pc:sldLayoutChg chg="del">
          <pc:chgData name="Dr Charlotte Greenway" userId="21ca5f9ab6ecb0bd" providerId="LiveId" clId="{F4265DB1-A019-481F-9BD5-F65DBE224E2C}" dt="2024-07-30T09:23:15.457" v="2" actId="47"/>
          <pc:sldLayoutMkLst>
            <pc:docMk/>
            <pc:sldMasterMk cId="4103068696" sldId="2147483648"/>
            <pc:sldLayoutMk cId="696219162" sldId="2147483660"/>
          </pc:sldLayoutMkLst>
        </pc:sldLayoutChg>
      </pc:sldMasterChg>
    </pc:docChg>
  </pc:docChgLst>
  <pc:docChgLst>
    <pc:chgData name="Dr Charlotte Greenway" userId="21ca5f9ab6ecb0bd" providerId="LiveId" clId="{493C4488-7398-4B92-95F3-27CC70C0157E}"/>
    <pc:docChg chg="custSel modSld">
      <pc:chgData name="Dr Charlotte Greenway" userId="21ca5f9ab6ecb0bd" providerId="LiveId" clId="{493C4488-7398-4B92-95F3-27CC70C0157E}" dt="2024-07-30T08:37:00.074" v="3" actId="6549"/>
      <pc:docMkLst>
        <pc:docMk/>
      </pc:docMkLst>
      <pc:sldChg chg="delSp modSp mod">
        <pc:chgData name="Dr Charlotte Greenway" userId="21ca5f9ab6ecb0bd" providerId="LiveId" clId="{493C4488-7398-4B92-95F3-27CC70C0157E}" dt="2024-07-30T08:37:00.074" v="3" actId="6549"/>
        <pc:sldMkLst>
          <pc:docMk/>
          <pc:sldMk cId="1026295663" sldId="256"/>
        </pc:sldMkLst>
        <pc:spChg chg="mod">
          <ac:chgData name="Dr Charlotte Greenway" userId="21ca5f9ab6ecb0bd" providerId="LiveId" clId="{493C4488-7398-4B92-95F3-27CC70C0157E}" dt="2024-07-30T08:37:00.074" v="3" actId="6549"/>
          <ac:spMkLst>
            <pc:docMk/>
            <pc:sldMk cId="1026295663" sldId="256"/>
            <ac:spMk id="2" creationId="{00000000-0000-0000-0000-000000000000}"/>
          </ac:spMkLst>
        </pc:spChg>
        <pc:graphicFrameChg chg="del">
          <ac:chgData name="Dr Charlotte Greenway" userId="21ca5f9ab6ecb0bd" providerId="LiveId" clId="{493C4488-7398-4B92-95F3-27CC70C0157E}" dt="2024-07-30T08:36:57.116" v="2" actId="478"/>
          <ac:graphicFrameMkLst>
            <pc:docMk/>
            <pc:sldMk cId="1026295663" sldId="256"/>
            <ac:graphicFrameMk id="5" creationId="{00000000-0000-0000-0000-000000000000}"/>
          </ac:graphicFrameMkLst>
        </pc:graphicFrameChg>
      </pc:sldChg>
    </pc:docChg>
  </pc:docChgLst>
  <pc:docChgLst>
    <pc:chgData name="Dr Charlotte Greenway" userId="21ca5f9ab6ecb0bd" providerId="LiveId" clId="{DE90BCE2-0FC7-4C87-B75B-5B94632388E8}"/>
    <pc:docChg chg="modSld">
      <pc:chgData name="Dr Charlotte Greenway" userId="21ca5f9ab6ecb0bd" providerId="LiveId" clId="{DE90BCE2-0FC7-4C87-B75B-5B94632388E8}" dt="2024-07-30T08:45:52.320" v="1" actId="20577"/>
      <pc:docMkLst>
        <pc:docMk/>
      </pc:docMkLst>
      <pc:sldChg chg="modSp mod">
        <pc:chgData name="Dr Charlotte Greenway" userId="21ca5f9ab6ecb0bd" providerId="LiveId" clId="{DE90BCE2-0FC7-4C87-B75B-5B94632388E8}" dt="2024-07-30T08:45:52.320" v="1" actId="20577"/>
        <pc:sldMkLst>
          <pc:docMk/>
          <pc:sldMk cId="1026295663" sldId="256"/>
        </pc:sldMkLst>
        <pc:spChg chg="mod">
          <ac:chgData name="Dr Charlotte Greenway" userId="21ca5f9ab6ecb0bd" providerId="LiveId" clId="{DE90BCE2-0FC7-4C87-B75B-5B94632388E8}" dt="2024-07-30T08:45:52.320" v="1" actId="20577"/>
          <ac:spMkLst>
            <pc:docMk/>
            <pc:sldMk cId="1026295663"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B2F7F9-97AD-4157-BAB0-C4E3B8E10CE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F012FDA-DDAA-403B-A7EC-E2F138E4BC17}">
      <dgm:prSet custT="1"/>
      <dgm:spPr/>
      <dgm:t>
        <a:bodyPr/>
        <a:lstStyle/>
        <a:p>
          <a:pPr rtl="0"/>
          <a:r>
            <a:rPr lang="en-GB" sz="2400" dirty="0"/>
            <a:t>Emma always scores high on standardized tests. It’s because of her ability to evaluate and </a:t>
          </a:r>
          <a:r>
            <a:rPr lang="en-GB" sz="2400" dirty="0" err="1"/>
            <a:t>analyze</a:t>
          </a:r>
          <a:r>
            <a:rPr lang="en-GB" sz="2400" dirty="0"/>
            <a:t> materials using abstract thinking in order to achieve solutions.</a:t>
          </a:r>
        </a:p>
      </dgm:t>
    </dgm:pt>
    <dgm:pt modelId="{12E9E145-E372-4FF1-87DC-1E176A110C3D}" type="parTrans" cxnId="{19D58083-2628-433E-96C9-55CC595DE871}">
      <dgm:prSet/>
      <dgm:spPr/>
      <dgm:t>
        <a:bodyPr/>
        <a:lstStyle/>
        <a:p>
          <a:endParaRPr lang="en-US" sz="2000"/>
        </a:p>
      </dgm:t>
    </dgm:pt>
    <dgm:pt modelId="{194F5D82-92F0-4B29-A1BE-898581D19C5A}" type="sibTrans" cxnId="{19D58083-2628-433E-96C9-55CC595DE871}">
      <dgm:prSet/>
      <dgm:spPr/>
      <dgm:t>
        <a:bodyPr/>
        <a:lstStyle/>
        <a:p>
          <a:endParaRPr lang="en-US" sz="2000"/>
        </a:p>
      </dgm:t>
    </dgm:pt>
    <dgm:pt modelId="{7F75E1AC-0429-49F0-8E36-C2B11829D329}" type="pres">
      <dgm:prSet presAssocID="{55B2F7F9-97AD-4157-BAB0-C4E3B8E10CE1}" presName="vert0" presStyleCnt="0">
        <dgm:presLayoutVars>
          <dgm:dir/>
          <dgm:animOne val="branch"/>
          <dgm:animLvl val="lvl"/>
        </dgm:presLayoutVars>
      </dgm:prSet>
      <dgm:spPr/>
    </dgm:pt>
    <dgm:pt modelId="{94A0D054-DCE9-44F9-B59D-40E1404366B4}" type="pres">
      <dgm:prSet presAssocID="{AF012FDA-DDAA-403B-A7EC-E2F138E4BC17}" presName="thickLine" presStyleLbl="alignNode1" presStyleIdx="0" presStyleCnt="1"/>
      <dgm:spPr/>
    </dgm:pt>
    <dgm:pt modelId="{58E4960D-C814-4E36-993D-A70B8ABADC58}" type="pres">
      <dgm:prSet presAssocID="{AF012FDA-DDAA-403B-A7EC-E2F138E4BC17}" presName="horz1" presStyleCnt="0"/>
      <dgm:spPr/>
    </dgm:pt>
    <dgm:pt modelId="{61A89B1B-786E-4D69-B48F-949A33675637}" type="pres">
      <dgm:prSet presAssocID="{AF012FDA-DDAA-403B-A7EC-E2F138E4BC17}" presName="tx1" presStyleLbl="revTx" presStyleIdx="0" presStyleCnt="1" custLinFactY="100000" custLinFactNeighborX="2488" custLinFactNeighborY="111487"/>
      <dgm:spPr/>
    </dgm:pt>
    <dgm:pt modelId="{B7D4F67C-88F9-4003-8F36-4BEA99851124}" type="pres">
      <dgm:prSet presAssocID="{AF012FDA-DDAA-403B-A7EC-E2F138E4BC17}" presName="vert1" presStyleCnt="0"/>
      <dgm:spPr/>
    </dgm:pt>
  </dgm:ptLst>
  <dgm:cxnLst>
    <dgm:cxn modelId="{19D58083-2628-433E-96C9-55CC595DE871}" srcId="{55B2F7F9-97AD-4157-BAB0-C4E3B8E10CE1}" destId="{AF012FDA-DDAA-403B-A7EC-E2F138E4BC17}" srcOrd="0" destOrd="0" parTransId="{12E9E145-E372-4FF1-87DC-1E176A110C3D}" sibTransId="{194F5D82-92F0-4B29-A1BE-898581D19C5A}"/>
    <dgm:cxn modelId="{2E63FC91-8AE6-4E23-85B7-4DE525932553}" type="presOf" srcId="{55B2F7F9-97AD-4157-BAB0-C4E3B8E10CE1}" destId="{7F75E1AC-0429-49F0-8E36-C2B11829D329}" srcOrd="0" destOrd="0" presId="urn:microsoft.com/office/officeart/2008/layout/LinedList"/>
    <dgm:cxn modelId="{053300FE-54EA-437F-98AE-7A402F5375A5}" type="presOf" srcId="{AF012FDA-DDAA-403B-A7EC-E2F138E4BC17}" destId="{61A89B1B-786E-4D69-B48F-949A33675637}" srcOrd="0" destOrd="0" presId="urn:microsoft.com/office/officeart/2008/layout/LinedList"/>
    <dgm:cxn modelId="{CC54B5E1-4D7A-49B1-B76D-06706AD8A3DA}" type="presParOf" srcId="{7F75E1AC-0429-49F0-8E36-C2B11829D329}" destId="{94A0D054-DCE9-44F9-B59D-40E1404366B4}" srcOrd="0" destOrd="0" presId="urn:microsoft.com/office/officeart/2008/layout/LinedList"/>
    <dgm:cxn modelId="{DD6B7722-257E-4D49-B9CF-775CD189F58E}" type="presParOf" srcId="{7F75E1AC-0429-49F0-8E36-C2B11829D329}" destId="{58E4960D-C814-4E36-993D-A70B8ABADC58}" srcOrd="1" destOrd="0" presId="urn:microsoft.com/office/officeart/2008/layout/LinedList"/>
    <dgm:cxn modelId="{EAFF1356-82CF-480E-97AF-E40451122A46}" type="presParOf" srcId="{58E4960D-C814-4E36-993D-A70B8ABADC58}" destId="{61A89B1B-786E-4D69-B48F-949A33675637}" srcOrd="0" destOrd="0" presId="urn:microsoft.com/office/officeart/2008/layout/LinedList"/>
    <dgm:cxn modelId="{0ACA2E18-0296-4012-80C0-FEEB63728C0D}" type="presParOf" srcId="{58E4960D-C814-4E36-993D-A70B8ABADC58}" destId="{B7D4F67C-88F9-4003-8F36-4BEA9985112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18718D-74B1-44E4-BF53-5CD34839A0F4}"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5B174618-613C-461F-ABE9-AE3D9BA0350B}">
      <dgm:prSet/>
      <dgm:spPr/>
      <dgm:t>
        <a:bodyPr/>
        <a:lstStyle/>
        <a:p>
          <a:pPr rtl="0"/>
          <a:r>
            <a:rPr lang="en-GB" dirty="0"/>
            <a:t>The ability to invent new ideas and solutions when dealing with new situations is regarded as creative intelligence. It’s associated with using existing knowledge and skills in order to deal with new problems or situations. </a:t>
          </a:r>
        </a:p>
      </dgm:t>
    </dgm:pt>
    <dgm:pt modelId="{B9226C8C-F3C5-434F-9D8B-1D841B9A7AE0}" type="parTrans" cxnId="{E8D37248-93B8-496A-8E17-41129F5EFE06}">
      <dgm:prSet/>
      <dgm:spPr/>
      <dgm:t>
        <a:bodyPr/>
        <a:lstStyle/>
        <a:p>
          <a:endParaRPr lang="en-US"/>
        </a:p>
      </dgm:t>
    </dgm:pt>
    <dgm:pt modelId="{66D26F5D-33D8-4BCC-AB80-BF260F8EA16F}" type="sibTrans" cxnId="{E8D37248-93B8-496A-8E17-41129F5EFE06}">
      <dgm:prSet/>
      <dgm:spPr/>
      <dgm:t>
        <a:bodyPr/>
        <a:lstStyle/>
        <a:p>
          <a:endParaRPr lang="en-US"/>
        </a:p>
      </dgm:t>
    </dgm:pt>
    <dgm:pt modelId="{25C16422-A242-4C6D-8804-51E7BB8F4A22}" type="pres">
      <dgm:prSet presAssocID="{FB18718D-74B1-44E4-BF53-5CD34839A0F4}" presName="Name0" presStyleCnt="0">
        <dgm:presLayoutVars>
          <dgm:dir/>
          <dgm:animLvl val="lvl"/>
          <dgm:resizeHandles val="exact"/>
        </dgm:presLayoutVars>
      </dgm:prSet>
      <dgm:spPr/>
    </dgm:pt>
    <dgm:pt modelId="{6EB76FE0-D4C5-4B8B-BA1A-BDAFF10A418D}" type="pres">
      <dgm:prSet presAssocID="{5B174618-613C-461F-ABE9-AE3D9BA0350B}" presName="composite" presStyleCnt="0"/>
      <dgm:spPr/>
    </dgm:pt>
    <dgm:pt modelId="{BA54D513-CBDA-406B-A3BB-C053FE8F9CC9}" type="pres">
      <dgm:prSet presAssocID="{5B174618-613C-461F-ABE9-AE3D9BA0350B}" presName="parTx" presStyleLbl="alignNode1" presStyleIdx="0" presStyleCnt="1">
        <dgm:presLayoutVars>
          <dgm:chMax val="0"/>
          <dgm:chPref val="0"/>
          <dgm:bulletEnabled val="1"/>
        </dgm:presLayoutVars>
      </dgm:prSet>
      <dgm:spPr/>
    </dgm:pt>
    <dgm:pt modelId="{825F1277-EDF0-4D80-941B-7999CC2B17CF}" type="pres">
      <dgm:prSet presAssocID="{5B174618-613C-461F-ABE9-AE3D9BA0350B}" presName="desTx" presStyleLbl="alignAccFollowNode1" presStyleIdx="0" presStyleCnt="1">
        <dgm:presLayoutVars>
          <dgm:bulletEnabled val="1"/>
        </dgm:presLayoutVars>
      </dgm:prSet>
      <dgm:spPr/>
    </dgm:pt>
  </dgm:ptLst>
  <dgm:cxnLst>
    <dgm:cxn modelId="{148FFA0C-09BE-4150-AFB2-E4FF5EB38FE1}" type="presOf" srcId="{5B174618-613C-461F-ABE9-AE3D9BA0350B}" destId="{BA54D513-CBDA-406B-A3BB-C053FE8F9CC9}" srcOrd="0" destOrd="0" presId="urn:microsoft.com/office/officeart/2005/8/layout/hList1"/>
    <dgm:cxn modelId="{E8D37248-93B8-496A-8E17-41129F5EFE06}" srcId="{FB18718D-74B1-44E4-BF53-5CD34839A0F4}" destId="{5B174618-613C-461F-ABE9-AE3D9BA0350B}" srcOrd="0" destOrd="0" parTransId="{B9226C8C-F3C5-434F-9D8B-1D841B9A7AE0}" sibTransId="{66D26F5D-33D8-4BCC-AB80-BF260F8EA16F}"/>
    <dgm:cxn modelId="{9EF1BE6D-7E47-4AC8-9A08-7002895D1886}" type="presOf" srcId="{FB18718D-74B1-44E4-BF53-5CD34839A0F4}" destId="{25C16422-A242-4C6D-8804-51E7BB8F4A22}" srcOrd="0" destOrd="0" presId="urn:microsoft.com/office/officeart/2005/8/layout/hList1"/>
    <dgm:cxn modelId="{B776D76A-05CB-4308-9E67-34517CFE5877}" type="presParOf" srcId="{25C16422-A242-4C6D-8804-51E7BB8F4A22}" destId="{6EB76FE0-D4C5-4B8B-BA1A-BDAFF10A418D}" srcOrd="0" destOrd="0" presId="urn:microsoft.com/office/officeart/2005/8/layout/hList1"/>
    <dgm:cxn modelId="{A13E7351-8ADE-422A-AB7F-897B3B55FFDF}" type="presParOf" srcId="{6EB76FE0-D4C5-4B8B-BA1A-BDAFF10A418D}" destId="{BA54D513-CBDA-406B-A3BB-C053FE8F9CC9}" srcOrd="0" destOrd="0" presId="urn:microsoft.com/office/officeart/2005/8/layout/hList1"/>
    <dgm:cxn modelId="{5B8C5BF7-9B01-4183-ACAE-359A8585355A}" type="presParOf" srcId="{6EB76FE0-D4C5-4B8B-BA1A-BDAFF10A418D}" destId="{825F1277-EDF0-4D80-941B-7999CC2B17C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73981F-83E1-4165-9B56-0D017DD2A36C}" type="doc">
      <dgm:prSet loTypeId="urn:microsoft.com/office/officeart/2005/8/layout/venn3" loCatId="relationship" qsTypeId="urn:microsoft.com/office/officeart/2005/8/quickstyle/simple1" qsCatId="simple" csTypeId="urn:microsoft.com/office/officeart/2005/8/colors/colorful4" csCatId="colorful" phldr="1"/>
      <dgm:spPr/>
      <dgm:t>
        <a:bodyPr/>
        <a:lstStyle/>
        <a:p>
          <a:endParaRPr lang="en-US"/>
        </a:p>
      </dgm:t>
    </dgm:pt>
    <dgm:pt modelId="{0ABC78F3-2EE6-4AA9-8442-96AAA838C017}">
      <dgm:prSet/>
      <dgm:spPr/>
      <dgm:t>
        <a:bodyPr/>
        <a:lstStyle/>
        <a:p>
          <a:pPr rtl="0"/>
          <a:r>
            <a:rPr lang="en-GB"/>
            <a:t>How quickly can they solve a new problem?</a:t>
          </a:r>
        </a:p>
      </dgm:t>
    </dgm:pt>
    <dgm:pt modelId="{75019A0B-1874-4A34-87DD-AF676486FC72}" type="parTrans" cxnId="{9F90B3F5-2843-4D2B-9DB8-3349D84052A3}">
      <dgm:prSet/>
      <dgm:spPr/>
      <dgm:t>
        <a:bodyPr/>
        <a:lstStyle/>
        <a:p>
          <a:endParaRPr lang="en-US"/>
        </a:p>
      </dgm:t>
    </dgm:pt>
    <dgm:pt modelId="{234D9AA1-4A4D-4F1D-BE91-51683EC77C68}" type="sibTrans" cxnId="{9F90B3F5-2843-4D2B-9DB8-3349D84052A3}">
      <dgm:prSet/>
      <dgm:spPr/>
      <dgm:t>
        <a:bodyPr/>
        <a:lstStyle/>
        <a:p>
          <a:endParaRPr lang="en-US"/>
        </a:p>
      </dgm:t>
    </dgm:pt>
    <dgm:pt modelId="{8A313138-6152-49D7-AA6F-A529DDA1126F}">
      <dgm:prSet/>
      <dgm:spPr/>
      <dgm:t>
        <a:bodyPr/>
        <a:lstStyle/>
        <a:p>
          <a:pPr rtl="0"/>
          <a:r>
            <a:rPr lang="en-GB" dirty="0"/>
            <a:t>Will they automatically resort to applying new skill in order to deal with the situation?</a:t>
          </a:r>
        </a:p>
      </dgm:t>
    </dgm:pt>
    <dgm:pt modelId="{9F7C5DFE-EC65-4A4F-851A-EC7095FC1BA2}" type="parTrans" cxnId="{A6A90C4A-590C-4C72-A5B0-580716795DA6}">
      <dgm:prSet/>
      <dgm:spPr/>
      <dgm:t>
        <a:bodyPr/>
        <a:lstStyle/>
        <a:p>
          <a:endParaRPr lang="en-US"/>
        </a:p>
      </dgm:t>
    </dgm:pt>
    <dgm:pt modelId="{C8A68E67-B89B-453C-BA15-84BA5A4C1BB3}" type="sibTrans" cxnId="{A6A90C4A-590C-4C72-A5B0-580716795DA6}">
      <dgm:prSet/>
      <dgm:spPr/>
      <dgm:t>
        <a:bodyPr/>
        <a:lstStyle/>
        <a:p>
          <a:endParaRPr lang="en-US"/>
        </a:p>
      </dgm:t>
    </dgm:pt>
    <dgm:pt modelId="{131CB435-4616-463D-BB6A-5ACCB54AE1C6}" type="pres">
      <dgm:prSet presAssocID="{9C73981F-83E1-4165-9B56-0D017DD2A36C}" presName="Name0" presStyleCnt="0">
        <dgm:presLayoutVars>
          <dgm:dir/>
          <dgm:resizeHandles val="exact"/>
        </dgm:presLayoutVars>
      </dgm:prSet>
      <dgm:spPr/>
    </dgm:pt>
    <dgm:pt modelId="{EF1DB43F-BD7D-4138-AFEA-73DFA0B51CDD}" type="pres">
      <dgm:prSet presAssocID="{0ABC78F3-2EE6-4AA9-8442-96AAA838C017}" presName="Name5" presStyleLbl="vennNode1" presStyleIdx="0" presStyleCnt="2" custScaleX="148812">
        <dgm:presLayoutVars>
          <dgm:bulletEnabled val="1"/>
        </dgm:presLayoutVars>
      </dgm:prSet>
      <dgm:spPr/>
    </dgm:pt>
    <dgm:pt modelId="{26427AE8-94F0-4859-BAF8-F6A8E4ABDBB2}" type="pres">
      <dgm:prSet presAssocID="{234D9AA1-4A4D-4F1D-BE91-51683EC77C68}" presName="space" presStyleCnt="0"/>
      <dgm:spPr/>
    </dgm:pt>
    <dgm:pt modelId="{A1A4A692-E935-41CF-B323-5EA97CE6C1B7}" type="pres">
      <dgm:prSet presAssocID="{8A313138-6152-49D7-AA6F-A529DDA1126F}" presName="Name5" presStyleLbl="vennNode1" presStyleIdx="1" presStyleCnt="2" custScaleX="150473">
        <dgm:presLayoutVars>
          <dgm:bulletEnabled val="1"/>
        </dgm:presLayoutVars>
      </dgm:prSet>
      <dgm:spPr/>
    </dgm:pt>
  </dgm:ptLst>
  <dgm:cxnLst>
    <dgm:cxn modelId="{01C21704-B96A-44A0-8A87-9C0D17E70F71}" type="presOf" srcId="{9C73981F-83E1-4165-9B56-0D017DD2A36C}" destId="{131CB435-4616-463D-BB6A-5ACCB54AE1C6}" srcOrd="0" destOrd="0" presId="urn:microsoft.com/office/officeart/2005/8/layout/venn3"/>
    <dgm:cxn modelId="{0F9EC433-041D-4A2D-8524-154402D312B7}" type="presOf" srcId="{0ABC78F3-2EE6-4AA9-8442-96AAA838C017}" destId="{EF1DB43F-BD7D-4138-AFEA-73DFA0B51CDD}" srcOrd="0" destOrd="0" presId="urn:microsoft.com/office/officeart/2005/8/layout/venn3"/>
    <dgm:cxn modelId="{A6A90C4A-590C-4C72-A5B0-580716795DA6}" srcId="{9C73981F-83E1-4165-9B56-0D017DD2A36C}" destId="{8A313138-6152-49D7-AA6F-A529DDA1126F}" srcOrd="1" destOrd="0" parTransId="{9F7C5DFE-EC65-4A4F-851A-EC7095FC1BA2}" sibTransId="{C8A68E67-B89B-453C-BA15-84BA5A4C1BB3}"/>
    <dgm:cxn modelId="{AA1A9950-EB83-4039-A08F-59745E496263}" type="presOf" srcId="{8A313138-6152-49D7-AA6F-A529DDA1126F}" destId="{A1A4A692-E935-41CF-B323-5EA97CE6C1B7}" srcOrd="0" destOrd="0" presId="urn:microsoft.com/office/officeart/2005/8/layout/venn3"/>
    <dgm:cxn modelId="{9F90B3F5-2843-4D2B-9DB8-3349D84052A3}" srcId="{9C73981F-83E1-4165-9B56-0D017DD2A36C}" destId="{0ABC78F3-2EE6-4AA9-8442-96AAA838C017}" srcOrd="0" destOrd="0" parTransId="{75019A0B-1874-4A34-87DD-AF676486FC72}" sibTransId="{234D9AA1-4A4D-4F1D-BE91-51683EC77C68}"/>
    <dgm:cxn modelId="{0E07A81F-7FAF-4D31-8368-6F9B3BEC1C38}" type="presParOf" srcId="{131CB435-4616-463D-BB6A-5ACCB54AE1C6}" destId="{EF1DB43F-BD7D-4138-AFEA-73DFA0B51CDD}" srcOrd="0" destOrd="0" presId="urn:microsoft.com/office/officeart/2005/8/layout/venn3"/>
    <dgm:cxn modelId="{2C0AD6BF-DD47-449D-B5A3-DAC07954AC89}" type="presParOf" srcId="{131CB435-4616-463D-BB6A-5ACCB54AE1C6}" destId="{26427AE8-94F0-4859-BAF8-F6A8E4ABDBB2}" srcOrd="1" destOrd="0" presId="urn:microsoft.com/office/officeart/2005/8/layout/venn3"/>
    <dgm:cxn modelId="{C48DD595-8C22-4E97-A9DB-2C81A6352527}" type="presParOf" srcId="{131CB435-4616-463D-BB6A-5ACCB54AE1C6}" destId="{A1A4A692-E935-41CF-B323-5EA97CE6C1B7}" srcOrd="2" destOrd="0" presId="urn:microsoft.com/office/officeart/2005/8/layout/venn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76DD0B-1EEE-410F-B26E-2D29AE9FE050}" type="doc">
      <dgm:prSet loTypeId="urn:microsoft.com/office/officeart/2005/8/layout/vList2" loCatId="list" qsTypeId="urn:microsoft.com/office/officeart/2005/8/quickstyle/simple1" qsCatId="simple" csTypeId="urn:microsoft.com/office/officeart/2005/8/colors/accent3_4" csCatId="accent3" phldr="1"/>
      <dgm:spPr/>
      <dgm:t>
        <a:bodyPr/>
        <a:lstStyle/>
        <a:p>
          <a:endParaRPr lang="en-US"/>
        </a:p>
      </dgm:t>
    </dgm:pt>
    <dgm:pt modelId="{5236AA06-6032-4F5A-8094-BF4EC8E354BA}">
      <dgm:prSet custT="1"/>
      <dgm:spPr/>
      <dgm:t>
        <a:bodyPr/>
        <a:lstStyle/>
        <a:p>
          <a:pPr rtl="0"/>
          <a:r>
            <a:rPr lang="en-GB" sz="2000" dirty="0"/>
            <a:t>Creative intelligence can be further divided into two categories.</a:t>
          </a:r>
        </a:p>
      </dgm:t>
    </dgm:pt>
    <dgm:pt modelId="{CCB03165-C446-4568-9FAF-F2680D207996}" type="parTrans" cxnId="{1FB92090-D435-4E9A-85B7-FA1C94EADB4B}">
      <dgm:prSet/>
      <dgm:spPr/>
      <dgm:t>
        <a:bodyPr/>
        <a:lstStyle/>
        <a:p>
          <a:endParaRPr lang="en-US" sz="2800"/>
        </a:p>
      </dgm:t>
    </dgm:pt>
    <dgm:pt modelId="{9F4C4184-14E8-4B4F-BE73-972156B2BFA3}" type="sibTrans" cxnId="{1FB92090-D435-4E9A-85B7-FA1C94EADB4B}">
      <dgm:prSet/>
      <dgm:spPr/>
      <dgm:t>
        <a:bodyPr/>
        <a:lstStyle/>
        <a:p>
          <a:endParaRPr lang="en-US" sz="2800"/>
        </a:p>
      </dgm:t>
    </dgm:pt>
    <dgm:pt modelId="{42F38F1A-D995-44E7-B419-254520328BB6}" type="pres">
      <dgm:prSet presAssocID="{A276DD0B-1EEE-410F-B26E-2D29AE9FE050}" presName="linear" presStyleCnt="0">
        <dgm:presLayoutVars>
          <dgm:animLvl val="lvl"/>
          <dgm:resizeHandles val="exact"/>
        </dgm:presLayoutVars>
      </dgm:prSet>
      <dgm:spPr/>
    </dgm:pt>
    <dgm:pt modelId="{F8291902-2B24-4A20-8B23-2AD14BD626DB}" type="pres">
      <dgm:prSet presAssocID="{5236AA06-6032-4F5A-8094-BF4EC8E354BA}" presName="parentText" presStyleLbl="node1" presStyleIdx="0" presStyleCnt="1" custScaleY="276480">
        <dgm:presLayoutVars>
          <dgm:chMax val="0"/>
          <dgm:bulletEnabled val="1"/>
        </dgm:presLayoutVars>
      </dgm:prSet>
      <dgm:spPr/>
    </dgm:pt>
  </dgm:ptLst>
  <dgm:cxnLst>
    <dgm:cxn modelId="{80752801-7A68-4490-9D61-F99E95CB44E5}" type="presOf" srcId="{A276DD0B-1EEE-410F-B26E-2D29AE9FE050}" destId="{42F38F1A-D995-44E7-B419-254520328BB6}" srcOrd="0" destOrd="0" presId="urn:microsoft.com/office/officeart/2005/8/layout/vList2"/>
    <dgm:cxn modelId="{1FB92090-D435-4E9A-85B7-FA1C94EADB4B}" srcId="{A276DD0B-1EEE-410F-B26E-2D29AE9FE050}" destId="{5236AA06-6032-4F5A-8094-BF4EC8E354BA}" srcOrd="0" destOrd="0" parTransId="{CCB03165-C446-4568-9FAF-F2680D207996}" sibTransId="{9F4C4184-14E8-4B4F-BE73-972156B2BFA3}"/>
    <dgm:cxn modelId="{8FC433DB-062A-49BA-9BB8-7A8485F8DE91}" type="presOf" srcId="{5236AA06-6032-4F5A-8094-BF4EC8E354BA}" destId="{F8291902-2B24-4A20-8B23-2AD14BD626DB}" srcOrd="0" destOrd="0" presId="urn:microsoft.com/office/officeart/2005/8/layout/vList2"/>
    <dgm:cxn modelId="{8FB60581-DC71-4610-9FF4-E55CDD4585B1}" type="presParOf" srcId="{42F38F1A-D995-44E7-B419-254520328BB6}" destId="{F8291902-2B24-4A20-8B23-2AD14BD626DB}"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BC85A73-DA94-4DC0-830E-FE0B53D536A0}" type="doc">
      <dgm:prSet loTypeId="urn:microsoft.com/office/officeart/2005/8/layout/arrow4" loCatId="process" qsTypeId="urn:microsoft.com/office/officeart/2005/8/quickstyle/simple1" qsCatId="simple" csTypeId="urn:microsoft.com/office/officeart/2005/8/colors/colorful4" csCatId="colorful"/>
      <dgm:spPr/>
      <dgm:t>
        <a:bodyPr/>
        <a:lstStyle/>
        <a:p>
          <a:endParaRPr lang="en-US"/>
        </a:p>
      </dgm:t>
    </dgm:pt>
    <dgm:pt modelId="{A7F48B41-5FE1-46C3-88D1-E1BB90786D7F}">
      <dgm:prSet custT="1"/>
      <dgm:spPr/>
      <dgm:t>
        <a:bodyPr/>
        <a:lstStyle/>
        <a:p>
          <a:pPr rtl="0"/>
          <a:r>
            <a:rPr lang="en-GB" sz="2000" dirty="0"/>
            <a:t>Novelty - This concerns the ability of a person to deal with the problem for the first time.</a:t>
          </a:r>
        </a:p>
      </dgm:t>
    </dgm:pt>
    <dgm:pt modelId="{81704A8B-04DE-4A1A-883E-943ACF60C9AD}" type="parTrans" cxnId="{C4D1FDD6-81E6-408F-920D-7F99A9793DF0}">
      <dgm:prSet/>
      <dgm:spPr/>
      <dgm:t>
        <a:bodyPr/>
        <a:lstStyle/>
        <a:p>
          <a:endParaRPr lang="en-US"/>
        </a:p>
      </dgm:t>
    </dgm:pt>
    <dgm:pt modelId="{0EE84333-65EF-477E-AF94-99B2C5EB6300}" type="sibTrans" cxnId="{C4D1FDD6-81E6-408F-920D-7F99A9793DF0}">
      <dgm:prSet/>
      <dgm:spPr/>
      <dgm:t>
        <a:bodyPr/>
        <a:lstStyle/>
        <a:p>
          <a:endParaRPr lang="en-US"/>
        </a:p>
      </dgm:t>
    </dgm:pt>
    <dgm:pt modelId="{BEC6170A-29DD-4393-AA7A-0A57F8448F0F}">
      <dgm:prSet custT="1"/>
      <dgm:spPr/>
      <dgm:t>
        <a:bodyPr/>
        <a:lstStyle/>
        <a:p>
          <a:pPr rtl="0"/>
          <a:r>
            <a:rPr lang="en-GB" sz="2000" dirty="0"/>
            <a:t>Automation - This concerns the ability of a person to automatically perform the repeated tasks.</a:t>
          </a:r>
        </a:p>
      </dgm:t>
    </dgm:pt>
    <dgm:pt modelId="{88AF2078-12C3-4FC2-AFD7-EF2E0BE0548C}" type="parTrans" cxnId="{32F18DFD-0017-4FE6-955A-042C98C8DFBE}">
      <dgm:prSet/>
      <dgm:spPr/>
      <dgm:t>
        <a:bodyPr/>
        <a:lstStyle/>
        <a:p>
          <a:endParaRPr lang="en-US"/>
        </a:p>
      </dgm:t>
    </dgm:pt>
    <dgm:pt modelId="{EE1BB47D-B15A-4D18-8AF7-0CD64123369D}" type="sibTrans" cxnId="{32F18DFD-0017-4FE6-955A-042C98C8DFBE}">
      <dgm:prSet/>
      <dgm:spPr/>
      <dgm:t>
        <a:bodyPr/>
        <a:lstStyle/>
        <a:p>
          <a:endParaRPr lang="en-US"/>
        </a:p>
      </dgm:t>
    </dgm:pt>
    <dgm:pt modelId="{D319E1E9-ACE4-4FDA-BF7C-D29CC6FD7994}" type="pres">
      <dgm:prSet presAssocID="{7BC85A73-DA94-4DC0-830E-FE0B53D536A0}" presName="compositeShape" presStyleCnt="0">
        <dgm:presLayoutVars>
          <dgm:chMax val="2"/>
          <dgm:dir/>
          <dgm:resizeHandles val="exact"/>
        </dgm:presLayoutVars>
      </dgm:prSet>
      <dgm:spPr/>
    </dgm:pt>
    <dgm:pt modelId="{2A728BCC-7DF7-457F-AA2B-BC28E63D7510}" type="pres">
      <dgm:prSet presAssocID="{A7F48B41-5FE1-46C3-88D1-E1BB90786D7F}" presName="upArrow" presStyleLbl="node1" presStyleIdx="0" presStyleCnt="2"/>
      <dgm:spPr/>
    </dgm:pt>
    <dgm:pt modelId="{8F28BC4E-58A0-4916-A831-6F943C180AFD}" type="pres">
      <dgm:prSet presAssocID="{A7F48B41-5FE1-46C3-88D1-E1BB90786D7F}" presName="upArrowText" presStyleLbl="revTx" presStyleIdx="0" presStyleCnt="2">
        <dgm:presLayoutVars>
          <dgm:chMax val="0"/>
          <dgm:bulletEnabled val="1"/>
        </dgm:presLayoutVars>
      </dgm:prSet>
      <dgm:spPr/>
    </dgm:pt>
    <dgm:pt modelId="{603A27EE-8708-4A5A-90E7-ABB7664AEC31}" type="pres">
      <dgm:prSet presAssocID="{BEC6170A-29DD-4393-AA7A-0A57F8448F0F}" presName="downArrow" presStyleLbl="node1" presStyleIdx="1" presStyleCnt="2"/>
      <dgm:spPr/>
    </dgm:pt>
    <dgm:pt modelId="{5C34052C-3CAC-4171-8377-23B5E24E8028}" type="pres">
      <dgm:prSet presAssocID="{BEC6170A-29DD-4393-AA7A-0A57F8448F0F}" presName="downArrowText" presStyleLbl="revTx" presStyleIdx="1" presStyleCnt="2">
        <dgm:presLayoutVars>
          <dgm:chMax val="0"/>
          <dgm:bulletEnabled val="1"/>
        </dgm:presLayoutVars>
      </dgm:prSet>
      <dgm:spPr/>
    </dgm:pt>
  </dgm:ptLst>
  <dgm:cxnLst>
    <dgm:cxn modelId="{1FACFD20-3722-4910-A7AF-8100988BEECF}" type="presOf" srcId="{A7F48B41-5FE1-46C3-88D1-E1BB90786D7F}" destId="{8F28BC4E-58A0-4916-A831-6F943C180AFD}" srcOrd="0" destOrd="0" presId="urn:microsoft.com/office/officeart/2005/8/layout/arrow4"/>
    <dgm:cxn modelId="{30CE8F36-1A00-4100-8C80-F71A647D0206}" type="presOf" srcId="{BEC6170A-29DD-4393-AA7A-0A57F8448F0F}" destId="{5C34052C-3CAC-4171-8377-23B5E24E8028}" srcOrd="0" destOrd="0" presId="urn:microsoft.com/office/officeart/2005/8/layout/arrow4"/>
    <dgm:cxn modelId="{C4D1FDD6-81E6-408F-920D-7F99A9793DF0}" srcId="{7BC85A73-DA94-4DC0-830E-FE0B53D536A0}" destId="{A7F48B41-5FE1-46C3-88D1-E1BB90786D7F}" srcOrd="0" destOrd="0" parTransId="{81704A8B-04DE-4A1A-883E-943ACF60C9AD}" sibTransId="{0EE84333-65EF-477E-AF94-99B2C5EB6300}"/>
    <dgm:cxn modelId="{4DFB71FD-EA72-41D5-A902-1A1675960336}" type="presOf" srcId="{7BC85A73-DA94-4DC0-830E-FE0B53D536A0}" destId="{D319E1E9-ACE4-4FDA-BF7C-D29CC6FD7994}" srcOrd="0" destOrd="0" presId="urn:microsoft.com/office/officeart/2005/8/layout/arrow4"/>
    <dgm:cxn modelId="{32F18DFD-0017-4FE6-955A-042C98C8DFBE}" srcId="{7BC85A73-DA94-4DC0-830E-FE0B53D536A0}" destId="{BEC6170A-29DD-4393-AA7A-0A57F8448F0F}" srcOrd="1" destOrd="0" parTransId="{88AF2078-12C3-4FC2-AFD7-EF2E0BE0548C}" sibTransId="{EE1BB47D-B15A-4D18-8AF7-0CD64123369D}"/>
    <dgm:cxn modelId="{20F9516E-B87B-4897-A583-3A1C8A83E78F}" type="presParOf" srcId="{D319E1E9-ACE4-4FDA-BF7C-D29CC6FD7994}" destId="{2A728BCC-7DF7-457F-AA2B-BC28E63D7510}" srcOrd="0" destOrd="0" presId="urn:microsoft.com/office/officeart/2005/8/layout/arrow4"/>
    <dgm:cxn modelId="{011DF6D2-D1ED-4F29-9C3D-70623C8D2F9D}" type="presParOf" srcId="{D319E1E9-ACE4-4FDA-BF7C-D29CC6FD7994}" destId="{8F28BC4E-58A0-4916-A831-6F943C180AFD}" srcOrd="1" destOrd="0" presId="urn:microsoft.com/office/officeart/2005/8/layout/arrow4"/>
    <dgm:cxn modelId="{77C8B37C-29C3-40D7-9F4E-DDE07FDEE9EC}" type="presParOf" srcId="{D319E1E9-ACE4-4FDA-BF7C-D29CC6FD7994}" destId="{603A27EE-8708-4A5A-90E7-ABB7664AEC31}" srcOrd="2" destOrd="0" presId="urn:microsoft.com/office/officeart/2005/8/layout/arrow4"/>
    <dgm:cxn modelId="{C089E3CE-512E-4517-8D1A-5DA4301EE7DA}" type="presParOf" srcId="{D319E1E9-ACE4-4FDA-BF7C-D29CC6FD7994}" destId="{5C34052C-3CAC-4171-8377-23B5E24E8028}" srcOrd="3" destOrd="0" presId="urn:microsoft.com/office/officeart/2005/8/layout/arrow4"/>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038DD1-C051-47A4-AF5D-C524341227B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7A08037-81E4-4936-B19C-49411FAD5EA3}">
      <dgm:prSet/>
      <dgm:spPr/>
      <dgm:t>
        <a:bodyPr/>
        <a:lstStyle/>
        <a:p>
          <a:pPr rtl="0"/>
          <a:r>
            <a:rPr lang="en-GB" dirty="0"/>
            <a:t>James Bond is a person high in creative intelligence because of his ability to use his knowledge and skills to deal with new problems every time.</a:t>
          </a:r>
        </a:p>
      </dgm:t>
    </dgm:pt>
    <dgm:pt modelId="{C39A062E-6D96-4E66-A407-6537105740A8}" type="parTrans" cxnId="{0C49FF0E-AA24-40C0-8705-C073D8B77CF1}">
      <dgm:prSet/>
      <dgm:spPr/>
      <dgm:t>
        <a:bodyPr/>
        <a:lstStyle/>
        <a:p>
          <a:endParaRPr lang="en-US"/>
        </a:p>
      </dgm:t>
    </dgm:pt>
    <dgm:pt modelId="{164B757B-7DE1-40E6-BFF9-A8587398E643}" type="sibTrans" cxnId="{0C49FF0E-AA24-40C0-8705-C073D8B77CF1}">
      <dgm:prSet/>
      <dgm:spPr/>
      <dgm:t>
        <a:bodyPr/>
        <a:lstStyle/>
        <a:p>
          <a:endParaRPr lang="en-US"/>
        </a:p>
      </dgm:t>
    </dgm:pt>
    <dgm:pt modelId="{759C4912-D248-4CCB-B5E1-362D3C3799D0}" type="pres">
      <dgm:prSet presAssocID="{E3038DD1-C051-47A4-AF5D-C524341227B2}" presName="vert0" presStyleCnt="0">
        <dgm:presLayoutVars>
          <dgm:dir/>
          <dgm:animOne val="branch"/>
          <dgm:animLvl val="lvl"/>
        </dgm:presLayoutVars>
      </dgm:prSet>
      <dgm:spPr/>
    </dgm:pt>
    <dgm:pt modelId="{D806701A-60C9-4F12-B6DB-95B95F8E8F87}" type="pres">
      <dgm:prSet presAssocID="{07A08037-81E4-4936-B19C-49411FAD5EA3}" presName="thickLine" presStyleLbl="alignNode1" presStyleIdx="0" presStyleCnt="1"/>
      <dgm:spPr/>
    </dgm:pt>
    <dgm:pt modelId="{CB7C9020-118B-4D1D-BE72-3052A60176B8}" type="pres">
      <dgm:prSet presAssocID="{07A08037-81E4-4936-B19C-49411FAD5EA3}" presName="horz1" presStyleCnt="0"/>
      <dgm:spPr/>
    </dgm:pt>
    <dgm:pt modelId="{D3CCD0EB-945A-4F44-9AC0-A222B0924C6C}" type="pres">
      <dgm:prSet presAssocID="{07A08037-81E4-4936-B19C-49411FAD5EA3}" presName="tx1" presStyleLbl="revTx" presStyleIdx="0" presStyleCnt="1"/>
      <dgm:spPr/>
    </dgm:pt>
    <dgm:pt modelId="{A6679466-8C18-48D5-B1CE-FA6E3B64D0C1}" type="pres">
      <dgm:prSet presAssocID="{07A08037-81E4-4936-B19C-49411FAD5EA3}" presName="vert1" presStyleCnt="0"/>
      <dgm:spPr/>
    </dgm:pt>
  </dgm:ptLst>
  <dgm:cxnLst>
    <dgm:cxn modelId="{0C49FF0E-AA24-40C0-8705-C073D8B77CF1}" srcId="{E3038DD1-C051-47A4-AF5D-C524341227B2}" destId="{07A08037-81E4-4936-B19C-49411FAD5EA3}" srcOrd="0" destOrd="0" parTransId="{C39A062E-6D96-4E66-A407-6537105740A8}" sibTransId="{164B757B-7DE1-40E6-BFF9-A8587398E643}"/>
    <dgm:cxn modelId="{50DCB5BF-14AD-414C-B618-551FAA8155D0}" type="presOf" srcId="{E3038DD1-C051-47A4-AF5D-C524341227B2}" destId="{759C4912-D248-4CCB-B5E1-362D3C3799D0}" srcOrd="0" destOrd="0" presId="urn:microsoft.com/office/officeart/2008/layout/LinedList"/>
    <dgm:cxn modelId="{2A0BEFDE-7290-4DAB-9964-8E2CEF856C76}" type="presOf" srcId="{07A08037-81E4-4936-B19C-49411FAD5EA3}" destId="{D3CCD0EB-945A-4F44-9AC0-A222B0924C6C}" srcOrd="0" destOrd="0" presId="urn:microsoft.com/office/officeart/2008/layout/LinedList"/>
    <dgm:cxn modelId="{1728F3C5-F636-4BFF-9C2C-C89C892C4BEE}" type="presParOf" srcId="{759C4912-D248-4CCB-B5E1-362D3C3799D0}" destId="{D806701A-60C9-4F12-B6DB-95B95F8E8F87}" srcOrd="0" destOrd="0" presId="urn:microsoft.com/office/officeart/2008/layout/LinedList"/>
    <dgm:cxn modelId="{33CE98DF-3E45-43A8-9D99-D89A6CE5AB07}" type="presParOf" srcId="{759C4912-D248-4CCB-B5E1-362D3C3799D0}" destId="{CB7C9020-118B-4D1D-BE72-3052A60176B8}" srcOrd="1" destOrd="0" presId="urn:microsoft.com/office/officeart/2008/layout/LinedList"/>
    <dgm:cxn modelId="{12A28BB9-9D48-43BC-A5AA-AA61219EB7E1}" type="presParOf" srcId="{CB7C9020-118B-4D1D-BE72-3052A60176B8}" destId="{D3CCD0EB-945A-4F44-9AC0-A222B0924C6C}" srcOrd="0" destOrd="0" presId="urn:microsoft.com/office/officeart/2008/layout/LinedList"/>
    <dgm:cxn modelId="{0E1D28EF-6FDD-43EF-9542-A30097A8ACD5}" type="presParOf" srcId="{CB7C9020-118B-4D1D-BE72-3052A60176B8}" destId="{A6679466-8C18-48D5-B1CE-FA6E3B64D0C1}" srcOrd="1" destOrd="0" presId="urn:microsoft.com/office/officeart/2008/layout/LinedList"/>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628C2A-11C0-4FD3-A3EF-F5D053970EF8}" type="doc">
      <dgm:prSet loTypeId="urn:microsoft.com/office/officeart/2005/8/layout/target3" loCatId="relationship" qsTypeId="urn:microsoft.com/office/officeart/2005/8/quickstyle/simple1" qsCatId="simple" csTypeId="urn:microsoft.com/office/officeart/2005/8/colors/accent0_2" csCatId="mainScheme"/>
      <dgm:spPr/>
      <dgm:t>
        <a:bodyPr/>
        <a:lstStyle/>
        <a:p>
          <a:endParaRPr lang="en-US"/>
        </a:p>
      </dgm:t>
    </dgm:pt>
    <dgm:pt modelId="{5045C048-4966-4B5A-B13E-36F494D6AA1F}">
      <dgm:prSet/>
      <dgm:spPr/>
      <dgm:t>
        <a:bodyPr/>
        <a:lstStyle/>
        <a:p>
          <a:pPr rtl="0"/>
          <a:r>
            <a:rPr lang="en-GB" dirty="0" err="1"/>
            <a:t>Analyzing</a:t>
          </a:r>
          <a:r>
            <a:rPr lang="en-GB" dirty="0"/>
            <a:t> someone’s practical intelligence level can be done by few general questions like…</a:t>
          </a:r>
        </a:p>
      </dgm:t>
    </dgm:pt>
    <dgm:pt modelId="{5F3CA029-238F-4EFC-BD05-2AD9241BF6E8}" type="parTrans" cxnId="{8FA6E8A1-EBC1-4FF4-B1B9-1049A5EB98C5}">
      <dgm:prSet/>
      <dgm:spPr/>
      <dgm:t>
        <a:bodyPr/>
        <a:lstStyle/>
        <a:p>
          <a:endParaRPr lang="en-US"/>
        </a:p>
      </dgm:t>
    </dgm:pt>
    <dgm:pt modelId="{169CECAB-0CAA-4A91-AB9A-2B0F31D099E6}" type="sibTrans" cxnId="{8FA6E8A1-EBC1-4FF4-B1B9-1049A5EB98C5}">
      <dgm:prSet/>
      <dgm:spPr/>
      <dgm:t>
        <a:bodyPr/>
        <a:lstStyle/>
        <a:p>
          <a:endParaRPr lang="en-US"/>
        </a:p>
      </dgm:t>
    </dgm:pt>
    <dgm:pt modelId="{D36F2F8C-B325-4A08-975A-7F0B7CABAB35}" type="pres">
      <dgm:prSet presAssocID="{F0628C2A-11C0-4FD3-A3EF-F5D053970EF8}" presName="Name0" presStyleCnt="0">
        <dgm:presLayoutVars>
          <dgm:chMax val="7"/>
          <dgm:dir/>
          <dgm:animLvl val="lvl"/>
          <dgm:resizeHandles val="exact"/>
        </dgm:presLayoutVars>
      </dgm:prSet>
      <dgm:spPr/>
    </dgm:pt>
    <dgm:pt modelId="{4D92AF9A-162A-49FB-8849-89F9E1D78B45}" type="pres">
      <dgm:prSet presAssocID="{5045C048-4966-4B5A-B13E-36F494D6AA1F}" presName="circle1" presStyleLbl="node1" presStyleIdx="0" presStyleCnt="1"/>
      <dgm:spPr/>
    </dgm:pt>
    <dgm:pt modelId="{27AC250E-B963-4B93-BCCD-A95720CDC259}" type="pres">
      <dgm:prSet presAssocID="{5045C048-4966-4B5A-B13E-36F494D6AA1F}" presName="space" presStyleCnt="0"/>
      <dgm:spPr/>
    </dgm:pt>
    <dgm:pt modelId="{928B39AF-1981-4027-8CB9-BBD4A5CF5006}" type="pres">
      <dgm:prSet presAssocID="{5045C048-4966-4B5A-B13E-36F494D6AA1F}" presName="rect1" presStyleLbl="alignAcc1" presStyleIdx="0" presStyleCnt="1"/>
      <dgm:spPr/>
    </dgm:pt>
    <dgm:pt modelId="{4A5E387C-1779-4117-A2CE-4A21A04DB2D9}" type="pres">
      <dgm:prSet presAssocID="{5045C048-4966-4B5A-B13E-36F494D6AA1F}" presName="rect1ParTxNoCh" presStyleLbl="alignAcc1" presStyleIdx="0" presStyleCnt="1">
        <dgm:presLayoutVars>
          <dgm:chMax val="1"/>
          <dgm:bulletEnabled val="1"/>
        </dgm:presLayoutVars>
      </dgm:prSet>
      <dgm:spPr/>
    </dgm:pt>
  </dgm:ptLst>
  <dgm:cxnLst>
    <dgm:cxn modelId="{D9096807-6A59-485D-9CC8-345A5E5C8B05}" type="presOf" srcId="{F0628C2A-11C0-4FD3-A3EF-F5D053970EF8}" destId="{D36F2F8C-B325-4A08-975A-7F0B7CABAB35}" srcOrd="0" destOrd="0" presId="urn:microsoft.com/office/officeart/2005/8/layout/target3"/>
    <dgm:cxn modelId="{D63ED413-98CD-46BF-A721-B35EC40FDBD8}" type="presOf" srcId="{5045C048-4966-4B5A-B13E-36F494D6AA1F}" destId="{4A5E387C-1779-4117-A2CE-4A21A04DB2D9}" srcOrd="1" destOrd="0" presId="urn:microsoft.com/office/officeart/2005/8/layout/target3"/>
    <dgm:cxn modelId="{83E6EE78-DA03-484E-A368-7F11F21873B6}" type="presOf" srcId="{5045C048-4966-4B5A-B13E-36F494D6AA1F}" destId="{928B39AF-1981-4027-8CB9-BBD4A5CF5006}" srcOrd="0" destOrd="0" presId="urn:microsoft.com/office/officeart/2005/8/layout/target3"/>
    <dgm:cxn modelId="{8FA6E8A1-EBC1-4FF4-B1B9-1049A5EB98C5}" srcId="{F0628C2A-11C0-4FD3-A3EF-F5D053970EF8}" destId="{5045C048-4966-4B5A-B13E-36F494D6AA1F}" srcOrd="0" destOrd="0" parTransId="{5F3CA029-238F-4EFC-BD05-2AD9241BF6E8}" sibTransId="{169CECAB-0CAA-4A91-AB9A-2B0F31D099E6}"/>
    <dgm:cxn modelId="{D335D7D6-F9E1-4509-A1DD-844B05C22698}" type="presParOf" srcId="{D36F2F8C-B325-4A08-975A-7F0B7CABAB35}" destId="{4D92AF9A-162A-49FB-8849-89F9E1D78B45}" srcOrd="0" destOrd="0" presId="urn:microsoft.com/office/officeart/2005/8/layout/target3"/>
    <dgm:cxn modelId="{6DD468E9-C47F-42C5-92BE-1D2EE8C1C96C}" type="presParOf" srcId="{D36F2F8C-B325-4A08-975A-7F0B7CABAB35}" destId="{27AC250E-B963-4B93-BCCD-A95720CDC259}" srcOrd="1" destOrd="0" presId="urn:microsoft.com/office/officeart/2005/8/layout/target3"/>
    <dgm:cxn modelId="{8E1F243B-04D7-42FA-9AA4-CF3A8E37F2FA}" type="presParOf" srcId="{D36F2F8C-B325-4A08-975A-7F0B7CABAB35}" destId="{928B39AF-1981-4027-8CB9-BBD4A5CF5006}" srcOrd="2" destOrd="0" presId="urn:microsoft.com/office/officeart/2005/8/layout/target3"/>
    <dgm:cxn modelId="{6E8AC342-B9A0-46EB-9193-7B341915DCEC}" type="presParOf" srcId="{D36F2F8C-B325-4A08-975A-7F0B7CABAB35}" destId="{4A5E387C-1779-4117-A2CE-4A21A04DB2D9}"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C78542D-D60A-4DF1-8A8D-988C107BBC4C}" type="doc">
      <dgm:prSet loTypeId="urn:microsoft.com/office/officeart/2005/8/layout/lProcess3" loCatId="process" qsTypeId="urn:microsoft.com/office/officeart/2005/8/quickstyle/simple1" qsCatId="simple" csTypeId="urn:microsoft.com/office/officeart/2005/8/colors/colorful5" csCatId="colorful"/>
      <dgm:spPr/>
      <dgm:t>
        <a:bodyPr/>
        <a:lstStyle/>
        <a:p>
          <a:endParaRPr lang="en-US"/>
        </a:p>
      </dgm:t>
    </dgm:pt>
    <dgm:pt modelId="{3434BA11-59E1-41AD-8640-6FBE059C67D4}">
      <dgm:prSet/>
      <dgm:spPr/>
      <dgm:t>
        <a:bodyPr/>
        <a:lstStyle/>
        <a:p>
          <a:pPr rtl="0"/>
          <a:r>
            <a:rPr lang="en-GB"/>
            <a:t>Would the person be taken advantage of easily?</a:t>
          </a:r>
        </a:p>
      </dgm:t>
    </dgm:pt>
    <dgm:pt modelId="{B9A2021E-155C-475A-9238-29FDB75F3629}" type="parTrans" cxnId="{23FDD400-CB59-4E6B-A179-A7184FB7FE3F}">
      <dgm:prSet/>
      <dgm:spPr/>
      <dgm:t>
        <a:bodyPr/>
        <a:lstStyle/>
        <a:p>
          <a:endParaRPr lang="en-US"/>
        </a:p>
      </dgm:t>
    </dgm:pt>
    <dgm:pt modelId="{FFC770EB-B1C6-4C41-B5FF-F4D5D860286C}" type="sibTrans" cxnId="{23FDD400-CB59-4E6B-A179-A7184FB7FE3F}">
      <dgm:prSet/>
      <dgm:spPr/>
      <dgm:t>
        <a:bodyPr/>
        <a:lstStyle/>
        <a:p>
          <a:endParaRPr lang="en-US"/>
        </a:p>
      </dgm:t>
    </dgm:pt>
    <dgm:pt modelId="{23403EBF-3BF5-490D-9995-9D3A36F6C574}">
      <dgm:prSet/>
      <dgm:spPr/>
      <dgm:t>
        <a:bodyPr/>
        <a:lstStyle/>
        <a:p>
          <a:pPr rtl="0"/>
          <a:r>
            <a:rPr lang="en-GB"/>
            <a:t>Do they adjust well to the world around them?</a:t>
          </a:r>
        </a:p>
      </dgm:t>
    </dgm:pt>
    <dgm:pt modelId="{D24B0B6D-FF91-4A76-A90E-A0AB23C1466C}" type="parTrans" cxnId="{590475F0-F7B7-4921-A684-51B229317B0E}">
      <dgm:prSet/>
      <dgm:spPr/>
      <dgm:t>
        <a:bodyPr/>
        <a:lstStyle/>
        <a:p>
          <a:endParaRPr lang="en-US"/>
        </a:p>
      </dgm:t>
    </dgm:pt>
    <dgm:pt modelId="{35E9CBDD-00CE-4D5C-AF6A-E81450C6ED8B}" type="sibTrans" cxnId="{590475F0-F7B7-4921-A684-51B229317B0E}">
      <dgm:prSet/>
      <dgm:spPr/>
      <dgm:t>
        <a:bodyPr/>
        <a:lstStyle/>
        <a:p>
          <a:endParaRPr lang="en-US"/>
        </a:p>
      </dgm:t>
    </dgm:pt>
    <dgm:pt modelId="{32EB7757-6754-4C43-A0C4-6DE8BE35704A}">
      <dgm:prSet/>
      <dgm:spPr/>
      <dgm:t>
        <a:bodyPr/>
        <a:lstStyle/>
        <a:p>
          <a:pPr rtl="0"/>
          <a:r>
            <a:rPr lang="en-GB"/>
            <a:t>Are they comfortable with the daily adventures?</a:t>
          </a:r>
        </a:p>
      </dgm:t>
    </dgm:pt>
    <dgm:pt modelId="{2DA99AFB-8D25-4BD7-984C-AFB763393E86}" type="parTrans" cxnId="{FA706E05-EF0D-42EC-8F83-0BE8C3B2B410}">
      <dgm:prSet/>
      <dgm:spPr/>
      <dgm:t>
        <a:bodyPr/>
        <a:lstStyle/>
        <a:p>
          <a:endParaRPr lang="en-US"/>
        </a:p>
      </dgm:t>
    </dgm:pt>
    <dgm:pt modelId="{BF4B494B-9948-4F6C-A484-6E8341D64747}" type="sibTrans" cxnId="{FA706E05-EF0D-42EC-8F83-0BE8C3B2B410}">
      <dgm:prSet/>
      <dgm:spPr/>
      <dgm:t>
        <a:bodyPr/>
        <a:lstStyle/>
        <a:p>
          <a:endParaRPr lang="en-US"/>
        </a:p>
      </dgm:t>
    </dgm:pt>
    <dgm:pt modelId="{14B467FA-357C-4FE2-8CC2-AFB901872988}" type="pres">
      <dgm:prSet presAssocID="{BC78542D-D60A-4DF1-8A8D-988C107BBC4C}" presName="Name0" presStyleCnt="0">
        <dgm:presLayoutVars>
          <dgm:chPref val="3"/>
          <dgm:dir/>
          <dgm:animLvl val="lvl"/>
          <dgm:resizeHandles/>
        </dgm:presLayoutVars>
      </dgm:prSet>
      <dgm:spPr/>
    </dgm:pt>
    <dgm:pt modelId="{EEBF5DC7-E026-4B1A-A493-2CBB37E6A4B0}" type="pres">
      <dgm:prSet presAssocID="{3434BA11-59E1-41AD-8640-6FBE059C67D4}" presName="horFlow" presStyleCnt="0"/>
      <dgm:spPr/>
    </dgm:pt>
    <dgm:pt modelId="{6218A624-6112-4508-87C4-6312C4B3BED3}" type="pres">
      <dgm:prSet presAssocID="{3434BA11-59E1-41AD-8640-6FBE059C67D4}" presName="bigChev" presStyleLbl="node1" presStyleIdx="0" presStyleCnt="3"/>
      <dgm:spPr/>
    </dgm:pt>
    <dgm:pt modelId="{3593A348-9F81-4420-9F8A-DEBF4CBD338E}" type="pres">
      <dgm:prSet presAssocID="{3434BA11-59E1-41AD-8640-6FBE059C67D4}" presName="vSp" presStyleCnt="0"/>
      <dgm:spPr/>
    </dgm:pt>
    <dgm:pt modelId="{FA085AE0-57DC-41B2-8B99-C8C37A6AA41C}" type="pres">
      <dgm:prSet presAssocID="{23403EBF-3BF5-490D-9995-9D3A36F6C574}" presName="horFlow" presStyleCnt="0"/>
      <dgm:spPr/>
    </dgm:pt>
    <dgm:pt modelId="{9C7CDEE2-2B04-46E4-A26F-AB7EE395C865}" type="pres">
      <dgm:prSet presAssocID="{23403EBF-3BF5-490D-9995-9D3A36F6C574}" presName="bigChev" presStyleLbl="node1" presStyleIdx="1" presStyleCnt="3"/>
      <dgm:spPr/>
    </dgm:pt>
    <dgm:pt modelId="{D2DFF7F3-AE91-43D9-B24A-47F16864D159}" type="pres">
      <dgm:prSet presAssocID="{23403EBF-3BF5-490D-9995-9D3A36F6C574}" presName="vSp" presStyleCnt="0"/>
      <dgm:spPr/>
    </dgm:pt>
    <dgm:pt modelId="{0BC67869-A0A0-4AFD-A418-0F928189E9A0}" type="pres">
      <dgm:prSet presAssocID="{32EB7757-6754-4C43-A0C4-6DE8BE35704A}" presName="horFlow" presStyleCnt="0"/>
      <dgm:spPr/>
    </dgm:pt>
    <dgm:pt modelId="{6B4F622F-CFB9-4FBC-BB29-70BAF5C61119}" type="pres">
      <dgm:prSet presAssocID="{32EB7757-6754-4C43-A0C4-6DE8BE35704A}" presName="bigChev" presStyleLbl="node1" presStyleIdx="2" presStyleCnt="3"/>
      <dgm:spPr/>
    </dgm:pt>
  </dgm:ptLst>
  <dgm:cxnLst>
    <dgm:cxn modelId="{23FDD400-CB59-4E6B-A179-A7184FB7FE3F}" srcId="{BC78542D-D60A-4DF1-8A8D-988C107BBC4C}" destId="{3434BA11-59E1-41AD-8640-6FBE059C67D4}" srcOrd="0" destOrd="0" parTransId="{B9A2021E-155C-475A-9238-29FDB75F3629}" sibTransId="{FFC770EB-B1C6-4C41-B5FF-F4D5D860286C}"/>
    <dgm:cxn modelId="{FA706E05-EF0D-42EC-8F83-0BE8C3B2B410}" srcId="{BC78542D-D60A-4DF1-8A8D-988C107BBC4C}" destId="{32EB7757-6754-4C43-A0C4-6DE8BE35704A}" srcOrd="2" destOrd="0" parTransId="{2DA99AFB-8D25-4BD7-984C-AFB763393E86}" sibTransId="{BF4B494B-9948-4F6C-A484-6E8341D64747}"/>
    <dgm:cxn modelId="{57F8AB1E-0AFD-4B11-A6EF-5CEDCF1BEC60}" type="presOf" srcId="{23403EBF-3BF5-490D-9995-9D3A36F6C574}" destId="{9C7CDEE2-2B04-46E4-A26F-AB7EE395C865}" srcOrd="0" destOrd="0" presId="urn:microsoft.com/office/officeart/2005/8/layout/lProcess3"/>
    <dgm:cxn modelId="{C68BA25E-897C-4421-AF97-FEC86A5B2954}" type="presOf" srcId="{32EB7757-6754-4C43-A0C4-6DE8BE35704A}" destId="{6B4F622F-CFB9-4FBC-BB29-70BAF5C61119}" srcOrd="0" destOrd="0" presId="urn:microsoft.com/office/officeart/2005/8/layout/lProcess3"/>
    <dgm:cxn modelId="{18D6E780-8473-4FFF-9995-84DC94EDB980}" type="presOf" srcId="{3434BA11-59E1-41AD-8640-6FBE059C67D4}" destId="{6218A624-6112-4508-87C4-6312C4B3BED3}" srcOrd="0" destOrd="0" presId="urn:microsoft.com/office/officeart/2005/8/layout/lProcess3"/>
    <dgm:cxn modelId="{590475F0-F7B7-4921-A684-51B229317B0E}" srcId="{BC78542D-D60A-4DF1-8A8D-988C107BBC4C}" destId="{23403EBF-3BF5-490D-9995-9D3A36F6C574}" srcOrd="1" destOrd="0" parTransId="{D24B0B6D-FF91-4A76-A90E-A0AB23C1466C}" sibTransId="{35E9CBDD-00CE-4D5C-AF6A-E81450C6ED8B}"/>
    <dgm:cxn modelId="{14D89AF7-DFC7-4BEA-AF36-811EB844BBCD}" type="presOf" srcId="{BC78542D-D60A-4DF1-8A8D-988C107BBC4C}" destId="{14B467FA-357C-4FE2-8CC2-AFB901872988}" srcOrd="0" destOrd="0" presId="urn:microsoft.com/office/officeart/2005/8/layout/lProcess3"/>
    <dgm:cxn modelId="{132958B0-899A-4365-9021-9696671672D5}" type="presParOf" srcId="{14B467FA-357C-4FE2-8CC2-AFB901872988}" destId="{EEBF5DC7-E026-4B1A-A493-2CBB37E6A4B0}" srcOrd="0" destOrd="0" presId="urn:microsoft.com/office/officeart/2005/8/layout/lProcess3"/>
    <dgm:cxn modelId="{35981D52-99E3-47CD-80DE-6A2E8FE83F2D}" type="presParOf" srcId="{EEBF5DC7-E026-4B1A-A493-2CBB37E6A4B0}" destId="{6218A624-6112-4508-87C4-6312C4B3BED3}" srcOrd="0" destOrd="0" presId="urn:microsoft.com/office/officeart/2005/8/layout/lProcess3"/>
    <dgm:cxn modelId="{1988FAC9-CDD5-440E-9C41-FCFFE3D48C1B}" type="presParOf" srcId="{14B467FA-357C-4FE2-8CC2-AFB901872988}" destId="{3593A348-9F81-4420-9F8A-DEBF4CBD338E}" srcOrd="1" destOrd="0" presId="urn:microsoft.com/office/officeart/2005/8/layout/lProcess3"/>
    <dgm:cxn modelId="{8C874BA5-2676-4F15-9E1C-93631F2956AA}" type="presParOf" srcId="{14B467FA-357C-4FE2-8CC2-AFB901872988}" destId="{FA085AE0-57DC-41B2-8B99-C8C37A6AA41C}" srcOrd="2" destOrd="0" presId="urn:microsoft.com/office/officeart/2005/8/layout/lProcess3"/>
    <dgm:cxn modelId="{CC807165-5857-4CDD-997F-BB87D4533F4A}" type="presParOf" srcId="{FA085AE0-57DC-41B2-8B99-C8C37A6AA41C}" destId="{9C7CDEE2-2B04-46E4-A26F-AB7EE395C865}" srcOrd="0" destOrd="0" presId="urn:microsoft.com/office/officeart/2005/8/layout/lProcess3"/>
    <dgm:cxn modelId="{65E5DB2A-F87E-4CE8-BF43-9EDBB4A14137}" type="presParOf" srcId="{14B467FA-357C-4FE2-8CC2-AFB901872988}" destId="{D2DFF7F3-AE91-43D9-B24A-47F16864D159}" srcOrd="3" destOrd="0" presId="urn:microsoft.com/office/officeart/2005/8/layout/lProcess3"/>
    <dgm:cxn modelId="{F06467FE-A61D-4785-9A42-EF7F2471E5B1}" type="presParOf" srcId="{14B467FA-357C-4FE2-8CC2-AFB901872988}" destId="{0BC67869-A0A0-4AFD-A418-0F928189E9A0}" srcOrd="4" destOrd="0" presId="urn:microsoft.com/office/officeart/2005/8/layout/lProcess3"/>
    <dgm:cxn modelId="{2D59FAE4-A9AF-462B-9856-8E466987532A}" type="presParOf" srcId="{0BC67869-A0A0-4AFD-A418-0F928189E9A0}" destId="{6B4F622F-CFB9-4FBC-BB29-70BAF5C61119}" srcOrd="0" destOrd="0" presId="urn:microsoft.com/office/officeart/2005/8/layout/lProcess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1B153C7-9BF1-4D91-A796-E41F90A78DF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58035A3-82F4-4F97-B009-C10EE2876591}">
      <dgm:prSet custT="1"/>
      <dgm:spPr/>
      <dgm:t>
        <a:bodyPr/>
        <a:lstStyle/>
        <a:p>
          <a:pPr rtl="0"/>
          <a:r>
            <a:rPr lang="en-GB" sz="2000" dirty="0"/>
            <a:t>Johnny is considering buying a second-hand motorbike. A salesman, being a salesman, would obviously try to con the buyer, but Johnny is already prepared with price comparisons and has made up his mind to say no to unnecessary extras.</a:t>
          </a:r>
        </a:p>
      </dgm:t>
    </dgm:pt>
    <dgm:pt modelId="{4D56BBDE-3136-471D-899B-04A9BCB1620C}" type="parTrans" cxnId="{895CC3C5-FDB7-4016-83C2-7601F674C3B6}">
      <dgm:prSet/>
      <dgm:spPr/>
      <dgm:t>
        <a:bodyPr/>
        <a:lstStyle/>
        <a:p>
          <a:endParaRPr lang="en-US" sz="1600"/>
        </a:p>
      </dgm:t>
    </dgm:pt>
    <dgm:pt modelId="{5D64761A-860A-4A18-8CC5-1188D44BE7FA}" type="sibTrans" cxnId="{895CC3C5-FDB7-4016-83C2-7601F674C3B6}">
      <dgm:prSet/>
      <dgm:spPr/>
      <dgm:t>
        <a:bodyPr/>
        <a:lstStyle/>
        <a:p>
          <a:endParaRPr lang="en-US" sz="1600"/>
        </a:p>
      </dgm:t>
    </dgm:pt>
    <dgm:pt modelId="{CF98F41F-FFBF-4B0F-967C-F36218AECBC6}" type="pres">
      <dgm:prSet presAssocID="{B1B153C7-9BF1-4D91-A796-E41F90A78DF0}" presName="vert0" presStyleCnt="0">
        <dgm:presLayoutVars>
          <dgm:dir/>
          <dgm:animOne val="branch"/>
          <dgm:animLvl val="lvl"/>
        </dgm:presLayoutVars>
      </dgm:prSet>
      <dgm:spPr/>
    </dgm:pt>
    <dgm:pt modelId="{CC5049A3-A40B-48D7-B2C5-9E192715E9F3}" type="pres">
      <dgm:prSet presAssocID="{D58035A3-82F4-4F97-B009-C10EE2876591}" presName="thickLine" presStyleLbl="alignNode1" presStyleIdx="0" presStyleCnt="1"/>
      <dgm:spPr/>
    </dgm:pt>
    <dgm:pt modelId="{049DEF19-117A-4E99-A861-52456F871FD2}" type="pres">
      <dgm:prSet presAssocID="{D58035A3-82F4-4F97-B009-C10EE2876591}" presName="horz1" presStyleCnt="0"/>
      <dgm:spPr/>
    </dgm:pt>
    <dgm:pt modelId="{4E7C81F4-0F7E-4DDF-9B28-3BDF359886AC}" type="pres">
      <dgm:prSet presAssocID="{D58035A3-82F4-4F97-B009-C10EE2876591}" presName="tx1" presStyleLbl="revTx" presStyleIdx="0" presStyleCnt="1"/>
      <dgm:spPr/>
    </dgm:pt>
    <dgm:pt modelId="{248EAB41-36E7-4AEC-AD6A-C8FE0BC75C96}" type="pres">
      <dgm:prSet presAssocID="{D58035A3-82F4-4F97-B009-C10EE2876591}" presName="vert1" presStyleCnt="0"/>
      <dgm:spPr/>
    </dgm:pt>
  </dgm:ptLst>
  <dgm:cxnLst>
    <dgm:cxn modelId="{5623A925-372B-4647-A3BC-5BD0276F3510}" type="presOf" srcId="{B1B153C7-9BF1-4D91-A796-E41F90A78DF0}" destId="{CF98F41F-FFBF-4B0F-967C-F36218AECBC6}" srcOrd="0" destOrd="0" presId="urn:microsoft.com/office/officeart/2008/layout/LinedList"/>
    <dgm:cxn modelId="{3213F07B-6B1C-44B8-B483-283A073A9B0B}" type="presOf" srcId="{D58035A3-82F4-4F97-B009-C10EE2876591}" destId="{4E7C81F4-0F7E-4DDF-9B28-3BDF359886AC}" srcOrd="0" destOrd="0" presId="urn:microsoft.com/office/officeart/2008/layout/LinedList"/>
    <dgm:cxn modelId="{895CC3C5-FDB7-4016-83C2-7601F674C3B6}" srcId="{B1B153C7-9BF1-4D91-A796-E41F90A78DF0}" destId="{D58035A3-82F4-4F97-B009-C10EE2876591}" srcOrd="0" destOrd="0" parTransId="{4D56BBDE-3136-471D-899B-04A9BCB1620C}" sibTransId="{5D64761A-860A-4A18-8CC5-1188D44BE7FA}"/>
    <dgm:cxn modelId="{F8A9B4C0-1025-425F-9B5F-A8FC859877EB}" type="presParOf" srcId="{CF98F41F-FFBF-4B0F-967C-F36218AECBC6}" destId="{CC5049A3-A40B-48D7-B2C5-9E192715E9F3}" srcOrd="0" destOrd="0" presId="urn:microsoft.com/office/officeart/2008/layout/LinedList"/>
    <dgm:cxn modelId="{157830C2-6939-43D5-95DF-55ED1B3B9B6F}" type="presParOf" srcId="{CF98F41F-FFBF-4B0F-967C-F36218AECBC6}" destId="{049DEF19-117A-4E99-A861-52456F871FD2}" srcOrd="1" destOrd="0" presId="urn:microsoft.com/office/officeart/2008/layout/LinedList"/>
    <dgm:cxn modelId="{A4357986-AAAD-43BB-99A3-C84E8F5E665B}" type="presParOf" srcId="{049DEF19-117A-4E99-A861-52456F871FD2}" destId="{4E7C81F4-0F7E-4DDF-9B28-3BDF359886AC}" srcOrd="0" destOrd="0" presId="urn:microsoft.com/office/officeart/2008/layout/LinedList"/>
    <dgm:cxn modelId="{93D04852-F123-4D24-9450-FA94ADD277C8}" type="presParOf" srcId="{049DEF19-117A-4E99-A861-52456F871FD2}" destId="{248EAB41-36E7-4AEC-AD6A-C8FE0BC75C96}" srcOrd="1" destOrd="0" presId="urn:microsoft.com/office/officeart/2008/layout/LinedLis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296F2F9-47FB-4927-8459-C680D302FE70}"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8F798B80-7291-46CA-AACF-6C49965ACB0B}">
      <dgm:prSet/>
      <dgm:spPr/>
      <dgm:t>
        <a:bodyPr/>
        <a:lstStyle/>
        <a:p>
          <a:r>
            <a:rPr lang="en-GB" dirty="0"/>
            <a:t>For example, in a classroom setting, a student who excels in analytical intelligence may perform well on standardized tests, while another student might show strength in practical intelligence by effectively working in group projects or completing tasks that require real-world problem-solving skills. A creative student might find innovative solutions to tasks that others view as straightforward.</a:t>
          </a:r>
        </a:p>
      </dgm:t>
    </dgm:pt>
    <dgm:pt modelId="{09F6E488-7CBB-4C61-9BD6-456151F10DB0}" type="parTrans" cxnId="{4A4C39E4-4DF3-473D-8402-44C5B95DAFAD}">
      <dgm:prSet/>
      <dgm:spPr/>
      <dgm:t>
        <a:bodyPr/>
        <a:lstStyle/>
        <a:p>
          <a:endParaRPr lang="en-GB"/>
        </a:p>
      </dgm:t>
    </dgm:pt>
    <dgm:pt modelId="{9F7DAA64-656B-42FB-BA6B-80343B02E3FC}" type="sibTrans" cxnId="{4A4C39E4-4DF3-473D-8402-44C5B95DAFAD}">
      <dgm:prSet/>
      <dgm:spPr/>
      <dgm:t>
        <a:bodyPr/>
        <a:lstStyle/>
        <a:p>
          <a:endParaRPr lang="en-GB"/>
        </a:p>
      </dgm:t>
    </dgm:pt>
    <dgm:pt modelId="{A5A08EDE-7EE4-4D27-89AD-B616928DE33C}">
      <dgm:prSet/>
      <dgm:spPr/>
      <dgm:t>
        <a:bodyPr/>
        <a:lstStyle/>
        <a:p>
          <a:r>
            <a:rPr lang="en-GB"/>
            <a:t>Research conducted by Sternberg and others in the field supports the idea that traditional measures of intelligence often fail to capture the full range of human capabilities, suggesting the importance of recognizing multiple intelligences for a more complete understanding of human potential.</a:t>
          </a:r>
        </a:p>
      </dgm:t>
    </dgm:pt>
    <dgm:pt modelId="{664FC5E9-2558-4359-84BB-406489E771A4}" type="parTrans" cxnId="{4835E454-1F81-40DF-A1A9-F3B7510FDA8F}">
      <dgm:prSet/>
      <dgm:spPr/>
      <dgm:t>
        <a:bodyPr/>
        <a:lstStyle/>
        <a:p>
          <a:endParaRPr lang="en-GB"/>
        </a:p>
      </dgm:t>
    </dgm:pt>
    <dgm:pt modelId="{2FBAF59E-716D-485C-9E2E-02619DD9C86C}" type="sibTrans" cxnId="{4835E454-1F81-40DF-A1A9-F3B7510FDA8F}">
      <dgm:prSet/>
      <dgm:spPr/>
      <dgm:t>
        <a:bodyPr/>
        <a:lstStyle/>
        <a:p>
          <a:endParaRPr lang="en-GB"/>
        </a:p>
      </dgm:t>
    </dgm:pt>
    <dgm:pt modelId="{261AC29D-393A-4AA8-90D4-1C9796D30B9C}" type="pres">
      <dgm:prSet presAssocID="{E296F2F9-47FB-4927-8459-C680D302FE70}" presName="Name0" presStyleCnt="0">
        <dgm:presLayoutVars>
          <dgm:dir/>
          <dgm:resizeHandles val="exact"/>
        </dgm:presLayoutVars>
      </dgm:prSet>
      <dgm:spPr/>
    </dgm:pt>
    <dgm:pt modelId="{3DE198DF-D3AB-471D-A6CE-AC3F8315E156}" type="pres">
      <dgm:prSet presAssocID="{8F798B80-7291-46CA-AACF-6C49965ACB0B}" presName="node" presStyleLbl="node1" presStyleIdx="0" presStyleCnt="2">
        <dgm:presLayoutVars>
          <dgm:bulletEnabled val="1"/>
        </dgm:presLayoutVars>
      </dgm:prSet>
      <dgm:spPr/>
    </dgm:pt>
    <dgm:pt modelId="{E26F2493-8A7F-4112-BF9B-E9271FCF5113}" type="pres">
      <dgm:prSet presAssocID="{9F7DAA64-656B-42FB-BA6B-80343B02E3FC}" presName="sibTrans" presStyleCnt="0"/>
      <dgm:spPr/>
    </dgm:pt>
    <dgm:pt modelId="{6B1D0567-0717-420E-9A40-A1BC6FA44E5A}" type="pres">
      <dgm:prSet presAssocID="{A5A08EDE-7EE4-4D27-89AD-B616928DE33C}" presName="node" presStyleLbl="node1" presStyleIdx="1" presStyleCnt="2">
        <dgm:presLayoutVars>
          <dgm:bulletEnabled val="1"/>
        </dgm:presLayoutVars>
      </dgm:prSet>
      <dgm:spPr/>
    </dgm:pt>
  </dgm:ptLst>
  <dgm:cxnLst>
    <dgm:cxn modelId="{15151203-96C7-483B-A02E-2C1F712358C7}" type="presOf" srcId="{A5A08EDE-7EE4-4D27-89AD-B616928DE33C}" destId="{6B1D0567-0717-420E-9A40-A1BC6FA44E5A}" srcOrd="0" destOrd="0" presId="urn:microsoft.com/office/officeart/2005/8/layout/hList6"/>
    <dgm:cxn modelId="{D5FE086B-EAEE-4FB2-AE19-E91E4EB1BEBF}" type="presOf" srcId="{E296F2F9-47FB-4927-8459-C680D302FE70}" destId="{261AC29D-393A-4AA8-90D4-1C9796D30B9C}" srcOrd="0" destOrd="0" presId="urn:microsoft.com/office/officeart/2005/8/layout/hList6"/>
    <dgm:cxn modelId="{4835E454-1F81-40DF-A1A9-F3B7510FDA8F}" srcId="{E296F2F9-47FB-4927-8459-C680D302FE70}" destId="{A5A08EDE-7EE4-4D27-89AD-B616928DE33C}" srcOrd="1" destOrd="0" parTransId="{664FC5E9-2558-4359-84BB-406489E771A4}" sibTransId="{2FBAF59E-716D-485C-9E2E-02619DD9C86C}"/>
    <dgm:cxn modelId="{8305D475-E6B6-4719-8494-5919FF86F855}" type="presOf" srcId="{8F798B80-7291-46CA-AACF-6C49965ACB0B}" destId="{3DE198DF-D3AB-471D-A6CE-AC3F8315E156}" srcOrd="0" destOrd="0" presId="urn:microsoft.com/office/officeart/2005/8/layout/hList6"/>
    <dgm:cxn modelId="{4A4C39E4-4DF3-473D-8402-44C5B95DAFAD}" srcId="{E296F2F9-47FB-4927-8459-C680D302FE70}" destId="{8F798B80-7291-46CA-AACF-6C49965ACB0B}" srcOrd="0" destOrd="0" parTransId="{09F6E488-7CBB-4C61-9BD6-456151F10DB0}" sibTransId="{9F7DAA64-656B-42FB-BA6B-80343B02E3FC}"/>
    <dgm:cxn modelId="{622A3BAD-78A6-4028-AA34-63588BBB858C}" type="presParOf" srcId="{261AC29D-393A-4AA8-90D4-1C9796D30B9C}" destId="{3DE198DF-D3AB-471D-A6CE-AC3F8315E156}" srcOrd="0" destOrd="0" presId="urn:microsoft.com/office/officeart/2005/8/layout/hList6"/>
    <dgm:cxn modelId="{A6AB1801-A9AF-420C-9564-B24FD6660E29}" type="presParOf" srcId="{261AC29D-393A-4AA8-90D4-1C9796D30B9C}" destId="{E26F2493-8A7F-4112-BF9B-E9271FCF5113}" srcOrd="1" destOrd="0" presId="urn:microsoft.com/office/officeart/2005/8/layout/hList6"/>
    <dgm:cxn modelId="{62711D9D-66CB-4458-B71C-C932D1785193}" type="presParOf" srcId="{261AC29D-393A-4AA8-90D4-1C9796D30B9C}" destId="{6B1D0567-0717-420E-9A40-A1BC6FA44E5A}" srcOrd="2"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5B66020-FB5C-4C88-944E-8668D8995CA9}" type="doc">
      <dgm:prSet loTypeId="urn:microsoft.com/office/officeart/2005/8/layout/lProcess1" loCatId="process" qsTypeId="urn:microsoft.com/office/officeart/2005/8/quickstyle/simple1" qsCatId="simple" csTypeId="urn:microsoft.com/office/officeart/2005/8/colors/accent1_1" csCatId="accent1"/>
      <dgm:spPr/>
      <dgm:t>
        <a:bodyPr/>
        <a:lstStyle/>
        <a:p>
          <a:endParaRPr lang="en-US"/>
        </a:p>
      </dgm:t>
    </dgm:pt>
    <dgm:pt modelId="{8890A7CF-4A20-44D8-82A2-07CC2D96C78E}">
      <dgm:prSet/>
      <dgm:spPr/>
      <dgm:t>
        <a:bodyPr/>
        <a:lstStyle/>
        <a:p>
          <a:pPr rtl="0"/>
          <a:r>
            <a:rPr lang="en-US" dirty="0"/>
            <a:t>“the capacity for recognizing our own feelings and those of others, for motivating ourselves, and for managing emotions well in ourselves and in our relationships”  — Daniel Goleman (1998)</a:t>
          </a:r>
          <a:endParaRPr lang="en-GB" dirty="0"/>
        </a:p>
      </dgm:t>
    </dgm:pt>
    <dgm:pt modelId="{1FF66268-CC3C-473A-B7C9-854B50000B3C}" type="parTrans" cxnId="{9A8FAEDA-B072-4A6A-A715-B6872403D77E}">
      <dgm:prSet/>
      <dgm:spPr/>
      <dgm:t>
        <a:bodyPr/>
        <a:lstStyle/>
        <a:p>
          <a:endParaRPr lang="en-US"/>
        </a:p>
      </dgm:t>
    </dgm:pt>
    <dgm:pt modelId="{CE161B78-6869-48B0-8C7B-E4225B8B8BF9}" type="sibTrans" cxnId="{9A8FAEDA-B072-4A6A-A715-B6872403D77E}">
      <dgm:prSet/>
      <dgm:spPr/>
      <dgm:t>
        <a:bodyPr/>
        <a:lstStyle/>
        <a:p>
          <a:endParaRPr lang="en-US"/>
        </a:p>
      </dgm:t>
    </dgm:pt>
    <dgm:pt modelId="{46739834-2291-436F-86B0-CE49A28C4616}" type="pres">
      <dgm:prSet presAssocID="{45B66020-FB5C-4C88-944E-8668D8995CA9}" presName="Name0" presStyleCnt="0">
        <dgm:presLayoutVars>
          <dgm:dir/>
          <dgm:animLvl val="lvl"/>
          <dgm:resizeHandles val="exact"/>
        </dgm:presLayoutVars>
      </dgm:prSet>
      <dgm:spPr/>
    </dgm:pt>
    <dgm:pt modelId="{87D32AAA-2B98-434F-9E63-2724FBE60EF8}" type="pres">
      <dgm:prSet presAssocID="{8890A7CF-4A20-44D8-82A2-07CC2D96C78E}" presName="vertFlow" presStyleCnt="0"/>
      <dgm:spPr/>
    </dgm:pt>
    <dgm:pt modelId="{63E8CD15-7A66-4C27-8D7B-A6754F87FAE6}" type="pres">
      <dgm:prSet presAssocID="{8890A7CF-4A20-44D8-82A2-07CC2D96C78E}" presName="header" presStyleLbl="node1" presStyleIdx="0" presStyleCnt="1"/>
      <dgm:spPr/>
    </dgm:pt>
  </dgm:ptLst>
  <dgm:cxnLst>
    <dgm:cxn modelId="{4F0D3824-A377-4D07-BBC0-062B0F2FC9D6}" type="presOf" srcId="{8890A7CF-4A20-44D8-82A2-07CC2D96C78E}" destId="{63E8CD15-7A66-4C27-8D7B-A6754F87FAE6}" srcOrd="0" destOrd="0" presId="urn:microsoft.com/office/officeart/2005/8/layout/lProcess1"/>
    <dgm:cxn modelId="{76F9CDC9-35AA-4E9C-918E-A045B7C74064}" type="presOf" srcId="{45B66020-FB5C-4C88-944E-8668D8995CA9}" destId="{46739834-2291-436F-86B0-CE49A28C4616}" srcOrd="0" destOrd="0" presId="urn:microsoft.com/office/officeart/2005/8/layout/lProcess1"/>
    <dgm:cxn modelId="{9A8FAEDA-B072-4A6A-A715-B6872403D77E}" srcId="{45B66020-FB5C-4C88-944E-8668D8995CA9}" destId="{8890A7CF-4A20-44D8-82A2-07CC2D96C78E}" srcOrd="0" destOrd="0" parTransId="{1FF66268-CC3C-473A-B7C9-854B50000B3C}" sibTransId="{CE161B78-6869-48B0-8C7B-E4225B8B8BF9}"/>
    <dgm:cxn modelId="{04D166B6-FF96-4525-B50B-2E0D45964614}" type="presParOf" srcId="{46739834-2291-436F-86B0-CE49A28C4616}" destId="{87D32AAA-2B98-434F-9E63-2724FBE60EF8}" srcOrd="0" destOrd="0" presId="urn:microsoft.com/office/officeart/2005/8/layout/lProcess1"/>
    <dgm:cxn modelId="{A99AF4CE-1E26-4649-B1B1-404348AAF438}" type="presParOf" srcId="{87D32AAA-2B98-434F-9E63-2724FBE60EF8}" destId="{63E8CD15-7A66-4C27-8D7B-A6754F87FAE6}" srcOrd="0"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7DEF866-7AAC-49A5-98C0-861FC72C0314}" type="doc">
      <dgm:prSet loTypeId="urn:microsoft.com/office/officeart/2005/8/layout/matrix2" loCatId="matrix" qsTypeId="urn:microsoft.com/office/officeart/2005/8/quickstyle/simple1" qsCatId="simple" csTypeId="urn:microsoft.com/office/officeart/2005/8/colors/accent1_3" csCatId="accent1" phldr="1"/>
      <dgm:spPr/>
      <dgm:t>
        <a:bodyPr/>
        <a:lstStyle/>
        <a:p>
          <a:endParaRPr lang="en-US"/>
        </a:p>
      </dgm:t>
    </dgm:pt>
    <dgm:pt modelId="{CDB17439-7037-4EB9-AE53-8E2BB4F174C4}">
      <dgm:prSet/>
      <dgm:spPr/>
      <dgm:t>
        <a:bodyPr/>
        <a:lstStyle/>
        <a:p>
          <a:pPr rtl="0"/>
          <a:r>
            <a:rPr lang="en-GB"/>
            <a:t>The EQ of children starts developing long before they ever enter a classroom. </a:t>
          </a:r>
        </a:p>
      </dgm:t>
    </dgm:pt>
    <dgm:pt modelId="{67788562-BCBF-4A23-8F97-599170CE6721}" type="parTrans" cxnId="{052876CA-D59A-4177-BEFD-723BE7DA1D06}">
      <dgm:prSet/>
      <dgm:spPr/>
      <dgm:t>
        <a:bodyPr/>
        <a:lstStyle/>
        <a:p>
          <a:endParaRPr lang="en-US"/>
        </a:p>
      </dgm:t>
    </dgm:pt>
    <dgm:pt modelId="{736695A1-1B25-4614-8159-693BFE9255B4}" type="sibTrans" cxnId="{052876CA-D59A-4177-BEFD-723BE7DA1D06}">
      <dgm:prSet/>
      <dgm:spPr/>
      <dgm:t>
        <a:bodyPr/>
        <a:lstStyle/>
        <a:p>
          <a:endParaRPr lang="en-US"/>
        </a:p>
      </dgm:t>
    </dgm:pt>
    <dgm:pt modelId="{45209D5C-5626-4E13-8B6E-1E229F03BF8E}">
      <dgm:prSet/>
      <dgm:spPr/>
      <dgm:t>
        <a:bodyPr/>
        <a:lstStyle/>
        <a:p>
          <a:pPr rtl="0"/>
          <a:r>
            <a:rPr lang="en-GB"/>
            <a:t>But EQ levels will vary widely, depending on each child’s home environment. </a:t>
          </a:r>
        </a:p>
      </dgm:t>
    </dgm:pt>
    <dgm:pt modelId="{B3171353-2AB1-4028-A0CD-8F89F04DD13B}" type="parTrans" cxnId="{2431AE59-5E1C-4C58-BAC9-C809B084AFB2}">
      <dgm:prSet/>
      <dgm:spPr/>
      <dgm:t>
        <a:bodyPr/>
        <a:lstStyle/>
        <a:p>
          <a:endParaRPr lang="en-US"/>
        </a:p>
      </dgm:t>
    </dgm:pt>
    <dgm:pt modelId="{06CA6A70-AFC9-4700-ADD3-003BA1A8141F}" type="sibTrans" cxnId="{2431AE59-5E1C-4C58-BAC9-C809B084AFB2}">
      <dgm:prSet/>
      <dgm:spPr/>
      <dgm:t>
        <a:bodyPr/>
        <a:lstStyle/>
        <a:p>
          <a:endParaRPr lang="en-US"/>
        </a:p>
      </dgm:t>
    </dgm:pt>
    <dgm:pt modelId="{BB57E17F-4E21-4E3B-B9A3-8E97E840C038}">
      <dgm:prSet/>
      <dgm:spPr/>
      <dgm:t>
        <a:bodyPr/>
        <a:lstStyle/>
        <a:p>
          <a:pPr rtl="0"/>
          <a:r>
            <a:rPr lang="en-GB" dirty="0"/>
            <a:t>Thus, teachers must be able to recognize those children whose emotional literacy needs a boost. </a:t>
          </a:r>
        </a:p>
      </dgm:t>
    </dgm:pt>
    <dgm:pt modelId="{8FC70E63-FA7E-4E3D-9892-7949B48D3375}" type="parTrans" cxnId="{AC6A6C66-FEB2-4AC8-AC77-F4B3D5EED0B0}">
      <dgm:prSet/>
      <dgm:spPr/>
      <dgm:t>
        <a:bodyPr/>
        <a:lstStyle/>
        <a:p>
          <a:endParaRPr lang="en-US"/>
        </a:p>
      </dgm:t>
    </dgm:pt>
    <dgm:pt modelId="{22EC524F-4421-4F47-AC04-A2B946047FAF}" type="sibTrans" cxnId="{AC6A6C66-FEB2-4AC8-AC77-F4B3D5EED0B0}">
      <dgm:prSet/>
      <dgm:spPr/>
      <dgm:t>
        <a:bodyPr/>
        <a:lstStyle/>
        <a:p>
          <a:endParaRPr lang="en-US"/>
        </a:p>
      </dgm:t>
    </dgm:pt>
    <dgm:pt modelId="{FDBB49F3-FF97-4C7A-A3B2-004BAD951696}">
      <dgm:prSet/>
      <dgm:spPr/>
      <dgm:t>
        <a:bodyPr/>
        <a:lstStyle/>
        <a:p>
          <a:pPr rtl="0"/>
          <a:r>
            <a:rPr lang="en-GB"/>
            <a:t>Teachers should be ready to talk about feelings in the classroom. The message is that no emotion is “wrong,” but certain ways of expressing those emotions or acting on them are indeed inappropriate.</a:t>
          </a:r>
        </a:p>
      </dgm:t>
    </dgm:pt>
    <dgm:pt modelId="{BF37489C-A8A7-4700-AE6E-CEA7F8624F9D}" type="parTrans" cxnId="{D02AD2FF-AE28-43E2-A651-2F8D92D3FA8B}">
      <dgm:prSet/>
      <dgm:spPr/>
      <dgm:t>
        <a:bodyPr/>
        <a:lstStyle/>
        <a:p>
          <a:endParaRPr lang="en-US"/>
        </a:p>
      </dgm:t>
    </dgm:pt>
    <dgm:pt modelId="{9A8165DF-AB64-4FAF-818C-B3B9D262AF76}" type="sibTrans" cxnId="{D02AD2FF-AE28-43E2-A651-2F8D92D3FA8B}">
      <dgm:prSet/>
      <dgm:spPr/>
      <dgm:t>
        <a:bodyPr/>
        <a:lstStyle/>
        <a:p>
          <a:endParaRPr lang="en-US"/>
        </a:p>
      </dgm:t>
    </dgm:pt>
    <dgm:pt modelId="{9EB54ED6-FE6C-48D8-922B-DBBF1441F91F}" type="pres">
      <dgm:prSet presAssocID="{87DEF866-7AAC-49A5-98C0-861FC72C0314}" presName="matrix" presStyleCnt="0">
        <dgm:presLayoutVars>
          <dgm:chMax val="1"/>
          <dgm:dir/>
          <dgm:resizeHandles val="exact"/>
        </dgm:presLayoutVars>
      </dgm:prSet>
      <dgm:spPr/>
    </dgm:pt>
    <dgm:pt modelId="{FB3CDB25-840B-4E8D-A984-BF8CD231FCF5}" type="pres">
      <dgm:prSet presAssocID="{87DEF866-7AAC-49A5-98C0-861FC72C0314}" presName="axisShape" presStyleLbl="bgShp" presStyleIdx="0" presStyleCnt="1" custScaleX="90081"/>
      <dgm:spPr/>
    </dgm:pt>
    <dgm:pt modelId="{53D5068E-56A5-40E4-8C17-7C6740831E88}" type="pres">
      <dgm:prSet presAssocID="{87DEF866-7AAC-49A5-98C0-861FC72C0314}" presName="rect1" presStyleLbl="node1" presStyleIdx="0" presStyleCnt="4">
        <dgm:presLayoutVars>
          <dgm:chMax val="0"/>
          <dgm:chPref val="0"/>
          <dgm:bulletEnabled val="1"/>
        </dgm:presLayoutVars>
      </dgm:prSet>
      <dgm:spPr/>
    </dgm:pt>
    <dgm:pt modelId="{C8BF32C0-4FBA-4EF4-9B95-8B4357644E77}" type="pres">
      <dgm:prSet presAssocID="{87DEF866-7AAC-49A5-98C0-861FC72C0314}" presName="rect2" presStyleLbl="node1" presStyleIdx="1" presStyleCnt="4">
        <dgm:presLayoutVars>
          <dgm:chMax val="0"/>
          <dgm:chPref val="0"/>
          <dgm:bulletEnabled val="1"/>
        </dgm:presLayoutVars>
      </dgm:prSet>
      <dgm:spPr/>
    </dgm:pt>
    <dgm:pt modelId="{8ACCA7E4-171B-43E9-A5E2-7A4B48544870}" type="pres">
      <dgm:prSet presAssocID="{87DEF866-7AAC-49A5-98C0-861FC72C0314}" presName="rect3" presStyleLbl="node1" presStyleIdx="2" presStyleCnt="4">
        <dgm:presLayoutVars>
          <dgm:chMax val="0"/>
          <dgm:chPref val="0"/>
          <dgm:bulletEnabled val="1"/>
        </dgm:presLayoutVars>
      </dgm:prSet>
      <dgm:spPr/>
    </dgm:pt>
    <dgm:pt modelId="{47BDF0B0-E8AD-469B-B8DE-BD48C20EAED8}" type="pres">
      <dgm:prSet presAssocID="{87DEF866-7AAC-49A5-98C0-861FC72C0314}" presName="rect4" presStyleLbl="node1" presStyleIdx="3" presStyleCnt="4">
        <dgm:presLayoutVars>
          <dgm:chMax val="0"/>
          <dgm:chPref val="0"/>
          <dgm:bulletEnabled val="1"/>
        </dgm:presLayoutVars>
      </dgm:prSet>
      <dgm:spPr/>
    </dgm:pt>
  </dgm:ptLst>
  <dgm:cxnLst>
    <dgm:cxn modelId="{32495320-2EB2-4557-AE62-30EFF3AE8EB4}" type="presOf" srcId="{CDB17439-7037-4EB9-AE53-8E2BB4F174C4}" destId="{53D5068E-56A5-40E4-8C17-7C6740831E88}" srcOrd="0" destOrd="0" presId="urn:microsoft.com/office/officeart/2005/8/layout/matrix2"/>
    <dgm:cxn modelId="{97593025-EC7E-4A38-854D-F74B080B71DC}" type="presOf" srcId="{BB57E17F-4E21-4E3B-B9A3-8E97E840C038}" destId="{8ACCA7E4-171B-43E9-A5E2-7A4B48544870}" srcOrd="0" destOrd="0" presId="urn:microsoft.com/office/officeart/2005/8/layout/matrix2"/>
    <dgm:cxn modelId="{AC6A6C66-FEB2-4AC8-AC77-F4B3D5EED0B0}" srcId="{87DEF866-7AAC-49A5-98C0-861FC72C0314}" destId="{BB57E17F-4E21-4E3B-B9A3-8E97E840C038}" srcOrd="2" destOrd="0" parTransId="{8FC70E63-FA7E-4E3D-9892-7949B48D3375}" sibTransId="{22EC524F-4421-4F47-AC04-A2B946047FAF}"/>
    <dgm:cxn modelId="{C59BAA66-63D5-4DDC-AE31-0959B06A29CE}" type="presOf" srcId="{87DEF866-7AAC-49A5-98C0-861FC72C0314}" destId="{9EB54ED6-FE6C-48D8-922B-DBBF1441F91F}" srcOrd="0" destOrd="0" presId="urn:microsoft.com/office/officeart/2005/8/layout/matrix2"/>
    <dgm:cxn modelId="{9775B44A-E8CF-46F3-93DF-E427F4483D21}" type="presOf" srcId="{45209D5C-5626-4E13-8B6E-1E229F03BF8E}" destId="{C8BF32C0-4FBA-4EF4-9B95-8B4357644E77}" srcOrd="0" destOrd="0" presId="urn:microsoft.com/office/officeart/2005/8/layout/matrix2"/>
    <dgm:cxn modelId="{2431AE59-5E1C-4C58-BAC9-C809B084AFB2}" srcId="{87DEF866-7AAC-49A5-98C0-861FC72C0314}" destId="{45209D5C-5626-4E13-8B6E-1E229F03BF8E}" srcOrd="1" destOrd="0" parTransId="{B3171353-2AB1-4028-A0CD-8F89F04DD13B}" sibTransId="{06CA6A70-AFC9-4700-ADD3-003BA1A8141F}"/>
    <dgm:cxn modelId="{2BFEE179-122A-47CA-8D81-BD96D9EC17F2}" type="presOf" srcId="{FDBB49F3-FF97-4C7A-A3B2-004BAD951696}" destId="{47BDF0B0-E8AD-469B-B8DE-BD48C20EAED8}" srcOrd="0" destOrd="0" presId="urn:microsoft.com/office/officeart/2005/8/layout/matrix2"/>
    <dgm:cxn modelId="{052876CA-D59A-4177-BEFD-723BE7DA1D06}" srcId="{87DEF866-7AAC-49A5-98C0-861FC72C0314}" destId="{CDB17439-7037-4EB9-AE53-8E2BB4F174C4}" srcOrd="0" destOrd="0" parTransId="{67788562-BCBF-4A23-8F97-599170CE6721}" sibTransId="{736695A1-1B25-4614-8159-693BFE9255B4}"/>
    <dgm:cxn modelId="{D02AD2FF-AE28-43E2-A651-2F8D92D3FA8B}" srcId="{87DEF866-7AAC-49A5-98C0-861FC72C0314}" destId="{FDBB49F3-FF97-4C7A-A3B2-004BAD951696}" srcOrd="3" destOrd="0" parTransId="{BF37489C-A8A7-4700-AE6E-CEA7F8624F9D}" sibTransId="{9A8165DF-AB64-4FAF-818C-B3B9D262AF76}"/>
    <dgm:cxn modelId="{BA107928-C9AF-48CE-8E55-51B0304E592B}" type="presParOf" srcId="{9EB54ED6-FE6C-48D8-922B-DBBF1441F91F}" destId="{FB3CDB25-840B-4E8D-A984-BF8CD231FCF5}" srcOrd="0" destOrd="0" presId="urn:microsoft.com/office/officeart/2005/8/layout/matrix2"/>
    <dgm:cxn modelId="{B605A5C9-022C-4274-A555-EA016FC74951}" type="presParOf" srcId="{9EB54ED6-FE6C-48D8-922B-DBBF1441F91F}" destId="{53D5068E-56A5-40E4-8C17-7C6740831E88}" srcOrd="1" destOrd="0" presId="urn:microsoft.com/office/officeart/2005/8/layout/matrix2"/>
    <dgm:cxn modelId="{DDD5FBAD-E820-4F15-B7F6-B793E021712D}" type="presParOf" srcId="{9EB54ED6-FE6C-48D8-922B-DBBF1441F91F}" destId="{C8BF32C0-4FBA-4EF4-9B95-8B4357644E77}" srcOrd="2" destOrd="0" presId="urn:microsoft.com/office/officeart/2005/8/layout/matrix2"/>
    <dgm:cxn modelId="{5D218E51-6E9D-4773-8D0B-2636E306982E}" type="presParOf" srcId="{9EB54ED6-FE6C-48D8-922B-DBBF1441F91F}" destId="{8ACCA7E4-171B-43E9-A5E2-7A4B48544870}" srcOrd="3" destOrd="0" presId="urn:microsoft.com/office/officeart/2005/8/layout/matrix2"/>
    <dgm:cxn modelId="{5CC291BE-FDB4-4442-B215-485B600407DF}" type="presParOf" srcId="{9EB54ED6-FE6C-48D8-922B-DBBF1441F91F}" destId="{47BDF0B0-E8AD-469B-B8DE-BD48C20EAED8}"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CEF5D4D-8E0C-4FDD-B45C-9C38DB0B06F5}"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54D7ADAA-C86E-4439-A8DD-EDE6FB025666}">
      <dgm:prSet/>
      <dgm:spPr/>
      <dgm:t>
        <a:bodyPr/>
        <a:lstStyle/>
        <a:p>
          <a:pPr rtl="0"/>
          <a:r>
            <a:rPr lang="en-GB"/>
            <a:t>He makes unsupported claims about the power and predictive ability of emotional intelligence.</a:t>
          </a:r>
        </a:p>
      </dgm:t>
    </dgm:pt>
    <dgm:pt modelId="{3479DF9D-FEE3-4D6C-BA9B-B436A19B97AA}" type="parTrans" cxnId="{A97896EA-F950-4AC6-910B-54771B51DD6E}">
      <dgm:prSet/>
      <dgm:spPr/>
      <dgm:t>
        <a:bodyPr/>
        <a:lstStyle/>
        <a:p>
          <a:endParaRPr lang="en-US"/>
        </a:p>
      </dgm:t>
    </dgm:pt>
    <dgm:pt modelId="{DCF17B6F-DAA7-4D56-8533-3A54E31F47AB}" type="sibTrans" cxnId="{A97896EA-F950-4AC6-910B-54771B51DD6E}">
      <dgm:prSet/>
      <dgm:spPr/>
      <dgm:t>
        <a:bodyPr/>
        <a:lstStyle/>
        <a:p>
          <a:endParaRPr lang="en-US"/>
        </a:p>
      </dgm:t>
    </dgm:pt>
    <dgm:pt modelId="{395CB2B9-AF44-4D49-8541-27C845AD66B4}">
      <dgm:prSet/>
      <dgm:spPr/>
      <dgm:t>
        <a:bodyPr/>
        <a:lstStyle/>
        <a:p>
          <a:pPr rtl="0"/>
          <a:r>
            <a:rPr lang="en-GB"/>
            <a:t>He implies that anyone can learn emotional intelligence and fails to acknowledge either the relatively fixed nature of the personality traits he includes in his definition of EI or the differences in innate potential among individuals.</a:t>
          </a:r>
        </a:p>
      </dgm:t>
    </dgm:pt>
    <dgm:pt modelId="{697F6387-7EEB-4520-9F57-566CC9E62737}" type="parTrans" cxnId="{5500E76E-6810-4961-8AB8-9D437A37D041}">
      <dgm:prSet/>
      <dgm:spPr/>
      <dgm:t>
        <a:bodyPr/>
        <a:lstStyle/>
        <a:p>
          <a:endParaRPr lang="en-US"/>
        </a:p>
      </dgm:t>
    </dgm:pt>
    <dgm:pt modelId="{C4FBD683-7AD6-4892-91A2-24F8101F2B38}" type="sibTrans" cxnId="{5500E76E-6810-4961-8AB8-9D437A37D041}">
      <dgm:prSet/>
      <dgm:spPr/>
      <dgm:t>
        <a:bodyPr/>
        <a:lstStyle/>
        <a:p>
          <a:endParaRPr lang="en-US"/>
        </a:p>
      </dgm:t>
    </dgm:pt>
    <dgm:pt modelId="{FECAADB2-A2E8-4921-9D11-E0E89799D32A}">
      <dgm:prSet/>
      <dgm:spPr/>
      <dgm:t>
        <a:bodyPr/>
        <a:lstStyle/>
        <a:p>
          <a:pPr rtl="0"/>
          <a:r>
            <a:rPr lang="en-GB" dirty="0"/>
            <a:t>His personal beliefs about what is "appropriate" contradict the academic theory concerning the value of our emotions. He still seems to regard emotions as largely something to be controlled and restrained, rather than something to be valued</a:t>
          </a:r>
        </a:p>
      </dgm:t>
    </dgm:pt>
    <dgm:pt modelId="{7CB9910B-2336-423E-9679-CC94208705C4}" type="parTrans" cxnId="{5164C296-F9B4-4069-9B62-E17BA5119C13}">
      <dgm:prSet/>
      <dgm:spPr/>
      <dgm:t>
        <a:bodyPr/>
        <a:lstStyle/>
        <a:p>
          <a:endParaRPr lang="en-US"/>
        </a:p>
      </dgm:t>
    </dgm:pt>
    <dgm:pt modelId="{BED3F28A-B148-4AE8-8BD4-BCC2FE2BF01D}" type="sibTrans" cxnId="{5164C296-F9B4-4069-9B62-E17BA5119C13}">
      <dgm:prSet/>
      <dgm:spPr/>
      <dgm:t>
        <a:bodyPr/>
        <a:lstStyle/>
        <a:p>
          <a:endParaRPr lang="en-US"/>
        </a:p>
      </dgm:t>
    </dgm:pt>
    <dgm:pt modelId="{E2BFD607-1F8D-43F8-A33E-B0AA05DF9C5D}" type="pres">
      <dgm:prSet presAssocID="{3CEF5D4D-8E0C-4FDD-B45C-9C38DB0B06F5}" presName="Name0" presStyleCnt="0">
        <dgm:presLayoutVars>
          <dgm:chMax val="7"/>
          <dgm:dir/>
          <dgm:animLvl val="lvl"/>
          <dgm:resizeHandles val="exact"/>
        </dgm:presLayoutVars>
      </dgm:prSet>
      <dgm:spPr/>
    </dgm:pt>
    <dgm:pt modelId="{A04F7253-8C2F-4FE1-A099-54640D08D1C1}" type="pres">
      <dgm:prSet presAssocID="{54D7ADAA-C86E-4439-A8DD-EDE6FB025666}" presName="circle1" presStyleLbl="node1" presStyleIdx="0" presStyleCnt="3"/>
      <dgm:spPr/>
    </dgm:pt>
    <dgm:pt modelId="{304F8D06-33A0-4BE1-AB2A-70C2416C96F3}" type="pres">
      <dgm:prSet presAssocID="{54D7ADAA-C86E-4439-A8DD-EDE6FB025666}" presName="space" presStyleCnt="0"/>
      <dgm:spPr/>
    </dgm:pt>
    <dgm:pt modelId="{8DB26E90-54F0-4992-8924-456B43D9EF16}" type="pres">
      <dgm:prSet presAssocID="{54D7ADAA-C86E-4439-A8DD-EDE6FB025666}" presName="rect1" presStyleLbl="alignAcc1" presStyleIdx="0" presStyleCnt="3"/>
      <dgm:spPr/>
    </dgm:pt>
    <dgm:pt modelId="{44D93CE7-09B8-48D2-AC75-6A2435D2C2B5}" type="pres">
      <dgm:prSet presAssocID="{395CB2B9-AF44-4D49-8541-27C845AD66B4}" presName="vertSpace2" presStyleLbl="node1" presStyleIdx="0" presStyleCnt="3"/>
      <dgm:spPr/>
    </dgm:pt>
    <dgm:pt modelId="{97323A52-6F96-4C90-B8E1-BBBEF7C3747C}" type="pres">
      <dgm:prSet presAssocID="{395CB2B9-AF44-4D49-8541-27C845AD66B4}" presName="circle2" presStyleLbl="node1" presStyleIdx="1" presStyleCnt="3"/>
      <dgm:spPr/>
    </dgm:pt>
    <dgm:pt modelId="{5F71A2C9-BC8C-4A2A-AF81-B826ACBA9EC0}" type="pres">
      <dgm:prSet presAssocID="{395CB2B9-AF44-4D49-8541-27C845AD66B4}" presName="rect2" presStyleLbl="alignAcc1" presStyleIdx="1" presStyleCnt="3"/>
      <dgm:spPr/>
    </dgm:pt>
    <dgm:pt modelId="{AC24D5FA-C408-4DD3-B145-DEF9E24E6F27}" type="pres">
      <dgm:prSet presAssocID="{FECAADB2-A2E8-4921-9D11-E0E89799D32A}" presName="vertSpace3" presStyleLbl="node1" presStyleIdx="1" presStyleCnt="3"/>
      <dgm:spPr/>
    </dgm:pt>
    <dgm:pt modelId="{DC92A207-8C32-4F18-A073-28CB87D3A6AF}" type="pres">
      <dgm:prSet presAssocID="{FECAADB2-A2E8-4921-9D11-E0E89799D32A}" presName="circle3" presStyleLbl="node1" presStyleIdx="2" presStyleCnt="3"/>
      <dgm:spPr/>
    </dgm:pt>
    <dgm:pt modelId="{331B7AC5-B248-4304-95D3-3DCCA886906F}" type="pres">
      <dgm:prSet presAssocID="{FECAADB2-A2E8-4921-9D11-E0E89799D32A}" presName="rect3" presStyleLbl="alignAcc1" presStyleIdx="2" presStyleCnt="3"/>
      <dgm:spPr/>
    </dgm:pt>
    <dgm:pt modelId="{14ACFF4F-4B0F-49F3-808E-B05887EDF0FE}" type="pres">
      <dgm:prSet presAssocID="{54D7ADAA-C86E-4439-A8DD-EDE6FB025666}" presName="rect1ParTxNoCh" presStyleLbl="alignAcc1" presStyleIdx="2" presStyleCnt="3">
        <dgm:presLayoutVars>
          <dgm:chMax val="1"/>
          <dgm:bulletEnabled val="1"/>
        </dgm:presLayoutVars>
      </dgm:prSet>
      <dgm:spPr/>
    </dgm:pt>
    <dgm:pt modelId="{A8FEAA9F-C792-44F5-BBFB-00281A2D9A4E}" type="pres">
      <dgm:prSet presAssocID="{395CB2B9-AF44-4D49-8541-27C845AD66B4}" presName="rect2ParTxNoCh" presStyleLbl="alignAcc1" presStyleIdx="2" presStyleCnt="3">
        <dgm:presLayoutVars>
          <dgm:chMax val="1"/>
          <dgm:bulletEnabled val="1"/>
        </dgm:presLayoutVars>
      </dgm:prSet>
      <dgm:spPr/>
    </dgm:pt>
    <dgm:pt modelId="{1A550572-46F3-4436-A375-ACF72FE6F0F2}" type="pres">
      <dgm:prSet presAssocID="{FECAADB2-A2E8-4921-9D11-E0E89799D32A}" presName="rect3ParTxNoCh" presStyleLbl="alignAcc1" presStyleIdx="2" presStyleCnt="3">
        <dgm:presLayoutVars>
          <dgm:chMax val="1"/>
          <dgm:bulletEnabled val="1"/>
        </dgm:presLayoutVars>
      </dgm:prSet>
      <dgm:spPr/>
    </dgm:pt>
  </dgm:ptLst>
  <dgm:cxnLst>
    <dgm:cxn modelId="{B48B6D1C-42C5-4A8F-8CF7-68A94AFF1BB3}" type="presOf" srcId="{54D7ADAA-C86E-4439-A8DD-EDE6FB025666}" destId="{8DB26E90-54F0-4992-8924-456B43D9EF16}" srcOrd="0" destOrd="0" presId="urn:microsoft.com/office/officeart/2005/8/layout/target3"/>
    <dgm:cxn modelId="{261EF121-DB76-432A-9635-DE09EED11258}" type="presOf" srcId="{395CB2B9-AF44-4D49-8541-27C845AD66B4}" destId="{A8FEAA9F-C792-44F5-BBFB-00281A2D9A4E}" srcOrd="1" destOrd="0" presId="urn:microsoft.com/office/officeart/2005/8/layout/target3"/>
    <dgm:cxn modelId="{B8FC7D5E-29A4-4398-8AF5-DB84756845B1}" type="presOf" srcId="{FECAADB2-A2E8-4921-9D11-E0E89799D32A}" destId="{331B7AC5-B248-4304-95D3-3DCCA886906F}" srcOrd="0" destOrd="0" presId="urn:microsoft.com/office/officeart/2005/8/layout/target3"/>
    <dgm:cxn modelId="{F2417662-9851-47E7-8C39-68BFB74B22BC}" type="presOf" srcId="{FECAADB2-A2E8-4921-9D11-E0E89799D32A}" destId="{1A550572-46F3-4436-A375-ACF72FE6F0F2}" srcOrd="1" destOrd="0" presId="urn:microsoft.com/office/officeart/2005/8/layout/target3"/>
    <dgm:cxn modelId="{5500E76E-6810-4961-8AB8-9D437A37D041}" srcId="{3CEF5D4D-8E0C-4FDD-B45C-9C38DB0B06F5}" destId="{395CB2B9-AF44-4D49-8541-27C845AD66B4}" srcOrd="1" destOrd="0" parTransId="{697F6387-7EEB-4520-9F57-566CC9E62737}" sibTransId="{C4FBD683-7AD6-4892-91A2-24F8101F2B38}"/>
    <dgm:cxn modelId="{033C6973-986C-4F2B-BD6E-0FDDB42D03D3}" type="presOf" srcId="{395CB2B9-AF44-4D49-8541-27C845AD66B4}" destId="{5F71A2C9-BC8C-4A2A-AF81-B826ACBA9EC0}" srcOrd="0" destOrd="0" presId="urn:microsoft.com/office/officeart/2005/8/layout/target3"/>
    <dgm:cxn modelId="{F45B0D5A-A7D6-4DF0-BD04-9B11F0A1BB3A}" type="presOf" srcId="{3CEF5D4D-8E0C-4FDD-B45C-9C38DB0B06F5}" destId="{E2BFD607-1F8D-43F8-A33E-B0AA05DF9C5D}" srcOrd="0" destOrd="0" presId="urn:microsoft.com/office/officeart/2005/8/layout/target3"/>
    <dgm:cxn modelId="{5164C296-F9B4-4069-9B62-E17BA5119C13}" srcId="{3CEF5D4D-8E0C-4FDD-B45C-9C38DB0B06F5}" destId="{FECAADB2-A2E8-4921-9D11-E0E89799D32A}" srcOrd="2" destOrd="0" parTransId="{7CB9910B-2336-423E-9679-CC94208705C4}" sibTransId="{BED3F28A-B148-4AE8-8BD4-BCC2FE2BF01D}"/>
    <dgm:cxn modelId="{A97896EA-F950-4AC6-910B-54771B51DD6E}" srcId="{3CEF5D4D-8E0C-4FDD-B45C-9C38DB0B06F5}" destId="{54D7ADAA-C86E-4439-A8DD-EDE6FB025666}" srcOrd="0" destOrd="0" parTransId="{3479DF9D-FEE3-4D6C-BA9B-B436A19B97AA}" sibTransId="{DCF17B6F-DAA7-4D56-8533-3A54E31F47AB}"/>
    <dgm:cxn modelId="{52E0F6F2-8AB3-4858-B974-BB5DED43865B}" type="presOf" srcId="{54D7ADAA-C86E-4439-A8DD-EDE6FB025666}" destId="{14ACFF4F-4B0F-49F3-808E-B05887EDF0FE}" srcOrd="1" destOrd="0" presId="urn:microsoft.com/office/officeart/2005/8/layout/target3"/>
    <dgm:cxn modelId="{9BD57455-340C-40B7-8FB9-FE2EB2DC310F}" type="presParOf" srcId="{E2BFD607-1F8D-43F8-A33E-B0AA05DF9C5D}" destId="{A04F7253-8C2F-4FE1-A099-54640D08D1C1}" srcOrd="0" destOrd="0" presId="urn:microsoft.com/office/officeart/2005/8/layout/target3"/>
    <dgm:cxn modelId="{D2899EFF-28FF-4301-A625-C6BE286A6288}" type="presParOf" srcId="{E2BFD607-1F8D-43F8-A33E-B0AA05DF9C5D}" destId="{304F8D06-33A0-4BE1-AB2A-70C2416C96F3}" srcOrd="1" destOrd="0" presId="urn:microsoft.com/office/officeart/2005/8/layout/target3"/>
    <dgm:cxn modelId="{D64FCD69-C2D7-4CDE-884B-0B075FBEDF27}" type="presParOf" srcId="{E2BFD607-1F8D-43F8-A33E-B0AA05DF9C5D}" destId="{8DB26E90-54F0-4992-8924-456B43D9EF16}" srcOrd="2" destOrd="0" presId="urn:microsoft.com/office/officeart/2005/8/layout/target3"/>
    <dgm:cxn modelId="{F2796F0E-FFAA-4B5C-8575-71184D3D4F49}" type="presParOf" srcId="{E2BFD607-1F8D-43F8-A33E-B0AA05DF9C5D}" destId="{44D93CE7-09B8-48D2-AC75-6A2435D2C2B5}" srcOrd="3" destOrd="0" presId="urn:microsoft.com/office/officeart/2005/8/layout/target3"/>
    <dgm:cxn modelId="{0CF5A82D-2453-4DE8-80FB-C2CA83F92205}" type="presParOf" srcId="{E2BFD607-1F8D-43F8-A33E-B0AA05DF9C5D}" destId="{97323A52-6F96-4C90-B8E1-BBBEF7C3747C}" srcOrd="4" destOrd="0" presId="urn:microsoft.com/office/officeart/2005/8/layout/target3"/>
    <dgm:cxn modelId="{D0808A87-7D25-4D97-9372-5EC01AE29CD7}" type="presParOf" srcId="{E2BFD607-1F8D-43F8-A33E-B0AA05DF9C5D}" destId="{5F71A2C9-BC8C-4A2A-AF81-B826ACBA9EC0}" srcOrd="5" destOrd="0" presId="urn:microsoft.com/office/officeart/2005/8/layout/target3"/>
    <dgm:cxn modelId="{AFD24D00-8172-40F3-A226-6176AFE3CEBA}" type="presParOf" srcId="{E2BFD607-1F8D-43F8-A33E-B0AA05DF9C5D}" destId="{AC24D5FA-C408-4DD3-B145-DEF9E24E6F27}" srcOrd="6" destOrd="0" presId="urn:microsoft.com/office/officeart/2005/8/layout/target3"/>
    <dgm:cxn modelId="{DA587A74-DA8C-4D98-B2E1-7C53417728B0}" type="presParOf" srcId="{E2BFD607-1F8D-43F8-A33E-B0AA05DF9C5D}" destId="{DC92A207-8C32-4F18-A073-28CB87D3A6AF}" srcOrd="7" destOrd="0" presId="urn:microsoft.com/office/officeart/2005/8/layout/target3"/>
    <dgm:cxn modelId="{605EE7FB-CD5D-4BF6-AB6A-4D326E0F41FA}" type="presParOf" srcId="{E2BFD607-1F8D-43F8-A33E-B0AA05DF9C5D}" destId="{331B7AC5-B248-4304-95D3-3DCCA886906F}" srcOrd="8" destOrd="0" presId="urn:microsoft.com/office/officeart/2005/8/layout/target3"/>
    <dgm:cxn modelId="{CD9A0DFE-7610-40D7-8BDD-190804BEBFE1}" type="presParOf" srcId="{E2BFD607-1F8D-43F8-A33E-B0AA05DF9C5D}" destId="{14ACFF4F-4B0F-49F3-808E-B05887EDF0FE}" srcOrd="9" destOrd="0" presId="urn:microsoft.com/office/officeart/2005/8/layout/target3"/>
    <dgm:cxn modelId="{F0D7DA69-B08F-4BE9-95C9-8AD832D5B934}" type="presParOf" srcId="{E2BFD607-1F8D-43F8-A33E-B0AA05DF9C5D}" destId="{A8FEAA9F-C792-44F5-BBFB-00281A2D9A4E}" srcOrd="10" destOrd="0" presId="urn:microsoft.com/office/officeart/2005/8/layout/target3"/>
    <dgm:cxn modelId="{477D1AD0-25F7-47D1-8015-43A7BA82CD91}" type="presParOf" srcId="{E2BFD607-1F8D-43F8-A33E-B0AA05DF9C5D}" destId="{1A550572-46F3-4436-A375-ACF72FE6F0F2}" srcOrd="11"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0D054-DCE9-44F9-B59D-40E1404366B4}">
      <dsp:nvSpPr>
        <dsp:cNvPr id="0" name=""/>
        <dsp:cNvSpPr/>
      </dsp:nvSpPr>
      <dsp:spPr>
        <a:xfrm>
          <a:off x="0" y="740"/>
          <a:ext cx="51750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A89B1B-786E-4D69-B48F-949A33675637}">
      <dsp:nvSpPr>
        <dsp:cNvPr id="0" name=""/>
        <dsp:cNvSpPr/>
      </dsp:nvSpPr>
      <dsp:spPr>
        <a:xfrm>
          <a:off x="0" y="1481"/>
          <a:ext cx="5175067" cy="15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dirty="0"/>
            <a:t>Emma always scores high on standardized tests. It’s because of her ability to evaluate and </a:t>
          </a:r>
          <a:r>
            <a:rPr lang="en-GB" sz="2400" kern="1200" dirty="0" err="1"/>
            <a:t>analyze</a:t>
          </a:r>
          <a:r>
            <a:rPr lang="en-GB" sz="2400" kern="1200" dirty="0"/>
            <a:t> materials using abstract thinking in order to achieve solutions.</a:t>
          </a:r>
        </a:p>
      </dsp:txBody>
      <dsp:txXfrm>
        <a:off x="0" y="1481"/>
        <a:ext cx="5175067" cy="1515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4D513-CBDA-406B-A3BB-C053FE8F9CC9}">
      <dsp:nvSpPr>
        <dsp:cNvPr id="0" name=""/>
        <dsp:cNvSpPr/>
      </dsp:nvSpPr>
      <dsp:spPr>
        <a:xfrm>
          <a:off x="0" y="343853"/>
          <a:ext cx="6604000" cy="258425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13792" rIns="199136" bIns="113792" numCol="1" spcCol="1270" anchor="ctr" anchorCtr="0">
          <a:noAutofit/>
        </a:bodyPr>
        <a:lstStyle/>
        <a:p>
          <a:pPr marL="0" lvl="0" indent="0" algn="ctr" defTabSz="1244600" rtl="0">
            <a:lnSpc>
              <a:spcPct val="90000"/>
            </a:lnSpc>
            <a:spcBef>
              <a:spcPct val="0"/>
            </a:spcBef>
            <a:spcAft>
              <a:spcPct val="35000"/>
            </a:spcAft>
            <a:buNone/>
          </a:pPr>
          <a:r>
            <a:rPr lang="en-GB" sz="2800" kern="1200" dirty="0"/>
            <a:t>The ability to invent new ideas and solutions when dealing with new situations is regarded as creative intelligence. It’s associated with using existing knowledge and skills in order to deal with new problems or situations. </a:t>
          </a:r>
        </a:p>
      </dsp:txBody>
      <dsp:txXfrm>
        <a:off x="0" y="343853"/>
        <a:ext cx="6604000" cy="2584250"/>
      </dsp:txXfrm>
    </dsp:sp>
    <dsp:sp modelId="{825F1277-EDF0-4D80-941B-7999CC2B17CF}">
      <dsp:nvSpPr>
        <dsp:cNvPr id="0" name=""/>
        <dsp:cNvSpPr/>
      </dsp:nvSpPr>
      <dsp:spPr>
        <a:xfrm>
          <a:off x="0" y="2928103"/>
          <a:ext cx="6604000" cy="12297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DB43F-BD7D-4138-AFEA-73DFA0B51CDD}">
      <dsp:nvSpPr>
        <dsp:cNvPr id="0" name=""/>
        <dsp:cNvSpPr/>
      </dsp:nvSpPr>
      <dsp:spPr>
        <a:xfrm>
          <a:off x="1229590" y="1479"/>
          <a:ext cx="3369950" cy="2264568"/>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4627" tIns="25400" rIns="124627" bIns="25400" numCol="1" spcCol="1270" anchor="ctr" anchorCtr="0">
          <a:noAutofit/>
        </a:bodyPr>
        <a:lstStyle/>
        <a:p>
          <a:pPr marL="0" lvl="0" indent="0" algn="ctr" defTabSz="889000" rtl="0">
            <a:lnSpc>
              <a:spcPct val="90000"/>
            </a:lnSpc>
            <a:spcBef>
              <a:spcPct val="0"/>
            </a:spcBef>
            <a:spcAft>
              <a:spcPct val="35000"/>
            </a:spcAft>
            <a:buNone/>
          </a:pPr>
          <a:r>
            <a:rPr lang="en-GB" sz="2000" kern="1200"/>
            <a:t>How quickly can they solve a new problem?</a:t>
          </a:r>
        </a:p>
      </dsp:txBody>
      <dsp:txXfrm>
        <a:off x="1723108" y="333117"/>
        <a:ext cx="2382914" cy="1601292"/>
      </dsp:txXfrm>
    </dsp:sp>
    <dsp:sp modelId="{A1A4A692-E935-41CF-B323-5EA97CE6C1B7}">
      <dsp:nvSpPr>
        <dsp:cNvPr id="0" name=""/>
        <dsp:cNvSpPr/>
      </dsp:nvSpPr>
      <dsp:spPr>
        <a:xfrm>
          <a:off x="4146626" y="1479"/>
          <a:ext cx="3407564" cy="2264568"/>
        </a:xfrm>
        <a:prstGeom prst="ellipse">
          <a:avLst/>
        </a:prstGeom>
        <a:solidFill>
          <a:schemeClr val="accent4">
            <a:alpha val="50000"/>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4627" tIns="25400" rIns="124627"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t>Will they automatically resort to applying new skill in order to deal with the situation?</a:t>
          </a:r>
        </a:p>
      </dsp:txBody>
      <dsp:txXfrm>
        <a:off x="4645652" y="333117"/>
        <a:ext cx="2409512" cy="1601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91902-2B24-4A20-8B23-2AD14BD626DB}">
      <dsp:nvSpPr>
        <dsp:cNvPr id="0" name=""/>
        <dsp:cNvSpPr/>
      </dsp:nvSpPr>
      <dsp:spPr>
        <a:xfrm>
          <a:off x="0" y="123990"/>
          <a:ext cx="4839286" cy="694806"/>
        </a:xfrm>
        <a:prstGeom prst="roundRect">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t>Creative intelligence can be further divided into two categories.</a:t>
          </a:r>
        </a:p>
      </dsp:txBody>
      <dsp:txXfrm>
        <a:off x="33918" y="157908"/>
        <a:ext cx="4771450" cy="6269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28BCC-7DF7-457F-AA2B-BC28E63D7510}">
      <dsp:nvSpPr>
        <dsp:cNvPr id="0" name=""/>
        <dsp:cNvSpPr/>
      </dsp:nvSpPr>
      <dsp:spPr>
        <a:xfrm>
          <a:off x="2754" y="0"/>
          <a:ext cx="1652909" cy="1883641"/>
        </a:xfrm>
        <a:prstGeom prst="upArrow">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28BC4E-58A0-4916-A831-6F943C180AFD}">
      <dsp:nvSpPr>
        <dsp:cNvPr id="0" name=""/>
        <dsp:cNvSpPr/>
      </dsp:nvSpPr>
      <dsp:spPr>
        <a:xfrm>
          <a:off x="1705252" y="0"/>
          <a:ext cx="2804938" cy="1883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0" rIns="142240" bIns="142240" numCol="1" spcCol="1270" anchor="ctr" anchorCtr="0">
          <a:noAutofit/>
        </a:bodyPr>
        <a:lstStyle/>
        <a:p>
          <a:pPr marL="0" lvl="0" indent="0" algn="l" defTabSz="889000" rtl="0">
            <a:lnSpc>
              <a:spcPct val="90000"/>
            </a:lnSpc>
            <a:spcBef>
              <a:spcPct val="0"/>
            </a:spcBef>
            <a:spcAft>
              <a:spcPct val="35000"/>
            </a:spcAft>
            <a:buNone/>
          </a:pPr>
          <a:r>
            <a:rPr lang="en-GB" sz="2000" kern="1200" dirty="0"/>
            <a:t>Novelty - This concerns the ability of a person to deal with the problem for the first time.</a:t>
          </a:r>
        </a:p>
      </dsp:txBody>
      <dsp:txXfrm>
        <a:off x="1705252" y="0"/>
        <a:ext cx="2804938" cy="1883641"/>
      </dsp:txXfrm>
    </dsp:sp>
    <dsp:sp modelId="{603A27EE-8708-4A5A-90E7-ABB7664AEC31}">
      <dsp:nvSpPr>
        <dsp:cNvPr id="0" name=""/>
        <dsp:cNvSpPr/>
      </dsp:nvSpPr>
      <dsp:spPr>
        <a:xfrm>
          <a:off x="498627" y="2040611"/>
          <a:ext cx="1652909" cy="1883641"/>
        </a:xfrm>
        <a:prstGeom prst="downArrow">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34052C-3CAC-4171-8377-23B5E24E8028}">
      <dsp:nvSpPr>
        <dsp:cNvPr id="0" name=""/>
        <dsp:cNvSpPr/>
      </dsp:nvSpPr>
      <dsp:spPr>
        <a:xfrm>
          <a:off x="2201125" y="2040611"/>
          <a:ext cx="2804938" cy="1883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0" rIns="142240" bIns="142240" numCol="1" spcCol="1270" anchor="ctr" anchorCtr="0">
          <a:noAutofit/>
        </a:bodyPr>
        <a:lstStyle/>
        <a:p>
          <a:pPr marL="0" lvl="0" indent="0" algn="l" defTabSz="889000" rtl="0">
            <a:lnSpc>
              <a:spcPct val="90000"/>
            </a:lnSpc>
            <a:spcBef>
              <a:spcPct val="0"/>
            </a:spcBef>
            <a:spcAft>
              <a:spcPct val="35000"/>
            </a:spcAft>
            <a:buNone/>
          </a:pPr>
          <a:r>
            <a:rPr lang="en-GB" sz="2000" kern="1200" dirty="0"/>
            <a:t>Automation - This concerns the ability of a person to automatically perform the repeated tasks.</a:t>
          </a:r>
        </a:p>
      </dsp:txBody>
      <dsp:txXfrm>
        <a:off x="2201125" y="2040611"/>
        <a:ext cx="2804938" cy="18836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6701A-60C9-4F12-B6DB-95B95F8E8F87}">
      <dsp:nvSpPr>
        <dsp:cNvPr id="0" name=""/>
        <dsp:cNvSpPr/>
      </dsp:nvSpPr>
      <dsp:spPr>
        <a:xfrm>
          <a:off x="0" y="0"/>
          <a:ext cx="488000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CCD0EB-945A-4F44-9AC0-A222B0924C6C}">
      <dsp:nvSpPr>
        <dsp:cNvPr id="0" name=""/>
        <dsp:cNvSpPr/>
      </dsp:nvSpPr>
      <dsp:spPr>
        <a:xfrm>
          <a:off x="0" y="0"/>
          <a:ext cx="4880009" cy="1200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James Bond is a person high in creative intelligence because of his ability to use his knowledge and skills to deal with new problems every time.</a:t>
          </a:r>
        </a:p>
      </dsp:txBody>
      <dsp:txXfrm>
        <a:off x="0" y="0"/>
        <a:ext cx="4880009" cy="12003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2AF9A-162A-49FB-8849-89F9E1D78B45}">
      <dsp:nvSpPr>
        <dsp:cNvPr id="0" name=""/>
        <dsp:cNvSpPr/>
      </dsp:nvSpPr>
      <dsp:spPr>
        <a:xfrm>
          <a:off x="0" y="0"/>
          <a:ext cx="1015663" cy="1015663"/>
        </a:xfrm>
        <a:prstGeom prst="pie">
          <a:avLst>
            <a:gd name="adj1" fmla="val 5400000"/>
            <a:gd name="adj2" fmla="val 1620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8B39AF-1981-4027-8CB9-BBD4A5CF5006}">
      <dsp:nvSpPr>
        <dsp:cNvPr id="0" name=""/>
        <dsp:cNvSpPr/>
      </dsp:nvSpPr>
      <dsp:spPr>
        <a:xfrm>
          <a:off x="507831" y="0"/>
          <a:ext cx="4532515" cy="1015663"/>
        </a:xfrm>
        <a:prstGeom prst="rect">
          <a:avLst/>
        </a:prstGeom>
        <a:solidFill>
          <a:schemeClr val="dk2">
            <a:alpha val="90000"/>
            <a:tint val="4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err="1"/>
            <a:t>Analyzing</a:t>
          </a:r>
          <a:r>
            <a:rPr lang="en-GB" sz="2000" kern="1200" dirty="0"/>
            <a:t> someone’s practical intelligence level can be done by few general questions like…</a:t>
          </a:r>
        </a:p>
      </dsp:txBody>
      <dsp:txXfrm>
        <a:off x="507831" y="0"/>
        <a:ext cx="4532515" cy="10156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18A624-6112-4508-87C4-6312C4B3BED3}">
      <dsp:nvSpPr>
        <dsp:cNvPr id="0" name=""/>
        <dsp:cNvSpPr/>
      </dsp:nvSpPr>
      <dsp:spPr>
        <a:xfrm>
          <a:off x="2646646" y="298"/>
          <a:ext cx="2772677" cy="1109071"/>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rtl="0">
            <a:lnSpc>
              <a:spcPct val="90000"/>
            </a:lnSpc>
            <a:spcBef>
              <a:spcPct val="0"/>
            </a:spcBef>
            <a:spcAft>
              <a:spcPct val="35000"/>
            </a:spcAft>
            <a:buNone/>
          </a:pPr>
          <a:r>
            <a:rPr lang="en-GB" sz="1900" kern="1200"/>
            <a:t>Would the person be taken advantage of easily?</a:t>
          </a:r>
        </a:p>
      </dsp:txBody>
      <dsp:txXfrm>
        <a:off x="3201182" y="298"/>
        <a:ext cx="1663606" cy="1109071"/>
      </dsp:txXfrm>
    </dsp:sp>
    <dsp:sp modelId="{9C7CDEE2-2B04-46E4-A26F-AB7EE395C865}">
      <dsp:nvSpPr>
        <dsp:cNvPr id="0" name=""/>
        <dsp:cNvSpPr/>
      </dsp:nvSpPr>
      <dsp:spPr>
        <a:xfrm>
          <a:off x="2646646" y="1264638"/>
          <a:ext cx="2772677" cy="1109071"/>
        </a:xfrm>
        <a:prstGeom prst="chevron">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rtl="0">
            <a:lnSpc>
              <a:spcPct val="90000"/>
            </a:lnSpc>
            <a:spcBef>
              <a:spcPct val="0"/>
            </a:spcBef>
            <a:spcAft>
              <a:spcPct val="35000"/>
            </a:spcAft>
            <a:buNone/>
          </a:pPr>
          <a:r>
            <a:rPr lang="en-GB" sz="1900" kern="1200"/>
            <a:t>Do they adjust well to the world around them?</a:t>
          </a:r>
        </a:p>
      </dsp:txBody>
      <dsp:txXfrm>
        <a:off x="3201182" y="1264638"/>
        <a:ext cx="1663606" cy="1109071"/>
      </dsp:txXfrm>
    </dsp:sp>
    <dsp:sp modelId="{6B4F622F-CFB9-4FBC-BB29-70BAF5C61119}">
      <dsp:nvSpPr>
        <dsp:cNvPr id="0" name=""/>
        <dsp:cNvSpPr/>
      </dsp:nvSpPr>
      <dsp:spPr>
        <a:xfrm>
          <a:off x="2646646" y="2528979"/>
          <a:ext cx="2772677" cy="1109071"/>
        </a:xfrm>
        <a:prstGeom prst="chevron">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12065" rIns="0" bIns="12065" numCol="1" spcCol="1270" anchor="ctr" anchorCtr="0">
          <a:noAutofit/>
        </a:bodyPr>
        <a:lstStyle/>
        <a:p>
          <a:pPr marL="0" lvl="0" indent="0" algn="ctr" defTabSz="844550" rtl="0">
            <a:lnSpc>
              <a:spcPct val="90000"/>
            </a:lnSpc>
            <a:spcBef>
              <a:spcPct val="0"/>
            </a:spcBef>
            <a:spcAft>
              <a:spcPct val="35000"/>
            </a:spcAft>
            <a:buNone/>
          </a:pPr>
          <a:r>
            <a:rPr lang="en-GB" sz="1900" kern="1200"/>
            <a:t>Are they comfortable with the daily adventures?</a:t>
          </a:r>
        </a:p>
      </dsp:txBody>
      <dsp:txXfrm>
        <a:off x="3201182" y="2528979"/>
        <a:ext cx="1663606" cy="110907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049A3-A40B-48D7-B2C5-9E192715E9F3}">
      <dsp:nvSpPr>
        <dsp:cNvPr id="0" name=""/>
        <dsp:cNvSpPr/>
      </dsp:nvSpPr>
      <dsp:spPr>
        <a:xfrm>
          <a:off x="0" y="0"/>
          <a:ext cx="478692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7C81F4-0F7E-4DDF-9B28-3BDF359886AC}">
      <dsp:nvSpPr>
        <dsp:cNvPr id="0" name=""/>
        <dsp:cNvSpPr/>
      </dsp:nvSpPr>
      <dsp:spPr>
        <a:xfrm>
          <a:off x="0" y="0"/>
          <a:ext cx="4786922" cy="203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Johnny is considering buying a second-hand motorbike. A salesman, being a salesman, would obviously try to con the buyer, but Johnny is already prepared with price comparisons and has made up his mind to say no to unnecessary extras.</a:t>
          </a:r>
        </a:p>
      </dsp:txBody>
      <dsp:txXfrm>
        <a:off x="0" y="0"/>
        <a:ext cx="4786922" cy="203132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E198DF-D3AB-471D-A6CE-AC3F8315E156}">
      <dsp:nvSpPr>
        <dsp:cNvPr id="0" name=""/>
        <dsp:cNvSpPr/>
      </dsp:nvSpPr>
      <dsp:spPr>
        <a:xfrm rot="16200000">
          <a:off x="-76976" y="82576"/>
          <a:ext cx="5552561" cy="5387407"/>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1325" bIns="0" numCol="1" spcCol="1270" anchor="ctr" anchorCtr="0">
          <a:noAutofit/>
        </a:bodyPr>
        <a:lstStyle/>
        <a:p>
          <a:pPr marL="0" lvl="0" indent="0" algn="ctr" defTabSz="977900">
            <a:lnSpc>
              <a:spcPct val="90000"/>
            </a:lnSpc>
            <a:spcBef>
              <a:spcPct val="0"/>
            </a:spcBef>
            <a:spcAft>
              <a:spcPct val="35000"/>
            </a:spcAft>
            <a:buNone/>
          </a:pPr>
          <a:r>
            <a:rPr lang="en-GB" sz="2200" kern="1200" dirty="0"/>
            <a:t>For example, in a classroom setting, a student who excels in analytical intelligence may perform well on standardized tests, while another student might show strength in practical intelligence by effectively working in group projects or completing tasks that require real-world problem-solving skills. A creative student might find innovative solutions to tasks that others view as straightforward.</a:t>
          </a:r>
        </a:p>
      </dsp:txBody>
      <dsp:txXfrm rot="5400000">
        <a:off x="5601" y="1110511"/>
        <a:ext cx="5387407" cy="3331537"/>
      </dsp:txXfrm>
    </dsp:sp>
    <dsp:sp modelId="{6B1D0567-0717-420E-9A40-A1BC6FA44E5A}">
      <dsp:nvSpPr>
        <dsp:cNvPr id="0" name=""/>
        <dsp:cNvSpPr/>
      </dsp:nvSpPr>
      <dsp:spPr>
        <a:xfrm rot="16200000">
          <a:off x="5714486" y="82576"/>
          <a:ext cx="5552561" cy="5387407"/>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41325" bIns="0" numCol="1" spcCol="1270" anchor="ctr" anchorCtr="0">
          <a:noAutofit/>
        </a:bodyPr>
        <a:lstStyle/>
        <a:p>
          <a:pPr marL="0" lvl="0" indent="0" algn="ctr" defTabSz="977900">
            <a:lnSpc>
              <a:spcPct val="90000"/>
            </a:lnSpc>
            <a:spcBef>
              <a:spcPct val="0"/>
            </a:spcBef>
            <a:spcAft>
              <a:spcPct val="35000"/>
            </a:spcAft>
            <a:buNone/>
          </a:pPr>
          <a:r>
            <a:rPr lang="en-GB" sz="2200" kern="1200"/>
            <a:t>Research conducted by Sternberg and others in the field supports the idea that traditional measures of intelligence often fail to capture the full range of human capabilities, suggesting the importance of recognizing multiple intelligences for a more complete understanding of human potential.</a:t>
          </a:r>
        </a:p>
      </dsp:txBody>
      <dsp:txXfrm rot="5400000">
        <a:off x="5797063" y="1110511"/>
        <a:ext cx="5387407" cy="333153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8CD15-7A66-4C27-8D7B-A6754F87FAE6}">
      <dsp:nvSpPr>
        <dsp:cNvPr id="0" name=""/>
        <dsp:cNvSpPr/>
      </dsp:nvSpPr>
      <dsp:spPr>
        <a:xfrm>
          <a:off x="722" y="482651"/>
          <a:ext cx="6543734" cy="1635933"/>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rtl="0">
            <a:lnSpc>
              <a:spcPct val="90000"/>
            </a:lnSpc>
            <a:spcBef>
              <a:spcPct val="0"/>
            </a:spcBef>
            <a:spcAft>
              <a:spcPct val="35000"/>
            </a:spcAft>
            <a:buNone/>
          </a:pPr>
          <a:r>
            <a:rPr lang="en-US" sz="2500" kern="1200" dirty="0"/>
            <a:t>“the capacity for recognizing our own feelings and those of others, for motivating ourselves, and for managing emotions well in ourselves and in our relationships”  — Daniel Goleman (1998)</a:t>
          </a:r>
          <a:endParaRPr lang="en-GB" sz="2500" kern="1200" dirty="0"/>
        </a:p>
      </dsp:txBody>
      <dsp:txXfrm>
        <a:off x="48637" y="530566"/>
        <a:ext cx="6447904" cy="154010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CDB25-840B-4E8D-A984-BF8CD231FCF5}">
      <dsp:nvSpPr>
        <dsp:cNvPr id="0" name=""/>
        <dsp:cNvSpPr/>
      </dsp:nvSpPr>
      <dsp:spPr>
        <a:xfrm>
          <a:off x="2232591" y="0"/>
          <a:ext cx="6359836" cy="7060131"/>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D5068E-56A5-40E4-8C17-7C6740831E88}">
      <dsp:nvSpPr>
        <dsp:cNvPr id="0" name=""/>
        <dsp:cNvSpPr/>
      </dsp:nvSpPr>
      <dsp:spPr>
        <a:xfrm>
          <a:off x="2341352" y="458908"/>
          <a:ext cx="2824052" cy="2824052"/>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The EQ of children starts developing long before they ever enter a classroom. </a:t>
          </a:r>
        </a:p>
      </dsp:txBody>
      <dsp:txXfrm>
        <a:off x="2479211" y="596767"/>
        <a:ext cx="2548334" cy="2548334"/>
      </dsp:txXfrm>
    </dsp:sp>
    <dsp:sp modelId="{C8BF32C0-4FBA-4EF4-9B95-8B4357644E77}">
      <dsp:nvSpPr>
        <dsp:cNvPr id="0" name=""/>
        <dsp:cNvSpPr/>
      </dsp:nvSpPr>
      <dsp:spPr>
        <a:xfrm>
          <a:off x="5659614" y="458908"/>
          <a:ext cx="2824052" cy="2824052"/>
        </a:xfrm>
        <a:prstGeom prst="roundRect">
          <a:avLst/>
        </a:prstGeom>
        <a:solidFill>
          <a:schemeClr val="accent1">
            <a:shade val="80000"/>
            <a:hueOff val="90421"/>
            <a:satOff val="1725"/>
            <a:lumOff val="76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But EQ levels will vary widely, depending on each child’s home environment. </a:t>
          </a:r>
        </a:p>
      </dsp:txBody>
      <dsp:txXfrm>
        <a:off x="5797473" y="596767"/>
        <a:ext cx="2548334" cy="2548334"/>
      </dsp:txXfrm>
    </dsp:sp>
    <dsp:sp modelId="{8ACCA7E4-171B-43E9-A5E2-7A4B48544870}">
      <dsp:nvSpPr>
        <dsp:cNvPr id="0" name=""/>
        <dsp:cNvSpPr/>
      </dsp:nvSpPr>
      <dsp:spPr>
        <a:xfrm>
          <a:off x="2341352" y="3777170"/>
          <a:ext cx="2824052" cy="2824052"/>
        </a:xfrm>
        <a:prstGeom prst="roundRect">
          <a:avLst/>
        </a:prstGeom>
        <a:solidFill>
          <a:schemeClr val="accent1">
            <a:shade val="80000"/>
            <a:hueOff val="180842"/>
            <a:satOff val="3450"/>
            <a:lumOff val="152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dirty="0"/>
            <a:t>Thus, teachers must be able to recognize those children whose emotional literacy needs a boost. </a:t>
          </a:r>
        </a:p>
      </dsp:txBody>
      <dsp:txXfrm>
        <a:off x="2479211" y="3915029"/>
        <a:ext cx="2548334" cy="2548334"/>
      </dsp:txXfrm>
    </dsp:sp>
    <dsp:sp modelId="{47BDF0B0-E8AD-469B-B8DE-BD48C20EAED8}">
      <dsp:nvSpPr>
        <dsp:cNvPr id="0" name=""/>
        <dsp:cNvSpPr/>
      </dsp:nvSpPr>
      <dsp:spPr>
        <a:xfrm>
          <a:off x="5659614" y="3777170"/>
          <a:ext cx="2824052" cy="2824052"/>
        </a:xfrm>
        <a:prstGeom prst="roundRect">
          <a:avLst/>
        </a:prstGeom>
        <a:solidFill>
          <a:schemeClr val="accent1">
            <a:shade val="80000"/>
            <a:hueOff val="271263"/>
            <a:satOff val="5175"/>
            <a:lumOff val="228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Teachers should be ready to talk about feelings in the classroom. The message is that no emotion is “wrong,” but certain ways of expressing those emotions or acting on them are indeed inappropriate.</a:t>
          </a:r>
        </a:p>
      </dsp:txBody>
      <dsp:txXfrm>
        <a:off x="5797473" y="3915029"/>
        <a:ext cx="2548334" cy="25483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4F7253-8C2F-4FE1-A099-54640D08D1C1}">
      <dsp:nvSpPr>
        <dsp:cNvPr id="0" name=""/>
        <dsp:cNvSpPr/>
      </dsp:nvSpPr>
      <dsp:spPr>
        <a:xfrm>
          <a:off x="0" y="0"/>
          <a:ext cx="5720141" cy="572014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B26E90-54F0-4992-8924-456B43D9EF16}">
      <dsp:nvSpPr>
        <dsp:cNvPr id="0" name=""/>
        <dsp:cNvSpPr/>
      </dsp:nvSpPr>
      <dsp:spPr>
        <a:xfrm>
          <a:off x="2860070" y="0"/>
          <a:ext cx="8611025" cy="572014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a:t>He makes unsupported claims about the power and predictive ability of emotional intelligence.</a:t>
          </a:r>
        </a:p>
      </dsp:txBody>
      <dsp:txXfrm>
        <a:off x="2860070" y="0"/>
        <a:ext cx="8611025" cy="1716046"/>
      </dsp:txXfrm>
    </dsp:sp>
    <dsp:sp modelId="{97323A52-6F96-4C90-B8E1-BBBEF7C3747C}">
      <dsp:nvSpPr>
        <dsp:cNvPr id="0" name=""/>
        <dsp:cNvSpPr/>
      </dsp:nvSpPr>
      <dsp:spPr>
        <a:xfrm>
          <a:off x="1001026" y="1716046"/>
          <a:ext cx="3718087" cy="3718087"/>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71A2C9-BC8C-4A2A-AF81-B826ACBA9EC0}">
      <dsp:nvSpPr>
        <dsp:cNvPr id="0" name=""/>
        <dsp:cNvSpPr/>
      </dsp:nvSpPr>
      <dsp:spPr>
        <a:xfrm>
          <a:off x="2860070" y="1716046"/>
          <a:ext cx="8611025" cy="371808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a:t>He implies that anyone can learn emotional intelligence and fails to acknowledge either the relatively fixed nature of the personality traits he includes in his definition of EI or the differences in innate potential among individuals.</a:t>
          </a:r>
        </a:p>
      </dsp:txBody>
      <dsp:txXfrm>
        <a:off x="2860070" y="1716046"/>
        <a:ext cx="8611025" cy="1716040"/>
      </dsp:txXfrm>
    </dsp:sp>
    <dsp:sp modelId="{DC92A207-8C32-4F18-A073-28CB87D3A6AF}">
      <dsp:nvSpPr>
        <dsp:cNvPr id="0" name=""/>
        <dsp:cNvSpPr/>
      </dsp:nvSpPr>
      <dsp:spPr>
        <a:xfrm>
          <a:off x="2002050" y="3432086"/>
          <a:ext cx="1716040" cy="1716040"/>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1B7AC5-B248-4304-95D3-3DCCA886906F}">
      <dsp:nvSpPr>
        <dsp:cNvPr id="0" name=""/>
        <dsp:cNvSpPr/>
      </dsp:nvSpPr>
      <dsp:spPr>
        <a:xfrm>
          <a:off x="2860070" y="3432086"/>
          <a:ext cx="8611025" cy="171604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dirty="0"/>
            <a:t>His personal beliefs about what is "appropriate" contradict the academic theory concerning the value of our emotions. He still seems to regard emotions as largely something to be controlled and restrained, rather than something to be valued</a:t>
          </a:r>
        </a:p>
      </dsp:txBody>
      <dsp:txXfrm>
        <a:off x="2860070" y="3432086"/>
        <a:ext cx="8611025" cy="17160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BC6914-3974-492F-A553-0957CBD2E359}" type="datetimeFigureOut">
              <a:rPr lang="en-GB" smtClean="0"/>
              <a:t>15/10/2024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1BEAC8-A2A8-4A53-87CA-A2FC1F67C50B}" type="slidenum">
              <a:rPr lang="en-GB" smtClean="0"/>
              <a:t>‹#›</a:t>
            </a:fld>
            <a:endParaRPr lang="en-GB"/>
          </a:p>
        </p:txBody>
      </p:sp>
    </p:spTree>
    <p:extLst>
      <p:ext uri="{BB962C8B-B14F-4D97-AF65-F5344CB8AC3E}">
        <p14:creationId xmlns:p14="http://schemas.microsoft.com/office/powerpoint/2010/main" val="3893462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E2F"/>
                </a:solidFill>
                <a:effectLst/>
                <a:highlight>
                  <a:srgbClr val="FFFFFF"/>
                </a:highlight>
                <a:latin typeface="proxima nova"/>
              </a:rPr>
              <a:t>The triarchic theory is based on the notion that all students need to learn a problem-solving cycle. </a:t>
            </a:r>
          </a:p>
          <a:p>
            <a:pPr algn="l"/>
            <a:endParaRPr lang="en-GB" b="0" i="0" dirty="0">
              <a:solidFill>
                <a:srgbClr val="000E2F"/>
              </a:solidFill>
              <a:effectLst/>
              <a:highlight>
                <a:srgbClr val="FFFFFF"/>
              </a:highlight>
              <a:latin typeface="proxima nova"/>
            </a:endParaRPr>
          </a:p>
          <a:p>
            <a:pPr algn="l"/>
            <a:r>
              <a:rPr lang="en-GB" b="0" i="0" dirty="0">
                <a:solidFill>
                  <a:srgbClr val="000E2F"/>
                </a:solidFill>
                <a:effectLst/>
                <a:highlight>
                  <a:srgbClr val="FFFFFF"/>
                </a:highlight>
                <a:latin typeface="proxima nova"/>
              </a:rPr>
              <a:t>First, you need to identify problems: e.g., you need to know that you must get your homework done, study for a test, write an essay, and get it in on time. Second, you need to allocate resources to solve the problem. For example, you need to think in advance about how much time and effort to allocate to doing the essay. You also need to plan when you will start and finish the work. Third, you need to formulate a strategy for solving the problem. For example, decide how to get the essay. What kinds of notes will you use? What kinds of study strategies will work best given what you must do? What kind of help will you need? Fourth, you need to monitor the problem-solving. For example, as you are writing the essay, you need to be aware of whether things are going smoothly or encountering problems you need to fix. Fifth, need to evaluate the problem solving. After you are done with the essay, you have to decide whether the work is adequate or whether you need to improve on what you have done.</a:t>
            </a:r>
          </a:p>
          <a:p>
            <a:pPr algn="l"/>
            <a:r>
              <a:rPr lang="en-GB" b="0" i="0" dirty="0">
                <a:solidFill>
                  <a:srgbClr val="000E2F"/>
                </a:solidFill>
                <a:effectLst/>
                <a:highlight>
                  <a:srgbClr val="FFFFFF"/>
                </a:highlight>
                <a:latin typeface="proxima nova"/>
              </a:rPr>
              <a:t>According to the triarchic theory, three kinds of thinking are essential for this problem-solving task-essay. Componential (analytic intelligence), Experiential (creative intelligence), and Contextual</a:t>
            </a:r>
            <a:r>
              <a:rPr lang="en-GB" b="0" i="0" dirty="0">
                <a:solidFill>
                  <a:srgbClr val="040C28"/>
                </a:solidFill>
                <a:effectLst/>
                <a:latin typeface="Google Sans"/>
              </a:rPr>
              <a:t> (practical intelligence). </a:t>
            </a:r>
            <a:r>
              <a:rPr lang="en-GB" b="0" i="0" dirty="0">
                <a:solidFill>
                  <a:srgbClr val="1F1F1F"/>
                </a:solidFill>
                <a:effectLst/>
                <a:highlight>
                  <a:srgbClr val="FFFFFF"/>
                </a:highlight>
                <a:latin typeface="Google Sans"/>
              </a:rPr>
              <a:t>While most people have a degree of skill in all three domains, many people tend to be stronger in one area than the others.</a:t>
            </a:r>
            <a:endParaRPr lang="en-GB" dirty="0"/>
          </a:p>
        </p:txBody>
      </p:sp>
      <p:sp>
        <p:nvSpPr>
          <p:cNvPr id="4" name="Slide Number Placeholder 3"/>
          <p:cNvSpPr>
            <a:spLocks noGrp="1"/>
          </p:cNvSpPr>
          <p:nvPr>
            <p:ph type="sldNum" sz="quarter" idx="5"/>
          </p:nvPr>
        </p:nvSpPr>
        <p:spPr/>
        <p:txBody>
          <a:bodyPr/>
          <a:lstStyle/>
          <a:p>
            <a:fld id="{821BEAC8-A2A8-4A53-87CA-A2FC1F67C50B}" type="slidenum">
              <a:rPr lang="en-GB" smtClean="0"/>
              <a:t>2</a:t>
            </a:fld>
            <a:endParaRPr lang="en-GB"/>
          </a:p>
        </p:txBody>
      </p:sp>
    </p:spTree>
    <p:extLst>
      <p:ext uri="{BB962C8B-B14F-4D97-AF65-F5344CB8AC3E}">
        <p14:creationId xmlns:p14="http://schemas.microsoft.com/office/powerpoint/2010/main" val="233932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019092"/>
                </a:solidFill>
                <a:effectLst/>
                <a:highlight>
                  <a:srgbClr val="FFFFFF"/>
                </a:highlight>
                <a:latin typeface="proxima nova"/>
              </a:rPr>
              <a:t>Analytical thinking</a:t>
            </a:r>
            <a:r>
              <a:rPr lang="en-GB" b="0" i="0" dirty="0">
                <a:solidFill>
                  <a:srgbClr val="019092"/>
                </a:solidFill>
                <a:effectLst/>
                <a:highlight>
                  <a:srgbClr val="FFFFFF"/>
                </a:highlight>
                <a:latin typeface="proxima nova"/>
              </a:rPr>
              <a:t> occurs when the components are applied to relatively familiar types of problems in their abstracted form. Analytical thinking is involved when people </a:t>
            </a:r>
            <a:r>
              <a:rPr lang="en-GB" b="0" i="0" dirty="0" err="1">
                <a:solidFill>
                  <a:srgbClr val="019092"/>
                </a:solidFill>
                <a:effectLst/>
                <a:highlight>
                  <a:srgbClr val="FFFFFF"/>
                </a:highlight>
                <a:latin typeface="proxima nova"/>
              </a:rPr>
              <a:t>analyze</a:t>
            </a:r>
            <a:r>
              <a:rPr lang="en-GB" b="0" i="0" dirty="0">
                <a:solidFill>
                  <a:srgbClr val="019092"/>
                </a:solidFill>
                <a:effectLst/>
                <a:highlight>
                  <a:srgbClr val="FFFFFF"/>
                </a:highlight>
                <a:latin typeface="proxima nova"/>
              </a:rPr>
              <a:t>, evaluate, judge, compare and contrast, and critique. For example, a student might be asked to evaluate the assumptions underlying a logical argument or to compare and contrast the theories of ageing.</a:t>
            </a:r>
          </a:p>
          <a:p>
            <a:endParaRPr lang="en-GB" dirty="0"/>
          </a:p>
        </p:txBody>
      </p:sp>
      <p:sp>
        <p:nvSpPr>
          <p:cNvPr id="4" name="Slide Number Placeholder 3"/>
          <p:cNvSpPr>
            <a:spLocks noGrp="1"/>
          </p:cNvSpPr>
          <p:nvPr>
            <p:ph type="sldNum" sz="quarter" idx="5"/>
          </p:nvPr>
        </p:nvSpPr>
        <p:spPr/>
        <p:txBody>
          <a:bodyPr/>
          <a:lstStyle/>
          <a:p>
            <a:fld id="{821BEAC8-A2A8-4A53-87CA-A2FC1F67C50B}" type="slidenum">
              <a:rPr lang="en-GB" smtClean="0"/>
              <a:t>3</a:t>
            </a:fld>
            <a:endParaRPr lang="en-GB"/>
          </a:p>
        </p:txBody>
      </p:sp>
    </p:spTree>
    <p:extLst>
      <p:ext uri="{BB962C8B-B14F-4D97-AF65-F5344CB8AC3E}">
        <p14:creationId xmlns:p14="http://schemas.microsoft.com/office/powerpoint/2010/main" val="3162587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1" i="0" dirty="0">
                <a:solidFill>
                  <a:srgbClr val="019092"/>
                </a:solidFill>
                <a:effectLst/>
                <a:highlight>
                  <a:srgbClr val="FFFFFF"/>
                </a:highlight>
                <a:latin typeface="proxima nova"/>
              </a:rPr>
              <a:t>Creative thinking</a:t>
            </a:r>
            <a:r>
              <a:rPr lang="en-GB" b="0" i="0" dirty="0">
                <a:solidFill>
                  <a:srgbClr val="019092"/>
                </a:solidFill>
                <a:effectLst/>
                <a:highlight>
                  <a:srgbClr val="FFFFFF"/>
                </a:highlight>
                <a:latin typeface="proxima nova"/>
              </a:rPr>
              <a:t> occurs when the components of information processing are applied to relatively novel types of problems. Creative thinking is involved when people create, invent, discover, explore, suppose, and imagine. For example, a student might be asked to create a poem or to invent a better behavioural intervention.</a:t>
            </a:r>
          </a:p>
          <a:p>
            <a:endParaRPr lang="en-GB" dirty="0"/>
          </a:p>
        </p:txBody>
      </p:sp>
      <p:sp>
        <p:nvSpPr>
          <p:cNvPr id="4" name="Slide Number Placeholder 3"/>
          <p:cNvSpPr>
            <a:spLocks noGrp="1"/>
          </p:cNvSpPr>
          <p:nvPr>
            <p:ph type="sldNum" sz="quarter" idx="5"/>
          </p:nvPr>
        </p:nvSpPr>
        <p:spPr/>
        <p:txBody>
          <a:bodyPr/>
          <a:lstStyle/>
          <a:p>
            <a:fld id="{821BEAC8-A2A8-4A53-87CA-A2FC1F67C50B}" type="slidenum">
              <a:rPr lang="en-GB" smtClean="0"/>
              <a:t>4</a:t>
            </a:fld>
            <a:endParaRPr lang="en-GB"/>
          </a:p>
        </p:txBody>
      </p:sp>
    </p:spTree>
    <p:extLst>
      <p:ext uri="{BB962C8B-B14F-4D97-AF65-F5344CB8AC3E}">
        <p14:creationId xmlns:p14="http://schemas.microsoft.com/office/powerpoint/2010/main" val="16824794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019092"/>
                </a:solidFill>
                <a:effectLst/>
                <a:highlight>
                  <a:srgbClr val="FFFFFF"/>
                </a:highlight>
                <a:latin typeface="proxima nova"/>
              </a:rPr>
              <a:t>Practical thinking</a:t>
            </a:r>
            <a:r>
              <a:rPr lang="en-GB" b="0" i="0" dirty="0">
                <a:solidFill>
                  <a:srgbClr val="019092"/>
                </a:solidFill>
                <a:effectLst/>
                <a:highlight>
                  <a:srgbClr val="FFFFFF"/>
                </a:highlight>
                <a:latin typeface="proxima nova"/>
              </a:rPr>
              <a:t> occurs when information processing components are applied to highly contextualized, everyday problems. Practical thinking is involved when people apply, use, utilize, implement, and contextualize. For example, a student might be asked how the lessons of World War two are and are not relevant to the situation that has arisen in Israel or how to apply Trigonometry to determine the size of carpet needed for the lounge.</a:t>
            </a:r>
          </a:p>
          <a:p>
            <a:endParaRPr lang="en-GB" dirty="0"/>
          </a:p>
        </p:txBody>
      </p:sp>
      <p:sp>
        <p:nvSpPr>
          <p:cNvPr id="4" name="Slide Number Placeholder 3"/>
          <p:cNvSpPr>
            <a:spLocks noGrp="1"/>
          </p:cNvSpPr>
          <p:nvPr>
            <p:ph type="sldNum" sz="quarter" idx="5"/>
          </p:nvPr>
        </p:nvSpPr>
        <p:spPr/>
        <p:txBody>
          <a:bodyPr/>
          <a:lstStyle/>
          <a:p>
            <a:fld id="{821BEAC8-A2A8-4A53-87CA-A2FC1F67C50B}" type="slidenum">
              <a:rPr lang="en-GB" smtClean="0"/>
              <a:t>5</a:t>
            </a:fld>
            <a:endParaRPr lang="en-GB"/>
          </a:p>
        </p:txBody>
      </p:sp>
    </p:spTree>
    <p:extLst>
      <p:ext uri="{BB962C8B-B14F-4D97-AF65-F5344CB8AC3E}">
        <p14:creationId xmlns:p14="http://schemas.microsoft.com/office/powerpoint/2010/main" val="946469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1BEAC8-A2A8-4A53-87CA-A2FC1F67C50B}" type="slidenum">
              <a:rPr lang="en-GB" smtClean="0"/>
              <a:t>9</a:t>
            </a:fld>
            <a:endParaRPr lang="en-GB"/>
          </a:p>
        </p:txBody>
      </p:sp>
    </p:spTree>
    <p:extLst>
      <p:ext uri="{BB962C8B-B14F-4D97-AF65-F5344CB8AC3E}">
        <p14:creationId xmlns:p14="http://schemas.microsoft.com/office/powerpoint/2010/main" val="2208783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Building Strong Teacher-Student Relationships</a:t>
            </a:r>
          </a:p>
          <a:p>
            <a:r>
              <a:rPr lang="en-GB" dirty="0"/>
              <a:t>Teachers with high emotional intelligence can create a positive and trusting classroom environment. They can:</a:t>
            </a:r>
          </a:p>
          <a:p>
            <a:pPr>
              <a:buFont typeface="Arial" panose="020B0604020202020204" pitchFamily="34" charset="0"/>
              <a:buChar char="•"/>
            </a:pPr>
            <a:r>
              <a:rPr lang="en-GB" b="1" dirty="0"/>
              <a:t>Empathize with students' emotions</a:t>
            </a:r>
            <a:r>
              <a:rPr lang="en-GB" dirty="0"/>
              <a:t>: Recognizing when students are frustrated, anxious, or disengaged and responding with support.</a:t>
            </a:r>
          </a:p>
          <a:p>
            <a:pPr>
              <a:buFont typeface="Arial" panose="020B0604020202020204" pitchFamily="34" charset="0"/>
              <a:buChar char="•"/>
            </a:pPr>
            <a:r>
              <a:rPr lang="en-GB" b="1" dirty="0"/>
              <a:t>Build rapport</a:t>
            </a:r>
            <a:r>
              <a:rPr lang="en-GB" dirty="0"/>
              <a:t>: Creating open lines of communication by being approachable and compassionate.</a:t>
            </a:r>
          </a:p>
          <a:p>
            <a:pPr>
              <a:buFont typeface="Arial" panose="020B0604020202020204" pitchFamily="34" charset="0"/>
              <a:buChar char="•"/>
            </a:pPr>
            <a:r>
              <a:rPr lang="en-GB" b="1" dirty="0"/>
              <a:t>Provide constructive feedback</a:t>
            </a:r>
            <a:r>
              <a:rPr lang="en-GB" dirty="0"/>
              <a:t>: Offering criticism in a way that motivates and empowers students, rather than discouraging them.</a:t>
            </a:r>
          </a:p>
          <a:p>
            <a:r>
              <a:rPr lang="en-GB" b="1" dirty="0"/>
              <a:t>2. Managing Classroom </a:t>
            </a:r>
            <a:r>
              <a:rPr lang="en-GB" b="1" dirty="0" err="1"/>
              <a:t>Behavior</a:t>
            </a:r>
            <a:endParaRPr lang="en-GB" b="1" dirty="0"/>
          </a:p>
          <a:p>
            <a:r>
              <a:rPr lang="en-GB" dirty="0"/>
              <a:t>Emotional intelligence helps in managing student </a:t>
            </a:r>
            <a:r>
              <a:rPr lang="en-GB" dirty="0" err="1"/>
              <a:t>behavior</a:t>
            </a:r>
            <a:r>
              <a:rPr lang="en-GB" dirty="0"/>
              <a:t> and creating a conducive learning environment. Teachers can:</a:t>
            </a:r>
          </a:p>
          <a:p>
            <a:pPr>
              <a:buFont typeface="Arial" panose="020B0604020202020204" pitchFamily="34" charset="0"/>
              <a:buChar char="•"/>
            </a:pPr>
            <a:r>
              <a:rPr lang="en-GB" b="1" dirty="0"/>
              <a:t>Promote self-regulation</a:t>
            </a:r>
            <a:r>
              <a:rPr lang="en-GB" dirty="0"/>
              <a:t>: Encourage students to manage their emotions, helping them stay calm and focused, even when they face difficulties.</a:t>
            </a:r>
          </a:p>
          <a:p>
            <a:pPr>
              <a:buFont typeface="Arial" panose="020B0604020202020204" pitchFamily="34" charset="0"/>
              <a:buChar char="•"/>
            </a:pPr>
            <a:r>
              <a:rPr lang="en-GB" b="1" dirty="0"/>
              <a:t>Conflict resolution</a:t>
            </a:r>
            <a:r>
              <a:rPr lang="en-GB" dirty="0"/>
              <a:t>: Facilitate conflicts between students by teaching them how to express their feelings constructively and seek resolutions.</a:t>
            </a:r>
          </a:p>
          <a:p>
            <a:pPr>
              <a:buFont typeface="Arial" panose="020B0604020202020204" pitchFamily="34" charset="0"/>
              <a:buChar char="•"/>
            </a:pPr>
            <a:r>
              <a:rPr lang="en-GB" b="1" dirty="0"/>
              <a:t>Model emotional control</a:t>
            </a:r>
            <a:r>
              <a:rPr lang="en-GB" dirty="0"/>
              <a:t>: Teachers who handle their own stress calmly and manage frustration effectively model these </a:t>
            </a:r>
            <a:r>
              <a:rPr lang="en-GB" dirty="0" err="1"/>
              <a:t>behaviors</a:t>
            </a:r>
            <a:r>
              <a:rPr lang="en-GB" dirty="0"/>
              <a:t> for students.</a:t>
            </a:r>
          </a:p>
          <a:p>
            <a:r>
              <a:rPr lang="en-GB" b="1" dirty="0"/>
              <a:t>3. Promoting Social and Emotional Learning (SEL)</a:t>
            </a:r>
          </a:p>
          <a:p>
            <a:r>
              <a:rPr lang="en-GB" dirty="0"/>
              <a:t>Incorporating SEL into the curriculum directly teaches emotional intelligence skills. Teachers can:</a:t>
            </a:r>
          </a:p>
          <a:p>
            <a:pPr>
              <a:buFont typeface="Arial" panose="020B0604020202020204" pitchFamily="34" charset="0"/>
              <a:buChar char="•"/>
            </a:pPr>
            <a:r>
              <a:rPr lang="en-GB" b="1" dirty="0"/>
              <a:t>Incorporate EI activities</a:t>
            </a:r>
            <a:r>
              <a:rPr lang="en-GB" dirty="0"/>
              <a:t>: Use role-playing, group discussions, and reflective exercises to help students explore their emotions and practice empathy.</a:t>
            </a:r>
          </a:p>
          <a:p>
            <a:pPr>
              <a:buFont typeface="Arial" panose="020B0604020202020204" pitchFamily="34" charset="0"/>
              <a:buChar char="•"/>
            </a:pPr>
            <a:r>
              <a:rPr lang="en-GB" b="1" dirty="0"/>
              <a:t>Teach emotional vocabulary</a:t>
            </a:r>
            <a:r>
              <a:rPr lang="en-GB" dirty="0"/>
              <a:t>: Helping students identify and name their emotions, which can improve emotional regulation.</a:t>
            </a:r>
          </a:p>
          <a:p>
            <a:pPr>
              <a:buFont typeface="Arial" panose="020B0604020202020204" pitchFamily="34" charset="0"/>
              <a:buChar char="•"/>
            </a:pPr>
            <a:r>
              <a:rPr lang="en-GB" b="1" dirty="0"/>
              <a:t>Encourage mindfulness</a:t>
            </a:r>
            <a:r>
              <a:rPr lang="en-GB" dirty="0"/>
              <a:t>: Practices such as deep breathing, meditation, or reflection help students </a:t>
            </a:r>
            <a:r>
              <a:rPr lang="en-GB" dirty="0" err="1"/>
              <a:t>center</a:t>
            </a:r>
            <a:r>
              <a:rPr lang="en-GB" dirty="0"/>
              <a:t> themselves emotionally.</a:t>
            </a:r>
          </a:p>
          <a:p>
            <a:r>
              <a:rPr lang="en-GB" b="1" dirty="0"/>
              <a:t>4. Enhancing Collaboration and Peer Relationships</a:t>
            </a:r>
          </a:p>
          <a:p>
            <a:r>
              <a:rPr lang="en-GB" dirty="0"/>
              <a:t>Group work and collaborative projects are an excellent way to foster emotional intelligence among students. In these contexts:</a:t>
            </a:r>
          </a:p>
          <a:p>
            <a:pPr>
              <a:buFont typeface="Arial" panose="020B0604020202020204" pitchFamily="34" charset="0"/>
              <a:buChar char="•"/>
            </a:pPr>
            <a:r>
              <a:rPr lang="en-GB" b="1" dirty="0"/>
              <a:t>Encourage teamwork</a:t>
            </a:r>
            <a:r>
              <a:rPr lang="en-GB" dirty="0"/>
              <a:t>: Teach students how to work together effectively by fostering empathy, communication, and mutual respect.</a:t>
            </a:r>
          </a:p>
          <a:p>
            <a:pPr>
              <a:buFont typeface="Arial" panose="020B0604020202020204" pitchFamily="34" charset="0"/>
              <a:buChar char="•"/>
            </a:pPr>
            <a:r>
              <a:rPr lang="en-GB" b="1" dirty="0"/>
              <a:t>Foster a supportive classroom culture</a:t>
            </a:r>
            <a:r>
              <a:rPr lang="en-GB" dirty="0"/>
              <a:t>: When students learn to respect their peers’ emotions and work together, the classroom becomes a more inclusive space.</a:t>
            </a:r>
          </a:p>
          <a:p>
            <a:pPr>
              <a:buFont typeface="Arial" panose="020B0604020202020204" pitchFamily="34" charset="0"/>
              <a:buChar char="•"/>
            </a:pPr>
            <a:r>
              <a:rPr lang="en-GB" b="1" dirty="0"/>
              <a:t>Promote active listening</a:t>
            </a:r>
            <a:r>
              <a:rPr lang="en-GB" dirty="0"/>
              <a:t>: Help students develop listening skills, which are crucial for understanding others’ perspectives.</a:t>
            </a:r>
          </a:p>
          <a:p>
            <a:r>
              <a:rPr lang="en-GB" b="1" dirty="0"/>
              <a:t>5. Improving Academic Performance</a:t>
            </a:r>
          </a:p>
          <a:p>
            <a:r>
              <a:rPr lang="en-GB" dirty="0"/>
              <a:t>Emotionally intelligent students are better equipped to handle academic pressures. Teachers can support this by:</a:t>
            </a:r>
          </a:p>
          <a:p>
            <a:pPr>
              <a:buFont typeface="Arial" panose="020B0604020202020204" pitchFamily="34" charset="0"/>
              <a:buChar char="•"/>
            </a:pPr>
            <a:r>
              <a:rPr lang="en-GB" b="1" dirty="0"/>
              <a:t>Building resilience</a:t>
            </a:r>
            <a:r>
              <a:rPr lang="en-GB" dirty="0"/>
              <a:t>: Teach students to view failure as a learning opportunity and manage the stress associated with exams or challenging material.</a:t>
            </a:r>
          </a:p>
          <a:p>
            <a:pPr>
              <a:buFont typeface="Arial" panose="020B0604020202020204" pitchFamily="34" charset="0"/>
              <a:buChar char="•"/>
            </a:pPr>
            <a:r>
              <a:rPr lang="en-GB" b="1" dirty="0"/>
              <a:t>Motivating students emotionally</a:t>
            </a:r>
            <a:r>
              <a:rPr lang="en-GB" dirty="0"/>
              <a:t>: Help students set goals and recognize how their emotions can either support or hinder their progress.</a:t>
            </a:r>
          </a:p>
          <a:p>
            <a:pPr>
              <a:buFont typeface="Arial" panose="020B0604020202020204" pitchFamily="34" charset="0"/>
              <a:buChar char="•"/>
            </a:pPr>
            <a:r>
              <a:rPr lang="en-GB" b="1" dirty="0"/>
              <a:t>Providing emotional support</a:t>
            </a:r>
            <a:r>
              <a:rPr lang="en-GB" dirty="0"/>
              <a:t>: Addressing the emotional needs of students (such as anxiety or low confidence) can lead to increased focus and better academic outcomes.</a:t>
            </a:r>
          </a:p>
          <a:p>
            <a:r>
              <a:rPr lang="en-GB" b="1" dirty="0"/>
              <a:t>6. Culturally Responsive Teaching</a:t>
            </a:r>
          </a:p>
          <a:p>
            <a:r>
              <a:rPr lang="en-GB" dirty="0"/>
              <a:t>Emotional intelligence can help teachers be more attuned to the cultural backgrounds and emotional experiences of their students. By:</a:t>
            </a:r>
          </a:p>
          <a:p>
            <a:pPr>
              <a:buFont typeface="Arial" panose="020B0604020202020204" pitchFamily="34" charset="0"/>
              <a:buChar char="•"/>
            </a:pPr>
            <a:r>
              <a:rPr lang="en-GB" b="1" dirty="0"/>
              <a:t>Recognizing cultural expressions of emotion</a:t>
            </a:r>
            <a:r>
              <a:rPr lang="en-GB" dirty="0"/>
              <a:t>: Teachers can adjust their interactions to be respectful and responsive to students from diverse backgrounds.</a:t>
            </a:r>
          </a:p>
          <a:p>
            <a:pPr>
              <a:buFont typeface="Arial" panose="020B0604020202020204" pitchFamily="34" charset="0"/>
              <a:buChar char="•"/>
            </a:pPr>
            <a:r>
              <a:rPr lang="en-GB" b="1" dirty="0"/>
              <a:t>Creating an inclusive environment</a:t>
            </a:r>
            <a:r>
              <a:rPr lang="en-GB" dirty="0"/>
              <a:t>: By acknowledging and addressing the emotional needs of students from different cultural contexts, teachers can foster belonging.</a:t>
            </a:r>
          </a:p>
          <a:p>
            <a:r>
              <a:rPr lang="en-GB" b="1" dirty="0"/>
              <a:t>7. Fostering Emotional Resilience in Students</a:t>
            </a:r>
          </a:p>
          <a:p>
            <a:r>
              <a:rPr lang="en-GB" dirty="0"/>
              <a:t>Emotional intelligence involves helping students develop resilience by teaching them to:</a:t>
            </a:r>
          </a:p>
          <a:p>
            <a:pPr>
              <a:buFont typeface="Arial" panose="020B0604020202020204" pitchFamily="34" charset="0"/>
              <a:buChar char="•"/>
            </a:pPr>
            <a:r>
              <a:rPr lang="en-GB" b="1" dirty="0"/>
              <a:t>Deal with setbacks</a:t>
            </a:r>
            <a:r>
              <a:rPr lang="en-GB" dirty="0"/>
              <a:t>: Help students understand that challenges are a part of learning, and give them tools to bounce back emotionally.</a:t>
            </a:r>
          </a:p>
          <a:p>
            <a:pPr>
              <a:buFont typeface="Arial" panose="020B0604020202020204" pitchFamily="34" charset="0"/>
              <a:buChar char="•"/>
            </a:pPr>
            <a:r>
              <a:rPr lang="en-GB" b="1" dirty="0"/>
              <a:t>Manage stress</a:t>
            </a:r>
            <a:r>
              <a:rPr lang="en-GB" dirty="0"/>
              <a:t>: Teach coping mechanisms like problem-solving, time management, and relaxation techniques.</a:t>
            </a:r>
          </a:p>
          <a:p>
            <a:r>
              <a:rPr lang="en-GB" b="1" dirty="0"/>
              <a:t>8. Developing Self-Awareness in Students</a:t>
            </a:r>
          </a:p>
          <a:p>
            <a:r>
              <a:rPr lang="en-GB" dirty="0"/>
              <a:t>Self-awareness is a core component of emotional intelligence, and teachers can help students:</a:t>
            </a:r>
          </a:p>
          <a:p>
            <a:pPr>
              <a:buFont typeface="Arial" panose="020B0604020202020204" pitchFamily="34" charset="0"/>
              <a:buChar char="•"/>
            </a:pPr>
            <a:r>
              <a:rPr lang="en-GB" b="1" dirty="0"/>
              <a:t>Reflect on their emotions</a:t>
            </a:r>
            <a:r>
              <a:rPr lang="en-GB" dirty="0"/>
              <a:t>: Incorporate reflective writing or discussions about how emotions impact learning and </a:t>
            </a:r>
            <a:r>
              <a:rPr lang="en-GB" dirty="0" err="1"/>
              <a:t>behavior</a:t>
            </a:r>
            <a:r>
              <a:rPr lang="en-GB" dirty="0"/>
              <a:t>.</a:t>
            </a:r>
          </a:p>
          <a:p>
            <a:pPr>
              <a:buFont typeface="Arial" panose="020B0604020202020204" pitchFamily="34" charset="0"/>
              <a:buChar char="•"/>
            </a:pPr>
            <a:r>
              <a:rPr lang="en-GB" b="1" dirty="0"/>
              <a:t>Set personal goals</a:t>
            </a:r>
            <a:r>
              <a:rPr lang="en-GB" dirty="0"/>
              <a:t>: Encourage students to align their emotional well-being with academic and personal goals.</a:t>
            </a:r>
          </a:p>
          <a:p>
            <a:r>
              <a:rPr lang="en-GB" b="1" dirty="0"/>
              <a:t>9. Supporting Mental Health and Well-being</a:t>
            </a:r>
          </a:p>
          <a:p>
            <a:r>
              <a:rPr lang="en-GB" dirty="0"/>
              <a:t>Emotionally intelligent teachers are better able to recognize signs of mental health struggles in students and provide appropriate support or referrals to </a:t>
            </a:r>
            <a:r>
              <a:rPr lang="en-GB" dirty="0" err="1"/>
              <a:t>counselors</a:t>
            </a:r>
            <a:r>
              <a:rPr lang="en-GB" dirty="0"/>
              <a:t>. This can:</a:t>
            </a:r>
          </a:p>
          <a:p>
            <a:pPr>
              <a:buFont typeface="Arial" panose="020B0604020202020204" pitchFamily="34" charset="0"/>
              <a:buChar char="•"/>
            </a:pPr>
            <a:r>
              <a:rPr lang="en-GB" b="1" dirty="0"/>
              <a:t>Promote well-being</a:t>
            </a:r>
            <a:r>
              <a:rPr lang="en-GB" dirty="0"/>
              <a:t>: By creating a safe emotional space, teachers help students feel secure and supported in their emotional and mental health journeys.</a:t>
            </a:r>
          </a:p>
          <a:p>
            <a:pPr>
              <a:buFont typeface="Arial" panose="020B0604020202020204" pitchFamily="34" charset="0"/>
              <a:buChar char="•"/>
            </a:pPr>
            <a:r>
              <a:rPr lang="en-GB" b="1" dirty="0"/>
              <a:t>Prevent burnout</a:t>
            </a:r>
            <a:r>
              <a:rPr lang="en-GB" dirty="0"/>
              <a:t>: Identifying signs of stress or anxiety early and intervening can prevent student burnout.</a:t>
            </a:r>
          </a:p>
          <a:p>
            <a:r>
              <a:rPr lang="en-GB" b="1" dirty="0"/>
              <a:t>Conclusion</a:t>
            </a:r>
          </a:p>
          <a:p>
            <a:r>
              <a:rPr lang="en-GB" dirty="0"/>
              <a:t>The application of emotional intelligence in the classroom is essential for creating a nurturing, empathetic, and effective learning environment. It enhances not only academic success but also the emotional well-being of both teachers and students. By integrating emotional intelligence into daily interactions and the curriculum, teachers foster a more compassionate, resilient, and emotionally aware generation of learners.</a:t>
            </a:r>
          </a:p>
          <a:p>
            <a:r>
              <a:rPr lang="en-GB" dirty="0"/>
              <a:t>4o</a:t>
            </a:r>
          </a:p>
          <a:p>
            <a:endParaRPr lang="en-GB" dirty="0"/>
          </a:p>
        </p:txBody>
      </p:sp>
      <p:sp>
        <p:nvSpPr>
          <p:cNvPr id="4" name="Slide Number Placeholder 3"/>
          <p:cNvSpPr>
            <a:spLocks noGrp="1"/>
          </p:cNvSpPr>
          <p:nvPr>
            <p:ph type="sldNum" sz="quarter" idx="5"/>
          </p:nvPr>
        </p:nvSpPr>
        <p:spPr/>
        <p:txBody>
          <a:bodyPr/>
          <a:lstStyle/>
          <a:p>
            <a:fld id="{821BEAC8-A2A8-4A53-87CA-A2FC1F67C50B}" type="slidenum">
              <a:rPr lang="en-GB" smtClean="0"/>
              <a:t>10</a:t>
            </a:fld>
            <a:endParaRPr lang="en-GB"/>
          </a:p>
        </p:txBody>
      </p:sp>
    </p:spTree>
    <p:extLst>
      <p:ext uri="{BB962C8B-B14F-4D97-AF65-F5344CB8AC3E}">
        <p14:creationId xmlns:p14="http://schemas.microsoft.com/office/powerpoint/2010/main" val="24762660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1BEAC8-A2A8-4A53-87CA-A2FC1F67C50B}" type="slidenum">
              <a:rPr lang="en-GB" smtClean="0"/>
              <a:t>11</a:t>
            </a:fld>
            <a:endParaRPr lang="en-GB"/>
          </a:p>
        </p:txBody>
      </p:sp>
    </p:spTree>
    <p:extLst>
      <p:ext uri="{BB962C8B-B14F-4D97-AF65-F5344CB8AC3E}">
        <p14:creationId xmlns:p14="http://schemas.microsoft.com/office/powerpoint/2010/main" val="4029957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15000"/>
              </a:lnSpc>
              <a:spcAft>
                <a:spcPts val="800"/>
              </a:spcAft>
              <a:buFont typeface="+mj-lt"/>
              <a:buAutoNum type="arabicPeriod"/>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Holistic Approach to Intelligence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emphasises the importance of emotional and social competencies in both personal and professional success, suggesting that IQ alone is not a comprehensive measure of human potential. By expanding the scope of what constitutes "intelligence," he highlights areas like empathy, self-regulation, and social skills, which are often overlooked in traditional intelligence models.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Practical and Applicable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highly practical and applicable to everyday life, especially in areas such as leadership, education, and interpersonal relationships. His ideas resonate particularly in professional settings where interpersonal dynamics, team collaboration, and leadership abilities are crucial for success.</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Focus on Empathy and Social Skills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Goleman places a strong emphasis on empathy and the ability to understand and respond to others' emotions. This focus has been particularly influential in fields such as leadership, education, </a:t>
            </a:r>
            <a:r>
              <a:rPr lang="en-GB" sz="1200" kern="0" dirty="0" err="1">
                <a:effectLst/>
                <a:latin typeface="Times New Roman" panose="02020603050405020304" pitchFamily="18" charset="0"/>
                <a:ea typeface="Times New Roman" panose="02020603050405020304" pitchFamily="18" charset="0"/>
                <a:cs typeface="Arial" panose="020B0604020202020204" pitchFamily="34" charset="0"/>
              </a:rPr>
              <a:t>counseling</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and organizational </a:t>
            </a:r>
            <a:r>
              <a:rPr lang="en-GB" sz="1200" kern="0" dirty="0" err="1">
                <a:effectLst/>
                <a:latin typeface="Times New Roman" panose="02020603050405020304" pitchFamily="18" charset="0"/>
                <a:ea typeface="Times New Roman" panose="02020603050405020304" pitchFamily="18" charset="0"/>
                <a:cs typeface="Arial" panose="020B0604020202020204" pitchFamily="34" charset="0"/>
              </a:rPr>
              <a:t>behavior</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Popularizing Emotional Intelligence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One of Goleman’s most significant contributions is the widespread recognition of emotional intelligence. His work has inspired widespread research, debate, and the development of EI training programs in various sectors, from business and education to mental health.</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200" b="1" kern="0" dirty="0">
                <a:effectLst/>
                <a:latin typeface="Times New Roman" panose="02020603050405020304" pitchFamily="18" charset="0"/>
                <a:ea typeface="Times New Roman" panose="02020603050405020304" pitchFamily="18" charset="0"/>
                <a:cs typeface="Arial" panose="020B0604020202020204" pitchFamily="34" charset="0"/>
              </a:rPr>
              <a:t>Connection to Leadership and Workplace Success</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Goleman’s later works, particularly his writings on emotional intelligence in leadership (e.g., </a:t>
            </a:r>
            <a:r>
              <a:rPr lang="en-GB" sz="1200" i="1" kern="0" dirty="0">
                <a:effectLst/>
                <a:latin typeface="Times New Roman" panose="02020603050405020304" pitchFamily="18" charset="0"/>
                <a:ea typeface="Times New Roman" panose="02020603050405020304" pitchFamily="18" charset="0"/>
                <a:cs typeface="Arial" panose="020B0604020202020204" pitchFamily="34" charset="0"/>
              </a:rPr>
              <a:t>Leadership: The Power of Emotional Intelligence</a:t>
            </a:r>
            <a:r>
              <a:rPr lang="en-GB" sz="1200" kern="0" dirty="0">
                <a:effectLst/>
                <a:latin typeface="Times New Roman" panose="02020603050405020304" pitchFamily="18" charset="0"/>
                <a:ea typeface="Times New Roman" panose="02020603050405020304" pitchFamily="18" charset="0"/>
                <a:cs typeface="Arial" panose="020B0604020202020204" pitchFamily="34" charset="0"/>
              </a:rPr>
              <a:t>), have been highly influential in the corporate world. He argues that the most successful leaders are not necessarily the smartest intellectually but the ones who can manage their own emotions and influence others effectively.</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a:p>
            <a:endParaRPr lang="en-GB" dirty="0"/>
          </a:p>
          <a:p>
            <a:pPr>
              <a:lnSpc>
                <a:spcPct val="115000"/>
              </a:lnSpc>
              <a:spcAft>
                <a:spcPts val="800"/>
              </a:spcAf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Criticisms and Limitations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Despite its popularity, Goleman’s model of emotional intelligence has faced several criticisms: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Lack of Clear Definition and Operationalization</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One of the primary criticisms is that Goleman’s concept of emotional intelligence is too broad and lacks a clear operational definition. Some critics argue that his model blends together personality traits, cognitive abilities, and emotional skills, making it difficult to measure precisely. This raises concerns about the scientific rigor of the model.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Scientific Validity</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Goleman’s work, particularly in his early writings, is sometimes criticized for lacking empirical support. While the concept of emotional intelligence has been extensively studied since Goleman’s publication, his specific model has not been universally accepted in the scientific community. Critics argue that the constructs within emotional intelligence are difficult to measure and that Goleman’s model is more of a popular framework than a scientifically validated theory.</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Overemphasis on Soft Skills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Some critics believe Goleman’s model places too much emphasis on “soft” emotional and social skills, suggesting that these may not be as crucial in all settings or that they should not be equated with cognitive abilities like IQ. This critique is especially relevant in fields like science, engineering, or technical disciplines where intellectual rigor is seen as paramount.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Lack of Distinction from Personality Traits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Another criticism is that Goleman’s model overlaps with well-established personality traits, particularly the </a:t>
            </a: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Big Five</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personality traits. Traits like conscientiousness, openness, and agreeableness may influence </a:t>
            </a:r>
            <a:r>
              <a:rPr lang="en-GB" sz="1800" kern="0" dirty="0" err="1">
                <a:effectLst/>
                <a:latin typeface="Times New Roman" panose="02020603050405020304" pitchFamily="18" charset="0"/>
                <a:ea typeface="Times New Roman" panose="02020603050405020304" pitchFamily="18" charset="0"/>
                <a:cs typeface="Arial" panose="020B0604020202020204" pitchFamily="34" charset="0"/>
              </a:rPr>
              <a:t>behaviors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that Goleman attributes to emotional intelligence, blurring the lines between personality and EI.</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b="1" kern="0" dirty="0">
                <a:effectLst/>
                <a:latin typeface="Times New Roman" panose="02020603050405020304" pitchFamily="18" charset="0"/>
                <a:ea typeface="Times New Roman" panose="02020603050405020304" pitchFamily="18" charset="0"/>
                <a:cs typeface="Arial" panose="020B0604020202020204" pitchFamily="34" charset="0"/>
              </a:rPr>
              <a:t>Cultural Bias</a:t>
            </a:r>
            <a:r>
              <a:rPr lang="en-GB" sz="1800" kern="0" dirty="0">
                <a:effectLst/>
                <a:latin typeface="Times New Roman" panose="02020603050405020304" pitchFamily="18" charset="0"/>
                <a:ea typeface="Times New Roman" panose="02020603050405020304" pitchFamily="18" charset="0"/>
                <a:cs typeface="Arial" panose="020B0604020202020204" pitchFamily="34" charset="0"/>
              </a:rPr>
              <a:t>: Goleman’s emotional intelligence model has been critiqued for being culturally biased toward Western norms of emotional expression and regulation. In some cultures, emotional expression may differ significantly from the norms Goleman outlines, which may limit the universal applicability of the model.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21BEAC8-A2A8-4A53-87CA-A2FC1F67C50B}" type="slidenum">
              <a:rPr lang="en-GB" smtClean="0"/>
              <a:t>12</a:t>
            </a:fld>
            <a:endParaRPr lang="en-GB"/>
          </a:p>
        </p:txBody>
      </p:sp>
    </p:spTree>
    <p:extLst>
      <p:ext uri="{BB962C8B-B14F-4D97-AF65-F5344CB8AC3E}">
        <p14:creationId xmlns:p14="http://schemas.microsoft.com/office/powerpoint/2010/main" val="1627804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FDDB515-3780-4F96-A89D-4C4D168D840C}"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35727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FDDB515-3780-4F96-A89D-4C4D168D840C}"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3543739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DDB515-3780-4F96-A89D-4C4D168D840C}"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4090417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FDDB515-3780-4F96-A89D-4C4D168D840C}"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3014490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FDDB515-3780-4F96-A89D-4C4D168D840C}" type="datetimeFigureOut">
              <a:rPr lang="en-GB" smtClean="0"/>
              <a:t>15/10/2024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4045019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FDDB515-3780-4F96-A89D-4C4D168D840C}" type="datetimeFigureOut">
              <a:rPr lang="en-GB" smtClean="0"/>
              <a:t>15/10/2024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1195954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DDB515-3780-4F96-A89D-4C4D168D840C}" type="datetimeFigureOut">
              <a:rPr lang="en-GB" smtClean="0"/>
              <a:t>15/10/2024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1088034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FDDB515-3780-4F96-A89D-4C4D168D840C}"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1077540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FDDB515-3780-4F96-A89D-4C4D168D840C}" type="datetimeFigureOut">
              <a:rPr lang="en-GB" smtClean="0"/>
              <a:t>15/10/2024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3709397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FDDB515-3780-4F96-A89D-4C4D168D840C}"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2009621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FDDB515-3780-4F96-A89D-4C4D168D840C}" type="datetimeFigureOut">
              <a:rPr lang="en-GB" smtClean="0"/>
              <a:t>15/10/2024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0B1D4-74BC-496E-A700-B6FD39776A76}" type="slidenum">
              <a:rPr lang="en-GB" smtClean="0"/>
              <a:t>‹#›</a:t>
            </a:fld>
            <a:endParaRPr lang="en-GB"/>
          </a:p>
        </p:txBody>
      </p:sp>
    </p:spTree>
    <p:extLst>
      <p:ext uri="{BB962C8B-B14F-4D97-AF65-F5344CB8AC3E}">
        <p14:creationId xmlns:p14="http://schemas.microsoft.com/office/powerpoint/2010/main" val="2650103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DDB515-3780-4F96-A89D-4C4D168D840C}" type="datetimeFigureOut">
              <a:rPr lang="en-GB" smtClean="0"/>
              <a:t>15/10/2024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A0B1D4-74BC-496E-A700-B6FD39776A76}" type="slidenum">
              <a:rPr lang="en-GB" smtClean="0"/>
              <a:t>‹#›</a:t>
            </a:fld>
            <a:endParaRPr lang="en-GB"/>
          </a:p>
        </p:txBody>
      </p:sp>
    </p:spTree>
    <p:extLst>
      <p:ext uri="{BB962C8B-B14F-4D97-AF65-F5344CB8AC3E}">
        <p14:creationId xmlns:p14="http://schemas.microsoft.com/office/powerpoint/2010/main" val="4103068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diagramData" Target="../diagrams/data4.xml"/><Relationship Id="rId18" Type="http://schemas.openxmlformats.org/officeDocument/2006/relationships/diagramData" Target="../diagrams/data5.xml"/><Relationship Id="rId26" Type="http://schemas.openxmlformats.org/officeDocument/2006/relationships/diagramColors" Target="../diagrams/colors6.xml"/><Relationship Id="rId3" Type="http://schemas.openxmlformats.org/officeDocument/2006/relationships/diagramData" Target="../diagrams/data2.xml"/><Relationship Id="rId21" Type="http://schemas.openxmlformats.org/officeDocument/2006/relationships/diagramColors" Target="../diagrams/colors5.xml"/><Relationship Id="rId7" Type="http://schemas.microsoft.com/office/2007/relationships/diagramDrawing" Target="../diagrams/drawing2.xml"/><Relationship Id="rId12" Type="http://schemas.microsoft.com/office/2007/relationships/diagramDrawing" Target="../diagrams/drawing3.xml"/><Relationship Id="rId17" Type="http://schemas.microsoft.com/office/2007/relationships/diagramDrawing" Target="../diagrams/drawing4.xml"/><Relationship Id="rId25" Type="http://schemas.openxmlformats.org/officeDocument/2006/relationships/diagramQuickStyle" Target="../diagrams/quickStyle6.xml"/><Relationship Id="rId2" Type="http://schemas.openxmlformats.org/officeDocument/2006/relationships/notesSlide" Target="../notesSlides/notesSlide3.xml"/><Relationship Id="rId16" Type="http://schemas.openxmlformats.org/officeDocument/2006/relationships/diagramColors" Target="../diagrams/colors4.xml"/><Relationship Id="rId20" Type="http://schemas.openxmlformats.org/officeDocument/2006/relationships/diagramQuickStyle" Target="../diagrams/quickStyle5.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24" Type="http://schemas.openxmlformats.org/officeDocument/2006/relationships/diagramLayout" Target="../diagrams/layout6.xml"/><Relationship Id="rId5" Type="http://schemas.openxmlformats.org/officeDocument/2006/relationships/diagramQuickStyle" Target="../diagrams/quickStyle2.xml"/><Relationship Id="rId15" Type="http://schemas.openxmlformats.org/officeDocument/2006/relationships/diagramQuickStyle" Target="../diagrams/quickStyle4.xml"/><Relationship Id="rId23" Type="http://schemas.openxmlformats.org/officeDocument/2006/relationships/diagramData" Target="../diagrams/data6.xml"/><Relationship Id="rId10" Type="http://schemas.openxmlformats.org/officeDocument/2006/relationships/diagramQuickStyle" Target="../diagrams/quickStyle3.xml"/><Relationship Id="rId19" Type="http://schemas.openxmlformats.org/officeDocument/2006/relationships/diagramLayout" Target="../diagrams/layout5.xml"/><Relationship Id="rId4" Type="http://schemas.openxmlformats.org/officeDocument/2006/relationships/diagramLayout" Target="../diagrams/layout2.xml"/><Relationship Id="rId9" Type="http://schemas.openxmlformats.org/officeDocument/2006/relationships/diagramLayout" Target="../diagrams/layout3.xml"/><Relationship Id="rId14" Type="http://schemas.openxmlformats.org/officeDocument/2006/relationships/diagramLayout" Target="../diagrams/layout4.xml"/><Relationship Id="rId22" Type="http://schemas.microsoft.com/office/2007/relationships/diagramDrawing" Target="../diagrams/drawing5.xml"/><Relationship Id="rId27" Type="http://schemas.microsoft.com/office/2007/relationships/diagramDrawing" Target="../diagrams/drawing6.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8.xml"/><Relationship Id="rId13" Type="http://schemas.openxmlformats.org/officeDocument/2006/relationships/diagramData" Target="../diagrams/data9.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17" Type="http://schemas.microsoft.com/office/2007/relationships/diagramDrawing" Target="../diagrams/drawing9.xml"/><Relationship Id="rId2" Type="http://schemas.openxmlformats.org/officeDocument/2006/relationships/notesSlide" Target="../notesSlides/notesSlide4.xml"/><Relationship Id="rId16" Type="http://schemas.openxmlformats.org/officeDocument/2006/relationships/diagramColors" Target="../diagrams/colors9.xml"/><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5" Type="http://schemas.openxmlformats.org/officeDocument/2006/relationships/diagramQuickStyle" Target="../diagrams/quickStyle9.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 Id="rId14" Type="http://schemas.openxmlformats.org/officeDocument/2006/relationships/diagramLayout" Target="../diagrams/layout9.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psychclassics.yorku.ca/Spearman/"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5328" y="1041400"/>
            <a:ext cx="9144000" cy="2387600"/>
          </a:xfrm>
        </p:spPr>
        <p:txBody>
          <a:bodyPr/>
          <a:lstStyle/>
          <a:p>
            <a:r>
              <a:rPr lang="en-GB"/>
              <a:t>Intelligence L3</a:t>
            </a:r>
            <a:endParaRPr lang="en-GB" dirty="0"/>
          </a:p>
        </p:txBody>
      </p:sp>
      <p:sp>
        <p:nvSpPr>
          <p:cNvPr id="3" name="Subtitle 2"/>
          <p:cNvSpPr>
            <a:spLocks noGrp="1"/>
          </p:cNvSpPr>
          <p:nvPr>
            <p:ph type="subTitle" idx="1"/>
          </p:nvPr>
        </p:nvSpPr>
        <p:spPr>
          <a:xfrm>
            <a:off x="5779188" y="605839"/>
            <a:ext cx="9144000" cy="1655762"/>
          </a:xfrm>
        </p:spPr>
        <p:txBody>
          <a:bodyPr/>
          <a:lstStyle/>
          <a:p>
            <a:r>
              <a:rPr lang="en-GB" dirty="0"/>
              <a:t>Dr Charlotte Greenway </a:t>
            </a:r>
          </a:p>
        </p:txBody>
      </p:sp>
      <p:sp>
        <p:nvSpPr>
          <p:cNvPr id="5" name="TextBox 4">
            <a:extLst>
              <a:ext uri="{FF2B5EF4-FFF2-40B4-BE49-F238E27FC236}">
                <a16:creationId xmlns:a16="http://schemas.microsoft.com/office/drawing/2014/main" id="{5A439E8A-FA75-3C6D-ABF7-53D2CAEE7D4C}"/>
              </a:ext>
            </a:extLst>
          </p:cNvPr>
          <p:cNvSpPr txBox="1"/>
          <p:nvPr/>
        </p:nvSpPr>
        <p:spPr>
          <a:xfrm>
            <a:off x="477370" y="4723511"/>
            <a:ext cx="7463116" cy="830997"/>
          </a:xfrm>
          <a:prstGeom prst="rect">
            <a:avLst/>
          </a:prstGeom>
          <a:noFill/>
        </p:spPr>
        <p:txBody>
          <a:bodyPr wrap="square">
            <a:spAutoFit/>
          </a:bodyPr>
          <a:lstStyle/>
          <a:p>
            <a:r>
              <a:rPr lang="en-US" sz="2400" dirty="0"/>
              <a:t>Robert Sternberg:  Triarchic Theory</a:t>
            </a:r>
          </a:p>
          <a:p>
            <a:r>
              <a:rPr lang="en-GB" sz="2400" dirty="0"/>
              <a:t>Daniel Goleman: Emotional Intelligence</a:t>
            </a:r>
          </a:p>
        </p:txBody>
      </p:sp>
    </p:spTree>
    <p:extLst>
      <p:ext uri="{BB962C8B-B14F-4D97-AF65-F5344CB8AC3E}">
        <p14:creationId xmlns:p14="http://schemas.microsoft.com/office/powerpoint/2010/main" val="1026295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883286"/>
          </a:xfrm>
          <a:solidFill>
            <a:schemeClr val="bg2">
              <a:lumMod val="25000"/>
            </a:schemeClr>
          </a:solidFill>
        </p:spPr>
        <p:txBody>
          <a:bodyPr>
            <a:normAutofit fontScale="90000"/>
          </a:bodyPr>
          <a:lstStyle/>
          <a:p>
            <a:pPr algn="ctr"/>
            <a:br>
              <a:rPr lang="en-US" dirty="0">
                <a:solidFill>
                  <a:schemeClr val="bg1"/>
                </a:solidFill>
              </a:rPr>
            </a:br>
            <a:r>
              <a:rPr lang="en-US" dirty="0">
                <a:solidFill>
                  <a:schemeClr val="bg1"/>
                </a:solidFill>
              </a:rPr>
              <a:t>Robert Sternberg </a:t>
            </a:r>
            <a:r>
              <a:rPr lang="en-US" dirty="0" err="1">
                <a:solidFill>
                  <a:schemeClr val="bg1"/>
                </a:solidFill>
              </a:rPr>
              <a:t>Triarchic</a:t>
            </a:r>
            <a:r>
              <a:rPr lang="en-US" dirty="0">
                <a:solidFill>
                  <a:schemeClr val="bg1"/>
                </a:solidFill>
              </a:rPr>
              <a:t> Theory</a:t>
            </a:r>
            <a:br>
              <a:rPr lang="en-GB" dirty="0">
                <a:solidFill>
                  <a:schemeClr val="bg1"/>
                </a:solidFill>
              </a:rPr>
            </a:br>
            <a:endParaRPr lang="en-GB" dirty="0">
              <a:solidFill>
                <a:schemeClr val="bg1"/>
              </a:solidFill>
            </a:endParaRPr>
          </a:p>
        </p:txBody>
      </p:sp>
      <p:sp>
        <p:nvSpPr>
          <p:cNvPr id="4" name="Text Box 4"/>
          <p:cNvSpPr txBox="1">
            <a:spLocks noChangeArrowheads="1"/>
          </p:cNvSpPr>
          <p:nvPr/>
        </p:nvSpPr>
        <p:spPr bwMode="auto">
          <a:xfrm>
            <a:off x="0" y="854871"/>
            <a:ext cx="3512633" cy="6124754"/>
          </a:xfrm>
          <a:prstGeom prst="rect">
            <a:avLst/>
          </a:prstGeom>
          <a:solidFill>
            <a:schemeClr val="bg1">
              <a:lumMod val="85000"/>
            </a:schemeClr>
          </a:solidFill>
          <a:ln>
            <a:noFill/>
          </a:ln>
          <a:effectLst/>
        </p:spPr>
        <p:txBody>
          <a:bodyPr wrap="square">
            <a:spAutoFit/>
          </a:bodyPr>
          <a:lstStyle/>
          <a:p>
            <a:pPr>
              <a:defRPr/>
            </a:pPr>
            <a:r>
              <a:rPr lang="en-US" sz="3600" dirty="0">
                <a:latin typeface="+mn-lt"/>
                <a:cs typeface="Arial" charset="0"/>
              </a:rPr>
              <a:t>“the cognitive ability to learn from experience, to reason well, to remember important information, and to cope with the demands of daily living.”</a:t>
            </a:r>
            <a:endParaRPr lang="en-US" sz="3600" dirty="0">
              <a:cs typeface="Arial" charset="0"/>
            </a:endParaRPr>
          </a:p>
          <a:p>
            <a:pPr>
              <a:defRPr/>
            </a:pPr>
            <a:endParaRPr lang="en-US" dirty="0">
              <a:latin typeface="+mn-lt"/>
              <a:cs typeface="Arial" charset="0"/>
            </a:endParaRPr>
          </a:p>
        </p:txBody>
      </p:sp>
      <p:pic>
        <p:nvPicPr>
          <p:cNvPr id="11" name="Picture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2633" y="854871"/>
            <a:ext cx="8679365" cy="6124754"/>
          </a:xfrm>
          <a:prstGeom prst="rect">
            <a:avLst/>
          </a:prstGeom>
        </p:spPr>
      </p:pic>
    </p:spTree>
    <p:extLst>
      <p:ext uri="{BB962C8B-B14F-4D97-AF65-F5344CB8AC3E}">
        <p14:creationId xmlns:p14="http://schemas.microsoft.com/office/powerpoint/2010/main" val="3104473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883" y="116830"/>
            <a:ext cx="6604000" cy="929697"/>
          </a:xfrm>
          <a:solidFill>
            <a:schemeClr val="accent1">
              <a:lumMod val="50000"/>
            </a:schemeClr>
          </a:solidFill>
          <a:ln>
            <a:solidFill>
              <a:schemeClr val="tx2"/>
            </a:solidFill>
          </a:ln>
        </p:spPr>
        <p:txBody>
          <a:bodyPr>
            <a:noAutofit/>
          </a:bodyPr>
          <a:lstStyle/>
          <a:p>
            <a:br>
              <a:rPr lang="en-GB" sz="3200" dirty="0">
                <a:solidFill>
                  <a:schemeClr val="bg1"/>
                </a:solidFill>
              </a:rPr>
            </a:br>
            <a:r>
              <a:rPr lang="en-GB" sz="3200" dirty="0">
                <a:solidFill>
                  <a:schemeClr val="bg1"/>
                </a:solidFill>
              </a:rPr>
              <a:t>Componential – Analytic Intelligence</a:t>
            </a:r>
            <a:br>
              <a:rPr lang="en-GB" sz="3200" dirty="0">
                <a:solidFill>
                  <a:schemeClr val="bg1"/>
                </a:solidFill>
              </a:rPr>
            </a:br>
            <a:endParaRPr lang="en-GB" sz="3200" dirty="0">
              <a:solidFill>
                <a:schemeClr val="bg1"/>
              </a:solidFill>
            </a:endParaRPr>
          </a:p>
        </p:txBody>
      </p:sp>
      <p:sp>
        <p:nvSpPr>
          <p:cNvPr id="3" name="Content Placeholder 2"/>
          <p:cNvSpPr>
            <a:spLocks noGrp="1"/>
          </p:cNvSpPr>
          <p:nvPr>
            <p:ph idx="1"/>
          </p:nvPr>
        </p:nvSpPr>
        <p:spPr>
          <a:xfrm>
            <a:off x="330201" y="1077479"/>
            <a:ext cx="6569364" cy="5508048"/>
          </a:xfrm>
          <a:solidFill>
            <a:schemeClr val="accent5">
              <a:lumMod val="20000"/>
              <a:lumOff val="80000"/>
            </a:schemeClr>
          </a:solidFill>
          <a:ln>
            <a:solidFill>
              <a:schemeClr val="accent1">
                <a:lumMod val="50000"/>
              </a:schemeClr>
            </a:solidFill>
          </a:ln>
        </p:spPr>
        <p:txBody>
          <a:bodyPr>
            <a:noAutofit/>
          </a:bodyPr>
          <a:lstStyle/>
          <a:p>
            <a:pPr marL="0" indent="0" algn="ctr">
              <a:buNone/>
            </a:pPr>
            <a:r>
              <a:rPr lang="en-GB" sz="3000" dirty="0"/>
              <a:t>E.g., being book smart. </a:t>
            </a:r>
          </a:p>
          <a:p>
            <a:pPr marL="0" indent="0" algn="ctr">
              <a:buNone/>
            </a:pPr>
            <a:r>
              <a:rPr lang="en-GB" sz="3000" dirty="0"/>
              <a:t>More in terms with the traditional definitions of IQ and academic achievement. </a:t>
            </a:r>
          </a:p>
          <a:p>
            <a:pPr marL="0" indent="0" algn="ctr">
              <a:buNone/>
            </a:pPr>
            <a:r>
              <a:rPr lang="en-GB" sz="3000" dirty="0"/>
              <a:t>Meta-components – recognise a problem, develop strategies to solve it</a:t>
            </a:r>
          </a:p>
          <a:p>
            <a:pPr marL="0" indent="0" algn="ctr">
              <a:buNone/>
            </a:pPr>
            <a:r>
              <a:rPr lang="en-GB" sz="3000" dirty="0"/>
              <a:t>Performance components – the processes involved in problem solving</a:t>
            </a:r>
          </a:p>
          <a:p>
            <a:pPr marL="0" indent="0" algn="ctr">
              <a:buNone/>
            </a:pPr>
            <a:r>
              <a:rPr lang="en-GB" sz="3000" dirty="0"/>
              <a:t>Knowledge-acquisition components – processes that acquire and learn new material </a:t>
            </a:r>
            <a:r>
              <a:rPr lang="en-GB" sz="1800" dirty="0"/>
              <a:t>(sifting out relevant and irrelevant material) </a:t>
            </a:r>
            <a:endParaRPr lang="en-GB" sz="3000" dirty="0"/>
          </a:p>
          <a:p>
            <a:pPr marL="0" indent="0" algn="ctr">
              <a:buNone/>
            </a:pPr>
            <a:endParaRPr lang="en-GB" sz="3000" dirty="0"/>
          </a:p>
        </p:txBody>
      </p:sp>
      <p:graphicFrame>
        <p:nvGraphicFramePr>
          <p:cNvPr id="7" name="Diagram 6"/>
          <p:cNvGraphicFramePr/>
          <p:nvPr>
            <p:extLst>
              <p:ext uri="{D42A27DB-BD31-4B8C-83A1-F6EECF244321}">
                <p14:modId xmlns:p14="http://schemas.microsoft.com/office/powerpoint/2010/main" val="3490232116"/>
              </p:ext>
            </p:extLst>
          </p:nvPr>
        </p:nvGraphicFramePr>
        <p:xfrm>
          <a:off x="7016933" y="4170556"/>
          <a:ext cx="5175067" cy="1516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7651473" y="756595"/>
            <a:ext cx="3905986" cy="2677656"/>
          </a:xfrm>
          <a:prstGeom prst="rect">
            <a:avLst/>
          </a:prstGeom>
          <a:solidFill>
            <a:schemeClr val="accent1">
              <a:lumMod val="75000"/>
            </a:schemeClr>
          </a:solidFill>
        </p:spPr>
        <p:txBody>
          <a:bodyPr wrap="square">
            <a:spAutoFit/>
          </a:bodyPr>
          <a:lstStyle/>
          <a:p>
            <a:pPr algn="ctr"/>
            <a:r>
              <a:rPr lang="en-GB" sz="2800" dirty="0"/>
              <a:t>These people are generally more able to see the solutions not normally seen, because of their abstract thinking and evaluation skills. </a:t>
            </a:r>
          </a:p>
        </p:txBody>
      </p:sp>
    </p:spTree>
    <p:extLst>
      <p:ext uri="{BB962C8B-B14F-4D97-AF65-F5344CB8AC3E}">
        <p14:creationId xmlns:p14="http://schemas.microsoft.com/office/powerpoint/2010/main" val="3106092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12883" y="116830"/>
            <a:ext cx="6604000" cy="929697"/>
          </a:xfrm>
          <a:solidFill>
            <a:schemeClr val="accent1">
              <a:lumMod val="50000"/>
            </a:schemeClr>
          </a:solidFill>
          <a:ln>
            <a:solidFill>
              <a:schemeClr val="tx2"/>
            </a:solidFill>
          </a:ln>
        </p:spPr>
        <p:txBody>
          <a:bodyPr>
            <a:noAutofit/>
          </a:bodyPr>
          <a:lstStyle/>
          <a:p>
            <a:br>
              <a:rPr lang="en-GB" sz="3200" dirty="0">
                <a:solidFill>
                  <a:schemeClr val="bg1"/>
                </a:solidFill>
              </a:rPr>
            </a:br>
            <a:r>
              <a:rPr lang="en-GB" sz="3200" dirty="0">
                <a:solidFill>
                  <a:schemeClr val="bg1"/>
                </a:solidFill>
              </a:rPr>
              <a:t>Experiential – Creative Intelligence</a:t>
            </a:r>
            <a:br>
              <a:rPr lang="en-GB" sz="3200" dirty="0">
                <a:solidFill>
                  <a:schemeClr val="bg1"/>
                </a:solidFill>
              </a:rPr>
            </a:br>
            <a:endParaRPr lang="en-GB" sz="3200" dirty="0">
              <a:solidFill>
                <a:schemeClr val="bg1"/>
              </a:solidFill>
            </a:endParaRPr>
          </a:p>
        </p:txBody>
      </p:sp>
      <p:graphicFrame>
        <p:nvGraphicFramePr>
          <p:cNvPr id="7" name="Diagram 6"/>
          <p:cNvGraphicFramePr/>
          <p:nvPr>
            <p:extLst>
              <p:ext uri="{D42A27DB-BD31-4B8C-83A1-F6EECF244321}">
                <p14:modId xmlns:p14="http://schemas.microsoft.com/office/powerpoint/2010/main" val="514004077"/>
              </p:ext>
            </p:extLst>
          </p:nvPr>
        </p:nvGraphicFramePr>
        <p:xfrm>
          <a:off x="312883" y="408311"/>
          <a:ext cx="6604000" cy="45017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566883" y="3435025"/>
            <a:ext cx="6096000" cy="707886"/>
          </a:xfrm>
          <a:prstGeom prst="rect">
            <a:avLst/>
          </a:prstGeom>
        </p:spPr>
        <p:txBody>
          <a:bodyPr>
            <a:spAutoFit/>
          </a:bodyPr>
          <a:lstStyle/>
          <a:p>
            <a:pPr algn="ctr"/>
            <a:r>
              <a:rPr lang="en-GB" sz="2000" dirty="0" err="1"/>
              <a:t>Analyzing</a:t>
            </a:r>
            <a:r>
              <a:rPr lang="en-GB" sz="2000" dirty="0"/>
              <a:t> someone’s creative intelligence level can be done by few general questions like…</a:t>
            </a:r>
          </a:p>
        </p:txBody>
      </p:sp>
      <p:graphicFrame>
        <p:nvGraphicFramePr>
          <p:cNvPr id="9" name="Diagram 8"/>
          <p:cNvGraphicFramePr/>
          <p:nvPr>
            <p:extLst>
              <p:ext uri="{D42A27DB-BD31-4B8C-83A1-F6EECF244321}">
                <p14:modId xmlns:p14="http://schemas.microsoft.com/office/powerpoint/2010/main" val="1186676234"/>
              </p:ext>
            </p:extLst>
          </p:nvPr>
        </p:nvGraphicFramePr>
        <p:xfrm>
          <a:off x="-777008" y="4479636"/>
          <a:ext cx="8783782" cy="226752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5" name="Diagram 14"/>
          <p:cNvGraphicFramePr/>
          <p:nvPr>
            <p:extLst>
              <p:ext uri="{D42A27DB-BD31-4B8C-83A1-F6EECF244321}">
                <p14:modId xmlns:p14="http://schemas.microsoft.com/office/powerpoint/2010/main" val="655878346"/>
              </p:ext>
            </p:extLst>
          </p:nvPr>
        </p:nvGraphicFramePr>
        <p:xfrm>
          <a:off x="7126695" y="190772"/>
          <a:ext cx="4839286" cy="94278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2" name="Diagram 11"/>
          <p:cNvGraphicFramePr/>
          <p:nvPr>
            <p:extLst>
              <p:ext uri="{D42A27DB-BD31-4B8C-83A1-F6EECF244321}">
                <p14:modId xmlns:p14="http://schemas.microsoft.com/office/powerpoint/2010/main" val="3518362235"/>
              </p:ext>
            </p:extLst>
          </p:nvPr>
        </p:nvGraphicFramePr>
        <p:xfrm>
          <a:off x="7167418" y="1391367"/>
          <a:ext cx="5008818" cy="3924253"/>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14" name="Diagram 13"/>
          <p:cNvGraphicFramePr/>
          <p:nvPr>
            <p:extLst>
              <p:ext uri="{D42A27DB-BD31-4B8C-83A1-F6EECF244321}">
                <p14:modId xmlns:p14="http://schemas.microsoft.com/office/powerpoint/2010/main" val="2174782480"/>
              </p:ext>
            </p:extLst>
          </p:nvPr>
        </p:nvGraphicFramePr>
        <p:xfrm>
          <a:off x="7126695" y="5587102"/>
          <a:ext cx="4880009" cy="1200329"/>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Tree>
    <p:extLst>
      <p:ext uri="{BB962C8B-B14F-4D97-AF65-F5344CB8AC3E}">
        <p14:creationId xmlns:p14="http://schemas.microsoft.com/office/powerpoint/2010/main" val="2437350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372475" y="379339"/>
            <a:ext cx="6604000" cy="929697"/>
          </a:xfrm>
          <a:solidFill>
            <a:schemeClr val="accent1">
              <a:lumMod val="50000"/>
            </a:schemeClr>
          </a:solidFill>
          <a:ln>
            <a:solidFill>
              <a:schemeClr val="tx2"/>
            </a:solidFill>
          </a:ln>
        </p:spPr>
        <p:txBody>
          <a:bodyPr>
            <a:noAutofit/>
          </a:bodyPr>
          <a:lstStyle/>
          <a:p>
            <a:br>
              <a:rPr lang="en-GB" sz="3200" dirty="0">
                <a:solidFill>
                  <a:schemeClr val="bg1"/>
                </a:solidFill>
              </a:rPr>
            </a:br>
            <a:r>
              <a:rPr lang="en-GB" sz="3200" dirty="0">
                <a:solidFill>
                  <a:schemeClr val="bg1"/>
                </a:solidFill>
              </a:rPr>
              <a:t>Contextual Intelligence (practical)</a:t>
            </a:r>
            <a:br>
              <a:rPr lang="en-GB" sz="3200" dirty="0">
                <a:solidFill>
                  <a:schemeClr val="bg1"/>
                </a:solidFill>
              </a:rPr>
            </a:br>
            <a:endParaRPr lang="en-GB" sz="3200" dirty="0">
              <a:solidFill>
                <a:schemeClr val="bg1"/>
              </a:solidFill>
            </a:endParaRPr>
          </a:p>
        </p:txBody>
      </p:sp>
      <p:sp>
        <p:nvSpPr>
          <p:cNvPr id="5" name="Rectangle 4"/>
          <p:cNvSpPr/>
          <p:nvPr/>
        </p:nvSpPr>
        <p:spPr>
          <a:xfrm>
            <a:off x="372475" y="1416984"/>
            <a:ext cx="6604000" cy="5293757"/>
          </a:xfrm>
          <a:prstGeom prst="rect">
            <a:avLst/>
          </a:prstGeom>
          <a:solidFill>
            <a:schemeClr val="tx2">
              <a:lumMod val="60000"/>
              <a:lumOff val="40000"/>
            </a:schemeClr>
          </a:solidFill>
        </p:spPr>
        <p:txBody>
          <a:bodyPr wrap="square">
            <a:spAutoFit/>
          </a:bodyPr>
          <a:lstStyle/>
          <a:p>
            <a:pPr marL="285750" indent="-285750">
              <a:buFont typeface="Arial" panose="020B0604020202020204" pitchFamily="34" charset="0"/>
              <a:buChar char="•"/>
            </a:pPr>
            <a:r>
              <a:rPr lang="en-GB" sz="2600" dirty="0"/>
              <a:t>Defined as street-smart. Common sense.</a:t>
            </a:r>
          </a:p>
          <a:p>
            <a:pPr marL="285750" indent="-285750">
              <a:buFont typeface="Arial" panose="020B0604020202020204" pitchFamily="34" charset="0"/>
              <a:buChar char="•"/>
            </a:pPr>
            <a:r>
              <a:rPr lang="en-GB" sz="2600" dirty="0"/>
              <a:t>Dealing with the everyday tasks in the best possible manner shows the person’s intelligence. </a:t>
            </a:r>
          </a:p>
          <a:p>
            <a:pPr marL="285750" indent="-285750">
              <a:buFont typeface="Arial" panose="020B0604020202020204" pitchFamily="34" charset="0"/>
              <a:buChar char="•"/>
            </a:pPr>
            <a:r>
              <a:rPr lang="en-GB" sz="2600" dirty="0"/>
              <a:t>Adaptation: The ability of a person to adapt in an environment or change it accordingly to best suit the personal needs.</a:t>
            </a:r>
          </a:p>
          <a:p>
            <a:pPr marL="285750" indent="-285750">
              <a:buFont typeface="Arial" panose="020B0604020202020204" pitchFamily="34" charset="0"/>
              <a:buChar char="•"/>
            </a:pPr>
            <a:r>
              <a:rPr lang="en-GB" sz="2600" dirty="0"/>
              <a:t>Shaping: adapting the environment to the individual, not the other way around.</a:t>
            </a:r>
          </a:p>
          <a:p>
            <a:pPr marL="285750" indent="-285750">
              <a:buFont typeface="Arial" panose="020B0604020202020204" pitchFamily="34" charset="0"/>
              <a:buChar char="•"/>
            </a:pPr>
            <a:r>
              <a:rPr lang="en-GB" sz="2600" dirty="0"/>
              <a:t>Selection: choosing one environment over another , </a:t>
            </a:r>
            <a:r>
              <a:rPr lang="en-GB" sz="2600" dirty="0" err="1"/>
              <a:t>eg</a:t>
            </a:r>
            <a:r>
              <a:rPr lang="en-GB" sz="2600" dirty="0"/>
              <a:t> – choosing </a:t>
            </a:r>
            <a:r>
              <a:rPr lang="en-GB" sz="2600" dirty="0" err="1"/>
              <a:t>qual</a:t>
            </a:r>
            <a:r>
              <a:rPr lang="en-GB" sz="2600" dirty="0"/>
              <a:t> or quant report – which best suits your </a:t>
            </a:r>
            <a:r>
              <a:rPr lang="en-GB" sz="2600" dirty="0" err="1"/>
              <a:t>intelliegence</a:t>
            </a:r>
            <a:r>
              <a:rPr lang="en-GB" sz="2600" dirty="0"/>
              <a:t> (maths or English)</a:t>
            </a:r>
          </a:p>
        </p:txBody>
      </p:sp>
      <p:graphicFrame>
        <p:nvGraphicFramePr>
          <p:cNvPr id="7" name="Diagram 6"/>
          <p:cNvGraphicFramePr/>
          <p:nvPr>
            <p:extLst>
              <p:ext uri="{D42A27DB-BD31-4B8C-83A1-F6EECF244321}">
                <p14:modId xmlns:p14="http://schemas.microsoft.com/office/powerpoint/2010/main" val="797421129"/>
              </p:ext>
            </p:extLst>
          </p:nvPr>
        </p:nvGraphicFramePr>
        <p:xfrm>
          <a:off x="7071401" y="198874"/>
          <a:ext cx="5040347" cy="10156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951888851"/>
              </p:ext>
            </p:extLst>
          </p:nvPr>
        </p:nvGraphicFramePr>
        <p:xfrm>
          <a:off x="5812012" y="1309036"/>
          <a:ext cx="8065971" cy="363834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1" name="Diagram 10"/>
          <p:cNvGraphicFramePr/>
          <p:nvPr>
            <p:extLst>
              <p:ext uri="{D42A27DB-BD31-4B8C-83A1-F6EECF244321}">
                <p14:modId xmlns:p14="http://schemas.microsoft.com/office/powerpoint/2010/main" val="3234612173"/>
              </p:ext>
            </p:extLst>
          </p:nvPr>
        </p:nvGraphicFramePr>
        <p:xfrm>
          <a:off x="7198112" y="5022633"/>
          <a:ext cx="4786923" cy="203132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283819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55C93-AFAA-CBE6-FC22-0009E59BBEA7}"/>
              </a:ext>
            </a:extLst>
          </p:cNvPr>
          <p:cNvSpPr>
            <a:spLocks noGrp="1"/>
          </p:cNvSpPr>
          <p:nvPr>
            <p:ph type="title"/>
          </p:nvPr>
        </p:nvSpPr>
        <p:spPr/>
        <p:txBody>
          <a:bodyPr/>
          <a:lstStyle/>
          <a:p>
            <a:r>
              <a:rPr lang="en-GB" b="1" kern="0" dirty="0">
                <a:solidFill>
                  <a:srgbClr val="000000"/>
                </a:solidFill>
                <a:latin typeface="Helvetica" panose="020B0604020202020204" pitchFamily="34" charset="0"/>
                <a:ea typeface="Times New Roman" panose="02020603050405020304" pitchFamily="18" charset="0"/>
                <a:cs typeface="Times New Roman" panose="02020603050405020304" pitchFamily="18" charset="0"/>
              </a:rPr>
              <a:t>Examples &amp; Evidence</a:t>
            </a:r>
            <a:br>
              <a:rPr lang="en-GB" kern="100" dirty="0">
                <a:latin typeface="Aptos" panose="020B0004020202020204" pitchFamily="34" charset="0"/>
                <a:ea typeface="DengXian" panose="02010600030101010101" pitchFamily="2" charset="-122"/>
                <a:cs typeface="Arial" panose="020B0604020202020204" pitchFamily="34" charset="0"/>
              </a:rPr>
            </a:br>
            <a:endParaRPr lang="en-GB" dirty="0"/>
          </a:p>
        </p:txBody>
      </p:sp>
      <p:graphicFrame>
        <p:nvGraphicFramePr>
          <p:cNvPr id="4" name="Content Placeholder 3">
            <a:extLst>
              <a:ext uri="{FF2B5EF4-FFF2-40B4-BE49-F238E27FC236}">
                <a16:creationId xmlns:a16="http://schemas.microsoft.com/office/drawing/2014/main" id="{6AD807A9-15A5-02E3-C48D-BD836631DD56}"/>
              </a:ext>
            </a:extLst>
          </p:cNvPr>
          <p:cNvGraphicFramePr>
            <a:graphicFrameLocks noGrp="1"/>
          </p:cNvGraphicFramePr>
          <p:nvPr>
            <p:ph idx="1"/>
            <p:extLst>
              <p:ext uri="{D42A27DB-BD31-4B8C-83A1-F6EECF244321}">
                <p14:modId xmlns:p14="http://schemas.microsoft.com/office/powerpoint/2010/main" val="2906368698"/>
              </p:ext>
            </p:extLst>
          </p:nvPr>
        </p:nvGraphicFramePr>
        <p:xfrm>
          <a:off x="375853" y="1361045"/>
          <a:ext cx="11190071" cy="5552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9026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155575"/>
            <a:ext cx="10515600" cy="1325563"/>
          </a:xfrm>
        </p:spPr>
        <p:txBody>
          <a:bodyPr/>
          <a:lstStyle/>
          <a:p>
            <a:r>
              <a:rPr lang="en-GB" dirty="0"/>
              <a:t>Critical Evaluation</a:t>
            </a:r>
            <a:br>
              <a:rPr lang="en-GB" dirty="0"/>
            </a:br>
            <a:endParaRPr lang="en-GB" dirty="0"/>
          </a:p>
        </p:txBody>
      </p:sp>
      <p:sp>
        <p:nvSpPr>
          <p:cNvPr id="5" name="Content Placeholder 4">
            <a:extLst>
              <a:ext uri="{FF2B5EF4-FFF2-40B4-BE49-F238E27FC236}">
                <a16:creationId xmlns:a16="http://schemas.microsoft.com/office/drawing/2014/main" id="{E812526D-32B2-C130-6598-CE7A26C1D75C}"/>
              </a:ext>
            </a:extLst>
          </p:cNvPr>
          <p:cNvSpPr>
            <a:spLocks noGrp="1"/>
          </p:cNvSpPr>
          <p:nvPr>
            <p:ph idx="1"/>
          </p:nvPr>
        </p:nvSpPr>
        <p:spPr>
          <a:xfrm>
            <a:off x="190500" y="1238251"/>
            <a:ext cx="11544300" cy="5124449"/>
          </a:xfrm>
          <a:solidFill>
            <a:schemeClr val="accent4">
              <a:lumMod val="20000"/>
              <a:lumOff val="80000"/>
            </a:schemeClr>
          </a:solidFill>
        </p:spPr>
        <p:txBody>
          <a:bodyPr/>
          <a:lstStyle/>
          <a:p>
            <a:pPr marL="0" indent="0">
              <a:lnSpc>
                <a:spcPts val="2025"/>
              </a:lnSpc>
              <a:spcAft>
                <a:spcPts val="800"/>
              </a:spcAft>
              <a:buNone/>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Advantages: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00000"/>
              </a:lnSpc>
              <a:spcAft>
                <a:spcPts val="1200"/>
              </a:spcAft>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Broader Understanding of Intelligence:</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Unlike traditional theories focusing mainly on analytical abilities, Sternberg's model acknowledges multiple facets of intelligence. This perspective allows for a more inclusive understanding of intelligence.</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00000"/>
              </a:lnSpc>
              <a:spcAft>
                <a:spcPts val="1200"/>
              </a:spcAft>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Cultural Considerations:</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The theory considers the impact of cultural background on how intelligence is expressed and valued, which helps evaluate people more </a:t>
            </a:r>
            <a:r>
              <a:rPr lang="en-GB" sz="2400" kern="0" dirty="0" err="1">
                <a:effectLst/>
                <a:latin typeface="Times New Roman" panose="02020603050405020304" pitchFamily="18" charset="0"/>
                <a:ea typeface="Times New Roman" panose="02020603050405020304" pitchFamily="18" charset="0"/>
                <a:cs typeface="Arial" panose="020B0604020202020204" pitchFamily="34" charset="0"/>
              </a:rPr>
              <a:t>contextualistically</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00000"/>
              </a:lnSpc>
              <a:spcAft>
                <a:spcPts val="1200"/>
              </a:spcAft>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Real-World Application:</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Sternberg emphasizes practical intelligence related to common sense and effective problem-solving in everyday life. This focus has important implications for education and career preparation, encouraging individuals to adapt their skills to real-world situations.</a:t>
            </a:r>
            <a:endParaRPr lang="en-GB" dirty="0"/>
          </a:p>
        </p:txBody>
      </p:sp>
    </p:spTree>
    <p:extLst>
      <p:ext uri="{BB962C8B-B14F-4D97-AF65-F5344CB8AC3E}">
        <p14:creationId xmlns:p14="http://schemas.microsoft.com/office/powerpoint/2010/main" val="897645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8AB2F4-07BE-A4E7-0028-F6A86D66E9BF}"/>
              </a:ext>
            </a:extLst>
          </p:cNvPr>
          <p:cNvSpPr>
            <a:spLocks noGrp="1"/>
          </p:cNvSpPr>
          <p:nvPr>
            <p:ph idx="1"/>
          </p:nvPr>
        </p:nvSpPr>
        <p:spPr>
          <a:xfrm>
            <a:off x="333375" y="1381124"/>
            <a:ext cx="11496675" cy="5191125"/>
          </a:xfrm>
          <a:solidFill>
            <a:schemeClr val="accent6">
              <a:lumMod val="20000"/>
              <a:lumOff val="80000"/>
            </a:schemeClr>
          </a:solidFill>
        </p:spPr>
        <p:txBody>
          <a:bodyPr>
            <a:normAutofit/>
          </a:bodyPr>
          <a:lstStyle/>
          <a:p>
            <a:pPr marL="0" indent="0">
              <a:lnSpc>
                <a:spcPct val="100000"/>
              </a:lnSpc>
              <a:spcAft>
                <a:spcPts val="1200"/>
              </a:spcAft>
              <a:buNone/>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Disadvantages: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00000"/>
              </a:lnSpc>
              <a:spcAft>
                <a:spcPts val="1200"/>
              </a:spcAft>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Empirical Testing Challenges:</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One major criticism of Sternberg's theory is its difficulty in being empirically tested. The lack of clear metrics to measure all three types of intelligence diminishes its reliability and validity.</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00000"/>
              </a:lnSpc>
              <a:spcAft>
                <a:spcPts val="1200"/>
              </a:spcAft>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Subjective Definitions:</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The definitions of analytical, creative, and practical intelligence can be seen as subjective, which may lead to misunderstandings or varied interpretations among educators and researchers.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00000"/>
              </a:lnSpc>
              <a:spcAft>
                <a:spcPts val="1200"/>
              </a:spcAft>
              <a:tabLst>
                <a:tab pos="457200" algn="l"/>
              </a:tabLst>
            </a:pPr>
            <a:r>
              <a:rPr lang="en-GB" sz="2400" b="1" kern="0" dirty="0">
                <a:effectLst/>
                <a:latin typeface="Times New Roman" panose="02020603050405020304" pitchFamily="18" charset="0"/>
                <a:ea typeface="Times New Roman" panose="02020603050405020304" pitchFamily="18" charset="0"/>
                <a:cs typeface="Arial" panose="020B0604020202020204" pitchFamily="34" charset="0"/>
              </a:rPr>
              <a:t>Complexity in Application:</a:t>
            </a:r>
            <a:r>
              <a:rPr lang="en-GB" sz="2400" kern="0" dirty="0">
                <a:effectLst/>
                <a:latin typeface="Times New Roman" panose="02020603050405020304" pitchFamily="18" charset="0"/>
                <a:ea typeface="Times New Roman" panose="02020603050405020304" pitchFamily="18" charset="0"/>
                <a:cs typeface="Arial" panose="020B0604020202020204" pitchFamily="34" charset="0"/>
              </a:rPr>
              <a:t> Implementing this theory in educational frameworks can be challenging because it requires customizing teaching strategies to accommodate different kinds of intelligence, which may not be feasible in all educational settings.</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00000"/>
              </a:lnSpc>
              <a:spcAft>
                <a:spcPts val="1200"/>
              </a:spcAft>
            </a:pPr>
            <a:endParaRPr lang="en-GB" sz="2400" dirty="0"/>
          </a:p>
        </p:txBody>
      </p:sp>
      <p:sp>
        <p:nvSpPr>
          <p:cNvPr id="4" name="Title 1">
            <a:extLst>
              <a:ext uri="{FF2B5EF4-FFF2-40B4-BE49-F238E27FC236}">
                <a16:creationId xmlns:a16="http://schemas.microsoft.com/office/drawing/2014/main" id="{52ADA343-2040-D719-A57E-FF887D4DA68E}"/>
              </a:ext>
            </a:extLst>
          </p:cNvPr>
          <p:cNvSpPr>
            <a:spLocks noGrp="1"/>
          </p:cNvSpPr>
          <p:nvPr>
            <p:ph type="title"/>
          </p:nvPr>
        </p:nvSpPr>
        <p:spPr>
          <a:xfrm>
            <a:off x="838200" y="365125"/>
            <a:ext cx="10515600" cy="1325563"/>
          </a:xfrm>
        </p:spPr>
        <p:txBody>
          <a:bodyPr/>
          <a:lstStyle/>
          <a:p>
            <a:r>
              <a:rPr lang="en-GB" dirty="0"/>
              <a:t>Critical Evaluation</a:t>
            </a:r>
            <a:br>
              <a:rPr lang="en-GB" dirty="0"/>
            </a:br>
            <a:endParaRPr lang="en-GB" dirty="0"/>
          </a:p>
        </p:txBody>
      </p:sp>
    </p:spTree>
    <p:extLst>
      <p:ext uri="{BB962C8B-B14F-4D97-AF65-F5344CB8AC3E}">
        <p14:creationId xmlns:p14="http://schemas.microsoft.com/office/powerpoint/2010/main" val="3882602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95564" y="152400"/>
            <a:ext cx="4331854" cy="944562"/>
          </a:xfrm>
          <a:solidFill>
            <a:schemeClr val="accent1">
              <a:lumMod val="75000"/>
            </a:schemeClr>
          </a:solidFill>
          <a:ln>
            <a:solidFill>
              <a:schemeClr val="tx1"/>
            </a:solidFill>
          </a:ln>
        </p:spPr>
        <p:txBody>
          <a:bodyPr>
            <a:normAutofit/>
          </a:bodyPr>
          <a:lstStyle/>
          <a:p>
            <a:r>
              <a:rPr lang="en-GB" sz="3600" dirty="0">
                <a:solidFill>
                  <a:schemeClr val="bg1"/>
                </a:solidFill>
              </a:rPr>
              <a:t>Emotional Intelligence</a:t>
            </a:r>
            <a:endParaRPr lang="en-US" sz="3600" dirty="0">
              <a:solidFill>
                <a:schemeClr val="bg1"/>
              </a:solidFill>
            </a:endParaRPr>
          </a:p>
        </p:txBody>
      </p:sp>
      <p:graphicFrame>
        <p:nvGraphicFramePr>
          <p:cNvPr id="3" name="Diagram 2"/>
          <p:cNvGraphicFramePr/>
          <p:nvPr>
            <p:extLst>
              <p:ext uri="{D42A27DB-BD31-4B8C-83A1-F6EECF244321}">
                <p14:modId xmlns:p14="http://schemas.microsoft.com/office/powerpoint/2010/main" val="2044493554"/>
              </p:ext>
            </p:extLst>
          </p:nvPr>
        </p:nvGraphicFramePr>
        <p:xfrm>
          <a:off x="5496025" y="471320"/>
          <a:ext cx="6545179" cy="2601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p:cNvSpPr/>
          <p:nvPr/>
        </p:nvSpPr>
        <p:spPr>
          <a:xfrm>
            <a:off x="7243934" y="27765"/>
            <a:ext cx="6096000" cy="1077218"/>
          </a:xfrm>
          <a:prstGeom prst="rect">
            <a:avLst/>
          </a:prstGeom>
        </p:spPr>
        <p:txBody>
          <a:bodyPr>
            <a:spAutoFit/>
          </a:bodyPr>
          <a:lstStyle/>
          <a:p>
            <a:r>
              <a:rPr lang="en-GB" sz="3200" dirty="0"/>
              <a:t>Daniel Goleman</a:t>
            </a:r>
            <a:br>
              <a:rPr lang="en-GB" sz="3200" dirty="0"/>
            </a:br>
            <a:endParaRPr lang="en-GB" sz="3200" dirty="0"/>
          </a:p>
        </p:txBody>
      </p:sp>
      <p:sp>
        <p:nvSpPr>
          <p:cNvPr id="7" name="Rectangle 6"/>
          <p:cNvSpPr/>
          <p:nvPr/>
        </p:nvSpPr>
        <p:spPr>
          <a:xfrm>
            <a:off x="295564" y="1392157"/>
            <a:ext cx="4331854" cy="830997"/>
          </a:xfrm>
          <a:prstGeom prst="rect">
            <a:avLst/>
          </a:prstGeom>
          <a:solidFill>
            <a:schemeClr val="accent1">
              <a:lumMod val="50000"/>
            </a:schemeClr>
          </a:solidFill>
        </p:spPr>
        <p:txBody>
          <a:bodyPr wrap="square">
            <a:spAutoFit/>
          </a:bodyPr>
          <a:lstStyle/>
          <a:p>
            <a:pPr fontAlgn="base"/>
            <a:r>
              <a:rPr lang="en-GB" sz="2400" b="1" dirty="0">
                <a:solidFill>
                  <a:schemeClr val="bg1"/>
                </a:solidFill>
                <a:latin typeface="Source Sans Pro"/>
              </a:rPr>
              <a:t>Goleman’s five components of emotional intelligence</a:t>
            </a:r>
            <a:endParaRPr lang="en-GB" sz="2400" b="1" i="0" u="none" strike="noStrike" dirty="0">
              <a:solidFill>
                <a:schemeClr val="bg1"/>
              </a:solidFill>
              <a:effectLst/>
              <a:latin typeface="Source Sans Pro"/>
            </a:endParaRPr>
          </a:p>
        </p:txBody>
      </p:sp>
      <p:sp>
        <p:nvSpPr>
          <p:cNvPr id="9" name="Rectangle 8"/>
          <p:cNvSpPr/>
          <p:nvPr/>
        </p:nvSpPr>
        <p:spPr>
          <a:xfrm>
            <a:off x="221674" y="2887682"/>
            <a:ext cx="11819530" cy="3970318"/>
          </a:xfrm>
          <a:prstGeom prst="rect">
            <a:avLst/>
          </a:prstGeom>
          <a:solidFill>
            <a:schemeClr val="accent1">
              <a:lumMod val="20000"/>
              <a:lumOff val="80000"/>
            </a:schemeClr>
          </a:solidFill>
        </p:spPr>
        <p:txBody>
          <a:bodyPr wrap="square">
            <a:spAutoFit/>
          </a:bodyPr>
          <a:lstStyle/>
          <a:p>
            <a:pPr fontAlgn="base">
              <a:buFont typeface="Arial" panose="020B0604020202020204" pitchFamily="34" charset="0"/>
              <a:buChar char="•"/>
            </a:pPr>
            <a:r>
              <a:rPr lang="en-GB" sz="2800" b="1" dirty="0">
                <a:solidFill>
                  <a:srgbClr val="333333"/>
                </a:solidFill>
                <a:latin typeface="Source Sans Pro"/>
              </a:rPr>
              <a:t>Emotional self-awareness </a:t>
            </a:r>
            <a:r>
              <a:rPr lang="en-GB" sz="2800" dirty="0">
                <a:solidFill>
                  <a:srgbClr val="333333"/>
                </a:solidFill>
                <a:latin typeface="Source Sans Pro"/>
              </a:rPr>
              <a:t>— knowing what one is feeling at any given time and understanding the impact those moods have on others</a:t>
            </a:r>
          </a:p>
          <a:p>
            <a:pPr fontAlgn="base">
              <a:buFont typeface="Arial" panose="020B0604020202020204" pitchFamily="34" charset="0"/>
              <a:buChar char="•"/>
            </a:pPr>
            <a:r>
              <a:rPr lang="en-GB" sz="2800" b="1" dirty="0">
                <a:solidFill>
                  <a:srgbClr val="333333"/>
                </a:solidFill>
                <a:latin typeface="Source Sans Pro"/>
              </a:rPr>
              <a:t>Self-regulation</a:t>
            </a:r>
            <a:r>
              <a:rPr lang="en-GB" sz="2800" dirty="0">
                <a:solidFill>
                  <a:srgbClr val="333333"/>
                </a:solidFill>
                <a:latin typeface="Source Sans Pro"/>
              </a:rPr>
              <a:t> — controlling or redirecting one’s emotions; anticipating consequences before acting on impulse</a:t>
            </a:r>
          </a:p>
          <a:p>
            <a:pPr fontAlgn="base">
              <a:buFont typeface="Arial" panose="020B0604020202020204" pitchFamily="34" charset="0"/>
              <a:buChar char="•"/>
            </a:pPr>
            <a:r>
              <a:rPr lang="en-GB" sz="2800" b="1" dirty="0">
                <a:solidFill>
                  <a:srgbClr val="333333"/>
                </a:solidFill>
                <a:latin typeface="Source Sans Pro"/>
              </a:rPr>
              <a:t>Motivation</a:t>
            </a:r>
            <a:r>
              <a:rPr lang="en-GB" sz="2800" dirty="0">
                <a:solidFill>
                  <a:srgbClr val="333333"/>
                </a:solidFill>
                <a:latin typeface="Source Sans Pro"/>
              </a:rPr>
              <a:t> — utilizing emotional factors to achieve goals, enjoy the learning process and persevere in the face of obstacles</a:t>
            </a:r>
          </a:p>
          <a:p>
            <a:pPr fontAlgn="base">
              <a:buFont typeface="Arial" panose="020B0604020202020204" pitchFamily="34" charset="0"/>
              <a:buChar char="•"/>
            </a:pPr>
            <a:r>
              <a:rPr lang="en-GB" sz="2800" b="1" dirty="0">
                <a:solidFill>
                  <a:srgbClr val="333333"/>
                </a:solidFill>
                <a:latin typeface="Source Sans Pro"/>
              </a:rPr>
              <a:t>Empathy</a:t>
            </a:r>
            <a:r>
              <a:rPr lang="en-GB" sz="2800" dirty="0">
                <a:solidFill>
                  <a:srgbClr val="333333"/>
                </a:solidFill>
                <a:latin typeface="Source Sans Pro"/>
              </a:rPr>
              <a:t> — sensing the emotions of others</a:t>
            </a:r>
          </a:p>
          <a:p>
            <a:pPr fontAlgn="base">
              <a:buFont typeface="Arial" panose="020B0604020202020204" pitchFamily="34" charset="0"/>
              <a:buChar char="•"/>
            </a:pPr>
            <a:r>
              <a:rPr lang="en-GB" sz="2800" b="1" dirty="0">
                <a:solidFill>
                  <a:srgbClr val="333333"/>
                </a:solidFill>
                <a:latin typeface="Source Sans Pro"/>
              </a:rPr>
              <a:t>Social skills </a:t>
            </a:r>
            <a:r>
              <a:rPr lang="en-GB" sz="2800" dirty="0">
                <a:solidFill>
                  <a:srgbClr val="333333"/>
                </a:solidFill>
                <a:latin typeface="Source Sans Pro"/>
              </a:rPr>
              <a:t>— managing relationships, inspiring others and inducing desired responses from them</a:t>
            </a:r>
            <a:endParaRPr lang="en-GB" sz="2800" b="0" i="0" dirty="0">
              <a:solidFill>
                <a:srgbClr val="333333"/>
              </a:solidFill>
              <a:effectLst/>
              <a:latin typeface="Source Sans Pro"/>
            </a:endParaRPr>
          </a:p>
        </p:txBody>
      </p:sp>
    </p:spTree>
    <p:extLst>
      <p:ext uri="{BB962C8B-B14F-4D97-AF65-F5344CB8AC3E}">
        <p14:creationId xmlns:p14="http://schemas.microsoft.com/office/powerpoint/2010/main" val="1392865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2164" y="77001"/>
            <a:ext cx="4081567" cy="461665"/>
          </a:xfrm>
          <a:prstGeom prst="rect">
            <a:avLst/>
          </a:prstGeom>
        </p:spPr>
        <p:txBody>
          <a:bodyPr wrap="none">
            <a:spAutoFit/>
          </a:bodyPr>
          <a:lstStyle/>
          <a:p>
            <a:pPr fontAlgn="base"/>
            <a:r>
              <a:rPr lang="en-GB" sz="2400" b="1" dirty="0">
                <a:solidFill>
                  <a:srgbClr val="002856"/>
                </a:solidFill>
                <a:latin typeface="Source Sans Pro"/>
              </a:rPr>
              <a:t>Applications for educators</a:t>
            </a:r>
            <a:endParaRPr lang="en-GB" sz="2400" b="1" i="0" u="none" strike="noStrike" dirty="0">
              <a:solidFill>
                <a:srgbClr val="002856"/>
              </a:solidFill>
              <a:effectLst/>
              <a:latin typeface="Source Sans Pro"/>
            </a:endParaRPr>
          </a:p>
        </p:txBody>
      </p:sp>
      <p:sp>
        <p:nvSpPr>
          <p:cNvPr id="5" name="Rectangle 4"/>
          <p:cNvSpPr/>
          <p:nvPr/>
        </p:nvSpPr>
        <p:spPr>
          <a:xfrm>
            <a:off x="148329" y="680113"/>
            <a:ext cx="5578702" cy="3916457"/>
          </a:xfrm>
          <a:prstGeom prst="rect">
            <a:avLst/>
          </a:prstGeom>
          <a:solidFill>
            <a:schemeClr val="accent5">
              <a:lumMod val="75000"/>
            </a:schemeClr>
          </a:solidFill>
        </p:spPr>
        <p:txBody>
          <a:bodyPr wrap="square">
            <a:spAutoFit/>
          </a:bodyPr>
          <a:lstStyle/>
          <a:p>
            <a:r>
              <a:rPr lang="en-GB" sz="2000" dirty="0">
                <a:solidFill>
                  <a:schemeClr val="bg1"/>
                </a:solidFill>
              </a:rPr>
              <a:t>According to Goleman, bullying, disciplinary problems, violence and drug abuse are reduced in schools with a high EQ. </a:t>
            </a:r>
          </a:p>
          <a:p>
            <a:endParaRPr lang="en-GB" sz="1050" dirty="0">
              <a:solidFill>
                <a:schemeClr val="bg1"/>
              </a:solidFill>
            </a:endParaRPr>
          </a:p>
          <a:p>
            <a:r>
              <a:rPr lang="en-GB" sz="2000" dirty="0">
                <a:solidFill>
                  <a:schemeClr val="bg1"/>
                </a:solidFill>
              </a:rPr>
              <a:t>With a solid basis in emotional intelligence, academic performance — as well as behaviour — improves. </a:t>
            </a:r>
          </a:p>
          <a:p>
            <a:endParaRPr lang="en-GB" sz="1050" dirty="0">
              <a:solidFill>
                <a:schemeClr val="bg1"/>
              </a:solidFill>
            </a:endParaRPr>
          </a:p>
          <a:p>
            <a:r>
              <a:rPr lang="en-GB" sz="2000" dirty="0">
                <a:solidFill>
                  <a:schemeClr val="bg1"/>
                </a:solidFill>
              </a:rPr>
              <a:t>There is an obvious connection to Goleman’s third, motivational component: learning stimulates curiosity and promotes feelings of satisfaction, even joy, when students immerse themselves in the process of assimilating new information.</a:t>
            </a:r>
          </a:p>
        </p:txBody>
      </p:sp>
      <p:graphicFrame>
        <p:nvGraphicFramePr>
          <p:cNvPr id="9" name="Diagram 8"/>
          <p:cNvGraphicFramePr/>
          <p:nvPr>
            <p:extLst>
              <p:ext uri="{D42A27DB-BD31-4B8C-83A1-F6EECF244321}">
                <p14:modId xmlns:p14="http://schemas.microsoft.com/office/powerpoint/2010/main" val="2491307263"/>
              </p:ext>
            </p:extLst>
          </p:nvPr>
        </p:nvGraphicFramePr>
        <p:xfrm>
          <a:off x="3494456" y="77001"/>
          <a:ext cx="10825019" cy="7060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9"/>
          <p:cNvSpPr/>
          <p:nvPr/>
        </p:nvSpPr>
        <p:spPr>
          <a:xfrm>
            <a:off x="148329" y="4575117"/>
            <a:ext cx="5578702" cy="2246769"/>
          </a:xfrm>
          <a:prstGeom prst="rect">
            <a:avLst/>
          </a:prstGeom>
          <a:solidFill>
            <a:schemeClr val="accent5">
              <a:lumMod val="60000"/>
              <a:lumOff val="40000"/>
            </a:schemeClr>
          </a:solidFill>
        </p:spPr>
        <p:txBody>
          <a:bodyPr wrap="square">
            <a:spAutoFit/>
          </a:bodyPr>
          <a:lstStyle/>
          <a:p>
            <a:r>
              <a:rPr lang="en-GB" sz="2000" dirty="0">
                <a:solidFill>
                  <a:srgbClr val="333333"/>
                </a:solidFill>
                <a:latin typeface="Source Sans Pro"/>
              </a:rPr>
              <a:t>In 2002, UNESCO launched an international campaign to promote emotional learning in the classroom. The U.N. body sent a statement of 10 basic EQ principles to education ministries throughout the world. Those principles drew heavily from Goleman’s exposition of emotional intelligence.</a:t>
            </a:r>
            <a:endParaRPr lang="en-GB" sz="2000" dirty="0"/>
          </a:p>
        </p:txBody>
      </p:sp>
    </p:spTree>
    <p:extLst>
      <p:ext uri="{BB962C8B-B14F-4D97-AF65-F5344CB8AC3E}">
        <p14:creationId xmlns:p14="http://schemas.microsoft.com/office/powerpoint/2010/main" val="3800301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Critique of Goleman’s EI</a:t>
            </a:r>
            <a:br>
              <a:rPr lang="en-GB" dirty="0"/>
            </a:br>
            <a:endParaRPr lang="en-GB" dirty="0"/>
          </a:p>
        </p:txBody>
      </p:sp>
      <p:graphicFrame>
        <p:nvGraphicFramePr>
          <p:cNvPr id="4" name="Diagram 3"/>
          <p:cNvGraphicFramePr/>
          <p:nvPr>
            <p:extLst>
              <p:ext uri="{D42A27DB-BD31-4B8C-83A1-F6EECF244321}">
                <p14:modId xmlns:p14="http://schemas.microsoft.com/office/powerpoint/2010/main" val="3104248484"/>
              </p:ext>
            </p:extLst>
          </p:nvPr>
        </p:nvGraphicFramePr>
        <p:xfrm>
          <a:off x="349322" y="1212351"/>
          <a:ext cx="11471096" cy="5720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955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D2EEB0A-9359-232B-1FA9-7AF7B6F8DF85}"/>
              </a:ext>
            </a:extLst>
          </p:cNvPr>
          <p:cNvSpPr txBox="1"/>
          <p:nvPr/>
        </p:nvSpPr>
        <p:spPr>
          <a:xfrm>
            <a:off x="0" y="35155"/>
            <a:ext cx="5825067" cy="3063018"/>
          </a:xfrm>
          <a:prstGeom prst="rect">
            <a:avLst/>
          </a:prstGeom>
          <a:solidFill>
            <a:schemeClr val="accent6">
              <a:lumMod val="60000"/>
              <a:lumOff val="40000"/>
            </a:schemeClr>
          </a:solidFill>
        </p:spPr>
        <p:txBody>
          <a:bodyPr wrap="square">
            <a:spAutoFit/>
          </a:bodyPr>
          <a:lstStyle/>
          <a:p>
            <a:pPr>
              <a:lnSpc>
                <a:spcPct val="115000"/>
              </a:lnSpc>
              <a:spcAft>
                <a:spcPts val="800"/>
              </a:spcAf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Strengths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Holistic Approach to Intelligence</a:t>
            </a:r>
          </a:p>
          <a:p>
            <a:pPr marL="342900" lvl="0" indent="-342900">
              <a:lnSpc>
                <a:spcPct val="115000"/>
              </a:lnSpc>
              <a:spcAft>
                <a:spcPts val="800"/>
              </a:spcAft>
              <a:buFont typeface="+mj-lt"/>
              <a:buAutoNum type="arabicPeriod"/>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Practical and Applicable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Focus on Empathy and Social Skills</a:t>
            </a:r>
          </a:p>
          <a:p>
            <a:pPr marL="342900" lvl="0" indent="-342900">
              <a:lnSpc>
                <a:spcPct val="115000"/>
              </a:lnSpc>
              <a:spcAft>
                <a:spcPts val="800"/>
              </a:spcAft>
              <a:buFont typeface="+mj-lt"/>
              <a:buAutoNum type="arabicPeriod"/>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Popularizing Emotional Intelligence</a:t>
            </a:r>
            <a:endParaRPr lang="en-GB" sz="2000" b="1" kern="0" dirty="0">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Connection to Leadership and Workplace Success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0" name="TextBox 9">
            <a:extLst>
              <a:ext uri="{FF2B5EF4-FFF2-40B4-BE49-F238E27FC236}">
                <a16:creationId xmlns:a16="http://schemas.microsoft.com/office/drawing/2014/main" id="{AEE2954D-5B80-DE12-4391-C128A736BFB2}"/>
              </a:ext>
            </a:extLst>
          </p:cNvPr>
          <p:cNvSpPr txBox="1"/>
          <p:nvPr/>
        </p:nvSpPr>
        <p:spPr>
          <a:xfrm>
            <a:off x="5825067" y="0"/>
            <a:ext cx="6341532" cy="3168047"/>
          </a:xfrm>
          <a:prstGeom prst="rect">
            <a:avLst/>
          </a:prstGeom>
          <a:solidFill>
            <a:schemeClr val="accent6">
              <a:lumMod val="20000"/>
              <a:lumOff val="80000"/>
            </a:schemeClr>
          </a:solidFill>
        </p:spPr>
        <p:txBody>
          <a:bodyPr wrap="square">
            <a:spAutoFit/>
          </a:bodyPr>
          <a:lstStyle/>
          <a:p>
            <a:pPr>
              <a:lnSpc>
                <a:spcPct val="115000"/>
              </a:lnSpc>
              <a:spcAft>
                <a:spcPts val="800"/>
              </a:spcAf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Criticisms and Limitations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Lack of Clear Definition and Operationalization</a:t>
            </a:r>
            <a:endParaRPr lang="en-GB" sz="2000" b="1" kern="0" dirty="0">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Scientific Validity</a:t>
            </a:r>
            <a:endParaRPr lang="en-GB" sz="2000" b="1" kern="0" dirty="0">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Overemphasis on Soft Skills</a:t>
            </a:r>
            <a:endParaRPr lang="en-GB" sz="2000" b="1" kern="0" dirty="0">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Lack of Distinction from Personality Traits</a:t>
            </a:r>
            <a:endParaRPr lang="en-GB" sz="2000" b="1" kern="0" dirty="0">
              <a:latin typeface="Times New Roman" panose="02020603050405020304" pitchFamily="18" charset="0"/>
              <a:ea typeface="Times New Roman" panose="02020603050405020304" pitchFamily="18" charset="0"/>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2000" b="1" kern="0" dirty="0">
                <a:effectLst/>
                <a:latin typeface="Times New Roman" panose="02020603050405020304" pitchFamily="18" charset="0"/>
                <a:ea typeface="Times New Roman" panose="02020603050405020304" pitchFamily="18" charset="0"/>
                <a:cs typeface="Arial" panose="020B0604020202020204" pitchFamily="34" charset="0"/>
              </a:rPr>
              <a:t>Cultural Bias</a:t>
            </a:r>
          </a:p>
          <a:p>
            <a:pPr lvl="0">
              <a:lnSpc>
                <a:spcPct val="115000"/>
              </a:lnSpc>
              <a:spcAft>
                <a:spcPts val="800"/>
              </a:spcAft>
              <a:tabLst>
                <a:tab pos="457200" algn="l"/>
              </a:tabLst>
            </a:pP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p:txBody>
      </p:sp>
      <p:sp>
        <p:nvSpPr>
          <p:cNvPr id="12" name="TextBox 11">
            <a:extLst>
              <a:ext uri="{FF2B5EF4-FFF2-40B4-BE49-F238E27FC236}">
                <a16:creationId xmlns:a16="http://schemas.microsoft.com/office/drawing/2014/main" id="{E139E163-5E61-7958-73FB-2E30F88977CA}"/>
              </a:ext>
            </a:extLst>
          </p:cNvPr>
          <p:cNvSpPr txBox="1"/>
          <p:nvPr/>
        </p:nvSpPr>
        <p:spPr>
          <a:xfrm>
            <a:off x="0" y="3098173"/>
            <a:ext cx="12166599" cy="3785652"/>
          </a:xfrm>
          <a:prstGeom prst="rect">
            <a:avLst/>
          </a:prstGeom>
          <a:solidFill>
            <a:schemeClr val="accent2">
              <a:lumMod val="40000"/>
              <a:lumOff val="60000"/>
            </a:schemeClr>
          </a:solidFill>
        </p:spPr>
        <p:txBody>
          <a:bodyPr wrap="square">
            <a:spAutoFit/>
          </a:bodyPr>
          <a:lstStyle/>
          <a:p>
            <a:r>
              <a:rPr lang="en-GB" sz="2400" b="1" dirty="0"/>
              <a:t>Evaluation in the Context of Research</a:t>
            </a:r>
          </a:p>
          <a:p>
            <a:endParaRPr lang="en-GB" sz="2000" dirty="0"/>
          </a:p>
          <a:p>
            <a:r>
              <a:rPr lang="en-GB" sz="2400" dirty="0"/>
              <a:t>• Psychometric Criticism: lacking robust, standardised tests. Critics argue that the measures used to assess emotional intelligence, particularly self-reported questionnaires, may not be reliable or valid indicators of actual emotional intelligence.</a:t>
            </a:r>
          </a:p>
          <a:p>
            <a:endParaRPr lang="en-GB" sz="2400" dirty="0"/>
          </a:p>
          <a:p>
            <a:r>
              <a:rPr lang="en-GB" sz="2400" dirty="0"/>
              <a:t>• Ability vs. Trait Model: Goleman’s model can be seen as a mix of abilities (skills that can be learned and improved) and traits (characteristics that are stable over time). Some researchers, like Salovey and Mayer, have proposed a narrow "ability model" that focuses on emotional reasoning and processing, which they argue is more distinct and scientifically valid.</a:t>
            </a:r>
          </a:p>
        </p:txBody>
      </p:sp>
    </p:spTree>
    <p:extLst>
      <p:ext uri="{BB962C8B-B14F-4D97-AF65-F5344CB8AC3E}">
        <p14:creationId xmlns:p14="http://schemas.microsoft.com/office/powerpoint/2010/main" val="2551842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766" y="-139371"/>
            <a:ext cx="10515600" cy="1325563"/>
          </a:xfrm>
        </p:spPr>
        <p:txBody>
          <a:bodyPr/>
          <a:lstStyle/>
          <a:p>
            <a:r>
              <a:rPr lang="en-GB" dirty="0"/>
              <a:t>References</a:t>
            </a:r>
          </a:p>
        </p:txBody>
      </p:sp>
      <p:sp>
        <p:nvSpPr>
          <p:cNvPr id="3" name="Rectangle 2"/>
          <p:cNvSpPr/>
          <p:nvPr/>
        </p:nvSpPr>
        <p:spPr>
          <a:xfrm>
            <a:off x="396766" y="1391144"/>
            <a:ext cx="11204027" cy="5632311"/>
          </a:xfrm>
          <a:prstGeom prst="rect">
            <a:avLst/>
          </a:prstGeom>
        </p:spPr>
        <p:txBody>
          <a:bodyPr wrap="square">
            <a:spAutoFit/>
          </a:bodyPr>
          <a:lstStyle/>
          <a:p>
            <a:r>
              <a:rPr lang="en-GB" sz="2000" dirty="0">
                <a:solidFill>
                  <a:srgbClr val="000000"/>
                </a:solidFill>
                <a:latin typeface="Times New Roman" panose="02020603050405020304" pitchFamily="18" charset="0"/>
              </a:rPr>
              <a:t>Boring, E. G. (1923). Intelligence as the tests test it. New Republic, 35(6), 35-37.Cattell, R. B. (1963). Theory of fluid and crystallized intelligence: A critical experiment. Journal of educational psychology, 54(1), 1.</a:t>
            </a:r>
          </a:p>
          <a:p>
            <a:r>
              <a:rPr lang="en-GB" sz="2000" dirty="0">
                <a:solidFill>
                  <a:srgbClr val="000000"/>
                </a:solidFill>
                <a:latin typeface="Times New Roman" panose="02020603050405020304" pitchFamily="18" charset="0"/>
              </a:rPr>
              <a:t>Fiori, M., &amp; </a:t>
            </a:r>
            <a:r>
              <a:rPr lang="en-GB" sz="2000" dirty="0" err="1">
                <a:solidFill>
                  <a:srgbClr val="000000"/>
                </a:solidFill>
                <a:latin typeface="Times New Roman" panose="02020603050405020304" pitchFamily="18" charset="0"/>
              </a:rPr>
              <a:t>Vesely-Maillefer</a:t>
            </a:r>
            <a:r>
              <a:rPr lang="en-GB" sz="2000" dirty="0">
                <a:solidFill>
                  <a:srgbClr val="000000"/>
                </a:solidFill>
                <a:latin typeface="Times New Roman" panose="02020603050405020304" pitchFamily="18" charset="0"/>
              </a:rPr>
              <a:t>, A. K. (2018). Emotional intelligence as an ability: theory, challenges, and new directions. In Emotional Intelligence in Education (pp. 23-47). Springer, Cham.</a:t>
            </a:r>
          </a:p>
          <a:p>
            <a:r>
              <a:rPr lang="en-GB" sz="2000" dirty="0">
                <a:solidFill>
                  <a:srgbClr val="000000"/>
                </a:solidFill>
                <a:latin typeface="Times New Roman" panose="02020603050405020304" pitchFamily="18" charset="0"/>
              </a:rPr>
              <a:t>Gardner, H. (2011). Frames of mind: The theory of multiple intelligences. Hachette </a:t>
            </a:r>
            <a:r>
              <a:rPr lang="en-GB" sz="2000" dirty="0" err="1">
                <a:solidFill>
                  <a:srgbClr val="000000"/>
                </a:solidFill>
                <a:latin typeface="Times New Roman" panose="02020603050405020304" pitchFamily="18" charset="0"/>
              </a:rPr>
              <a:t>Uk</a:t>
            </a:r>
            <a:r>
              <a:rPr lang="en-GB" sz="2000" dirty="0">
                <a:solidFill>
                  <a:srgbClr val="000000"/>
                </a:solidFill>
                <a:latin typeface="Times New Roman" panose="02020603050405020304" pitchFamily="18" charset="0"/>
              </a:rPr>
              <a:t>.</a:t>
            </a:r>
          </a:p>
          <a:p>
            <a:r>
              <a:rPr lang="en-GB" sz="2000" dirty="0">
                <a:solidFill>
                  <a:srgbClr val="000000"/>
                </a:solidFill>
                <a:latin typeface="Times New Roman" panose="02020603050405020304" pitchFamily="18" charset="0"/>
              </a:rPr>
              <a:t>Gardner, H. (1992). Multiple intelligences (Vol. 5, p. 56). Minnesota </a:t>
            </a:r>
            <a:r>
              <a:rPr lang="en-GB" sz="2000" dirty="0" err="1">
                <a:solidFill>
                  <a:srgbClr val="000000"/>
                </a:solidFill>
                <a:latin typeface="Times New Roman" panose="02020603050405020304" pitchFamily="18" charset="0"/>
              </a:rPr>
              <a:t>Center</a:t>
            </a:r>
            <a:r>
              <a:rPr lang="en-GB" sz="2000" dirty="0">
                <a:solidFill>
                  <a:srgbClr val="000000"/>
                </a:solidFill>
                <a:latin typeface="Times New Roman" panose="02020603050405020304" pitchFamily="18" charset="0"/>
              </a:rPr>
              <a:t> for Arts Education.</a:t>
            </a:r>
          </a:p>
          <a:p>
            <a:r>
              <a:rPr lang="en-GB" sz="2000" dirty="0" err="1">
                <a:solidFill>
                  <a:srgbClr val="000000"/>
                </a:solidFill>
                <a:latin typeface="Times New Roman" panose="02020603050405020304" pitchFamily="18" charset="0"/>
              </a:rPr>
              <a:t>Gottfredson</a:t>
            </a:r>
            <a:r>
              <a:rPr lang="en-GB" sz="2000" dirty="0">
                <a:solidFill>
                  <a:srgbClr val="000000"/>
                </a:solidFill>
                <a:latin typeface="Times New Roman" panose="02020603050405020304" pitchFamily="18" charset="0"/>
              </a:rPr>
              <a:t>, L. S. (2003). On Sternberg's “reply to </a:t>
            </a:r>
            <a:r>
              <a:rPr lang="en-GB" sz="2000" dirty="0" err="1">
                <a:solidFill>
                  <a:srgbClr val="000000"/>
                </a:solidFill>
                <a:latin typeface="Times New Roman" panose="02020603050405020304" pitchFamily="18" charset="0"/>
              </a:rPr>
              <a:t>Gottfredson</a:t>
            </a:r>
            <a:r>
              <a:rPr lang="en-GB" sz="2000" dirty="0">
                <a:solidFill>
                  <a:srgbClr val="000000"/>
                </a:solidFill>
                <a:latin typeface="Times New Roman" panose="02020603050405020304" pitchFamily="18" charset="0"/>
              </a:rPr>
              <a:t>”. Intelligence, 31(4), 415-424.</a:t>
            </a:r>
          </a:p>
          <a:p>
            <a:r>
              <a:rPr lang="en-GB" sz="2000" dirty="0">
                <a:solidFill>
                  <a:srgbClr val="000000"/>
                </a:solidFill>
                <a:latin typeface="Times New Roman" panose="02020603050405020304" pitchFamily="18" charset="0"/>
              </a:rPr>
              <a:t>Goleman, D. (1998). Working with emotional intelligence. Bantam.</a:t>
            </a:r>
          </a:p>
          <a:p>
            <a:r>
              <a:rPr lang="en-GB" sz="2000" dirty="0" err="1">
                <a:solidFill>
                  <a:srgbClr val="000000"/>
                </a:solidFill>
                <a:latin typeface="Times New Roman" panose="02020603050405020304" pitchFamily="18" charset="0"/>
              </a:rPr>
              <a:t>Ruzgis</a:t>
            </a:r>
            <a:r>
              <a:rPr lang="en-GB" sz="2000" dirty="0">
                <a:solidFill>
                  <a:srgbClr val="000000"/>
                </a:solidFill>
                <a:latin typeface="Times New Roman" panose="02020603050405020304" pitchFamily="18" charset="0"/>
              </a:rPr>
              <a:t>, P. (1994).  </a:t>
            </a:r>
            <a:r>
              <a:rPr lang="en-GB" sz="2000" dirty="0" err="1">
                <a:solidFill>
                  <a:srgbClr val="000000"/>
                </a:solidFill>
                <a:latin typeface="Times New Roman" panose="02020603050405020304" pitchFamily="18" charset="0"/>
              </a:rPr>
              <a:t>Thustone</a:t>
            </a:r>
            <a:r>
              <a:rPr lang="en-GB" sz="2000" dirty="0">
                <a:solidFill>
                  <a:srgbClr val="000000"/>
                </a:solidFill>
                <a:latin typeface="Times New Roman" panose="02020603050405020304" pitchFamily="18" charset="0"/>
              </a:rPr>
              <a:t>, L.L. (1887-1955).  In R. J. Sternberg (Ed</a:t>
            </a:r>
            <a:r>
              <a:rPr lang="en-GB" sz="2000" i="1" dirty="0">
                <a:solidFill>
                  <a:srgbClr val="000000"/>
                </a:solidFill>
                <a:latin typeface="Times New Roman" panose="02020603050405020304" pitchFamily="18" charset="0"/>
              </a:rPr>
              <a:t>.).  </a:t>
            </a:r>
            <a:r>
              <a:rPr lang="en-GB" sz="2000" i="1" dirty="0" err="1">
                <a:solidFill>
                  <a:srgbClr val="000000"/>
                </a:solidFill>
                <a:latin typeface="Times New Roman" panose="02020603050405020304" pitchFamily="18" charset="0"/>
              </a:rPr>
              <a:t>Encyclopedia</a:t>
            </a:r>
            <a:r>
              <a:rPr lang="en-GB" sz="2000" i="1" dirty="0">
                <a:solidFill>
                  <a:srgbClr val="000000"/>
                </a:solidFill>
                <a:latin typeface="Times New Roman" panose="02020603050405020304" pitchFamily="18" charset="0"/>
              </a:rPr>
              <a:t> of human intelligence (pp. 1081-1084).</a:t>
            </a:r>
            <a:r>
              <a:rPr lang="en-GB" sz="2000" dirty="0">
                <a:solidFill>
                  <a:srgbClr val="000000"/>
                </a:solidFill>
                <a:latin typeface="Times New Roman" panose="02020603050405020304" pitchFamily="18" charset="0"/>
              </a:rPr>
              <a:t>  New York:  Macmillan.</a:t>
            </a:r>
          </a:p>
          <a:p>
            <a:r>
              <a:rPr lang="en-GB" sz="2000" dirty="0">
                <a:solidFill>
                  <a:srgbClr val="000000"/>
                </a:solidFill>
                <a:latin typeface="Times New Roman" panose="02020603050405020304" pitchFamily="18" charset="0"/>
              </a:rPr>
              <a:t>Schneider, W. J., &amp; McGrew, K. S. (2012). The Cattell-Horn-Carroll model of intelligence.</a:t>
            </a:r>
          </a:p>
          <a:p>
            <a:r>
              <a:rPr lang="en-GB" sz="2000" dirty="0">
                <a:solidFill>
                  <a:srgbClr val="000000"/>
                </a:solidFill>
                <a:latin typeface="Times New Roman" panose="02020603050405020304" pitchFamily="18" charset="0"/>
              </a:rPr>
              <a:t>Spearman, C. E. (1904). ‘</a:t>
            </a:r>
            <a:r>
              <a:rPr lang="en-GB" sz="2000" dirty="0">
                <a:solidFill>
                  <a:srgbClr val="000000"/>
                </a:solidFill>
                <a:latin typeface="Times New Roman" panose="02020603050405020304" pitchFamily="18" charset="0"/>
                <a:hlinkClick r:id="rId2"/>
              </a:rPr>
              <a:t>General intelligence’ objectively determined and measured</a:t>
            </a:r>
            <a:r>
              <a:rPr lang="en-GB" sz="2000" dirty="0">
                <a:solidFill>
                  <a:srgbClr val="000000"/>
                </a:solidFill>
                <a:latin typeface="Times New Roman" panose="02020603050405020304" pitchFamily="18" charset="0"/>
              </a:rPr>
              <a:t>. </a:t>
            </a:r>
            <a:r>
              <a:rPr lang="en-GB" sz="2000" i="1" dirty="0">
                <a:solidFill>
                  <a:srgbClr val="000000"/>
                </a:solidFill>
                <a:latin typeface="Times New Roman" panose="02020603050405020304" pitchFamily="18" charset="0"/>
              </a:rPr>
              <a:t>American Journal of Psychology, 15,</a:t>
            </a:r>
            <a:r>
              <a:rPr lang="en-GB" sz="2000" dirty="0">
                <a:solidFill>
                  <a:srgbClr val="000000"/>
                </a:solidFill>
                <a:latin typeface="Times New Roman" panose="02020603050405020304" pitchFamily="18" charset="0"/>
              </a:rPr>
              <a:t> 201-293.</a:t>
            </a:r>
          </a:p>
          <a:p>
            <a:r>
              <a:rPr lang="en-GB" sz="2000" dirty="0">
                <a:solidFill>
                  <a:srgbClr val="000000"/>
                </a:solidFill>
                <a:latin typeface="Times New Roman" panose="02020603050405020304" pitchFamily="18" charset="0"/>
              </a:rPr>
              <a:t>Sternberg, R. J. (1988). The </a:t>
            </a:r>
            <a:r>
              <a:rPr lang="en-GB" sz="2000" dirty="0" err="1">
                <a:solidFill>
                  <a:srgbClr val="000000"/>
                </a:solidFill>
                <a:latin typeface="Times New Roman" panose="02020603050405020304" pitchFamily="18" charset="0"/>
              </a:rPr>
              <a:t>triarchic</a:t>
            </a:r>
            <a:r>
              <a:rPr lang="en-GB" sz="2000" dirty="0">
                <a:solidFill>
                  <a:srgbClr val="000000"/>
                </a:solidFill>
                <a:latin typeface="Times New Roman" panose="02020603050405020304" pitchFamily="18" charset="0"/>
              </a:rPr>
              <a:t> mind: A new theory of human intelligence (Vol. 19891). New York: Viking.</a:t>
            </a:r>
          </a:p>
          <a:p>
            <a:r>
              <a:rPr lang="en-GB" sz="2000" dirty="0" err="1">
                <a:solidFill>
                  <a:srgbClr val="000000"/>
                </a:solidFill>
                <a:latin typeface="Times New Roman" panose="02020603050405020304" pitchFamily="18" charset="0"/>
              </a:rPr>
              <a:t>Thurstone</a:t>
            </a:r>
            <a:r>
              <a:rPr lang="en-GB" sz="2000" dirty="0">
                <a:solidFill>
                  <a:srgbClr val="000000"/>
                </a:solidFill>
                <a:latin typeface="Times New Roman" panose="02020603050405020304" pitchFamily="18" charset="0"/>
              </a:rPr>
              <a:t>, L. L. (1924/1973). </a:t>
            </a:r>
            <a:r>
              <a:rPr lang="en-GB" sz="2000" i="1" dirty="0">
                <a:solidFill>
                  <a:srgbClr val="000000"/>
                </a:solidFill>
                <a:latin typeface="Times New Roman" panose="02020603050405020304" pitchFamily="18" charset="0"/>
              </a:rPr>
              <a:t>The Nature of Intelligence</a:t>
            </a:r>
            <a:r>
              <a:rPr lang="en-GB" sz="2000" dirty="0">
                <a:solidFill>
                  <a:srgbClr val="000000"/>
                </a:solidFill>
                <a:latin typeface="Times New Roman" panose="02020603050405020304" pitchFamily="18" charset="0"/>
              </a:rPr>
              <a:t>.  London:  Routledge.</a:t>
            </a:r>
          </a:p>
          <a:p>
            <a:r>
              <a:rPr lang="en-GB" sz="2000" dirty="0" err="1">
                <a:solidFill>
                  <a:srgbClr val="000000"/>
                </a:solidFill>
                <a:latin typeface="Times New Roman" panose="02020603050405020304" pitchFamily="18" charset="0"/>
              </a:rPr>
              <a:t>Thurstone</a:t>
            </a:r>
            <a:r>
              <a:rPr lang="en-GB" sz="2000" dirty="0">
                <a:solidFill>
                  <a:srgbClr val="000000"/>
                </a:solidFill>
                <a:latin typeface="Times New Roman" panose="02020603050405020304" pitchFamily="18" charset="0"/>
              </a:rPr>
              <a:t>, L. L. (1938). </a:t>
            </a:r>
            <a:r>
              <a:rPr lang="en-GB" sz="2000" i="1" dirty="0">
                <a:solidFill>
                  <a:srgbClr val="000000"/>
                </a:solidFill>
                <a:latin typeface="Times New Roman" panose="02020603050405020304" pitchFamily="18" charset="0"/>
              </a:rPr>
              <a:t>Primary mental abilities</a:t>
            </a:r>
            <a:r>
              <a:rPr lang="en-GB" sz="2000" dirty="0">
                <a:solidFill>
                  <a:srgbClr val="000000"/>
                </a:solidFill>
                <a:latin typeface="Times New Roman" panose="02020603050405020304" pitchFamily="18" charset="0"/>
              </a:rPr>
              <a:t>. Chicago: University of Chicago Press.</a:t>
            </a:r>
            <a:endParaRPr lang="en-GB" sz="2000"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119997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3595</Words>
  <Application>Microsoft Office PowerPoint</Application>
  <PresentationFormat>Widescreen</PresentationFormat>
  <Paragraphs>174</Paragraphs>
  <Slides>13</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Google Sans</vt:lpstr>
      <vt:lpstr>proxima nova</vt:lpstr>
      <vt:lpstr>Aptos</vt:lpstr>
      <vt:lpstr>Arial</vt:lpstr>
      <vt:lpstr>Calibri</vt:lpstr>
      <vt:lpstr>Calibri Light</vt:lpstr>
      <vt:lpstr>Helvetica</vt:lpstr>
      <vt:lpstr>Source Sans Pro</vt:lpstr>
      <vt:lpstr>Times New Roman</vt:lpstr>
      <vt:lpstr>Office Theme</vt:lpstr>
      <vt:lpstr>Intelligence L3</vt:lpstr>
      <vt:lpstr> Robert Sternberg Triarchic Theory </vt:lpstr>
      <vt:lpstr> Componential – Analytic Intelligence </vt:lpstr>
      <vt:lpstr> Experiential – Creative Intelligence </vt:lpstr>
      <vt:lpstr> Contextual Intelligence (practical) </vt:lpstr>
      <vt:lpstr>Examples &amp; Evidence </vt:lpstr>
      <vt:lpstr>Critical Evaluation </vt:lpstr>
      <vt:lpstr>Critical Evaluation </vt:lpstr>
      <vt:lpstr>Emotional Intelligence</vt:lpstr>
      <vt:lpstr>PowerPoint Presentation</vt:lpstr>
      <vt:lpstr>Critique of Goleman’s EI </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Intelligence</dc:title>
  <dc:creator>Charlotte Greenway</dc:creator>
  <cp:lastModifiedBy>Charlotte Greenway</cp:lastModifiedBy>
  <cp:revision>60</cp:revision>
  <dcterms:created xsi:type="dcterms:W3CDTF">2019-09-16T14:57:04Z</dcterms:created>
  <dcterms:modified xsi:type="dcterms:W3CDTF">2024-10-15T10:50:27Z</dcterms:modified>
</cp:coreProperties>
</file>