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7"/>
  </p:notesMasterIdLst>
  <p:sldIdLst>
    <p:sldId id="299" r:id="rId5"/>
    <p:sldId id="257" r:id="rId6"/>
    <p:sldId id="301" r:id="rId7"/>
    <p:sldId id="300" r:id="rId8"/>
    <p:sldId id="271" r:id="rId9"/>
    <p:sldId id="284" r:id="rId10"/>
    <p:sldId id="283" r:id="rId11"/>
    <p:sldId id="285" r:id="rId12"/>
    <p:sldId id="286" r:id="rId13"/>
    <p:sldId id="287" r:id="rId14"/>
    <p:sldId id="262" r:id="rId15"/>
    <p:sldId id="288" r:id="rId16"/>
    <p:sldId id="261" r:id="rId17"/>
    <p:sldId id="291" r:id="rId18"/>
    <p:sldId id="295" r:id="rId19"/>
    <p:sldId id="292" r:id="rId20"/>
    <p:sldId id="267" r:id="rId21"/>
    <p:sldId id="258" r:id="rId22"/>
    <p:sldId id="259" r:id="rId23"/>
    <p:sldId id="296" r:id="rId24"/>
    <p:sldId id="272" r:id="rId25"/>
    <p:sldId id="275"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A71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88BE65-037D-0AD2-00CE-89CA638E500B}" v="5898" dt="2020-10-30T00:54:37.354"/>
    <p1510:client id="{1355317B-2120-5C17-9FEC-64E4AB37CE3A}" v="2183" dt="2020-10-30T11:24:03.741"/>
    <p1510:client id="{5FAAE75E-6B4D-3AA7-4FA2-A4DE32A52058}" v="1097" dt="2020-10-30T00:07:57.815"/>
    <p1510:client id="{6844F042-9745-43BC-8EA4-42144E9E22EF}" v="575" dt="2020-10-29T22:23:57.947"/>
    <p1510:client id="{73C8F800-B98A-1AFA-B82F-9DC879705159}" v="123" dt="2020-10-30T10:08:35.074"/>
    <p1510:client id="{7FE2AD61-6171-A7F6-AE7B-38FD8027FBE4}" v="281" dt="2020-10-30T01:34:55.231"/>
    <p1510:client id="{BEBE5CAB-0956-74DC-855F-DA96EF57321B}" v="1775" dt="2020-10-29T22:42:10.887"/>
    <p1510:client id="{CEA7DFD7-F06D-79DA-C2B1-2D3D360BBFE3}" v="149" dt="2020-10-30T12:09:16.872"/>
    <p1510:client id="{D0F6C2CC-3673-0007-5DDC-30D5B323E694}" v="610" dt="2020-10-30T01:48:07.838"/>
    <p1510:client id="{DAE945F2-2FA1-0304-88E3-05105667935C}" v="34" dt="2020-10-30T01:07:04.216"/>
    <p1510:client id="{E618E094-AC78-94D7-BADC-9FFFEA1FE0C5}" v="358" dt="2020-10-30T12:09:00.390"/>
    <p1510:client id="{E868E572-B849-BF17-51D9-5A25476C020B}" v="565" dt="2020-10-29T13:04:06.952"/>
    <p1510:client id="{F30F0C11-CA38-B8DF-C1B0-3B99DBE6E401}" v="313" dt="2020-10-29T17:54:42.786"/>
    <p1510:client id="{FEB6218A-2379-C943-B915-E8E5F9C95CD7}" v="61" dt="2020-10-30T11:34:18.9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1B3B31-098E-455F-97E3-EB4E10CB0651}"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C81E8662-DDFC-4658-BB52-AC985E891074}">
      <dgm:prSet phldrT="[Text]" custT="1"/>
      <dgm:spPr/>
      <dgm:t>
        <a:bodyPr/>
        <a:lstStyle/>
        <a:p>
          <a:endParaRPr lang="en-GB" sz="1100"/>
        </a:p>
      </dgm:t>
    </dgm:pt>
    <dgm:pt modelId="{317C5975-3783-4436-B05B-966184DC854E}" type="parTrans" cxnId="{9ECD9668-10ED-4498-9C09-50107CF8FEE2}">
      <dgm:prSet/>
      <dgm:spPr/>
      <dgm:t>
        <a:bodyPr/>
        <a:lstStyle/>
        <a:p>
          <a:endParaRPr lang="en-GB"/>
        </a:p>
      </dgm:t>
    </dgm:pt>
    <dgm:pt modelId="{2136C518-FB07-4566-8AFC-131149610CB4}" type="sibTrans" cxnId="{9ECD9668-10ED-4498-9C09-50107CF8FEE2}">
      <dgm:prSet/>
      <dgm:spPr/>
      <dgm:t>
        <a:bodyPr/>
        <a:lstStyle/>
        <a:p>
          <a:endParaRPr lang="en-GB"/>
        </a:p>
      </dgm:t>
    </dgm:pt>
    <dgm:pt modelId="{04376326-3E18-4106-A2A5-8159D6BB53A5}">
      <dgm:prSet phldrT="[Text]" custT="1"/>
      <dgm:spPr/>
      <dgm:t>
        <a:bodyPr/>
        <a:lstStyle/>
        <a:p>
          <a:r>
            <a:rPr lang="en-GB" sz="2400">
              <a:latin typeface="Arial" panose="020B0604020202020204" pitchFamily="34" charset="0"/>
              <a:cs typeface="Arial" panose="020B0604020202020204" pitchFamily="34" charset="0"/>
            </a:rPr>
            <a:t>Children and Family Act 2014</a:t>
          </a:r>
        </a:p>
      </dgm:t>
    </dgm:pt>
    <dgm:pt modelId="{35A6FA6E-E418-4143-B3D5-00090BDB6786}" type="parTrans" cxnId="{A6450340-498B-47EE-B701-5B7199577BB2}">
      <dgm:prSet/>
      <dgm:spPr/>
      <dgm:t>
        <a:bodyPr/>
        <a:lstStyle/>
        <a:p>
          <a:endParaRPr lang="en-GB"/>
        </a:p>
      </dgm:t>
    </dgm:pt>
    <dgm:pt modelId="{2E464F37-A849-454A-AE9E-A91BAC399FE5}" type="sibTrans" cxnId="{A6450340-498B-47EE-B701-5B7199577BB2}">
      <dgm:prSet/>
      <dgm:spPr/>
      <dgm:t>
        <a:bodyPr/>
        <a:lstStyle/>
        <a:p>
          <a:endParaRPr lang="en-GB"/>
        </a:p>
      </dgm:t>
    </dgm:pt>
    <dgm:pt modelId="{ABBA9B2A-9E1B-4A80-B9F7-0531579C86EB}">
      <dgm:prSet phldrT="[Text]" custT="1"/>
      <dgm:spPr/>
      <dgm:t>
        <a:bodyPr/>
        <a:lstStyle/>
        <a:p>
          <a:r>
            <a:rPr lang="en-GB" sz="2400">
              <a:latin typeface="Arial" panose="020B0604020202020204" pitchFamily="34" charset="0"/>
              <a:cs typeface="Arial" panose="020B0604020202020204" pitchFamily="34" charset="0"/>
            </a:rPr>
            <a:t>Every Child Matters 2003</a:t>
          </a:r>
        </a:p>
      </dgm:t>
    </dgm:pt>
    <dgm:pt modelId="{205FD500-E303-4FD7-93C3-AD5DD71C6179}" type="parTrans" cxnId="{680C888A-DAF4-4B3C-A96E-1C4E09208FF3}">
      <dgm:prSet/>
      <dgm:spPr/>
      <dgm:t>
        <a:bodyPr/>
        <a:lstStyle/>
        <a:p>
          <a:endParaRPr lang="en-GB"/>
        </a:p>
      </dgm:t>
    </dgm:pt>
    <dgm:pt modelId="{E3BDA8E3-B874-4420-B90B-D7CAA2CD1D3A}" type="sibTrans" cxnId="{680C888A-DAF4-4B3C-A96E-1C4E09208FF3}">
      <dgm:prSet/>
      <dgm:spPr/>
      <dgm:t>
        <a:bodyPr/>
        <a:lstStyle/>
        <a:p>
          <a:endParaRPr lang="en-GB"/>
        </a:p>
      </dgm:t>
    </dgm:pt>
    <dgm:pt modelId="{76AAE952-DC4D-4FF8-B3FB-8A452D26DBED}">
      <dgm:prSet phldrT="[Text]" custT="1"/>
      <dgm:spPr/>
      <dgm:t>
        <a:bodyPr/>
        <a:lstStyle/>
        <a:p>
          <a:r>
            <a:rPr lang="en-GB" sz="2400">
              <a:latin typeface="Arial" panose="020B0604020202020204" pitchFamily="34" charset="0"/>
              <a:cs typeface="Arial" panose="020B0604020202020204" pitchFamily="34" charset="0"/>
            </a:rPr>
            <a:t>Domestic Violence, Crime&amp; Victims Act 2004</a:t>
          </a:r>
        </a:p>
      </dgm:t>
    </dgm:pt>
    <dgm:pt modelId="{0F96B5D9-76F1-402A-A276-A458C9205D43}" type="parTrans" cxnId="{1748EBAC-6020-4BB4-82B9-FD42B10FD816}">
      <dgm:prSet/>
      <dgm:spPr/>
      <dgm:t>
        <a:bodyPr/>
        <a:lstStyle/>
        <a:p>
          <a:endParaRPr lang="en-GB"/>
        </a:p>
      </dgm:t>
    </dgm:pt>
    <dgm:pt modelId="{A9898528-5FB9-4897-95E5-C69F7F758F96}" type="sibTrans" cxnId="{1748EBAC-6020-4BB4-82B9-FD42B10FD816}">
      <dgm:prSet/>
      <dgm:spPr/>
      <dgm:t>
        <a:bodyPr/>
        <a:lstStyle/>
        <a:p>
          <a:endParaRPr lang="en-GB"/>
        </a:p>
      </dgm:t>
    </dgm:pt>
    <dgm:pt modelId="{E7BC8BAC-C309-4A18-8614-7616FFE78A75}" type="pres">
      <dgm:prSet presAssocID="{691B3B31-098E-455F-97E3-EB4E10CB0651}" presName="Name0" presStyleCnt="0">
        <dgm:presLayoutVars>
          <dgm:dir/>
          <dgm:resizeHandles val="exact"/>
        </dgm:presLayoutVars>
      </dgm:prSet>
      <dgm:spPr/>
    </dgm:pt>
    <dgm:pt modelId="{25466FC0-D7CF-4F2A-B85C-6C0E906481B1}" type="pres">
      <dgm:prSet presAssocID="{C81E8662-DDFC-4658-BB52-AC985E891074}" presName="node" presStyleLbl="node1" presStyleIdx="0" presStyleCnt="3">
        <dgm:presLayoutVars>
          <dgm:bulletEnabled val="1"/>
        </dgm:presLayoutVars>
      </dgm:prSet>
      <dgm:spPr/>
    </dgm:pt>
    <dgm:pt modelId="{916F09E2-CD51-4946-80C7-31E378569CE7}" type="pres">
      <dgm:prSet presAssocID="{2136C518-FB07-4566-8AFC-131149610CB4}" presName="sibTrans" presStyleCnt="0"/>
      <dgm:spPr/>
    </dgm:pt>
    <dgm:pt modelId="{B7BBB4E6-63B6-4C75-9547-3DFA9AAE2C05}" type="pres">
      <dgm:prSet presAssocID="{ABBA9B2A-9E1B-4A80-B9F7-0531579C86EB}" presName="node" presStyleLbl="node1" presStyleIdx="1" presStyleCnt="3">
        <dgm:presLayoutVars>
          <dgm:bulletEnabled val="1"/>
        </dgm:presLayoutVars>
      </dgm:prSet>
      <dgm:spPr/>
    </dgm:pt>
    <dgm:pt modelId="{B6A5F0FE-376B-4B59-88AF-42E50DA97C56}" type="pres">
      <dgm:prSet presAssocID="{E3BDA8E3-B874-4420-B90B-D7CAA2CD1D3A}" presName="sibTrans" presStyleCnt="0"/>
      <dgm:spPr/>
    </dgm:pt>
    <dgm:pt modelId="{8AE77195-B2F9-4E24-8E44-4E1142CE39AE}" type="pres">
      <dgm:prSet presAssocID="{76AAE952-DC4D-4FF8-B3FB-8A452D26DBED}" presName="node" presStyleLbl="node1" presStyleIdx="2" presStyleCnt="3">
        <dgm:presLayoutVars>
          <dgm:bulletEnabled val="1"/>
        </dgm:presLayoutVars>
      </dgm:prSet>
      <dgm:spPr/>
    </dgm:pt>
  </dgm:ptLst>
  <dgm:cxnLst>
    <dgm:cxn modelId="{677A842F-9846-4B72-9D1C-011A15E76C1F}" type="presOf" srcId="{691B3B31-098E-455F-97E3-EB4E10CB0651}" destId="{E7BC8BAC-C309-4A18-8614-7616FFE78A75}" srcOrd="0" destOrd="0" presId="urn:microsoft.com/office/officeart/2005/8/layout/hList6"/>
    <dgm:cxn modelId="{A6450340-498B-47EE-B701-5B7199577BB2}" srcId="{C81E8662-DDFC-4658-BB52-AC985E891074}" destId="{04376326-3E18-4106-A2A5-8159D6BB53A5}" srcOrd="0" destOrd="0" parTransId="{35A6FA6E-E418-4143-B3D5-00090BDB6786}" sibTransId="{2E464F37-A849-454A-AE9E-A91BAC399FE5}"/>
    <dgm:cxn modelId="{9ECD9668-10ED-4498-9C09-50107CF8FEE2}" srcId="{691B3B31-098E-455F-97E3-EB4E10CB0651}" destId="{C81E8662-DDFC-4658-BB52-AC985E891074}" srcOrd="0" destOrd="0" parTransId="{317C5975-3783-4436-B05B-966184DC854E}" sibTransId="{2136C518-FB07-4566-8AFC-131149610CB4}"/>
    <dgm:cxn modelId="{E5570378-D1FF-4B85-9BFA-89AF2BD18E3A}" type="presOf" srcId="{ABBA9B2A-9E1B-4A80-B9F7-0531579C86EB}" destId="{B7BBB4E6-63B6-4C75-9547-3DFA9AAE2C05}" srcOrd="0" destOrd="0" presId="urn:microsoft.com/office/officeart/2005/8/layout/hList6"/>
    <dgm:cxn modelId="{AC55C378-4F47-48B2-84C8-959437664034}" type="presOf" srcId="{C81E8662-DDFC-4658-BB52-AC985E891074}" destId="{25466FC0-D7CF-4F2A-B85C-6C0E906481B1}" srcOrd="0" destOrd="0" presId="urn:microsoft.com/office/officeart/2005/8/layout/hList6"/>
    <dgm:cxn modelId="{680C888A-DAF4-4B3C-A96E-1C4E09208FF3}" srcId="{691B3B31-098E-455F-97E3-EB4E10CB0651}" destId="{ABBA9B2A-9E1B-4A80-B9F7-0531579C86EB}" srcOrd="1" destOrd="0" parTransId="{205FD500-E303-4FD7-93C3-AD5DD71C6179}" sibTransId="{E3BDA8E3-B874-4420-B90B-D7CAA2CD1D3A}"/>
    <dgm:cxn modelId="{1748EBAC-6020-4BB4-82B9-FD42B10FD816}" srcId="{691B3B31-098E-455F-97E3-EB4E10CB0651}" destId="{76AAE952-DC4D-4FF8-B3FB-8A452D26DBED}" srcOrd="2" destOrd="0" parTransId="{0F96B5D9-76F1-402A-A276-A458C9205D43}" sibTransId="{A9898528-5FB9-4897-95E5-C69F7F758F96}"/>
    <dgm:cxn modelId="{B01FF4DA-0672-41F6-8ACE-FCA0BCE32E05}" type="presOf" srcId="{76AAE952-DC4D-4FF8-B3FB-8A452D26DBED}" destId="{8AE77195-B2F9-4E24-8E44-4E1142CE39AE}" srcOrd="0" destOrd="0" presId="urn:microsoft.com/office/officeart/2005/8/layout/hList6"/>
    <dgm:cxn modelId="{79818EF5-A176-47A3-9E63-FE0E571C7085}" type="presOf" srcId="{04376326-3E18-4106-A2A5-8159D6BB53A5}" destId="{25466FC0-D7CF-4F2A-B85C-6C0E906481B1}" srcOrd="0" destOrd="1" presId="urn:microsoft.com/office/officeart/2005/8/layout/hList6"/>
    <dgm:cxn modelId="{169B8A31-FFE7-4F70-A6F3-DCA2F0E03933}" type="presParOf" srcId="{E7BC8BAC-C309-4A18-8614-7616FFE78A75}" destId="{25466FC0-D7CF-4F2A-B85C-6C0E906481B1}" srcOrd="0" destOrd="0" presId="urn:microsoft.com/office/officeart/2005/8/layout/hList6"/>
    <dgm:cxn modelId="{45C27E75-21F2-4A31-9D45-02078A799E78}" type="presParOf" srcId="{E7BC8BAC-C309-4A18-8614-7616FFE78A75}" destId="{916F09E2-CD51-4946-80C7-31E378569CE7}" srcOrd="1" destOrd="0" presId="urn:microsoft.com/office/officeart/2005/8/layout/hList6"/>
    <dgm:cxn modelId="{5755A48A-E63D-4D80-BCA0-14CE1CC0B7F2}" type="presParOf" srcId="{E7BC8BAC-C309-4A18-8614-7616FFE78A75}" destId="{B7BBB4E6-63B6-4C75-9547-3DFA9AAE2C05}" srcOrd="2" destOrd="0" presId="urn:microsoft.com/office/officeart/2005/8/layout/hList6"/>
    <dgm:cxn modelId="{07F12A6D-5FAB-4F27-8E62-BAAB94B436C4}" type="presParOf" srcId="{E7BC8BAC-C309-4A18-8614-7616FFE78A75}" destId="{B6A5F0FE-376B-4B59-88AF-42E50DA97C56}" srcOrd="3" destOrd="0" presId="urn:microsoft.com/office/officeart/2005/8/layout/hList6"/>
    <dgm:cxn modelId="{B079FA35-2D7D-4377-8F27-64B28539A6A2}" type="presParOf" srcId="{E7BC8BAC-C309-4A18-8614-7616FFE78A75}" destId="{8AE77195-B2F9-4E24-8E44-4E1142CE39AE}" srcOrd="4" destOrd="0" presId="urn:microsoft.com/office/officeart/2005/8/layout/h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66FC0-D7CF-4F2A-B85C-6C0E906481B1}">
      <dsp:nvSpPr>
        <dsp:cNvPr id="0" name=""/>
        <dsp:cNvSpPr/>
      </dsp:nvSpPr>
      <dsp:spPr>
        <a:xfrm rot="16200000">
          <a:off x="-608040" y="608765"/>
          <a:ext cx="3103845" cy="188631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9850" bIns="0" numCol="1" spcCol="1270" anchor="t" anchorCtr="0">
          <a:noAutofit/>
        </a:bodyPr>
        <a:lstStyle/>
        <a:p>
          <a:pPr marL="0" lvl="0" indent="0" algn="l" defTabSz="488950">
            <a:lnSpc>
              <a:spcPct val="90000"/>
            </a:lnSpc>
            <a:spcBef>
              <a:spcPct val="0"/>
            </a:spcBef>
            <a:spcAft>
              <a:spcPct val="35000"/>
            </a:spcAft>
            <a:buNone/>
          </a:pPr>
          <a:endParaRPr lang="en-GB" sz="1100" kern="1200"/>
        </a:p>
        <a:p>
          <a:pPr marL="228600" lvl="1" indent="-228600" algn="l" defTabSz="1066800">
            <a:lnSpc>
              <a:spcPct val="90000"/>
            </a:lnSpc>
            <a:spcBef>
              <a:spcPct val="0"/>
            </a:spcBef>
            <a:spcAft>
              <a:spcPct val="15000"/>
            </a:spcAft>
            <a:buChar char="•"/>
          </a:pPr>
          <a:r>
            <a:rPr lang="en-GB" sz="2400" kern="1200">
              <a:latin typeface="Arial" panose="020B0604020202020204" pitchFamily="34" charset="0"/>
              <a:cs typeface="Arial" panose="020B0604020202020204" pitchFamily="34" charset="0"/>
            </a:rPr>
            <a:t>Children and Family Act 2014</a:t>
          </a:r>
        </a:p>
      </dsp:txBody>
      <dsp:txXfrm rot="5400000">
        <a:off x="726" y="620768"/>
        <a:ext cx="1886313" cy="1862307"/>
      </dsp:txXfrm>
    </dsp:sp>
    <dsp:sp modelId="{B7BBB4E6-63B6-4C75-9547-3DFA9AAE2C05}">
      <dsp:nvSpPr>
        <dsp:cNvPr id="0" name=""/>
        <dsp:cNvSpPr/>
      </dsp:nvSpPr>
      <dsp:spPr>
        <a:xfrm rot="16200000">
          <a:off x="1419746" y="608765"/>
          <a:ext cx="3103845" cy="188631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Every Child Matters 2003</a:t>
          </a:r>
        </a:p>
      </dsp:txBody>
      <dsp:txXfrm rot="5400000">
        <a:off x="2028512" y="620768"/>
        <a:ext cx="1886313" cy="1862307"/>
      </dsp:txXfrm>
    </dsp:sp>
    <dsp:sp modelId="{8AE77195-B2F9-4E24-8E44-4E1142CE39AE}">
      <dsp:nvSpPr>
        <dsp:cNvPr id="0" name=""/>
        <dsp:cNvSpPr/>
      </dsp:nvSpPr>
      <dsp:spPr>
        <a:xfrm rot="16200000">
          <a:off x="3447534" y="608765"/>
          <a:ext cx="3103845" cy="188631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Domestic Violence, Crime&amp; Victims Act 2004</a:t>
          </a:r>
        </a:p>
      </dsp:txBody>
      <dsp:txXfrm rot="5400000">
        <a:off x="4056300" y="620768"/>
        <a:ext cx="1886313" cy="186230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73A9EB-8E36-456D-89E0-F8AA24B6F829}" type="datetimeFigureOut">
              <a:rPr lang="en-GB" smtClean="0"/>
              <a:t>30/10/2020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4E1289-462E-4AC9-B447-FCCD2E9D02E7}" type="slidenum">
              <a:rPr lang="en-GB" smtClean="0"/>
              <a:t>‹#›</a:t>
            </a:fld>
            <a:endParaRPr lang="en-GB"/>
          </a:p>
        </p:txBody>
      </p:sp>
    </p:spTree>
    <p:extLst>
      <p:ext uri="{BB962C8B-B14F-4D97-AF65-F5344CB8AC3E}">
        <p14:creationId xmlns:p14="http://schemas.microsoft.com/office/powerpoint/2010/main" val="3645700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44E1289-462E-4AC9-B447-FCCD2E9D02E7}" type="slidenum">
              <a:rPr lang="en-GB" smtClean="0"/>
              <a:t>13</a:t>
            </a:fld>
            <a:endParaRPr lang="en-GB"/>
          </a:p>
        </p:txBody>
      </p:sp>
    </p:spTree>
    <p:extLst>
      <p:ext uri="{BB962C8B-B14F-4D97-AF65-F5344CB8AC3E}">
        <p14:creationId xmlns:p14="http://schemas.microsoft.com/office/powerpoint/2010/main" val="1398608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96214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0528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28354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35486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10/30/2020</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62390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10/30/2020</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11774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10/30/2020</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2992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66214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9986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879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931412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3548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3489422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413361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20022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9278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10/30/2020</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231751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lawinsider.com/dictionary/neighbourhood-service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communitycare.co.uk/Articles/2008/05/13/47713/children-act-2004.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pdonline.co.uk/knowledge-base/safeguarding/legislation--safeguarding-children" TargetMode="External"/><Relationship Id="rId2" Type="http://schemas.openxmlformats.org/officeDocument/2006/relationships/hyperlink" Target="https://www.communitycare.co.uk/2007/04/03/childrens-services-in-england/" TargetMode="External"/><Relationship Id="rId1" Type="http://schemas.openxmlformats.org/officeDocument/2006/relationships/slideLayout" Target="../slideLayouts/slideLayout2.xml"/><Relationship Id="rId5" Type="http://schemas.openxmlformats.org/officeDocument/2006/relationships/hyperlink" Target="https://academic.oup.com/sf/article-abstract/94/1/295/1754025" TargetMode="External"/><Relationship Id="rId4" Type="http://schemas.openxmlformats.org/officeDocument/2006/relationships/hyperlink" Target="https://www.dailymail.co.uk/news/article-8801983/Priti-Patel-denial-rising-anti-social-behaviour-Dame-Vera-Baird-says.htm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facs.nsw.gov.au/domestic-violence/about/effects-of-dv-on-children" TargetMode="External"/><Relationship Id="rId2" Type="http://schemas.openxmlformats.org/officeDocument/2006/relationships/hyperlink" Target="http://www.gov.uk/government/publications/every-child-matters" TargetMode="External"/><Relationship Id="rId1" Type="http://schemas.openxmlformats.org/officeDocument/2006/relationships/slideLayout" Target="../slideLayouts/slideLayout2.xml"/><Relationship Id="rId6" Type="http://schemas.openxmlformats.org/officeDocument/2006/relationships/hyperlink" Target="https://cadenatzeni.weebly.com/importance-of-jean-piagets-work-and-findings.html" TargetMode="External"/><Relationship Id="rId5" Type="http://schemas.openxmlformats.org/officeDocument/2006/relationships/hyperlink" Target="https://www.sciencedirect.com/science/article/abs/pii/S0145213408001348" TargetMode="External"/><Relationship Id="rId4" Type="http://schemas.openxmlformats.org/officeDocument/2006/relationships/hyperlink" Target="https://www.frg.org.uk/ypa/need-help-or-advice/childrens-service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nspcc.org.uk/what-is-child-abuse/types-of-abuse/domestic-abuse/" TargetMode="External"/><Relationship Id="rId2" Type="http://schemas.openxmlformats.org/officeDocument/2006/relationships/hyperlink" Target="https://www.simplypsychology.org/bandura.html" TargetMode="External"/><Relationship Id="rId1" Type="http://schemas.openxmlformats.org/officeDocument/2006/relationships/slideLayout" Target="../slideLayouts/slideLayout2.xml"/><Relationship Id="rId5" Type="http://schemas.openxmlformats.org/officeDocument/2006/relationships/hyperlink" Target="https://www.pinterest.co.uk/pin/462744930434569027/?nic_v2=1aCjgdyIH" TargetMode="External"/><Relationship Id="rId4" Type="http://schemas.openxmlformats.org/officeDocument/2006/relationships/hyperlink" Target="https://www.tandfonline.com/doi/abs/10.1300/J029v13n04_06"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slideshare.net/vaishalichaturvedi3/piaget-theory-of-cognitive-development-partii-81230000" TargetMode="External"/><Relationship Id="rId2" Type="http://schemas.openxmlformats.org/officeDocument/2006/relationships/hyperlink" Target="https://www.rcpsych.ac.uk/news-and-features/latest-news/detail/2020/09/14/addiction-services-not-equipped-to-treat-the-8-million-people-drinking-at-high-risk-during-pandemic-warns-royal-college" TargetMode="External"/><Relationship Id="rId1" Type="http://schemas.openxmlformats.org/officeDocument/2006/relationships/slideLayout" Target="../slideLayouts/slideLayout2.xml"/><Relationship Id="rId6" Type="http://schemas.openxmlformats.org/officeDocument/2006/relationships/hyperlink" Target="https://www.vectorstock.com/royalty-free-vector/mother-with-children-silhouettes-vector-21015019" TargetMode="External"/><Relationship Id="rId5" Type="http://schemas.openxmlformats.org/officeDocument/2006/relationships/hyperlink" Target="http://www.workingwithkids.co.uk/every-child-matters-policy-explained" TargetMode="External"/><Relationship Id="rId4" Type="http://schemas.openxmlformats.org/officeDocument/2006/relationships/hyperlink" Target="https://www.slideshare.net/MFLNFamilyDevelopmnt/dec2011-friends20webin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C08145AB-1D4A-47EA-B917-B0A970C51529}"/>
              </a:ext>
            </a:extLst>
          </p:cNvPr>
          <p:cNvSpPr>
            <a:spLocks noGrp="1"/>
          </p:cNvSpPr>
          <p:nvPr>
            <p:ph type="title"/>
          </p:nvPr>
        </p:nvSpPr>
        <p:spPr>
          <a:xfrm>
            <a:off x="1012179" y="1450019"/>
            <a:ext cx="3988931" cy="5412073"/>
          </a:xfrm>
        </p:spPr>
        <p:txBody>
          <a:bodyPr anchor="ctr">
            <a:normAutofit/>
          </a:bodyPr>
          <a:lstStyle/>
          <a:p>
            <a:pPr>
              <a:lnSpc>
                <a:spcPct val="150000"/>
              </a:lnSpc>
              <a:spcBef>
                <a:spcPts val="1000"/>
              </a:spcBef>
            </a:pPr>
            <a:r>
              <a:rPr lang="en-GB" sz="1800" b="1">
                <a:solidFill>
                  <a:schemeClr val="accent2"/>
                </a:solidFill>
                <a:latin typeface="Arial"/>
                <a:cs typeface="Arial"/>
              </a:rPr>
              <a:t>Group E - Student Name and Number</a:t>
            </a:r>
            <a:r>
              <a:rPr lang="en-GB" sz="1800">
                <a:solidFill>
                  <a:schemeClr val="accent2"/>
                </a:solidFill>
                <a:latin typeface="Arial"/>
                <a:cs typeface="Arial"/>
              </a:rPr>
              <a:t>:</a:t>
            </a:r>
            <a:endParaRPr lang="en-US" sz="1800">
              <a:solidFill>
                <a:schemeClr val="accent2"/>
              </a:solidFill>
              <a:ea typeface="+mj-lt"/>
              <a:cs typeface="+mj-lt"/>
            </a:endParaRPr>
          </a:p>
          <a:p>
            <a:pPr marL="285750" indent="-285750">
              <a:lnSpc>
                <a:spcPct val="150000"/>
              </a:lnSpc>
              <a:spcBef>
                <a:spcPts val="1000"/>
              </a:spcBef>
              <a:buFont typeface="Arial"/>
              <a:buChar char="•"/>
            </a:pPr>
            <a:r>
              <a:rPr lang="en-GB" sz="1800" b="1" err="1">
                <a:solidFill>
                  <a:schemeClr val="accent2"/>
                </a:solidFill>
                <a:latin typeface="Arial"/>
                <a:cs typeface="Arial"/>
              </a:rPr>
              <a:t>Shamarlah</a:t>
            </a:r>
            <a:r>
              <a:rPr lang="en-GB" sz="1800" b="1">
                <a:solidFill>
                  <a:schemeClr val="accent2"/>
                </a:solidFill>
                <a:latin typeface="Arial"/>
                <a:cs typeface="Arial"/>
              </a:rPr>
              <a:t> Benjamin (1817308)</a:t>
            </a:r>
          </a:p>
          <a:p>
            <a:pPr marL="285750" indent="-285750">
              <a:lnSpc>
                <a:spcPct val="150000"/>
              </a:lnSpc>
              <a:spcBef>
                <a:spcPts val="1000"/>
              </a:spcBef>
              <a:buFont typeface="Arial"/>
              <a:buChar char="•"/>
            </a:pPr>
            <a:r>
              <a:rPr lang="en-GB" sz="1800" b="1">
                <a:solidFill>
                  <a:schemeClr val="accent2"/>
                </a:solidFill>
                <a:latin typeface="Arial"/>
                <a:cs typeface="Arial"/>
              </a:rPr>
              <a:t>Mehrunnisa Ayub (1814905)</a:t>
            </a:r>
            <a:endParaRPr lang="en-US" sz="1800">
              <a:solidFill>
                <a:schemeClr val="accent2"/>
              </a:solidFill>
              <a:ea typeface="+mj-lt"/>
              <a:cs typeface="+mj-lt"/>
            </a:endParaRPr>
          </a:p>
          <a:p>
            <a:pPr marL="285750" indent="-285750">
              <a:lnSpc>
                <a:spcPct val="150000"/>
              </a:lnSpc>
              <a:spcBef>
                <a:spcPts val="1000"/>
              </a:spcBef>
              <a:buFont typeface="Arial"/>
              <a:buChar char="•"/>
            </a:pPr>
            <a:r>
              <a:rPr lang="en-GB" sz="1800" b="1">
                <a:solidFill>
                  <a:schemeClr val="accent2"/>
                </a:solidFill>
                <a:latin typeface="Arial"/>
                <a:cs typeface="Arial"/>
              </a:rPr>
              <a:t>Alin </a:t>
            </a:r>
            <a:r>
              <a:rPr lang="en-GB" sz="1800" b="1" err="1">
                <a:solidFill>
                  <a:schemeClr val="accent2"/>
                </a:solidFill>
                <a:latin typeface="Arial"/>
                <a:cs typeface="Arial"/>
              </a:rPr>
              <a:t>Polifronescu</a:t>
            </a:r>
            <a:r>
              <a:rPr lang="en-GB" sz="1800" b="1">
                <a:solidFill>
                  <a:schemeClr val="accent2"/>
                </a:solidFill>
                <a:latin typeface="Arial"/>
                <a:cs typeface="Arial"/>
              </a:rPr>
              <a:t> (1906778)</a:t>
            </a:r>
            <a:br>
              <a:rPr lang="en-GB" sz="1800" b="1">
                <a:latin typeface="Arial"/>
                <a:cs typeface="Arial"/>
              </a:rPr>
            </a:br>
            <a:r>
              <a:rPr lang="en-GB" sz="1800" b="1">
                <a:solidFill>
                  <a:schemeClr val="accent2"/>
                </a:solidFill>
                <a:latin typeface="Arial"/>
                <a:cs typeface="Arial"/>
              </a:rPr>
              <a:t>Lumoon  Nehar (1817506)</a:t>
            </a:r>
            <a:br>
              <a:rPr lang="en-GB" sz="1800" b="1">
                <a:solidFill>
                  <a:schemeClr val="accent2"/>
                </a:solidFill>
                <a:latin typeface="Arial"/>
                <a:cs typeface="Arial"/>
              </a:rPr>
            </a:br>
            <a:r>
              <a:rPr lang="en-GB" sz="1800" b="1">
                <a:solidFill>
                  <a:schemeClr val="accent2"/>
                </a:solidFill>
                <a:latin typeface="Arial"/>
                <a:cs typeface="Arial"/>
              </a:rPr>
              <a:t>Arlene Lawrence</a:t>
            </a:r>
            <a:r>
              <a:rPr lang="en-GB" b="1">
                <a:solidFill>
                  <a:schemeClr val="accent2"/>
                </a:solidFill>
                <a:latin typeface="Arial"/>
                <a:cs typeface="Arial"/>
              </a:rPr>
              <a:t> </a:t>
            </a:r>
            <a:r>
              <a:rPr lang="en-GB" sz="1800" b="1">
                <a:solidFill>
                  <a:schemeClr val="accent2"/>
                </a:solidFill>
                <a:latin typeface="Arial"/>
                <a:cs typeface="Arial"/>
              </a:rPr>
              <a:t>(1907245)</a:t>
            </a:r>
            <a:endParaRPr lang="en-US" sz="1800">
              <a:solidFill>
                <a:schemeClr val="accent2"/>
              </a:solidFill>
              <a:ea typeface="+mj-lt"/>
              <a:cs typeface="+mj-lt"/>
            </a:endParaRPr>
          </a:p>
          <a:p>
            <a:pPr>
              <a:lnSpc>
                <a:spcPct val="150000"/>
              </a:lnSpc>
              <a:spcBef>
                <a:spcPts val="1000"/>
              </a:spcBef>
            </a:pPr>
            <a:r>
              <a:rPr lang="en-GB" sz="1800" b="1">
                <a:solidFill>
                  <a:schemeClr val="accent2"/>
                </a:solidFill>
                <a:latin typeface="Arial"/>
                <a:cs typeface="Arial"/>
              </a:rPr>
              <a:t>   Hussain Ahmed (1907013)</a:t>
            </a:r>
            <a:endParaRPr lang="en-GB" sz="1800">
              <a:solidFill>
                <a:schemeClr val="accent2"/>
              </a:solidFill>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AC2F46-0156-4EAF-9ECB-EFFDD4A2F4E7}"/>
              </a:ext>
            </a:extLst>
          </p:cNvPr>
          <p:cNvSpPr>
            <a:spLocks noGrp="1"/>
          </p:cNvSpPr>
          <p:nvPr>
            <p:ph idx="1"/>
          </p:nvPr>
        </p:nvSpPr>
        <p:spPr>
          <a:xfrm>
            <a:off x="6181100" y="2033700"/>
            <a:ext cx="6219103" cy="4679250"/>
          </a:xfrm>
        </p:spPr>
        <p:txBody>
          <a:bodyPr anchor="ctr">
            <a:normAutofit/>
          </a:bodyPr>
          <a:lstStyle/>
          <a:p>
            <a:pPr>
              <a:lnSpc>
                <a:spcPct val="150000"/>
              </a:lnSpc>
              <a:spcBef>
                <a:spcPts val="0"/>
              </a:spcBef>
            </a:pPr>
            <a:r>
              <a:rPr lang="en-GB" b="1">
                <a:solidFill>
                  <a:schemeClr val="accent2"/>
                </a:solidFill>
                <a:latin typeface="Arial"/>
                <a:cs typeface="Arial"/>
              </a:rPr>
              <a:t>Assignment Title</a:t>
            </a:r>
            <a:r>
              <a:rPr lang="en-GB">
                <a:solidFill>
                  <a:schemeClr val="accent2"/>
                </a:solidFill>
                <a:latin typeface="Arial"/>
                <a:cs typeface="Arial"/>
              </a:rPr>
              <a:t>: Task 1 – Group Presentation </a:t>
            </a:r>
            <a:endParaRPr lang="en-US">
              <a:solidFill>
                <a:schemeClr val="accent2"/>
              </a:solidFill>
              <a:ea typeface="+mn-lt"/>
              <a:cs typeface="+mn-lt"/>
            </a:endParaRPr>
          </a:p>
          <a:p>
            <a:pPr>
              <a:lnSpc>
                <a:spcPct val="150000"/>
              </a:lnSpc>
              <a:spcBef>
                <a:spcPts val="0"/>
              </a:spcBef>
            </a:pPr>
            <a:r>
              <a:rPr lang="en-GB" b="1">
                <a:solidFill>
                  <a:schemeClr val="accent2"/>
                </a:solidFill>
                <a:latin typeface="Arial"/>
                <a:cs typeface="Arial"/>
              </a:rPr>
              <a:t>Module Title</a:t>
            </a:r>
            <a:r>
              <a:rPr lang="en-GB">
                <a:solidFill>
                  <a:schemeClr val="accent2"/>
                </a:solidFill>
                <a:latin typeface="Arial"/>
                <a:cs typeface="Arial"/>
              </a:rPr>
              <a:t>: Children, Young People and Families </a:t>
            </a:r>
            <a:endParaRPr lang="en-US">
              <a:solidFill>
                <a:schemeClr val="accent2"/>
              </a:solidFill>
              <a:ea typeface="+mn-lt"/>
              <a:cs typeface="+mn-lt"/>
            </a:endParaRPr>
          </a:p>
          <a:p>
            <a:pPr>
              <a:lnSpc>
                <a:spcPct val="150000"/>
              </a:lnSpc>
              <a:spcBef>
                <a:spcPts val="0"/>
              </a:spcBef>
            </a:pPr>
            <a:r>
              <a:rPr lang="en-GB" b="1">
                <a:solidFill>
                  <a:schemeClr val="accent2"/>
                </a:solidFill>
                <a:latin typeface="Arial"/>
                <a:cs typeface="Arial"/>
              </a:rPr>
              <a:t>Module Code</a:t>
            </a:r>
            <a:r>
              <a:rPr lang="en-GB">
                <a:solidFill>
                  <a:schemeClr val="accent2"/>
                </a:solidFill>
                <a:latin typeface="Arial"/>
                <a:cs typeface="Arial"/>
              </a:rPr>
              <a:t>: (BMHP5004_BIRM)</a:t>
            </a:r>
            <a:endParaRPr lang="en-US">
              <a:solidFill>
                <a:schemeClr val="accent2"/>
              </a:solidFill>
              <a:ea typeface="+mn-lt"/>
              <a:cs typeface="+mn-lt"/>
            </a:endParaRPr>
          </a:p>
          <a:p>
            <a:pPr>
              <a:lnSpc>
                <a:spcPct val="150000"/>
              </a:lnSpc>
              <a:spcBef>
                <a:spcPts val="0"/>
              </a:spcBef>
            </a:pPr>
            <a:r>
              <a:rPr lang="en-GB" b="1">
                <a:solidFill>
                  <a:schemeClr val="accent2"/>
                </a:solidFill>
                <a:latin typeface="Arial"/>
                <a:cs typeface="Arial"/>
              </a:rPr>
              <a:t>Lecture</a:t>
            </a:r>
            <a:r>
              <a:rPr lang="en-GB">
                <a:solidFill>
                  <a:schemeClr val="accent2"/>
                </a:solidFill>
                <a:latin typeface="Arial"/>
                <a:cs typeface="Arial"/>
              </a:rPr>
              <a:t>: Dr Mark Gallagher-Read </a:t>
            </a:r>
            <a:endParaRPr lang="en-GB">
              <a:solidFill>
                <a:schemeClr val="accent2"/>
              </a:solidFill>
            </a:endParaRPr>
          </a:p>
        </p:txBody>
      </p:sp>
      <p:sp>
        <p:nvSpPr>
          <p:cNvPr id="4" name="TextBox 3">
            <a:extLst>
              <a:ext uri="{FF2B5EF4-FFF2-40B4-BE49-F238E27FC236}">
                <a16:creationId xmlns:a16="http://schemas.microsoft.com/office/drawing/2014/main" id="{EB040EF2-224A-461D-847F-81A4C86D0AFD}"/>
              </a:ext>
            </a:extLst>
          </p:cNvPr>
          <p:cNvSpPr txBox="1"/>
          <p:nvPr/>
        </p:nvSpPr>
        <p:spPr>
          <a:xfrm>
            <a:off x="3210983" y="613874"/>
            <a:ext cx="53890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chemeClr val="accent2"/>
                </a:solidFill>
                <a:latin typeface="Arial"/>
                <a:cs typeface="Arial"/>
              </a:rPr>
              <a:t>Case Study: Family E</a:t>
            </a:r>
            <a:endParaRPr lang="en-US" sz="3600" b="1">
              <a:solidFill>
                <a:schemeClr val="accent2"/>
              </a:solidFill>
            </a:endParaRPr>
          </a:p>
        </p:txBody>
      </p:sp>
    </p:spTree>
    <p:extLst>
      <p:ext uri="{BB962C8B-B14F-4D97-AF65-F5344CB8AC3E}">
        <p14:creationId xmlns:p14="http://schemas.microsoft.com/office/powerpoint/2010/main" val="21476131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3" name="Rectangle 65">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7">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69"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0"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71"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72"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73"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74"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75"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76"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77"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78"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79"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80"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65"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84" name="Rectangle 83">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79D386-3062-496C-AF42-303195C4DE89}"/>
              </a:ext>
            </a:extLst>
          </p:cNvPr>
          <p:cNvSpPr>
            <a:spLocks noGrp="1"/>
          </p:cNvSpPr>
          <p:nvPr>
            <p:ph idx="1"/>
          </p:nvPr>
        </p:nvSpPr>
        <p:spPr>
          <a:xfrm>
            <a:off x="5285509" y="1093380"/>
            <a:ext cx="6219103" cy="4679250"/>
          </a:xfrm>
        </p:spPr>
        <p:txBody>
          <a:bodyPr vert="horz" lIns="91440" tIns="45720" rIns="91440" bIns="45720" rtlCol="0" anchor="ctr">
            <a:normAutofit/>
          </a:bodyPr>
          <a:lstStyle/>
          <a:p>
            <a:pPr marL="0" indent="0">
              <a:lnSpc>
                <a:spcPct val="150000"/>
              </a:lnSpc>
              <a:buNone/>
            </a:pPr>
            <a:r>
              <a:rPr lang="en-GB">
                <a:latin typeface="Arial"/>
                <a:cs typeface="Arial"/>
              </a:rPr>
              <a:t>Has broken down in to three sections:</a:t>
            </a:r>
          </a:p>
          <a:p>
            <a:pPr>
              <a:lnSpc>
                <a:spcPct val="150000"/>
              </a:lnSpc>
            </a:pPr>
            <a:r>
              <a:rPr lang="en-GB">
                <a:latin typeface="Arial"/>
                <a:cs typeface="Arial"/>
              </a:rPr>
              <a:t>Risk factors (Shamarlah and Mehrunnisa)</a:t>
            </a:r>
          </a:p>
          <a:p>
            <a:pPr>
              <a:lnSpc>
                <a:spcPct val="150000"/>
              </a:lnSpc>
            </a:pPr>
            <a:r>
              <a:rPr lang="en-GB">
                <a:latin typeface="Arial"/>
                <a:cs typeface="Arial"/>
              </a:rPr>
              <a:t>Analysis of the rationale current polices and professional interventions and how it can be prevented (Alin and Lumoon)</a:t>
            </a:r>
          </a:p>
          <a:p>
            <a:pPr>
              <a:lnSpc>
                <a:spcPct val="150000"/>
              </a:lnSpc>
            </a:pPr>
            <a:r>
              <a:rPr lang="en-GB">
                <a:latin typeface="Arial"/>
                <a:cs typeface="Arial"/>
              </a:rPr>
              <a:t>What are the current policies and case management initiatives used by the multi-services who are involved in the Family E case study  (Arlene and Hussain) </a:t>
            </a:r>
          </a:p>
        </p:txBody>
      </p:sp>
    </p:spTree>
    <p:extLst>
      <p:ext uri="{BB962C8B-B14F-4D97-AF65-F5344CB8AC3E}">
        <p14:creationId xmlns:p14="http://schemas.microsoft.com/office/powerpoint/2010/main" val="41006279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5E128677-A0E7-44E2-94C8-0AFF26745910}"/>
              </a:ext>
            </a:extLst>
          </p:cNvPr>
          <p:cNvSpPr>
            <a:spLocks noGrp="1"/>
          </p:cNvSpPr>
          <p:nvPr>
            <p:ph type="title"/>
          </p:nvPr>
        </p:nvSpPr>
        <p:spPr>
          <a:xfrm>
            <a:off x="1217056" y="1093380"/>
            <a:ext cx="3068182" cy="4671240"/>
          </a:xfrm>
        </p:spPr>
        <p:txBody>
          <a:bodyPr anchor="ctr">
            <a:normAutofit/>
          </a:bodyPr>
          <a:lstStyle/>
          <a:p>
            <a:pPr algn="r"/>
            <a:r>
              <a:rPr lang="en-GB" sz="1400" b="1">
                <a:solidFill>
                  <a:schemeClr val="accent2"/>
                </a:solidFill>
                <a:latin typeface="Arial"/>
                <a:cs typeface="Arial"/>
              </a:rPr>
              <a:t>Introduction</a:t>
            </a:r>
            <a:endParaRPr lang="en-US" sz="1400">
              <a:solidFill>
                <a:schemeClr val="accent2"/>
              </a:solidFill>
              <a:ea typeface="+mj-lt"/>
              <a:cs typeface="+mj-lt"/>
            </a:endParaRPr>
          </a:p>
          <a:p>
            <a:pPr algn="r"/>
            <a:endParaRPr lang="en-GB"/>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25C6C5-2995-4081-9A8B-7EEA66D998CB}"/>
              </a:ext>
            </a:extLst>
          </p:cNvPr>
          <p:cNvSpPr>
            <a:spLocks noGrp="1"/>
          </p:cNvSpPr>
          <p:nvPr>
            <p:ph idx="1"/>
          </p:nvPr>
        </p:nvSpPr>
        <p:spPr>
          <a:xfrm>
            <a:off x="4703426" y="1506129"/>
            <a:ext cx="6219103" cy="4679250"/>
          </a:xfrm>
        </p:spPr>
        <p:txBody>
          <a:bodyPr anchor="ctr">
            <a:normAutofit fontScale="92500" lnSpcReduction="10000"/>
          </a:bodyPr>
          <a:lstStyle/>
          <a:p>
            <a:pPr>
              <a:lnSpc>
                <a:spcPct val="150000"/>
              </a:lnSpc>
            </a:pPr>
            <a:r>
              <a:rPr lang="en-GB" sz="1600" b="1">
                <a:latin typeface="Arial"/>
                <a:ea typeface="+mn-lt"/>
                <a:cs typeface="+mn-lt"/>
              </a:rPr>
              <a:t>This is a family-based case study involving  the mother  and her alcoholism also domestic violence between the mother and her new partner and  verbal and psychological abuse by the children's own father. </a:t>
            </a:r>
            <a:endParaRPr lang="en-US" sz="1600" b="1">
              <a:latin typeface="Arial"/>
              <a:cs typeface="Arial"/>
            </a:endParaRPr>
          </a:p>
          <a:p>
            <a:pPr>
              <a:lnSpc>
                <a:spcPct val="150000"/>
              </a:lnSpc>
            </a:pPr>
            <a:r>
              <a:rPr lang="en-GB" sz="1600" b="1">
                <a:latin typeface="Arial"/>
                <a:ea typeface="+mn-lt"/>
                <a:cs typeface="+mn-lt"/>
              </a:rPr>
              <a:t>We will also address the social implications of living with abuse and relative poverty has on the children's wellbeing. </a:t>
            </a:r>
          </a:p>
          <a:p>
            <a:pPr>
              <a:lnSpc>
                <a:spcPct val="150000"/>
              </a:lnSpc>
            </a:pPr>
            <a:r>
              <a:rPr lang="en-GB" sz="1600" b="1">
                <a:latin typeface="Arial"/>
                <a:ea typeface="+mn-lt"/>
                <a:cs typeface="+mn-lt"/>
              </a:rPr>
              <a:t>Both adolescents have school issues due to their non-attendance and occasional anti-social behaviour. </a:t>
            </a:r>
            <a:endParaRPr lang="en-GB" sz="1600" b="1">
              <a:latin typeface="Arial"/>
              <a:cs typeface="Arial"/>
            </a:endParaRPr>
          </a:p>
          <a:p>
            <a:pPr>
              <a:lnSpc>
                <a:spcPct val="150000"/>
              </a:lnSpc>
            </a:pPr>
            <a:r>
              <a:rPr lang="en-GB" sz="1600" b="1">
                <a:latin typeface="Arial"/>
                <a:ea typeface="+mn-lt"/>
                <a:cs typeface="+mn-lt"/>
              </a:rPr>
              <a:t>In order to help the family overcome challenges, there are </a:t>
            </a:r>
            <a:endParaRPr lang="en-GB" sz="1600" b="1">
              <a:latin typeface="Arial"/>
              <a:ea typeface="+mn-lt"/>
              <a:cs typeface="Arial"/>
            </a:endParaRPr>
          </a:p>
          <a:p>
            <a:pPr>
              <a:lnSpc>
                <a:spcPct val="150000"/>
              </a:lnSpc>
            </a:pPr>
            <a:r>
              <a:rPr lang="en-GB" sz="1600" b="1">
                <a:latin typeface="Arial"/>
                <a:ea typeface="+mn-lt"/>
                <a:cs typeface="+mn-lt"/>
              </a:rPr>
              <a:t>Areas to resolve so that they can achieve positive long-term results. </a:t>
            </a:r>
            <a:endParaRPr lang="en-GB" b="1"/>
          </a:p>
          <a:p>
            <a:pPr>
              <a:lnSpc>
                <a:spcPct val="150000"/>
              </a:lnSpc>
            </a:pPr>
            <a:r>
              <a:rPr lang="en-GB" sz="1600" b="1">
                <a:latin typeface="Arial"/>
                <a:cs typeface="Arial"/>
              </a:rPr>
              <a:t>The family was under the care of  Greenwich Council.</a:t>
            </a:r>
          </a:p>
          <a:p>
            <a:pPr>
              <a:lnSpc>
                <a:spcPct val="150000"/>
              </a:lnSpc>
            </a:pPr>
            <a:endParaRPr lang="en-GB" sz="1600">
              <a:latin typeface="Arial"/>
              <a:cs typeface="Arial"/>
            </a:endParaRPr>
          </a:p>
          <a:p>
            <a:pPr marL="0" indent="0">
              <a:buNone/>
            </a:pPr>
            <a:endParaRPr lang="en-GB"/>
          </a:p>
          <a:p>
            <a:endParaRPr lang="en-GB"/>
          </a:p>
          <a:p>
            <a:endParaRPr lang="en-GB"/>
          </a:p>
          <a:p>
            <a:endParaRPr lang="en-GB"/>
          </a:p>
        </p:txBody>
      </p:sp>
      <p:pic>
        <p:nvPicPr>
          <p:cNvPr id="4" name="Picture 4" descr="A silhouette of a person&#10;&#10;Description automatically generated">
            <a:extLst>
              <a:ext uri="{FF2B5EF4-FFF2-40B4-BE49-F238E27FC236}">
                <a16:creationId xmlns:a16="http://schemas.microsoft.com/office/drawing/2014/main" id="{C53D54A8-DB5E-4EF3-B0A5-4F85CC359D3B}"/>
              </a:ext>
            </a:extLst>
          </p:cNvPr>
          <p:cNvPicPr>
            <a:picLocks noChangeAspect="1"/>
          </p:cNvPicPr>
          <p:nvPr/>
        </p:nvPicPr>
        <p:blipFill>
          <a:blip r:embed="rId2"/>
          <a:stretch>
            <a:fillRect/>
          </a:stretch>
        </p:blipFill>
        <p:spPr>
          <a:xfrm>
            <a:off x="10343129" y="4927611"/>
            <a:ext cx="1542573" cy="1666037"/>
          </a:xfrm>
          <a:prstGeom prst="rect">
            <a:avLst/>
          </a:prstGeom>
        </p:spPr>
      </p:pic>
    </p:spTree>
    <p:extLst>
      <p:ext uri="{BB962C8B-B14F-4D97-AF65-F5344CB8AC3E}">
        <p14:creationId xmlns:p14="http://schemas.microsoft.com/office/powerpoint/2010/main" val="163626923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DFD2A35B-942F-4687-9005-3A42BDCC9933}"/>
              </a:ext>
            </a:extLst>
          </p:cNvPr>
          <p:cNvSpPr>
            <a:spLocks noGrp="1"/>
          </p:cNvSpPr>
          <p:nvPr>
            <p:ph type="title"/>
          </p:nvPr>
        </p:nvSpPr>
        <p:spPr>
          <a:xfrm>
            <a:off x="1217056" y="1093380"/>
            <a:ext cx="3068182" cy="4671240"/>
          </a:xfrm>
        </p:spPr>
        <p:txBody>
          <a:bodyPr anchor="ctr">
            <a:normAutofit/>
          </a:bodyPr>
          <a:lstStyle/>
          <a:p>
            <a:pPr>
              <a:lnSpc>
                <a:spcPct val="150000"/>
              </a:lnSpc>
            </a:pPr>
            <a:r>
              <a:rPr lang="en-GB" sz="1400" b="1">
                <a:solidFill>
                  <a:schemeClr val="accent2"/>
                </a:solidFill>
                <a:latin typeface="Arial"/>
                <a:cs typeface="Arial"/>
              </a:rPr>
              <a:t>Risk factors  </a:t>
            </a:r>
            <a:br>
              <a:rPr lang="en-GB" sz="1400" b="1">
                <a:latin typeface="Arial"/>
                <a:cs typeface="Arial"/>
              </a:rPr>
            </a:br>
            <a:r>
              <a:rPr lang="en-GB" sz="1400" b="1">
                <a:solidFill>
                  <a:schemeClr val="accent2"/>
                </a:solidFill>
                <a:latin typeface="Arial"/>
                <a:cs typeface="Arial"/>
              </a:rPr>
              <a:t>contributing to the vulnerability of the child/family/person and their impact.</a:t>
            </a:r>
            <a:endParaRPr lang="en-US" sz="1400">
              <a:solidFill>
                <a:schemeClr val="accent2"/>
              </a:solidFill>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F228D2-194B-42DF-A294-E6DA85927503}"/>
              </a:ext>
            </a:extLst>
          </p:cNvPr>
          <p:cNvSpPr>
            <a:spLocks noGrp="1"/>
          </p:cNvSpPr>
          <p:nvPr>
            <p:ph idx="1"/>
          </p:nvPr>
        </p:nvSpPr>
        <p:spPr>
          <a:xfrm>
            <a:off x="5285509" y="1093380"/>
            <a:ext cx="6219103" cy="4679250"/>
          </a:xfrm>
        </p:spPr>
        <p:txBody>
          <a:bodyPr vert="horz" lIns="91440" tIns="45720" rIns="91440" bIns="45720" rtlCol="0" anchor="ctr">
            <a:noAutofit/>
          </a:bodyPr>
          <a:lstStyle/>
          <a:p>
            <a:pPr>
              <a:lnSpc>
                <a:spcPct val="160000"/>
              </a:lnSpc>
              <a:spcBef>
                <a:spcPts val="0"/>
              </a:spcBef>
              <a:buChar char="•"/>
            </a:pPr>
            <a:r>
              <a:rPr lang="en-GB" sz="1600">
                <a:latin typeface="Arial"/>
                <a:ea typeface="+mn-lt"/>
                <a:cs typeface="+mn-lt"/>
              </a:rPr>
              <a:t>Possible eviction from the family home due to arrears in payments, that is being currently covered by Neighbourhood services. According to Desmond and Kimbro (2015), mothers that are on low income are very high-risk for eviction or even involuntary displacement of housing.</a:t>
            </a:r>
            <a:endParaRPr lang="en-US" sz="1600">
              <a:latin typeface="Arial"/>
              <a:ea typeface="+mn-lt"/>
              <a:cs typeface="+mn-lt"/>
            </a:endParaRPr>
          </a:p>
          <a:p>
            <a:pPr>
              <a:lnSpc>
                <a:spcPct val="160000"/>
              </a:lnSpc>
              <a:spcBef>
                <a:spcPts val="0"/>
              </a:spcBef>
              <a:buChar char="•"/>
            </a:pPr>
            <a:endParaRPr lang="en-GB" sz="1600">
              <a:latin typeface="Arial"/>
              <a:ea typeface="+mn-lt"/>
              <a:cs typeface="+mn-lt"/>
            </a:endParaRPr>
          </a:p>
          <a:p>
            <a:pPr>
              <a:lnSpc>
                <a:spcPct val="160000"/>
              </a:lnSpc>
              <a:spcBef>
                <a:spcPts val="0"/>
              </a:spcBef>
              <a:buChar char="•"/>
            </a:pPr>
            <a:r>
              <a:rPr lang="en-GB" sz="1600">
                <a:latin typeface="Arial"/>
                <a:ea typeface="+mn-lt"/>
                <a:cs typeface="+mn-lt"/>
              </a:rPr>
              <a:t>Impact of eviction can cause loss of possessions, neighbourhood if family and friends live close by. Uncertainty of new Area placement that can lead to loss of family security. </a:t>
            </a:r>
            <a:endParaRPr lang="en-US" sz="1600">
              <a:latin typeface="Arial"/>
              <a:ea typeface="+mn-lt"/>
              <a:cs typeface="+mn-lt"/>
            </a:endParaRPr>
          </a:p>
          <a:p>
            <a:pPr>
              <a:lnSpc>
                <a:spcPct val="160000"/>
              </a:lnSpc>
              <a:spcBef>
                <a:spcPts val="0"/>
              </a:spcBef>
              <a:buChar char="•"/>
            </a:pPr>
            <a:endParaRPr lang="en-GB" sz="1600">
              <a:latin typeface="Arial"/>
              <a:ea typeface="+mn-lt"/>
              <a:cs typeface="+mn-lt"/>
            </a:endParaRPr>
          </a:p>
          <a:p>
            <a:pPr>
              <a:lnSpc>
                <a:spcPct val="160000"/>
              </a:lnSpc>
              <a:spcBef>
                <a:spcPts val="0"/>
              </a:spcBef>
              <a:buChar char="•"/>
            </a:pPr>
            <a:r>
              <a:rPr lang="en-GB" sz="1600">
                <a:latin typeface="Arial"/>
                <a:ea typeface="+mn-lt"/>
                <a:cs typeface="+mn-lt"/>
              </a:rPr>
              <a:t>Emotional and mental stress for the children as they are not secure a of different social surroundings.</a:t>
            </a:r>
            <a:endParaRPr lang="en-US" sz="1600">
              <a:latin typeface="Arial"/>
              <a:ea typeface="+mn-lt"/>
              <a:cs typeface="+mn-lt"/>
            </a:endParaRPr>
          </a:p>
          <a:p>
            <a:pPr>
              <a:lnSpc>
                <a:spcPct val="160000"/>
              </a:lnSpc>
              <a:spcBef>
                <a:spcPts val="0"/>
              </a:spcBef>
              <a:buChar char="•"/>
            </a:pPr>
            <a:endParaRPr lang="en-GB" sz="1600">
              <a:latin typeface="Arial"/>
              <a:ea typeface="+mn-lt"/>
              <a:cs typeface="+mn-lt"/>
            </a:endParaRPr>
          </a:p>
          <a:p>
            <a:pPr>
              <a:lnSpc>
                <a:spcPct val="160000"/>
              </a:lnSpc>
              <a:spcBef>
                <a:spcPts val="0"/>
              </a:spcBef>
              <a:buChar char="•"/>
            </a:pPr>
            <a:r>
              <a:rPr lang="en-GB" sz="1600">
                <a:latin typeface="Arial"/>
                <a:ea typeface="+mn-lt"/>
                <a:cs typeface="+mn-lt"/>
              </a:rPr>
              <a:t>None attendance of school can also be a risk factor as non-attendance in school can lead to lack of education and then crime.</a:t>
            </a:r>
            <a:endParaRPr lang="en-US" sz="1600">
              <a:latin typeface="Arial"/>
              <a:ea typeface="+mn-lt"/>
              <a:cs typeface="+mn-lt"/>
            </a:endParaRPr>
          </a:p>
          <a:p>
            <a:endParaRPr lang="en-GB"/>
          </a:p>
        </p:txBody>
      </p:sp>
    </p:spTree>
    <p:extLst>
      <p:ext uri="{BB962C8B-B14F-4D97-AF65-F5344CB8AC3E}">
        <p14:creationId xmlns:p14="http://schemas.microsoft.com/office/powerpoint/2010/main" val="165888677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17CE9C-F5B0-4749-A8FB-57422A11E565}"/>
              </a:ext>
            </a:extLst>
          </p:cNvPr>
          <p:cNvSpPr>
            <a:spLocks noGrp="1"/>
          </p:cNvSpPr>
          <p:nvPr>
            <p:ph idx="1"/>
          </p:nvPr>
        </p:nvSpPr>
        <p:spPr>
          <a:xfrm>
            <a:off x="5285509" y="91298"/>
            <a:ext cx="6219103" cy="6683414"/>
          </a:xfrm>
        </p:spPr>
        <p:txBody>
          <a:bodyPr vert="horz" lIns="91440" tIns="45720" rIns="91440" bIns="45720" rtlCol="0" anchor="ctr">
            <a:normAutofit/>
          </a:bodyPr>
          <a:lstStyle/>
          <a:p>
            <a:pPr marL="0" indent="0">
              <a:lnSpc>
                <a:spcPct val="150000"/>
              </a:lnSpc>
              <a:buNone/>
            </a:pPr>
            <a:endParaRPr lang="en-GB" sz="1400">
              <a:latin typeface="Arial"/>
              <a:cs typeface="Arial"/>
            </a:endParaRPr>
          </a:p>
          <a:p>
            <a:pPr>
              <a:lnSpc>
                <a:spcPct val="150000"/>
              </a:lnSpc>
            </a:pPr>
            <a:r>
              <a:rPr lang="en-GB" sz="1400">
                <a:latin typeface="Arial"/>
                <a:cs typeface="Arial"/>
              </a:rPr>
              <a:t>Domestic violence can have a devesting impact on family life, along with the victims of domestic violence, the children can be effected physiologically. (</a:t>
            </a:r>
            <a:r>
              <a:rPr lang="en-GB" sz="1400" i="1">
                <a:latin typeface="Arial"/>
                <a:cs typeface="Arial"/>
              </a:rPr>
              <a:t>NSPCC,2020</a:t>
            </a:r>
            <a:r>
              <a:rPr lang="en-GB" sz="1400">
                <a:latin typeface="Arial"/>
                <a:cs typeface="Arial"/>
              </a:rPr>
              <a:t>).</a:t>
            </a:r>
          </a:p>
          <a:p>
            <a:pPr>
              <a:lnSpc>
                <a:spcPct val="150000"/>
              </a:lnSpc>
            </a:pPr>
            <a:r>
              <a:rPr lang="en-GB" sz="1400">
                <a:latin typeface="Arial"/>
                <a:cs typeface="Arial"/>
              </a:rPr>
              <a:t>Children who have been affected by domestic violence still suffer the everlasting impact even after they have been taken into safety (</a:t>
            </a:r>
            <a:r>
              <a:rPr lang="en-GB" sz="1400" i="1" err="1">
                <a:latin typeface="Arial"/>
                <a:cs typeface="Arial"/>
              </a:rPr>
              <a:t>Holt,Buckley</a:t>
            </a:r>
            <a:r>
              <a:rPr lang="en-GB" sz="1400" i="1">
                <a:latin typeface="Arial"/>
                <a:cs typeface="Arial"/>
              </a:rPr>
              <a:t> and Whelan, 2008</a:t>
            </a:r>
            <a:r>
              <a:rPr lang="en-GB" sz="1400">
                <a:latin typeface="Arial"/>
                <a:cs typeface="Arial"/>
              </a:rPr>
              <a:t>).   </a:t>
            </a:r>
          </a:p>
          <a:p>
            <a:pPr>
              <a:lnSpc>
                <a:spcPct val="150000"/>
              </a:lnSpc>
            </a:pPr>
            <a:r>
              <a:rPr lang="en-GB" sz="1400">
                <a:latin typeface="Arial"/>
                <a:cs typeface="Arial"/>
              </a:rPr>
              <a:t>Anti- Social behaviour from the children can lead to numerous problems with their neighbours or  even an Anti-Social behaviour order (</a:t>
            </a:r>
            <a:r>
              <a:rPr lang="en-GB" sz="1400" i="1">
                <a:latin typeface="Arial"/>
                <a:cs typeface="Arial"/>
              </a:rPr>
              <a:t>ASBO</a:t>
            </a:r>
            <a:r>
              <a:rPr lang="en-GB" sz="1400">
                <a:latin typeface="Arial"/>
                <a:cs typeface="Arial"/>
              </a:rPr>
              <a:t>).   </a:t>
            </a:r>
          </a:p>
          <a:p>
            <a:pPr>
              <a:lnSpc>
                <a:spcPct val="150000"/>
              </a:lnSpc>
            </a:pPr>
            <a:r>
              <a:rPr lang="en-GB" sz="1400">
                <a:latin typeface="Arial"/>
                <a:cs typeface="Arial"/>
              </a:rPr>
              <a:t>Alcoholism in parents can also have affect children with a child's behaviour.  Studies have shown that adolescents children living with an alcohol dependent parent tend to more delinquency problems than a child whose parent don’t  use substance abuse (</a:t>
            </a:r>
            <a:r>
              <a:rPr lang="en-GB" sz="1400" i="1">
                <a:latin typeface="Arial"/>
                <a:cs typeface="Arial"/>
              </a:rPr>
              <a:t>Obot and Anthony, 2004</a:t>
            </a:r>
            <a:r>
              <a:rPr lang="en-GB" sz="1400">
                <a:latin typeface="Arial"/>
                <a:cs typeface="Arial"/>
              </a:rPr>
              <a:t>).                      </a:t>
            </a:r>
            <a:endParaRPr lang="en-GB" sz="1400"/>
          </a:p>
          <a:p>
            <a:pPr marL="0" indent="0">
              <a:lnSpc>
                <a:spcPct val="150000"/>
              </a:lnSpc>
              <a:buNone/>
            </a:pPr>
            <a:r>
              <a:rPr lang="en-GB" sz="1400">
                <a:latin typeface="Arial"/>
                <a:cs typeface="Arial"/>
              </a:rPr>
              <a:t>             </a:t>
            </a:r>
          </a:p>
          <a:p>
            <a:pPr marL="0" indent="0">
              <a:lnSpc>
                <a:spcPct val="150000"/>
              </a:lnSpc>
              <a:buNone/>
            </a:pPr>
            <a:r>
              <a:rPr lang="en-GB" sz="1400">
                <a:latin typeface="Arial"/>
                <a:cs typeface="Arial"/>
              </a:rPr>
              <a:t>                                                                                   </a:t>
            </a:r>
            <a:endParaRPr lang="en-GB"/>
          </a:p>
          <a:p>
            <a:pPr marL="0" indent="0">
              <a:lnSpc>
                <a:spcPct val="90000"/>
              </a:lnSpc>
              <a:buNone/>
            </a:pPr>
            <a:r>
              <a:rPr lang="en-GB" sz="1100">
                <a:latin typeface="Arial"/>
                <a:cs typeface="Arial"/>
              </a:rPr>
              <a:t>                                                                                                              By M. Ayub and </a:t>
            </a:r>
            <a:r>
              <a:rPr lang="en-GB" sz="1100" err="1">
                <a:latin typeface="Arial"/>
                <a:cs typeface="Arial"/>
              </a:rPr>
              <a:t>S.Benjamin</a:t>
            </a:r>
            <a:endParaRPr lang="en-GB" sz="1100">
              <a:latin typeface="Arial"/>
              <a:cs typeface="Arial"/>
            </a:endParaRPr>
          </a:p>
          <a:p>
            <a:pPr>
              <a:lnSpc>
                <a:spcPct val="90000"/>
              </a:lnSpc>
            </a:pPr>
            <a:endParaRPr lang="en-GB" sz="1100"/>
          </a:p>
        </p:txBody>
      </p:sp>
      <p:sp>
        <p:nvSpPr>
          <p:cNvPr id="2" name="TextBox 1">
            <a:extLst>
              <a:ext uri="{FF2B5EF4-FFF2-40B4-BE49-F238E27FC236}">
                <a16:creationId xmlns:a16="http://schemas.microsoft.com/office/drawing/2014/main" id="{81E32224-7EBF-40C2-8E2E-2BC44D78D063}"/>
              </a:ext>
            </a:extLst>
          </p:cNvPr>
          <p:cNvSpPr txBox="1"/>
          <p:nvPr/>
        </p:nvSpPr>
        <p:spPr>
          <a:xfrm>
            <a:off x="1369194" y="2683557"/>
            <a:ext cx="2743200" cy="1668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400" b="1" i="0" u="none" strike="noStrike">
                <a:solidFill>
                  <a:srgbClr val="DE7E18"/>
                </a:solidFill>
                <a:latin typeface="Arial"/>
              </a:rPr>
              <a:t>Risk factors  </a:t>
            </a:r>
            <a:r>
              <a:rPr lang="en-GB" sz="1400" b="0" i="0" u="none" strike="noStrike">
                <a:solidFill>
                  <a:srgbClr val="000000"/>
                </a:solidFill>
                <a:latin typeface="Arial"/>
                <a:ea typeface="Arial"/>
                <a:cs typeface="Arial"/>
              </a:rPr>
              <a:t>​</a:t>
            </a:r>
            <a:br>
              <a:rPr lang="en-GB" sz="1400" b="0" i="0" u="none" strike="noStrike">
                <a:latin typeface="Arial"/>
                <a:ea typeface="Arial"/>
                <a:cs typeface="Arial"/>
              </a:rPr>
            </a:br>
            <a:r>
              <a:rPr lang="en-GB" sz="1400" b="1" i="0" u="none" strike="noStrike">
                <a:solidFill>
                  <a:srgbClr val="DE7E18"/>
                </a:solidFill>
                <a:latin typeface="Arial"/>
              </a:rPr>
              <a:t>contributing to the vulnerability of the child/family/person and their impact.</a:t>
            </a:r>
            <a:endParaRPr lang="en-GB" sz="1400">
              <a:solidFill>
                <a:schemeClr val="accent2"/>
              </a:solidFill>
              <a:latin typeface="Arial"/>
              <a:cs typeface="Arial"/>
            </a:endParaRPr>
          </a:p>
        </p:txBody>
      </p:sp>
    </p:spTree>
    <p:extLst>
      <p:ext uri="{BB962C8B-B14F-4D97-AF65-F5344CB8AC3E}">
        <p14:creationId xmlns:p14="http://schemas.microsoft.com/office/powerpoint/2010/main" val="313220017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88A4C31A-6A67-4FA1-B050-5119BCB83663}"/>
              </a:ext>
            </a:extLst>
          </p:cNvPr>
          <p:cNvSpPr>
            <a:spLocks noGrp="1"/>
          </p:cNvSpPr>
          <p:nvPr>
            <p:ph type="title"/>
          </p:nvPr>
        </p:nvSpPr>
        <p:spPr>
          <a:xfrm>
            <a:off x="920723" y="913463"/>
            <a:ext cx="3068182" cy="4671240"/>
          </a:xfrm>
        </p:spPr>
        <p:txBody>
          <a:bodyPr anchor="ctr">
            <a:normAutofit/>
          </a:bodyPr>
          <a:lstStyle/>
          <a:p>
            <a:pPr algn="r"/>
            <a:r>
              <a:rPr lang="en-GB" sz="1400" b="1">
                <a:solidFill>
                  <a:schemeClr val="accent2"/>
                </a:solidFill>
                <a:latin typeface="Arial"/>
                <a:cs typeface="Arial"/>
              </a:rPr>
              <a:t>Risk Factors</a:t>
            </a:r>
            <a:r>
              <a:rPr lang="en-GB">
                <a:solidFill>
                  <a:schemeClr val="accent2"/>
                </a:solidFill>
              </a:rPr>
              <a:t> </a:t>
            </a: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0ADD3CB7-9F87-4AED-8BD4-6F2DE23DD688}"/>
              </a:ext>
            </a:extLst>
          </p:cNvPr>
          <p:cNvPicPr>
            <a:picLocks noChangeAspect="1"/>
          </p:cNvPicPr>
          <p:nvPr/>
        </p:nvPicPr>
        <p:blipFill>
          <a:blip r:embed="rId2"/>
          <a:stretch>
            <a:fillRect/>
          </a:stretch>
        </p:blipFill>
        <p:spPr>
          <a:xfrm>
            <a:off x="5443606" y="396942"/>
            <a:ext cx="6104446" cy="4493282"/>
          </a:xfrm>
          <a:prstGeom prst="rect">
            <a:avLst/>
          </a:prstGeom>
        </p:spPr>
      </p:pic>
      <p:sp>
        <p:nvSpPr>
          <p:cNvPr id="5" name="TextBox 4">
            <a:extLst>
              <a:ext uri="{FF2B5EF4-FFF2-40B4-BE49-F238E27FC236}">
                <a16:creationId xmlns:a16="http://schemas.microsoft.com/office/drawing/2014/main" id="{DE981C1A-E8B2-4F21-8121-3A52BBC2C386}"/>
              </a:ext>
            </a:extLst>
          </p:cNvPr>
          <p:cNvSpPr txBox="1"/>
          <p:nvPr/>
        </p:nvSpPr>
        <p:spPr>
          <a:xfrm>
            <a:off x="9359900" y="5825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62626"/>
                </a:solidFill>
                <a:latin typeface="Arial"/>
                <a:cs typeface="Arial"/>
              </a:rPr>
              <a:t>(Slideshare.net</a:t>
            </a:r>
            <a:r>
              <a:rPr lang="en-GB">
                <a:solidFill>
                  <a:srgbClr val="262626"/>
                </a:solidFill>
                <a:latin typeface="Arial"/>
                <a:cs typeface="Arial"/>
              </a:rPr>
              <a:t>,</a:t>
            </a:r>
            <a:r>
              <a:rPr lang="en-US">
                <a:solidFill>
                  <a:srgbClr val="262626"/>
                </a:solidFill>
                <a:latin typeface="Arial"/>
                <a:cs typeface="Arial"/>
              </a:rPr>
              <a:t> 2020).</a:t>
            </a:r>
            <a:endParaRPr lang="en-US"/>
          </a:p>
        </p:txBody>
      </p:sp>
    </p:spTree>
    <p:extLst>
      <p:ext uri="{BB962C8B-B14F-4D97-AF65-F5344CB8AC3E}">
        <p14:creationId xmlns:p14="http://schemas.microsoft.com/office/powerpoint/2010/main" val="95076552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1A246911-BB56-4B92-AF13-9D6192EE372E}"/>
              </a:ext>
            </a:extLst>
          </p:cNvPr>
          <p:cNvSpPr>
            <a:spLocks noGrp="1"/>
          </p:cNvSpPr>
          <p:nvPr>
            <p:ph type="title"/>
          </p:nvPr>
        </p:nvSpPr>
        <p:spPr>
          <a:xfrm>
            <a:off x="1097450" y="1321719"/>
            <a:ext cx="3068182" cy="4671240"/>
          </a:xfrm>
        </p:spPr>
        <p:txBody>
          <a:bodyPr anchor="ctr">
            <a:normAutofit/>
          </a:bodyPr>
          <a:lstStyle/>
          <a:p>
            <a:pPr algn="r"/>
            <a:r>
              <a:rPr lang="en-GB" sz="1400" b="1">
                <a:solidFill>
                  <a:schemeClr val="accent2"/>
                </a:solidFill>
                <a:latin typeface="Arial"/>
                <a:cs typeface="Arial"/>
              </a:rPr>
              <a:t>Piaget's Theory of Cognitive Development</a:t>
            </a:r>
            <a:r>
              <a:rPr lang="en-GB">
                <a:latin typeface="Arial"/>
                <a:cs typeface="Arial"/>
              </a:rPr>
              <a:t> </a:t>
            </a:r>
            <a:endParaRPr lang="en-US"/>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8F4FE4-674D-4E8B-9345-331527A5479F}"/>
              </a:ext>
            </a:extLst>
          </p:cNvPr>
          <p:cNvSpPr>
            <a:spLocks noGrp="1"/>
          </p:cNvSpPr>
          <p:nvPr>
            <p:ph idx="1"/>
          </p:nvPr>
        </p:nvSpPr>
        <p:spPr>
          <a:xfrm>
            <a:off x="5285509" y="1093380"/>
            <a:ext cx="6219103" cy="4679250"/>
          </a:xfrm>
        </p:spPr>
        <p:txBody>
          <a:bodyPr anchor="ctr">
            <a:normAutofit/>
          </a:bodyPr>
          <a:lstStyle/>
          <a:p>
            <a:endParaRPr lang="en-GB"/>
          </a:p>
        </p:txBody>
      </p:sp>
      <p:pic>
        <p:nvPicPr>
          <p:cNvPr id="4" name="Picture 3" descr="Text&#10;&#10;Description automatically generated">
            <a:extLst>
              <a:ext uri="{FF2B5EF4-FFF2-40B4-BE49-F238E27FC236}">
                <a16:creationId xmlns:a16="http://schemas.microsoft.com/office/drawing/2014/main" id="{1473581A-5409-42C0-A2DD-6B10333B44E6}"/>
              </a:ext>
            </a:extLst>
          </p:cNvPr>
          <p:cNvPicPr>
            <a:picLocks noChangeAspect="1"/>
          </p:cNvPicPr>
          <p:nvPr/>
        </p:nvPicPr>
        <p:blipFill>
          <a:blip r:embed="rId2"/>
          <a:stretch>
            <a:fillRect/>
          </a:stretch>
        </p:blipFill>
        <p:spPr>
          <a:xfrm>
            <a:off x="5016716" y="385858"/>
            <a:ext cx="6854049" cy="6068394"/>
          </a:xfrm>
          <a:prstGeom prst="rect">
            <a:avLst/>
          </a:prstGeom>
        </p:spPr>
      </p:pic>
    </p:spTree>
    <p:extLst>
      <p:ext uri="{BB962C8B-B14F-4D97-AF65-F5344CB8AC3E}">
        <p14:creationId xmlns:p14="http://schemas.microsoft.com/office/powerpoint/2010/main" val="136651365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4" name="Rectangle 83">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85">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87"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88"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89"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90"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91"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92"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93"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94"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95"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96"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97"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98"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60566001-EB4D-4C55-A05F-1990D43441DE}"/>
              </a:ext>
            </a:extLst>
          </p:cNvPr>
          <p:cNvSpPr>
            <a:spLocks noGrp="1"/>
          </p:cNvSpPr>
          <p:nvPr>
            <p:ph type="title"/>
          </p:nvPr>
        </p:nvSpPr>
        <p:spPr>
          <a:xfrm>
            <a:off x="508172" y="2609193"/>
            <a:ext cx="3743918" cy="1666373"/>
          </a:xfrm>
        </p:spPr>
        <p:txBody>
          <a:bodyPr vert="horz" lIns="91440" tIns="45720" rIns="91440" bIns="45720" rtlCol="0" anchor="ctr">
            <a:noAutofit/>
          </a:bodyPr>
          <a:lstStyle/>
          <a:p>
            <a:pPr algn="r"/>
            <a:r>
              <a:rPr lang="en-US" sz="1600" b="1">
                <a:solidFill>
                  <a:schemeClr val="accent2"/>
                </a:solidFill>
                <a:latin typeface="Arial"/>
                <a:cs typeface="Arial"/>
              </a:rPr>
              <a:t>Youth Offending Team</a:t>
            </a:r>
          </a:p>
        </p:txBody>
      </p:sp>
      <p:sp>
        <p:nvSpPr>
          <p:cNvPr id="100"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02" name="Rectangle 101">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84BBE5A-5641-4BB6-87E9-89DFB8A5EDE7}"/>
              </a:ext>
            </a:extLst>
          </p:cNvPr>
          <p:cNvSpPr txBox="1"/>
          <p:nvPr/>
        </p:nvSpPr>
        <p:spPr>
          <a:xfrm>
            <a:off x="5190259" y="585380"/>
            <a:ext cx="6219103" cy="582943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buClr>
                <a:srgbClr val="A53010"/>
              </a:buClr>
            </a:pPr>
            <a:r>
              <a:rPr lang="en-US" sz="1600">
                <a:latin typeface="Arial"/>
                <a:cs typeface="Arial"/>
              </a:rPr>
              <a:t>   "Youth offending teams (YOT) work with young people that get into trouble with the law. They look into the background of a young person and try to help them stay away from crime." </a:t>
            </a:r>
            <a:r>
              <a:rPr lang="en-GB" sz="1600">
                <a:latin typeface="Arial"/>
                <a:cs typeface="Arial"/>
              </a:rPr>
              <a:t>(</a:t>
            </a:r>
            <a:r>
              <a:rPr lang="en-US" sz="1600">
                <a:latin typeface="Arial"/>
                <a:cs typeface="Arial"/>
              </a:rPr>
              <a:t>Gov.uk</a:t>
            </a:r>
            <a:r>
              <a:rPr lang="en-GB" sz="1600">
                <a:latin typeface="Arial"/>
                <a:cs typeface="Arial"/>
              </a:rPr>
              <a:t>, </a:t>
            </a:r>
            <a:r>
              <a:rPr lang="en-US" sz="1600">
                <a:latin typeface="Arial"/>
                <a:cs typeface="Arial"/>
              </a:rPr>
              <a:t>2020)</a:t>
            </a:r>
            <a:endParaRPr lang="en-US"/>
          </a:p>
          <a:p>
            <a:pPr>
              <a:spcBef>
                <a:spcPts val="1000"/>
              </a:spcBef>
              <a:buClr>
                <a:schemeClr val="accent1"/>
              </a:buClr>
              <a:buFont typeface="Wingdings 3" charset="2"/>
              <a:buChar char=""/>
            </a:pPr>
            <a:r>
              <a:rPr lang="en-GB" sz="1600">
                <a:latin typeface="Arial"/>
                <a:cs typeface="Arial"/>
              </a:rPr>
              <a:t>YOT main target is to prevent young people aged from 10 to 18 years old to committing crimes. YOT work with young people who are at risk of committing a crime or have already committed a crime.</a:t>
            </a:r>
            <a:endParaRPr lang="en-GB"/>
          </a:p>
          <a:p>
            <a:pPr>
              <a:spcBef>
                <a:spcPts val="1000"/>
              </a:spcBef>
              <a:buClr>
                <a:schemeClr val="accent1"/>
              </a:buClr>
              <a:buFont typeface="Wingdings 3" charset="2"/>
              <a:buChar char=""/>
            </a:pPr>
            <a:r>
              <a:rPr lang="en-GB" sz="1600">
                <a:latin typeface="Arial"/>
                <a:cs typeface="Arial"/>
              </a:rPr>
              <a:t>YOT are funded by the main agencies listed above and the Youth Justice Board. The amount of funding they receive from each agency will vary from area to area, meaning that each team’s specific priorities and plans will also vary.</a:t>
            </a:r>
          </a:p>
          <a:p>
            <a:pPr>
              <a:spcBef>
                <a:spcPts val="1000"/>
              </a:spcBef>
              <a:buClr>
                <a:schemeClr val="accent1"/>
              </a:buClr>
              <a:buFont typeface="Wingdings 3" charset="2"/>
              <a:buChar char=""/>
            </a:pPr>
            <a:r>
              <a:rPr lang="en-GB" sz="1600">
                <a:latin typeface="Arial"/>
                <a:cs typeface="Arial"/>
              </a:rPr>
              <a:t>There are several ways that YOT can work in the community. Is involving work directly with young people who are at risk of committing crimes, or working with their family and wider community support services through outreach (e.g. schools, health services etc.) </a:t>
            </a:r>
          </a:p>
          <a:p>
            <a:pPr>
              <a:spcBef>
                <a:spcPts val="1000"/>
              </a:spcBef>
              <a:buClr>
                <a:schemeClr val="accent1"/>
              </a:buClr>
            </a:pPr>
            <a:endParaRPr lang="en-GB" sz="1600">
              <a:solidFill>
                <a:schemeClr val="tx1">
                  <a:lumMod val="75000"/>
                  <a:lumOff val="25000"/>
                </a:schemeClr>
              </a:solidFill>
              <a:latin typeface="Arial"/>
              <a:cs typeface="Arial"/>
            </a:endParaRPr>
          </a:p>
        </p:txBody>
      </p:sp>
    </p:spTree>
    <p:extLst>
      <p:ext uri="{BB962C8B-B14F-4D97-AF65-F5344CB8AC3E}">
        <p14:creationId xmlns:p14="http://schemas.microsoft.com/office/powerpoint/2010/main" val="38868222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32">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34"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9"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6"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2"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8"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0"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1"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42"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43"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44"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5"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22412A2A-AC44-4DBD-B5AD-FF9B76B103D2}"/>
              </a:ext>
            </a:extLst>
          </p:cNvPr>
          <p:cNvSpPr>
            <a:spLocks noGrp="1"/>
          </p:cNvSpPr>
          <p:nvPr>
            <p:ph type="title"/>
          </p:nvPr>
        </p:nvSpPr>
        <p:spPr>
          <a:xfrm>
            <a:off x="1202679" y="1352172"/>
            <a:ext cx="3082559" cy="4168033"/>
          </a:xfrm>
        </p:spPr>
        <p:txBody>
          <a:bodyPr anchor="ctr">
            <a:normAutofit/>
          </a:bodyPr>
          <a:lstStyle/>
          <a:p>
            <a:pPr algn="r"/>
            <a:r>
              <a:rPr lang="en-GB" sz="1600" b="1">
                <a:solidFill>
                  <a:schemeClr val="accent2"/>
                </a:solidFill>
                <a:latin typeface="Arial"/>
                <a:ea typeface="+mj-lt"/>
                <a:cs typeface="+mj-lt"/>
              </a:rPr>
              <a:t>Neighbourhood Services</a:t>
            </a:r>
            <a:endParaRPr lang="en-US" sz="1600">
              <a:solidFill>
                <a:schemeClr val="accent2"/>
              </a:solidFill>
              <a:latin typeface="Arial"/>
              <a:cs typeface="Arial"/>
            </a:endParaRPr>
          </a:p>
        </p:txBody>
      </p:sp>
      <p:sp>
        <p:nvSpPr>
          <p:cNvPr id="47"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49" name="Rectangle 48">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8EC1CD-6C14-489F-9FBF-1AF71D76468F}"/>
              </a:ext>
            </a:extLst>
          </p:cNvPr>
          <p:cNvSpPr>
            <a:spLocks noGrp="1"/>
          </p:cNvSpPr>
          <p:nvPr>
            <p:ph idx="1"/>
          </p:nvPr>
        </p:nvSpPr>
        <p:spPr>
          <a:xfrm>
            <a:off x="4796679" y="-588771"/>
            <a:ext cx="7398046" cy="4722382"/>
          </a:xfrm>
        </p:spPr>
        <p:txBody>
          <a:bodyPr anchor="ctr">
            <a:normAutofit/>
          </a:bodyPr>
          <a:lstStyle/>
          <a:p>
            <a:endParaRPr lang="en-GB" u="sng">
              <a:latin typeface="Arial"/>
              <a:cs typeface="Arial"/>
            </a:endParaRPr>
          </a:p>
          <a:p>
            <a:endParaRPr lang="en-GB" u="sng">
              <a:latin typeface="Arial"/>
              <a:cs typeface="Arial"/>
            </a:endParaRPr>
          </a:p>
          <a:p>
            <a:endParaRPr lang="en-GB" u="sng">
              <a:latin typeface="Arial"/>
              <a:cs typeface="Arial"/>
            </a:endParaRPr>
          </a:p>
          <a:p>
            <a:r>
              <a:rPr lang="en-GB" u="sng">
                <a:latin typeface="Arial"/>
                <a:cs typeface="Arial"/>
                <a:hlinkClick r:id="rId2"/>
              </a:rPr>
              <a:t>Neighbourhood Services</a:t>
            </a:r>
            <a:r>
              <a:rPr lang="en-GB">
                <a:latin typeface="Arial"/>
                <a:cs typeface="Arial"/>
              </a:rPr>
              <a:t> means the department within the Council which has the responsibility for environmental services for the community such as waste and recycling, environmental health, street cleaning and trading standards amongst others. " </a:t>
            </a:r>
            <a:r>
              <a:rPr lang="en-GB"/>
              <a:t> lawinsider.com</a:t>
            </a:r>
          </a:p>
          <a:p>
            <a:r>
              <a:rPr lang="en-GB">
                <a:latin typeface="Arial"/>
                <a:cs typeface="Arial"/>
              </a:rPr>
              <a:t>Neighbourhood Services are funded by the Local </a:t>
            </a:r>
            <a:r>
              <a:rPr lang="en-GB" err="1">
                <a:latin typeface="Arial"/>
                <a:cs typeface="Arial"/>
              </a:rPr>
              <a:t>Autority</a:t>
            </a:r>
            <a:r>
              <a:rPr lang="en-GB">
                <a:latin typeface="Arial"/>
                <a:cs typeface="Arial"/>
              </a:rPr>
              <a:t> and Local Council</a:t>
            </a:r>
            <a:endParaRPr lang="en-US">
              <a:latin typeface="Arial"/>
              <a:cs typeface="Arial"/>
            </a:endParaRPr>
          </a:p>
          <a:p>
            <a:r>
              <a:rPr lang="en-GB">
                <a:latin typeface="Arial"/>
                <a:cs typeface="Arial"/>
              </a:rPr>
              <a:t>Neighbourhood Services role and action plans can be different form area to area, focusing on specific needs of the area.   </a:t>
            </a:r>
            <a:r>
              <a:rPr lang="en-GB" sz="1400">
                <a:latin typeface="Arial"/>
                <a:cs typeface="Arial"/>
              </a:rPr>
              <a:t>Dundee City Council (2020)</a:t>
            </a:r>
            <a:endParaRPr lang="en-GB"/>
          </a:p>
          <a:p>
            <a:endParaRPr lang="en-US">
              <a:latin typeface="Arial"/>
              <a:cs typeface="Arial"/>
            </a:endParaRPr>
          </a:p>
          <a:p>
            <a:endParaRPr lang="en-GB"/>
          </a:p>
          <a:p>
            <a:endParaRPr lang="en-GB"/>
          </a:p>
        </p:txBody>
      </p:sp>
      <p:pic>
        <p:nvPicPr>
          <p:cNvPr id="4" name="Picture 4" descr="Logo&#10;&#10;Description automatically generated">
            <a:extLst>
              <a:ext uri="{FF2B5EF4-FFF2-40B4-BE49-F238E27FC236}">
                <a16:creationId xmlns:a16="http://schemas.microsoft.com/office/drawing/2014/main" id="{E4FE0AE9-7F2B-4A7F-A5EE-4BC6C229FF84}"/>
              </a:ext>
            </a:extLst>
          </p:cNvPr>
          <p:cNvPicPr>
            <a:picLocks noChangeAspect="1"/>
          </p:cNvPicPr>
          <p:nvPr/>
        </p:nvPicPr>
        <p:blipFill>
          <a:blip r:embed="rId3"/>
          <a:stretch>
            <a:fillRect/>
          </a:stretch>
        </p:blipFill>
        <p:spPr>
          <a:xfrm>
            <a:off x="6650966" y="3440296"/>
            <a:ext cx="3303916" cy="2939143"/>
          </a:xfrm>
          <a:prstGeom prst="rect">
            <a:avLst/>
          </a:prstGeom>
        </p:spPr>
      </p:pic>
      <p:sp>
        <p:nvSpPr>
          <p:cNvPr id="5" name="TextBox 4">
            <a:extLst>
              <a:ext uri="{FF2B5EF4-FFF2-40B4-BE49-F238E27FC236}">
                <a16:creationId xmlns:a16="http://schemas.microsoft.com/office/drawing/2014/main" id="{58065A75-6808-450C-9C45-6B9F11B5DF83}"/>
              </a:ext>
            </a:extLst>
          </p:cNvPr>
          <p:cNvSpPr txBox="1"/>
          <p:nvPr/>
        </p:nvSpPr>
        <p:spPr>
          <a:xfrm>
            <a:off x="8405004" y="6205268"/>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a:latin typeface="Arial"/>
              <a:cs typeface="Arial"/>
            </a:endParaRPr>
          </a:p>
          <a:p>
            <a:r>
              <a:rPr lang="en-GB" sz="1400" b="1">
                <a:latin typeface="Arial"/>
                <a:cs typeface="Arial"/>
              </a:rPr>
              <a:t>(apse.org.uk,  2020)</a:t>
            </a:r>
            <a:endParaRPr lang="en-GB"/>
          </a:p>
          <a:p>
            <a:endParaRPr lang="en-GB" sz="1400">
              <a:latin typeface="Arial"/>
              <a:cs typeface="Arial"/>
            </a:endParaRPr>
          </a:p>
        </p:txBody>
      </p:sp>
    </p:spTree>
    <p:extLst>
      <p:ext uri="{BB962C8B-B14F-4D97-AF65-F5344CB8AC3E}">
        <p14:creationId xmlns:p14="http://schemas.microsoft.com/office/powerpoint/2010/main" val="95785654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4A2F7E68-356F-4AE0-9E4F-C0FD10105BCE}"/>
              </a:ext>
            </a:extLst>
          </p:cNvPr>
          <p:cNvSpPr>
            <a:spLocks noGrp="1"/>
          </p:cNvSpPr>
          <p:nvPr>
            <p:ph type="title"/>
          </p:nvPr>
        </p:nvSpPr>
        <p:spPr>
          <a:xfrm>
            <a:off x="1202679" y="1093380"/>
            <a:ext cx="3068182" cy="4671240"/>
          </a:xfrm>
        </p:spPr>
        <p:txBody>
          <a:bodyPr anchor="ctr">
            <a:normAutofit/>
          </a:bodyPr>
          <a:lstStyle/>
          <a:p>
            <a:pPr algn="r"/>
            <a:r>
              <a:rPr lang="en-GB" sz="1600" b="1">
                <a:solidFill>
                  <a:schemeClr val="accent2"/>
                </a:solidFill>
                <a:latin typeface="Arial"/>
                <a:ea typeface="+mj-lt"/>
                <a:cs typeface="+mj-lt"/>
              </a:rPr>
              <a:t>Children’s Services</a:t>
            </a:r>
            <a:endParaRPr lang="en-US" sz="1600">
              <a:solidFill>
                <a:schemeClr val="accent2"/>
              </a:solidFill>
              <a:latin typeface="Arial"/>
              <a:cs typeface="Arial"/>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660A90-E0D2-4D75-A09A-5EB2E5B32852}"/>
              </a:ext>
            </a:extLst>
          </p:cNvPr>
          <p:cNvSpPr>
            <a:spLocks noGrp="1"/>
          </p:cNvSpPr>
          <p:nvPr>
            <p:ph idx="1"/>
          </p:nvPr>
        </p:nvSpPr>
        <p:spPr>
          <a:xfrm>
            <a:off x="4977980" y="251160"/>
            <a:ext cx="6219103" cy="6217627"/>
          </a:xfrm>
        </p:spPr>
        <p:txBody>
          <a:bodyPr anchor="ctr">
            <a:normAutofit/>
          </a:bodyPr>
          <a:lstStyle/>
          <a:p>
            <a:endParaRPr lang="en-GB" sz="1600">
              <a:latin typeface="Arial"/>
              <a:cs typeface="Arial"/>
            </a:endParaRPr>
          </a:p>
          <a:p>
            <a:endParaRPr lang="en-GB" sz="1600">
              <a:latin typeface="Arial"/>
              <a:cs typeface="Arial"/>
            </a:endParaRPr>
          </a:p>
          <a:p>
            <a:r>
              <a:rPr lang="en-GB" sz="1600">
                <a:latin typeface="Arial"/>
                <a:cs typeface="Arial"/>
              </a:rPr>
              <a:t>In 2004 with the help of the </a:t>
            </a:r>
            <a:r>
              <a:rPr lang="en-GB" sz="1600">
                <a:hlinkClick r:id="rId2"/>
              </a:rPr>
              <a:t>Children Act 2004</a:t>
            </a:r>
            <a:r>
              <a:rPr lang="en-GB" sz="1600">
                <a:latin typeface="Arial"/>
                <a:cs typeface="Arial"/>
              </a:rPr>
              <a:t> Social services changed in Children`s Services forming a mix of agency's that are run by Local Council and can support different needs depending the area. (Comunity Care, 2007)</a:t>
            </a:r>
          </a:p>
          <a:p>
            <a:r>
              <a:rPr lang="en-GB" sz="1600">
                <a:latin typeface="Arial"/>
                <a:cs typeface="Arial"/>
              </a:rPr>
              <a:t>Children`s Services are funded by the Government and by the Local Authority or even by the organisation involved in project that are helping children`s.</a:t>
            </a:r>
          </a:p>
          <a:p>
            <a:r>
              <a:rPr lang="en-GB" sz="1600">
                <a:latin typeface="Arial"/>
                <a:cs typeface="Arial"/>
              </a:rPr>
              <a:t>Children’s services are responsible for supporting and keeping safe children`s. Is including providing children`s and their families' extra help where is needed. If they think that the children are or to be at risk, children’s services will take steps with the aim to make sure the children are safe. (Family Rights Group, 2020)</a:t>
            </a:r>
          </a:p>
          <a:p>
            <a:pPr marL="0" indent="0">
              <a:buNone/>
            </a:pPr>
            <a:endParaRPr lang="en-GB" sz="1600">
              <a:latin typeface="Arial"/>
              <a:cs typeface="Arial"/>
            </a:endParaRPr>
          </a:p>
          <a:p>
            <a:endParaRPr lang="en-GB" sz="1600">
              <a:latin typeface="Arial"/>
              <a:cs typeface="Arial"/>
            </a:endParaRPr>
          </a:p>
        </p:txBody>
      </p:sp>
    </p:spTree>
    <p:extLst>
      <p:ext uri="{BB962C8B-B14F-4D97-AF65-F5344CB8AC3E}">
        <p14:creationId xmlns:p14="http://schemas.microsoft.com/office/powerpoint/2010/main" val="125288106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6"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0"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1" name="Rectangle 36">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62"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3" name="Rectangle 40">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42">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65"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5"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6"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7"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8"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9"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50"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51"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2"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3"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4"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5"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3" name="TextBox 2">
            <a:extLst>
              <a:ext uri="{FF2B5EF4-FFF2-40B4-BE49-F238E27FC236}">
                <a16:creationId xmlns:a16="http://schemas.microsoft.com/office/drawing/2014/main" id="{EC081AF5-3731-4729-96EF-587B3DF05ECC}"/>
              </a:ext>
            </a:extLst>
          </p:cNvPr>
          <p:cNvSpPr txBox="1"/>
          <p:nvPr/>
        </p:nvSpPr>
        <p:spPr>
          <a:xfrm>
            <a:off x="1217056" y="1093380"/>
            <a:ext cx="3068182" cy="46712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1400" b="1">
                <a:solidFill>
                  <a:schemeClr val="accent2"/>
                </a:solidFill>
                <a:latin typeface="Arial"/>
                <a:ea typeface="+mj-ea"/>
                <a:cs typeface="Arial"/>
              </a:rPr>
              <a:t>Youth Inclusion and Support Panel</a:t>
            </a:r>
          </a:p>
        </p:txBody>
      </p:sp>
      <p:sp>
        <p:nvSpPr>
          <p:cNvPr id="66"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9" name="Rectangle 58">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B2EB0B6-4D6D-4179-ABA4-866CE8FBFEEC}"/>
              </a:ext>
            </a:extLst>
          </p:cNvPr>
          <p:cNvSpPr txBox="1"/>
          <p:nvPr/>
        </p:nvSpPr>
        <p:spPr>
          <a:xfrm>
            <a:off x="4867275" y="597200"/>
            <a:ext cx="619376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a:t>Their  aim is</a:t>
            </a:r>
            <a:r>
              <a:rPr lang="en-GB">
                <a:ea typeface="+mn-lt"/>
                <a:cs typeface="+mn-lt"/>
              </a:rPr>
              <a:t> to  identify and support young people aged 8–17 who are at high risk of offending and antisocial behaviour</a:t>
            </a:r>
          </a:p>
          <a:p>
            <a:pPr marL="285750" indent="-285750">
              <a:buFont typeface="Arial" panose="020B0604020202020204" pitchFamily="34" charset="0"/>
              <a:buChar char="•"/>
            </a:pPr>
            <a:r>
              <a:rPr lang="en-GB">
                <a:ea typeface="+mn-lt"/>
                <a:cs typeface="+mn-lt"/>
              </a:rPr>
              <a:t>A voluntary service</a:t>
            </a:r>
          </a:p>
          <a:p>
            <a:pPr marL="285750" indent="-285750">
              <a:buFont typeface="Arial" panose="020B0604020202020204" pitchFamily="34" charset="0"/>
              <a:buChar char="•"/>
            </a:pPr>
            <a:r>
              <a:rPr lang="en-GB">
                <a:ea typeface="+mn-lt"/>
                <a:cs typeface="+mn-lt"/>
              </a:rPr>
              <a:t>Run by multi agency planning group</a:t>
            </a:r>
          </a:p>
          <a:p>
            <a:pPr marL="285750" indent="-285750">
              <a:buFont typeface="Arial" panose="020B0604020202020204" pitchFamily="34" charset="0"/>
              <a:buChar char="•"/>
            </a:pPr>
            <a:r>
              <a:rPr lang="en-GB">
                <a:ea typeface="+mn-lt"/>
                <a:cs typeface="+mn-lt"/>
              </a:rPr>
              <a:t>Funded by The Department of Education and Skills</a:t>
            </a:r>
          </a:p>
          <a:p>
            <a:endParaRPr lang="en-GB">
              <a:ea typeface="+mn-lt"/>
              <a:cs typeface="+mn-lt"/>
            </a:endParaRPr>
          </a:p>
        </p:txBody>
      </p:sp>
      <p:pic>
        <p:nvPicPr>
          <p:cNvPr id="4" name="Picture 5" descr="A group of people looking at a phone&#10;&#10;Description automatically generated">
            <a:extLst>
              <a:ext uri="{FF2B5EF4-FFF2-40B4-BE49-F238E27FC236}">
                <a16:creationId xmlns:a16="http://schemas.microsoft.com/office/drawing/2014/main" id="{6FC716B1-BF97-45FB-A551-185C1D05E19B}"/>
              </a:ext>
            </a:extLst>
          </p:cNvPr>
          <p:cNvPicPr>
            <a:picLocks noChangeAspect="1"/>
          </p:cNvPicPr>
          <p:nvPr/>
        </p:nvPicPr>
        <p:blipFill>
          <a:blip r:embed="rId2"/>
          <a:stretch>
            <a:fillRect/>
          </a:stretch>
        </p:blipFill>
        <p:spPr>
          <a:xfrm>
            <a:off x="5184475" y="2404884"/>
            <a:ext cx="6711349" cy="3989174"/>
          </a:xfrm>
          <a:prstGeom prst="rect">
            <a:avLst/>
          </a:prstGeom>
        </p:spPr>
      </p:pic>
    </p:spTree>
    <p:extLst>
      <p:ext uri="{BB962C8B-B14F-4D97-AF65-F5344CB8AC3E}">
        <p14:creationId xmlns:p14="http://schemas.microsoft.com/office/powerpoint/2010/main" val="135422214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3"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4"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5"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6"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7"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8"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9"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70"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71"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2"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3"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4"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76" name="Group 75">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7"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8"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9"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0"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1"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2"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3"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4"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5"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6"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7"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8"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90" name="Rectangle 89">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2"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94" name="Rectangle 93">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6" name="Group 95">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97"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98"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99"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00"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01"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02"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03"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04"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05"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06"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07"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08"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EC162655-5386-4C6E-9FDE-45A73C3E026E}"/>
              </a:ext>
            </a:extLst>
          </p:cNvPr>
          <p:cNvSpPr>
            <a:spLocks noGrp="1"/>
          </p:cNvSpPr>
          <p:nvPr>
            <p:ph type="title"/>
          </p:nvPr>
        </p:nvSpPr>
        <p:spPr>
          <a:xfrm>
            <a:off x="1217056" y="1093380"/>
            <a:ext cx="3068182" cy="4671240"/>
          </a:xfrm>
        </p:spPr>
        <p:txBody>
          <a:bodyPr vert="horz" lIns="91440" tIns="45720" rIns="91440" bIns="45720" rtlCol="0" anchor="ctr">
            <a:normAutofit/>
          </a:bodyPr>
          <a:lstStyle/>
          <a:p>
            <a:pPr algn="ctr"/>
            <a:r>
              <a:rPr lang="en-US" sz="1400" b="1">
                <a:solidFill>
                  <a:schemeClr val="accent2"/>
                </a:solidFill>
                <a:latin typeface="Arial"/>
                <a:ea typeface="+mj-lt"/>
                <a:cs typeface="+mj-lt"/>
              </a:rPr>
              <a:t>Anti-Social </a:t>
            </a:r>
            <a:r>
              <a:rPr lang="en-US" sz="1400" b="1" err="1">
                <a:solidFill>
                  <a:schemeClr val="accent2"/>
                </a:solidFill>
                <a:latin typeface="Arial"/>
                <a:ea typeface="+mj-lt"/>
                <a:cs typeface="+mj-lt"/>
              </a:rPr>
              <a:t>Behaviour</a:t>
            </a:r>
            <a:r>
              <a:rPr lang="en-US" sz="1400" b="1">
                <a:solidFill>
                  <a:schemeClr val="accent2"/>
                </a:solidFill>
                <a:latin typeface="Arial"/>
                <a:ea typeface="+mj-lt"/>
                <a:cs typeface="+mj-lt"/>
              </a:rPr>
              <a:t> Team</a:t>
            </a:r>
            <a:br>
              <a:rPr lang="en-US" b="1">
                <a:latin typeface="Arial"/>
                <a:ea typeface="+mj-lt"/>
                <a:cs typeface="+mj-lt"/>
              </a:rPr>
            </a:br>
            <a:r>
              <a:rPr lang="en-US" b="1">
                <a:solidFill>
                  <a:schemeClr val="accent2"/>
                </a:solidFill>
                <a:latin typeface="Arial"/>
                <a:ea typeface="+mj-lt"/>
                <a:cs typeface="+mj-lt"/>
              </a:rPr>
              <a:t>            </a:t>
            </a:r>
            <a:r>
              <a:rPr lang="en-US" sz="2400" b="1">
                <a:solidFill>
                  <a:schemeClr val="accent2"/>
                </a:solidFill>
                <a:latin typeface="Arial"/>
                <a:ea typeface="+mj-lt"/>
                <a:cs typeface="+mj-lt"/>
              </a:rPr>
              <a:t>  </a:t>
            </a:r>
            <a:endParaRPr lang="en-US" sz="2400">
              <a:solidFill>
                <a:schemeClr val="accent2"/>
              </a:solidFill>
              <a:latin typeface="Arial"/>
              <a:cs typeface="Arial"/>
            </a:endParaRPr>
          </a:p>
        </p:txBody>
      </p:sp>
      <p:sp>
        <p:nvSpPr>
          <p:cNvPr id="110"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12" name="Rectangle 111">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4A356EF-BA88-4430-B7CD-155D1AA24671}"/>
              </a:ext>
            </a:extLst>
          </p:cNvPr>
          <p:cNvSpPr txBox="1"/>
          <p:nvPr/>
        </p:nvSpPr>
        <p:spPr>
          <a:xfrm>
            <a:off x="4805273" y="291780"/>
            <a:ext cx="7268073"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latin typeface="Arial"/>
                <a:cs typeface="Arial"/>
              </a:rPr>
              <a:t>Aim is to prevent and minimise anti-social behaviour and resolve them as early as possible through appropriate intervention</a:t>
            </a:r>
            <a:r>
              <a:rPr lang="en-US" sz="2000">
                <a:latin typeface="Arial"/>
                <a:cs typeface="Arial"/>
              </a:rPr>
              <a:t>​</a:t>
            </a:r>
          </a:p>
          <a:p>
            <a:pPr marL="285750" indent="-285750">
              <a:buFont typeface="Arial"/>
              <a:buChar char="•"/>
            </a:pPr>
            <a:r>
              <a:rPr lang="en-US" sz="2000">
                <a:solidFill>
                  <a:srgbClr val="FFFFFF"/>
                </a:solidFill>
                <a:latin typeface="Arial"/>
                <a:cs typeface="Arial"/>
              </a:rPr>
              <a:t>Led and Funded by the local authority </a:t>
            </a:r>
          </a:p>
          <a:p>
            <a:pPr marL="285750" indent="-285750">
              <a:buFont typeface="Arial"/>
              <a:buChar char="•"/>
            </a:pPr>
            <a:r>
              <a:rPr lang="en-US" sz="2000">
                <a:solidFill>
                  <a:srgbClr val="FFFFFF"/>
                </a:solidFill>
                <a:latin typeface="Arial"/>
                <a:cs typeface="Arial"/>
              </a:rPr>
              <a:t>They tackle problems using multiagency approach</a:t>
            </a:r>
          </a:p>
          <a:p>
            <a:pPr marL="285750" indent="-285750">
              <a:buFont typeface="Arial"/>
              <a:buChar char="•"/>
            </a:pPr>
            <a:r>
              <a:rPr lang="en-US" sz="2000">
                <a:solidFill>
                  <a:srgbClr val="FFFFFF"/>
                </a:solidFill>
                <a:latin typeface="Arial"/>
                <a:cs typeface="Arial"/>
              </a:rPr>
              <a:t>Are able to apply to court for eviction  the perpetrator </a:t>
            </a:r>
          </a:p>
          <a:p>
            <a:pPr marL="285750" indent="-285750">
              <a:buFont typeface="Arial"/>
              <a:buChar char="•"/>
            </a:pPr>
            <a:r>
              <a:rPr lang="en-US" sz="2000">
                <a:solidFill>
                  <a:srgbClr val="FFFFFF"/>
                </a:solidFill>
                <a:latin typeface="Arial"/>
                <a:cs typeface="Arial"/>
              </a:rPr>
              <a:t>Can provide victim support through external agency </a:t>
            </a:r>
          </a:p>
          <a:p>
            <a:pPr marL="285750" indent="-285750">
              <a:buFont typeface="Arial"/>
              <a:buChar char="•"/>
            </a:pPr>
            <a:endParaRPr lang="en-US" sz="2000">
              <a:solidFill>
                <a:srgbClr val="FFFFFF"/>
              </a:solidFill>
              <a:latin typeface="Arial"/>
              <a:cs typeface="Arial"/>
            </a:endParaRPr>
          </a:p>
          <a:p>
            <a:pPr marL="285750" indent="-285750">
              <a:buFont typeface="Arial"/>
              <a:buChar char="•"/>
            </a:pPr>
            <a:endParaRPr lang="en-US" sz="2000">
              <a:solidFill>
                <a:srgbClr val="FFFFFF"/>
              </a:solidFill>
              <a:latin typeface="Arial"/>
              <a:cs typeface="Arial"/>
            </a:endParaRPr>
          </a:p>
          <a:p>
            <a:endParaRPr lang="en-US" sz="2000">
              <a:solidFill>
                <a:srgbClr val="FFFFFF"/>
              </a:solidFill>
              <a:latin typeface="Arial"/>
              <a:cs typeface="Arial"/>
            </a:endParaRPr>
          </a:p>
          <a:p>
            <a:endParaRPr lang="en-GB" sz="2000">
              <a:solidFill>
                <a:srgbClr val="FFFFFF"/>
              </a:solidFill>
              <a:latin typeface="Arial"/>
              <a:cs typeface="Arial"/>
            </a:endParaRPr>
          </a:p>
        </p:txBody>
      </p:sp>
      <p:sp>
        <p:nvSpPr>
          <p:cNvPr id="6" name="TextBox 5">
            <a:extLst>
              <a:ext uri="{FF2B5EF4-FFF2-40B4-BE49-F238E27FC236}">
                <a16:creationId xmlns:a16="http://schemas.microsoft.com/office/drawing/2014/main" id="{BD0E29FD-8246-40EF-97F8-335AA14DFBB1}"/>
              </a:ext>
            </a:extLst>
          </p:cNvPr>
          <p:cNvSpPr txBox="1"/>
          <p:nvPr/>
        </p:nvSpPr>
        <p:spPr>
          <a:xfrm>
            <a:off x="8830733" y="35983"/>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a:latin typeface="Arial"/>
              <a:cs typeface="Arial"/>
            </a:endParaRPr>
          </a:p>
        </p:txBody>
      </p:sp>
      <p:pic>
        <p:nvPicPr>
          <p:cNvPr id="4" name="Picture 6" descr="A group of people riding on the back of a bicycle&#10;&#10;Description automatically generated">
            <a:extLst>
              <a:ext uri="{FF2B5EF4-FFF2-40B4-BE49-F238E27FC236}">
                <a16:creationId xmlns:a16="http://schemas.microsoft.com/office/drawing/2014/main" id="{9A181822-F48E-4961-B002-9B83EE7C518B}"/>
              </a:ext>
            </a:extLst>
          </p:cNvPr>
          <p:cNvPicPr>
            <a:picLocks noChangeAspect="1"/>
          </p:cNvPicPr>
          <p:nvPr/>
        </p:nvPicPr>
        <p:blipFill>
          <a:blip r:embed="rId2"/>
          <a:stretch>
            <a:fillRect/>
          </a:stretch>
        </p:blipFill>
        <p:spPr>
          <a:xfrm>
            <a:off x="4882551" y="2680155"/>
            <a:ext cx="7473350" cy="3956217"/>
          </a:xfrm>
          <a:prstGeom prst="rect">
            <a:avLst/>
          </a:prstGeom>
        </p:spPr>
      </p:pic>
    </p:spTree>
    <p:extLst>
      <p:ext uri="{BB962C8B-B14F-4D97-AF65-F5344CB8AC3E}">
        <p14:creationId xmlns:p14="http://schemas.microsoft.com/office/powerpoint/2010/main" val="406599285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6" name="Rectangle 75">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8" name="Picture 8" descr="A picture containing table, indoor, sitting, wooden&#10;&#10;Description automatically generated">
            <a:extLst>
              <a:ext uri="{FF2B5EF4-FFF2-40B4-BE49-F238E27FC236}">
                <a16:creationId xmlns:a16="http://schemas.microsoft.com/office/drawing/2014/main" id="{6B7D6FAC-F49B-42A7-AC30-06769DEB0694}"/>
              </a:ext>
            </a:extLst>
          </p:cNvPr>
          <p:cNvPicPr>
            <a:picLocks noChangeAspect="1"/>
          </p:cNvPicPr>
          <p:nvPr/>
        </p:nvPicPr>
        <p:blipFill rotWithShape="1">
          <a:blip r:embed="rId3"/>
          <a:srcRect l="26929" r="29655"/>
          <a:stretch/>
        </p:blipFill>
        <p:spPr>
          <a:xfrm>
            <a:off x="8229598" y="10"/>
            <a:ext cx="3962401" cy="6857990"/>
          </a:xfrm>
          <a:prstGeom prst="rect">
            <a:avLst/>
          </a:prstGeom>
        </p:spPr>
      </p:pic>
      <p:sp>
        <p:nvSpPr>
          <p:cNvPr id="78"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B3880BC-D483-4720-9D13-586DCAB48F48}"/>
              </a:ext>
            </a:extLst>
          </p:cNvPr>
          <p:cNvSpPr>
            <a:spLocks noGrp="1"/>
          </p:cNvSpPr>
          <p:nvPr>
            <p:ph type="title"/>
          </p:nvPr>
        </p:nvSpPr>
        <p:spPr>
          <a:xfrm>
            <a:off x="541867" y="787400"/>
            <a:ext cx="7145866" cy="778933"/>
          </a:xfrm>
        </p:spPr>
        <p:txBody>
          <a:bodyPr vert="horz" lIns="91440" tIns="45720" rIns="91440" bIns="45720" rtlCol="0" anchor="ctr">
            <a:normAutofit/>
          </a:bodyPr>
          <a:lstStyle/>
          <a:p>
            <a:pPr>
              <a:lnSpc>
                <a:spcPct val="90000"/>
              </a:lnSpc>
            </a:pPr>
            <a:r>
              <a:rPr lang="en-US" sz="1400" b="1">
                <a:solidFill>
                  <a:schemeClr val="accent2"/>
                </a:solidFill>
                <a:latin typeface="Arial"/>
                <a:cs typeface="Arial"/>
              </a:rPr>
              <a:t>A Discussion and Evaluation on Current Policy</a:t>
            </a:r>
          </a:p>
        </p:txBody>
      </p:sp>
      <p:sp>
        <p:nvSpPr>
          <p:cNvPr id="5630" name="TextBox 5629">
            <a:extLst>
              <a:ext uri="{FF2B5EF4-FFF2-40B4-BE49-F238E27FC236}">
                <a16:creationId xmlns:a16="http://schemas.microsoft.com/office/drawing/2014/main" id="{A9DBE76E-6190-477F-84B5-A6C30DD709A5}"/>
              </a:ext>
            </a:extLst>
          </p:cNvPr>
          <p:cNvSpPr txBox="1"/>
          <p:nvPr/>
        </p:nvSpPr>
        <p:spPr>
          <a:xfrm>
            <a:off x="9941983" y="6333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EFFFF"/>
                </a:solidFill>
              </a:rPr>
              <a:t>By A Lawrence </a:t>
            </a:r>
            <a:endParaRPr lang="en-US"/>
          </a:p>
        </p:txBody>
      </p:sp>
      <p:graphicFrame>
        <p:nvGraphicFramePr>
          <p:cNvPr id="4" name="Diagram 3">
            <a:extLst>
              <a:ext uri="{FF2B5EF4-FFF2-40B4-BE49-F238E27FC236}">
                <a16:creationId xmlns:a16="http://schemas.microsoft.com/office/drawing/2014/main" id="{D12333C4-6B4D-4E17-B295-C351E5A69DA7}"/>
              </a:ext>
            </a:extLst>
          </p:cNvPr>
          <p:cNvGraphicFramePr/>
          <p:nvPr>
            <p:extLst>
              <p:ext uri="{D42A27DB-BD31-4B8C-83A1-F6EECF244321}">
                <p14:modId xmlns:p14="http://schemas.microsoft.com/office/powerpoint/2010/main" val="4199908497"/>
              </p:ext>
            </p:extLst>
          </p:nvPr>
        </p:nvGraphicFramePr>
        <p:xfrm>
          <a:off x="1744393" y="2757268"/>
          <a:ext cx="5943339" cy="3103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96530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9" name="Group 61">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3"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5"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6"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7"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8"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9"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70"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71"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2"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3"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4"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0" name="Group 75">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7"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8"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9"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0"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1"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2"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3"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4"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5"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6"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7"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8"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1" name="Rectangle 89">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5"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89" name="Rectangle 93">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Content Placeholder 3" descr="Text, whiteboard&#10;&#10;Description automatically generated">
            <a:extLst>
              <a:ext uri="{FF2B5EF4-FFF2-40B4-BE49-F238E27FC236}">
                <a16:creationId xmlns:a16="http://schemas.microsoft.com/office/drawing/2014/main" id="{13272884-B86A-4FF6-93DA-078A12BD1063}"/>
              </a:ext>
            </a:extLst>
          </p:cNvPr>
          <p:cNvPicPr>
            <a:picLocks noChangeAspect="1"/>
          </p:cNvPicPr>
          <p:nvPr/>
        </p:nvPicPr>
        <p:blipFill rotWithShape="1">
          <a:blip r:embed="rId2">
            <a:duotone>
              <a:schemeClr val="bg2">
                <a:shade val="45000"/>
                <a:satMod val="135000"/>
              </a:schemeClr>
              <a:prstClr val="white"/>
            </a:duotone>
            <a:alphaModFix amt="40000"/>
          </a:blip>
          <a:srcRect t="8849" b="24779"/>
          <a:stretch/>
        </p:blipFill>
        <p:spPr>
          <a:xfrm>
            <a:off x="31770" y="10593"/>
            <a:ext cx="12191980" cy="6857990"/>
          </a:xfrm>
          <a:prstGeom prst="rect">
            <a:avLst/>
          </a:prstGeom>
        </p:spPr>
      </p:pic>
      <p:grpSp>
        <p:nvGrpSpPr>
          <p:cNvPr id="91" name="Group 95">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7"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8"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99"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00"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01"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02"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03"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04"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05"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06"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07"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08"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5" name="TextBox 4">
            <a:extLst>
              <a:ext uri="{FF2B5EF4-FFF2-40B4-BE49-F238E27FC236}">
                <a16:creationId xmlns:a16="http://schemas.microsoft.com/office/drawing/2014/main" id="{377F2D74-9B56-4843-A335-221A209B36B4}"/>
              </a:ext>
            </a:extLst>
          </p:cNvPr>
          <p:cNvSpPr txBox="1"/>
          <p:nvPr/>
        </p:nvSpPr>
        <p:spPr>
          <a:xfrm>
            <a:off x="2391642" y="422827"/>
            <a:ext cx="8911687" cy="12808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2800" b="1">
                <a:solidFill>
                  <a:schemeClr val="tx1">
                    <a:lumMod val="85000"/>
                    <a:lumOff val="15000"/>
                  </a:schemeClr>
                </a:solidFill>
                <a:latin typeface="Arial"/>
                <a:ea typeface="+mj-ea"/>
                <a:cs typeface="Arial"/>
              </a:rPr>
              <a:t>A Discussion and Evaluation on Current Policy continued ….... </a:t>
            </a:r>
            <a:r>
              <a:rPr lang="en-US" b="1">
                <a:solidFill>
                  <a:schemeClr val="tx1">
                    <a:lumMod val="85000"/>
                    <a:lumOff val="15000"/>
                  </a:schemeClr>
                </a:solidFill>
                <a:latin typeface="Arial"/>
                <a:ea typeface="+mj-ea"/>
                <a:cs typeface="Arial"/>
              </a:rPr>
              <a:t>(Hussain)</a:t>
            </a:r>
            <a:r>
              <a:rPr lang="en-US" sz="3600">
                <a:solidFill>
                  <a:schemeClr val="tx1">
                    <a:lumMod val="85000"/>
                    <a:lumOff val="15000"/>
                  </a:schemeClr>
                </a:solidFill>
                <a:latin typeface="Arial"/>
                <a:ea typeface="+mj-ea"/>
                <a:cs typeface="Arial"/>
              </a:rPr>
              <a:t> </a:t>
            </a:r>
          </a:p>
        </p:txBody>
      </p:sp>
      <p:grpSp>
        <p:nvGrpSpPr>
          <p:cNvPr id="110" name="Group 109">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12"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13"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14"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15"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16"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17"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18"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19"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20"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21"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22"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24" name="Rectangle 123">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6"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TextBox 5">
            <a:extLst>
              <a:ext uri="{FF2B5EF4-FFF2-40B4-BE49-F238E27FC236}">
                <a16:creationId xmlns:a16="http://schemas.microsoft.com/office/drawing/2014/main" id="{957E7B1F-A254-49BD-8C51-013F42FD1C68}"/>
              </a:ext>
            </a:extLst>
          </p:cNvPr>
          <p:cNvSpPr txBox="1"/>
          <p:nvPr/>
        </p:nvSpPr>
        <p:spPr>
          <a:xfrm>
            <a:off x="2258533" y="1903562"/>
            <a:ext cx="8915400" cy="3777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ts val="1000"/>
              </a:spcBef>
              <a:buClr>
                <a:schemeClr val="accent1"/>
              </a:buClr>
            </a:pPr>
            <a:r>
              <a:rPr lang="en-US" sz="1500" b="1">
                <a:solidFill>
                  <a:schemeClr val="tx1">
                    <a:lumMod val="75000"/>
                    <a:lumOff val="25000"/>
                  </a:schemeClr>
                </a:solidFill>
                <a:latin typeface="Arial"/>
                <a:cs typeface="Arial"/>
              </a:rPr>
              <a:t>2 more policies: </a:t>
            </a:r>
            <a:endParaRPr lang="en-US">
              <a:solidFill>
                <a:schemeClr val="tx1">
                  <a:lumMod val="75000"/>
                  <a:lumOff val="25000"/>
                </a:schemeClr>
              </a:solidFill>
            </a:endParaRPr>
          </a:p>
          <a:p>
            <a:pPr>
              <a:lnSpc>
                <a:spcPct val="90000"/>
              </a:lnSpc>
              <a:spcBef>
                <a:spcPts val="1000"/>
              </a:spcBef>
            </a:pPr>
            <a:endParaRPr lang="en-US" sz="1500" b="1">
              <a:solidFill>
                <a:schemeClr val="tx1">
                  <a:lumMod val="75000"/>
                  <a:lumOff val="25000"/>
                </a:schemeClr>
              </a:solidFill>
              <a:latin typeface="Arial"/>
              <a:cs typeface="Arial"/>
            </a:endParaRPr>
          </a:p>
          <a:p>
            <a:pPr>
              <a:lnSpc>
                <a:spcPct val="90000"/>
              </a:lnSpc>
              <a:spcBef>
                <a:spcPts val="1000"/>
              </a:spcBef>
              <a:buClr>
                <a:schemeClr val="accent1"/>
              </a:buClr>
              <a:buFont typeface="Wingdings 3" charset="2"/>
              <a:buChar char=""/>
            </a:pPr>
            <a:r>
              <a:rPr lang="en-US" sz="1500" b="1">
                <a:solidFill>
                  <a:schemeClr val="tx1">
                    <a:lumMod val="75000"/>
                    <a:lumOff val="25000"/>
                  </a:schemeClr>
                </a:solidFill>
                <a:latin typeface="Arial"/>
                <a:cs typeface="Arial"/>
              </a:rPr>
              <a:t>Equality Act 2010...</a:t>
            </a:r>
          </a:p>
          <a:p>
            <a:pPr marL="742950" indent="-285750">
              <a:lnSpc>
                <a:spcPct val="90000"/>
              </a:lnSpc>
              <a:spcBef>
                <a:spcPts val="1000"/>
              </a:spcBef>
              <a:buClr>
                <a:schemeClr val="accent1"/>
              </a:buClr>
              <a:buFont typeface="Wingdings 3" charset="2"/>
              <a:buChar char=""/>
            </a:pPr>
            <a:r>
              <a:rPr lang="en-US" sz="1500" b="1">
                <a:solidFill>
                  <a:schemeClr val="tx1">
                    <a:lumMod val="75000"/>
                    <a:lumOff val="25000"/>
                  </a:schemeClr>
                </a:solidFill>
                <a:latin typeface="Arial"/>
                <a:cs typeface="Arial"/>
              </a:rPr>
              <a:t>This legislation is to provide protection to children, young people and adults against discrimination, harassment and </a:t>
            </a:r>
            <a:r>
              <a:rPr lang="en-GB" sz="1500" b="1">
                <a:solidFill>
                  <a:schemeClr val="tx1">
                    <a:lumMod val="75000"/>
                    <a:lumOff val="25000"/>
                  </a:schemeClr>
                </a:solidFill>
                <a:latin typeface="Arial"/>
                <a:cs typeface="Arial"/>
              </a:rPr>
              <a:t>victimisation</a:t>
            </a:r>
            <a:r>
              <a:rPr lang="en-US" sz="1500" b="1">
                <a:solidFill>
                  <a:schemeClr val="tx1">
                    <a:lumMod val="75000"/>
                    <a:lumOff val="25000"/>
                  </a:schemeClr>
                </a:solidFill>
                <a:latin typeface="Arial"/>
                <a:cs typeface="Arial"/>
              </a:rPr>
              <a:t> in relation to housing, education, clubs, the provision of services and work (Children's Rights Alliance for England, 2020). </a:t>
            </a:r>
          </a:p>
          <a:p>
            <a:pPr marL="457200">
              <a:lnSpc>
                <a:spcPct val="90000"/>
              </a:lnSpc>
              <a:spcBef>
                <a:spcPts val="1000"/>
              </a:spcBef>
              <a:buClr>
                <a:schemeClr val="accent1"/>
              </a:buClr>
            </a:pPr>
            <a:endParaRPr lang="en-US" sz="1500" b="1">
              <a:solidFill>
                <a:schemeClr val="tx1">
                  <a:lumMod val="75000"/>
                  <a:lumOff val="25000"/>
                </a:schemeClr>
              </a:solidFill>
              <a:latin typeface="Arial"/>
              <a:cs typeface="Arial"/>
            </a:endParaRPr>
          </a:p>
          <a:p>
            <a:pPr marL="285750" indent="-285750">
              <a:lnSpc>
                <a:spcPct val="90000"/>
              </a:lnSpc>
              <a:spcBef>
                <a:spcPts val="1000"/>
              </a:spcBef>
              <a:buClr>
                <a:schemeClr val="accent1"/>
              </a:buClr>
              <a:buFont typeface="'Wingdings 3',Sans-Serif" charset="2"/>
              <a:buChar char=""/>
            </a:pPr>
            <a:r>
              <a:rPr lang="en-US" sz="1500" b="1">
                <a:solidFill>
                  <a:schemeClr val="tx1">
                    <a:lumMod val="75000"/>
                    <a:lumOff val="25000"/>
                  </a:schemeClr>
                </a:solidFill>
                <a:latin typeface="Arial"/>
                <a:cs typeface="Arial"/>
              </a:rPr>
              <a:t>Care Act 2014...</a:t>
            </a:r>
            <a:endParaRPr lang="en-US" sz="1500" b="1">
              <a:solidFill>
                <a:schemeClr val="tx1">
                  <a:lumMod val="75000"/>
                  <a:lumOff val="25000"/>
                </a:schemeClr>
              </a:solidFill>
              <a:latin typeface="Arial"/>
              <a:ea typeface="+mn-lt"/>
              <a:cs typeface="Arial"/>
            </a:endParaRPr>
          </a:p>
          <a:p>
            <a:pPr marL="742950" lvl="1" indent="-285750">
              <a:lnSpc>
                <a:spcPct val="90000"/>
              </a:lnSpc>
              <a:spcBef>
                <a:spcPts val="1000"/>
              </a:spcBef>
              <a:buClr>
                <a:srgbClr val="A53010"/>
              </a:buClr>
              <a:buFont typeface="'Wingdings 3',Sans-Serif" charset="2"/>
              <a:buChar char=""/>
            </a:pPr>
            <a:r>
              <a:rPr lang="en-US" sz="1500" b="1">
                <a:solidFill>
                  <a:schemeClr val="tx1">
                    <a:lumMod val="75000"/>
                    <a:lumOff val="25000"/>
                  </a:schemeClr>
                </a:solidFill>
                <a:latin typeface="Arial"/>
                <a:ea typeface="+mn-lt"/>
                <a:cs typeface="Arial"/>
              </a:rPr>
              <a:t>This legislation presents local authorities with steps which allow them to carry out assessements on people's needs and allows local authorities to check their eligibility to access publicly funded care and support (Feldon, 2017). </a:t>
            </a:r>
          </a:p>
          <a:p>
            <a:pPr>
              <a:lnSpc>
                <a:spcPct val="90000"/>
              </a:lnSpc>
              <a:spcBef>
                <a:spcPts val="1000"/>
              </a:spcBef>
              <a:buClr>
                <a:srgbClr val="A53010"/>
              </a:buClr>
            </a:pPr>
            <a:endParaRPr lang="en-US" sz="1500" b="1">
              <a:solidFill>
                <a:schemeClr val="tx1">
                  <a:lumMod val="75000"/>
                  <a:lumOff val="25000"/>
                </a:schemeClr>
              </a:solidFill>
              <a:latin typeface="Arial"/>
              <a:cs typeface="Arial"/>
            </a:endParaRPr>
          </a:p>
        </p:txBody>
      </p:sp>
      <p:sp>
        <p:nvSpPr>
          <p:cNvPr id="4" name="TextBox 3">
            <a:extLst>
              <a:ext uri="{FF2B5EF4-FFF2-40B4-BE49-F238E27FC236}">
                <a16:creationId xmlns:a16="http://schemas.microsoft.com/office/drawing/2014/main" id="{2DE030BC-160A-4DCB-8DB7-7D1EC2AC22F1}"/>
              </a:ext>
            </a:extLst>
          </p:cNvPr>
          <p:cNvSpPr txBox="1"/>
          <p:nvPr/>
        </p:nvSpPr>
        <p:spPr>
          <a:xfrm>
            <a:off x="10120378" y="6325823"/>
            <a:ext cx="1974074" cy="600164"/>
          </a:xfrm>
          <a:prstGeom prst="rect">
            <a:avLst/>
          </a:prstGeom>
          <a:noFill/>
        </p:spPr>
        <p:txBody>
          <a:bodyPr wrap="square" lIns="91440" tIns="45720" rIns="91440" bIns="45720" rtlCol="0" anchor="t">
            <a:spAutoFit/>
          </a:bodyPr>
          <a:lstStyle/>
          <a:p>
            <a:pPr>
              <a:spcAft>
                <a:spcPts val="600"/>
              </a:spcAft>
            </a:pPr>
            <a:r>
              <a:rPr lang="en-GB" sz="1400">
                <a:latin typeface="Arial"/>
                <a:cs typeface="Arial"/>
              </a:rPr>
              <a:t>(Pinterest.co.uk, 2020)</a:t>
            </a:r>
          </a:p>
          <a:p>
            <a:pPr>
              <a:spcAft>
                <a:spcPts val="600"/>
              </a:spcAft>
            </a:pPr>
            <a:r>
              <a:rPr lang="en-GB" sz="1400">
                <a:latin typeface="Arial"/>
                <a:cs typeface="Arial"/>
              </a:rPr>
              <a:t>Background picture</a:t>
            </a:r>
          </a:p>
        </p:txBody>
      </p:sp>
    </p:spTree>
    <p:extLst>
      <p:ext uri="{BB962C8B-B14F-4D97-AF65-F5344CB8AC3E}">
        <p14:creationId xmlns:p14="http://schemas.microsoft.com/office/powerpoint/2010/main" val="1713826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5C2FC9-4DB6-4CD6-81FD-111E41F75211}"/>
              </a:ext>
            </a:extLst>
          </p:cNvPr>
          <p:cNvSpPr>
            <a:spLocks noGrp="1"/>
          </p:cNvSpPr>
          <p:nvPr>
            <p:ph idx="1"/>
          </p:nvPr>
        </p:nvSpPr>
        <p:spPr>
          <a:xfrm>
            <a:off x="5285509" y="1093380"/>
            <a:ext cx="6219103" cy="4679250"/>
          </a:xfrm>
        </p:spPr>
        <p:txBody>
          <a:bodyPr vert="horz" lIns="91440" tIns="45720" rIns="91440" bIns="45720" rtlCol="0" anchor="ctr">
            <a:normAutofit/>
          </a:bodyPr>
          <a:lstStyle/>
          <a:p>
            <a:pPr marL="0" indent="0">
              <a:buNone/>
            </a:pPr>
            <a:r>
              <a:rPr lang="en-US" b="1">
                <a:latin typeface="Arial"/>
                <a:ea typeface="+mn-lt"/>
                <a:cs typeface="Arial"/>
              </a:rPr>
              <a:t>The Equality Act 2010</a:t>
            </a:r>
          </a:p>
          <a:p>
            <a:r>
              <a:rPr lang="en-US" b="1">
                <a:latin typeface="Arial"/>
                <a:cs typeface="Arial"/>
              </a:rPr>
              <a:t>This legislation provided protection towards the young people within the family and also towards the mother who is receiving abuse from her new partner. </a:t>
            </a:r>
          </a:p>
          <a:p>
            <a:pPr marL="0" indent="0">
              <a:buNone/>
            </a:pPr>
            <a:r>
              <a:rPr lang="en-US" b="1">
                <a:latin typeface="Arial"/>
                <a:cs typeface="Arial"/>
              </a:rPr>
              <a:t>The Care Act 2014</a:t>
            </a:r>
          </a:p>
          <a:p>
            <a:r>
              <a:rPr lang="en-US" b="1">
                <a:latin typeface="Arial"/>
                <a:cs typeface="Arial"/>
              </a:rPr>
              <a:t>This legislation allows all the local authorities involved to carry out all the necessary assessments required to take further action. </a:t>
            </a:r>
          </a:p>
          <a:p>
            <a:pPr marL="0" indent="0">
              <a:buNone/>
            </a:pPr>
            <a:r>
              <a:rPr lang="en-US" b="1">
                <a:latin typeface="Arial"/>
                <a:cs typeface="Arial"/>
              </a:rPr>
              <a:t>Greenwich council are obeying the related legislations by having the appropriate authorities involved to work together to improve Family 'E's situation. </a:t>
            </a:r>
          </a:p>
          <a:p>
            <a:pPr marL="0" indent="0">
              <a:buNone/>
            </a:pPr>
            <a:endParaRPr lang="en-US" b="1"/>
          </a:p>
        </p:txBody>
      </p:sp>
    </p:spTree>
    <p:extLst>
      <p:ext uri="{BB962C8B-B14F-4D97-AF65-F5344CB8AC3E}">
        <p14:creationId xmlns:p14="http://schemas.microsoft.com/office/powerpoint/2010/main" val="104706603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1"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2"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3"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5"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6"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7"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8"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9"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1" name="Group 20">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2"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3"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4"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5"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6"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7"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8"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9"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0"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1"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2"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3"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5" name="Rectangle 34">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7"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39" name="Rectangle 38">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46F1E992-B14A-4FD5-8E41-E19C83492C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42" name="Freeform 27">
              <a:extLst>
                <a:ext uri="{FF2B5EF4-FFF2-40B4-BE49-F238E27FC236}">
                  <a16:creationId xmlns:a16="http://schemas.microsoft.com/office/drawing/2014/main" id="{69C544B6-3EB8-40C0-BBA0-D6825A339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3" name="Freeform 28">
              <a:extLst>
                <a:ext uri="{FF2B5EF4-FFF2-40B4-BE49-F238E27FC236}">
                  <a16:creationId xmlns:a16="http://schemas.microsoft.com/office/drawing/2014/main" id="{008ED5F3-C2B0-4C4B-864A-381723C87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4" name="Freeform 29">
              <a:extLst>
                <a:ext uri="{FF2B5EF4-FFF2-40B4-BE49-F238E27FC236}">
                  <a16:creationId xmlns:a16="http://schemas.microsoft.com/office/drawing/2014/main" id="{23CC4B0B-BFBC-4B5D-87E1-9E6415263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5" name="Freeform 30">
              <a:extLst>
                <a:ext uri="{FF2B5EF4-FFF2-40B4-BE49-F238E27FC236}">
                  <a16:creationId xmlns:a16="http://schemas.microsoft.com/office/drawing/2014/main" id="{C346C5BB-C560-432B-B712-CC4188B6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6" name="Freeform 31">
              <a:extLst>
                <a:ext uri="{FF2B5EF4-FFF2-40B4-BE49-F238E27FC236}">
                  <a16:creationId xmlns:a16="http://schemas.microsoft.com/office/drawing/2014/main" id="{A5D527C1-B6DA-42CF-8499-7561AF3C1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7" name="Freeform 32">
              <a:extLst>
                <a:ext uri="{FF2B5EF4-FFF2-40B4-BE49-F238E27FC236}">
                  <a16:creationId xmlns:a16="http://schemas.microsoft.com/office/drawing/2014/main" id="{79811171-A408-48D1-B498-29EEB218D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8" name="Freeform 33">
              <a:extLst>
                <a:ext uri="{FF2B5EF4-FFF2-40B4-BE49-F238E27FC236}">
                  <a16:creationId xmlns:a16="http://schemas.microsoft.com/office/drawing/2014/main" id="{CAB35AA3-C384-40C1-972D-E9CF2ECEB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9" name="Freeform 34">
              <a:extLst>
                <a:ext uri="{FF2B5EF4-FFF2-40B4-BE49-F238E27FC236}">
                  <a16:creationId xmlns:a16="http://schemas.microsoft.com/office/drawing/2014/main" id="{F1FB2FB4-BDB4-49C0-B229-C44C3A652A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0" name="Freeform 35">
              <a:extLst>
                <a:ext uri="{FF2B5EF4-FFF2-40B4-BE49-F238E27FC236}">
                  <a16:creationId xmlns:a16="http://schemas.microsoft.com/office/drawing/2014/main" id="{911B13BF-C299-4EDA-AC49-B43C6E01B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1" name="Freeform 36">
              <a:extLst>
                <a:ext uri="{FF2B5EF4-FFF2-40B4-BE49-F238E27FC236}">
                  <a16:creationId xmlns:a16="http://schemas.microsoft.com/office/drawing/2014/main" id="{46744126-7C1B-4B5B-BBB2-8F25CE557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2" name="Freeform 37">
              <a:extLst>
                <a:ext uri="{FF2B5EF4-FFF2-40B4-BE49-F238E27FC236}">
                  <a16:creationId xmlns:a16="http://schemas.microsoft.com/office/drawing/2014/main" id="{5DCDFB75-55EC-4221-A026-2DF2C8ACB4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3" name="Freeform 38">
              <a:extLst>
                <a:ext uri="{FF2B5EF4-FFF2-40B4-BE49-F238E27FC236}">
                  <a16:creationId xmlns:a16="http://schemas.microsoft.com/office/drawing/2014/main" id="{F9DB045F-5C45-45BF-AFCB-2EA8DE14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55" name="Freeform 11">
            <a:extLst>
              <a:ext uri="{FF2B5EF4-FFF2-40B4-BE49-F238E27FC236}">
                <a16:creationId xmlns:a16="http://schemas.microsoft.com/office/drawing/2014/main" id="{1E86F813-D67B-409D-AA77-FA8878C2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7" name="Rectangle 56">
            <a:extLst>
              <a:ext uri="{FF2B5EF4-FFF2-40B4-BE49-F238E27FC236}">
                <a16:creationId xmlns:a16="http://schemas.microsoft.com/office/drawing/2014/main" id="{1F0BB6E0-44F4-4938-8070-5992040BD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246285-8D27-44C9-9BE7-B47771E2CC7F}"/>
              </a:ext>
            </a:extLst>
          </p:cNvPr>
          <p:cNvSpPr>
            <a:spLocks noGrp="1"/>
          </p:cNvSpPr>
          <p:nvPr>
            <p:ph type="title"/>
          </p:nvPr>
        </p:nvSpPr>
        <p:spPr>
          <a:xfrm>
            <a:off x="4951420" y="944514"/>
            <a:ext cx="5768697" cy="1309937"/>
          </a:xfrm>
        </p:spPr>
        <p:txBody>
          <a:bodyPr vert="horz" lIns="91440" tIns="45720" rIns="91440" bIns="45720" rtlCol="0" anchor="ctr">
            <a:noAutofit/>
          </a:bodyPr>
          <a:lstStyle/>
          <a:p>
            <a:pPr marL="285750" indent="-285750">
              <a:lnSpc>
                <a:spcPct val="90000"/>
              </a:lnSpc>
              <a:spcBef>
                <a:spcPts val="1000"/>
              </a:spcBef>
              <a:buFont typeface="'Wingdings 3',Sans-Serif"/>
              <a:buChar char=""/>
            </a:pPr>
            <a:endParaRPr lang="en-US">
              <a:ea typeface="+mj-lt"/>
              <a:cs typeface="+mj-lt"/>
            </a:endParaRPr>
          </a:p>
          <a:p>
            <a:pPr marL="285750" indent="-285750">
              <a:lnSpc>
                <a:spcPct val="90000"/>
              </a:lnSpc>
              <a:spcBef>
                <a:spcPts val="1000"/>
              </a:spcBef>
              <a:buFont typeface="'Wingdings 3',Sans-Serif"/>
              <a:buChar char=""/>
            </a:pPr>
            <a:r>
              <a:rPr lang="en-US" sz="1600" b="1">
                <a:solidFill>
                  <a:srgbClr val="FEFFFF"/>
                </a:solidFill>
                <a:ea typeface="+mj-lt"/>
                <a:cs typeface="+mj-lt"/>
              </a:rPr>
              <a:t>Common Assessment Framework (CAF</a:t>
            </a:r>
            <a:r>
              <a:rPr lang="en-US" sz="1600">
                <a:solidFill>
                  <a:srgbClr val="FEFFFF"/>
                </a:solidFill>
                <a:ea typeface="+mj-lt"/>
                <a:cs typeface="+mj-lt"/>
              </a:rPr>
              <a:t>)</a:t>
            </a:r>
            <a:r>
              <a:rPr lang="en-US" sz="1600" b="1">
                <a:solidFill>
                  <a:srgbClr val="FEFFFF"/>
                </a:solidFill>
                <a:ea typeface="+mj-lt"/>
                <a:cs typeface="+mj-lt"/>
              </a:rPr>
              <a:t> </a:t>
            </a:r>
          </a:p>
          <a:p>
            <a:pPr marL="285750" indent="-285750">
              <a:lnSpc>
                <a:spcPct val="90000"/>
              </a:lnSpc>
              <a:spcBef>
                <a:spcPts val="1000"/>
              </a:spcBef>
              <a:buFont typeface="'Wingdings 3',Sans-Serif"/>
              <a:buChar char=""/>
            </a:pPr>
            <a:r>
              <a:rPr lang="en-US" sz="1600" b="1">
                <a:solidFill>
                  <a:srgbClr val="FEFFFF"/>
                </a:solidFill>
                <a:ea typeface="+mj-lt"/>
                <a:cs typeface="+mj-lt"/>
              </a:rPr>
              <a:t>Supporting People </a:t>
            </a:r>
            <a:r>
              <a:rPr lang="en-US" sz="1600" b="1" err="1">
                <a:solidFill>
                  <a:srgbClr val="FEFFFF"/>
                </a:solidFill>
                <a:ea typeface="+mj-lt"/>
                <a:cs typeface="+mj-lt"/>
              </a:rPr>
              <a:t>Programmes</a:t>
            </a:r>
            <a:r>
              <a:rPr lang="en-US" sz="1600" b="1">
                <a:solidFill>
                  <a:srgbClr val="FEFFFF"/>
                </a:solidFill>
                <a:ea typeface="+mj-lt"/>
                <a:cs typeface="+mj-lt"/>
              </a:rPr>
              <a:t> </a:t>
            </a:r>
            <a:endParaRPr lang="en-US"/>
          </a:p>
          <a:p>
            <a:pPr marL="285750" indent="-285750">
              <a:lnSpc>
                <a:spcPct val="90000"/>
              </a:lnSpc>
              <a:spcBef>
                <a:spcPts val="1000"/>
              </a:spcBef>
              <a:buFont typeface="'Wingdings 3',Sans-Serif"/>
              <a:buChar char=""/>
            </a:pPr>
            <a:r>
              <a:rPr lang="en-US" sz="1600" b="1">
                <a:solidFill>
                  <a:srgbClr val="FEFFFF"/>
                </a:solidFill>
                <a:ea typeface="+mj-lt"/>
                <a:cs typeface="+mj-lt"/>
              </a:rPr>
              <a:t>Prevention </a:t>
            </a:r>
            <a:r>
              <a:rPr lang="en-US" sz="1600" b="1" err="1">
                <a:solidFill>
                  <a:srgbClr val="FEFFFF"/>
                </a:solidFill>
                <a:ea typeface="+mj-lt"/>
                <a:cs typeface="+mj-lt"/>
              </a:rPr>
              <a:t>Programmes</a:t>
            </a:r>
            <a:r>
              <a:rPr lang="en-US" sz="1600" b="1">
                <a:solidFill>
                  <a:srgbClr val="FEFFFF"/>
                </a:solidFill>
                <a:ea typeface="+mj-lt"/>
                <a:cs typeface="+mj-lt"/>
              </a:rPr>
              <a:t> </a:t>
            </a:r>
            <a:br>
              <a:rPr lang="en-US" sz="1600" b="1">
                <a:solidFill>
                  <a:srgbClr val="FEFFFF"/>
                </a:solidFill>
                <a:ea typeface="+mj-lt"/>
                <a:cs typeface="+mj-lt"/>
              </a:rPr>
            </a:br>
            <a:br>
              <a:rPr lang="en-US" sz="1600" b="1">
                <a:ea typeface="+mj-lt"/>
                <a:cs typeface="+mj-lt"/>
              </a:rPr>
            </a:br>
            <a:endParaRPr lang="en-US" sz="1600">
              <a:solidFill>
                <a:srgbClr val="FEFFFF"/>
              </a:solidFill>
              <a:ea typeface="+mj-lt"/>
              <a:cs typeface="+mj-lt"/>
            </a:endParaRPr>
          </a:p>
        </p:txBody>
      </p:sp>
      <p:sp>
        <p:nvSpPr>
          <p:cNvPr id="3" name="TextBox 2">
            <a:extLst>
              <a:ext uri="{FF2B5EF4-FFF2-40B4-BE49-F238E27FC236}">
                <a16:creationId xmlns:a16="http://schemas.microsoft.com/office/drawing/2014/main" id="{28E54539-3C32-4C29-B4F3-F4DC4F96176C}"/>
              </a:ext>
            </a:extLst>
          </p:cNvPr>
          <p:cNvSpPr txBox="1"/>
          <p:nvPr/>
        </p:nvSpPr>
        <p:spPr>
          <a:xfrm>
            <a:off x="1422400" y="3083983"/>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accent2"/>
                </a:solidFill>
                <a:latin typeface="Arial"/>
                <a:cs typeface="Arial"/>
              </a:rPr>
              <a:t>A Discussion on the case management initiatives</a:t>
            </a:r>
            <a:endParaRPr lang="en-GB" sz="1400" b="1">
              <a:solidFill>
                <a:schemeClr val="accent2"/>
              </a:solidFill>
              <a:latin typeface="Arial"/>
              <a:cs typeface="Arial"/>
            </a:endParaRPr>
          </a:p>
        </p:txBody>
      </p:sp>
      <p:pic>
        <p:nvPicPr>
          <p:cNvPr id="4" name="Picture 4" descr="A picture containing shape&#10;&#10;Description automatically generated">
            <a:extLst>
              <a:ext uri="{FF2B5EF4-FFF2-40B4-BE49-F238E27FC236}">
                <a16:creationId xmlns:a16="http://schemas.microsoft.com/office/drawing/2014/main" id="{CBF20B50-C41D-48F3-A3D2-ACA0385B110B}"/>
              </a:ext>
            </a:extLst>
          </p:cNvPr>
          <p:cNvPicPr>
            <a:picLocks noChangeAspect="1"/>
          </p:cNvPicPr>
          <p:nvPr/>
        </p:nvPicPr>
        <p:blipFill>
          <a:blip r:embed="rId2"/>
          <a:stretch>
            <a:fillRect/>
          </a:stretch>
        </p:blipFill>
        <p:spPr>
          <a:xfrm>
            <a:off x="5232338" y="4642405"/>
            <a:ext cx="3001931" cy="2029350"/>
          </a:xfrm>
          <a:prstGeom prst="rect">
            <a:avLst/>
          </a:prstGeom>
        </p:spPr>
      </p:pic>
    </p:spTree>
    <p:extLst>
      <p:ext uri="{BB962C8B-B14F-4D97-AF65-F5344CB8AC3E}">
        <p14:creationId xmlns:p14="http://schemas.microsoft.com/office/powerpoint/2010/main" val="217961942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lumMod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6E15047-C9A7-480F-BC42-C8ABF9ADAEDA}"/>
              </a:ext>
            </a:extLst>
          </p:cNvPr>
          <p:cNvSpPr>
            <a:spLocks noGrp="1"/>
          </p:cNvSpPr>
          <p:nvPr>
            <p:ph type="title"/>
          </p:nvPr>
        </p:nvSpPr>
        <p:spPr>
          <a:xfrm>
            <a:off x="1843391" y="825393"/>
            <a:ext cx="9383408" cy="490136"/>
          </a:xfrm>
        </p:spPr>
        <p:txBody>
          <a:bodyPr>
            <a:normAutofit/>
          </a:bodyPr>
          <a:lstStyle/>
          <a:p>
            <a:pPr>
              <a:lnSpc>
                <a:spcPct val="90000"/>
              </a:lnSpc>
            </a:pPr>
            <a:r>
              <a:rPr lang="en-GB" sz="2000">
                <a:solidFill>
                  <a:srgbClr val="FFFFFF"/>
                </a:solidFill>
                <a:latin typeface="Arial"/>
                <a:cs typeface="Arial"/>
              </a:rPr>
              <a:t>A discussion on the case management initiatives continued ….......</a:t>
            </a:r>
            <a:r>
              <a:rPr lang="en-GB" sz="1600" b="1">
                <a:solidFill>
                  <a:srgbClr val="FFFFFF"/>
                </a:solidFill>
                <a:latin typeface="Arial"/>
                <a:cs typeface="Arial"/>
              </a:rPr>
              <a:t>(Hussain)</a:t>
            </a:r>
            <a:r>
              <a:rPr lang="en-GB" sz="1600">
                <a:solidFill>
                  <a:srgbClr val="FFFFFF"/>
                </a:solidFill>
                <a:latin typeface="Arial"/>
                <a:cs typeface="Arial"/>
              </a:rPr>
              <a:t> </a:t>
            </a:r>
            <a:endParaRPr lang="en-GB" sz="1600">
              <a:latin typeface="Arial"/>
              <a:cs typeface="Arial"/>
            </a:endParaRPr>
          </a:p>
        </p:txBody>
      </p:sp>
      <p:sp>
        <p:nvSpPr>
          <p:cNvPr id="33"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7FDD8A08-B86F-4602-BE7D-CD9EBA367107}"/>
              </a:ext>
            </a:extLst>
          </p:cNvPr>
          <p:cNvSpPr>
            <a:spLocks noGrp="1"/>
          </p:cNvSpPr>
          <p:nvPr>
            <p:ph idx="1"/>
          </p:nvPr>
        </p:nvSpPr>
        <p:spPr>
          <a:xfrm>
            <a:off x="1843392" y="2623930"/>
            <a:ext cx="9383408" cy="3287292"/>
          </a:xfrm>
        </p:spPr>
        <p:txBody>
          <a:bodyPr vert="horz" lIns="91440" tIns="45720" rIns="91440" bIns="45720" rtlCol="0" anchor="t">
            <a:noAutofit/>
          </a:bodyPr>
          <a:lstStyle/>
          <a:p>
            <a:pPr>
              <a:lnSpc>
                <a:spcPct val="90000"/>
              </a:lnSpc>
            </a:pPr>
            <a:r>
              <a:rPr lang="en-GB" sz="1400" b="1">
                <a:latin typeface="Arial"/>
                <a:cs typeface="Arial"/>
              </a:rPr>
              <a:t>CAMHS – Children and Young Person Mental Health Care Service. </a:t>
            </a:r>
            <a:endParaRPr lang="en-US" sz="1400" b="1">
              <a:latin typeface="Arial"/>
              <a:cs typeface="Arial"/>
            </a:endParaRPr>
          </a:p>
          <a:p>
            <a:pPr lvl="1">
              <a:lnSpc>
                <a:spcPct val="90000"/>
              </a:lnSpc>
            </a:pPr>
            <a:r>
              <a:rPr lang="en-GB" sz="1400">
                <a:latin typeface="Arial"/>
                <a:cs typeface="Arial"/>
              </a:rPr>
              <a:t>CAMHS stands for Child and Adolescent mental health services and they provide treatment and support for young people with emotional, behavioural and mental health problems. </a:t>
            </a:r>
          </a:p>
          <a:p>
            <a:pPr lvl="1">
              <a:lnSpc>
                <a:spcPct val="90000"/>
              </a:lnSpc>
            </a:pPr>
            <a:r>
              <a:rPr lang="en-GB" sz="1400">
                <a:latin typeface="Arial"/>
                <a:cs typeface="Arial"/>
              </a:rPr>
              <a:t>the young people in this family will require assessments and if needed, treatment from CAMHS due to the trauma they have so far experienced. </a:t>
            </a:r>
          </a:p>
          <a:p>
            <a:pPr>
              <a:lnSpc>
                <a:spcPct val="90000"/>
              </a:lnSpc>
            </a:pPr>
            <a:r>
              <a:rPr lang="en-GB" sz="1400">
                <a:latin typeface="Arial"/>
                <a:cs typeface="Arial"/>
              </a:rPr>
              <a:t> C</a:t>
            </a:r>
            <a:r>
              <a:rPr lang="en-GB" sz="1400" b="1">
                <a:latin typeface="Arial"/>
                <a:cs typeface="Arial"/>
              </a:rPr>
              <a:t>hildren in need meetings  - Not on a register </a:t>
            </a:r>
          </a:p>
          <a:p>
            <a:pPr lvl="1">
              <a:lnSpc>
                <a:spcPct val="90000"/>
              </a:lnSpc>
            </a:pPr>
            <a:r>
              <a:rPr lang="en-GB" sz="1400">
                <a:latin typeface="Arial"/>
                <a:cs typeface="Arial"/>
              </a:rPr>
              <a:t>These meetings are held with the appropriate professionals involved to come up with a plan to tackle the issues. The role of each professional is also discussed. </a:t>
            </a:r>
          </a:p>
          <a:p>
            <a:pPr lvl="1">
              <a:lnSpc>
                <a:spcPct val="90000"/>
              </a:lnSpc>
            </a:pPr>
            <a:r>
              <a:rPr lang="en-GB" sz="1400">
                <a:latin typeface="Arial"/>
                <a:cs typeface="Arial"/>
              </a:rPr>
              <a:t>Family E have many issues which need to be resolved including abuse towards young children and adults, therefore, many authorities will be involved, and concise plan will allow communication to be clear. </a:t>
            </a:r>
          </a:p>
          <a:p>
            <a:pPr>
              <a:lnSpc>
                <a:spcPct val="90000"/>
              </a:lnSpc>
            </a:pPr>
            <a:r>
              <a:rPr lang="en-GB" sz="1400" b="1">
                <a:latin typeface="Arial"/>
                <a:cs typeface="Arial"/>
              </a:rPr>
              <a:t>Child protection list</a:t>
            </a:r>
          </a:p>
          <a:p>
            <a:pPr lvl="1">
              <a:lnSpc>
                <a:spcPct val="90000"/>
              </a:lnSpc>
            </a:pPr>
            <a:r>
              <a:rPr lang="en-GB" sz="1400">
                <a:latin typeface="Arial"/>
                <a:cs typeface="Arial"/>
              </a:rPr>
              <a:t>The child protection list is a private and confidential list which includes the names of each child who require protection. </a:t>
            </a:r>
          </a:p>
          <a:p>
            <a:pPr lvl="1">
              <a:lnSpc>
                <a:spcPct val="90000"/>
              </a:lnSpc>
            </a:pPr>
            <a:r>
              <a:rPr lang="en-GB" sz="1400">
                <a:latin typeface="Arial"/>
                <a:cs typeface="Arial"/>
              </a:rPr>
              <a:t>Family E will now have social services and other local authorities involved with the family and regular meetings will be held and the care towards the children will be questioned. </a:t>
            </a:r>
          </a:p>
        </p:txBody>
      </p:sp>
    </p:spTree>
    <p:extLst>
      <p:ext uri="{BB962C8B-B14F-4D97-AF65-F5344CB8AC3E}">
        <p14:creationId xmlns:p14="http://schemas.microsoft.com/office/powerpoint/2010/main" val="2956283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4" name="Rectangle 34">
            <a:extLst>
              <a:ext uri="{FF2B5EF4-FFF2-40B4-BE49-F238E27FC236}">
                <a16:creationId xmlns:a16="http://schemas.microsoft.com/office/drawing/2014/main" id="{37B5A23F-7276-435D-91DA-09104D77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6" name="Rectangle 36">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8" name="Rectangle 38">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D93AE5A-54E2-4D0B-9441-41CF9AFB1E17}"/>
              </a:ext>
            </a:extLst>
          </p:cNvPr>
          <p:cNvSpPr>
            <a:spLocks noGrp="1"/>
          </p:cNvSpPr>
          <p:nvPr>
            <p:ph type="title"/>
          </p:nvPr>
        </p:nvSpPr>
        <p:spPr>
          <a:xfrm>
            <a:off x="541867" y="787400"/>
            <a:ext cx="7145866" cy="778933"/>
          </a:xfrm>
        </p:spPr>
        <p:txBody>
          <a:bodyPr anchor="ctr">
            <a:normAutofit/>
          </a:bodyPr>
          <a:lstStyle/>
          <a:p>
            <a:r>
              <a:rPr lang="en-GB" sz="3200" b="1">
                <a:solidFill>
                  <a:srgbClr val="FEFFFF"/>
                </a:solidFill>
                <a:latin typeface="Arial"/>
                <a:cs typeface="Arial"/>
              </a:rPr>
              <a:t>Summarise</a:t>
            </a:r>
          </a:p>
        </p:txBody>
      </p:sp>
      <p:pic>
        <p:nvPicPr>
          <p:cNvPr id="8" name="Picture 9" descr="A silhouette of a person&#10;&#10;Description automatically generated">
            <a:extLst>
              <a:ext uri="{FF2B5EF4-FFF2-40B4-BE49-F238E27FC236}">
                <a16:creationId xmlns:a16="http://schemas.microsoft.com/office/drawing/2014/main" id="{F510200E-4E14-431E-9963-7F05ECC10C49}"/>
              </a:ext>
            </a:extLst>
          </p:cNvPr>
          <p:cNvPicPr>
            <a:picLocks noChangeAspect="1"/>
          </p:cNvPicPr>
          <p:nvPr/>
        </p:nvPicPr>
        <p:blipFill rotWithShape="1">
          <a:blip r:embed="rId2"/>
          <a:srcRect t="61" b="8100"/>
          <a:stretch/>
        </p:blipFill>
        <p:spPr>
          <a:xfrm>
            <a:off x="8713057" y="2100449"/>
            <a:ext cx="3001931" cy="3725598"/>
          </a:xfrm>
          <a:prstGeom prst="rect">
            <a:avLst/>
          </a:prstGeom>
        </p:spPr>
      </p:pic>
      <p:sp>
        <p:nvSpPr>
          <p:cNvPr id="4" name="TextBox 3">
            <a:extLst>
              <a:ext uri="{FF2B5EF4-FFF2-40B4-BE49-F238E27FC236}">
                <a16:creationId xmlns:a16="http://schemas.microsoft.com/office/drawing/2014/main" id="{7C7195E9-3B36-4AF1-A9A9-76C79769D4F1}"/>
              </a:ext>
            </a:extLst>
          </p:cNvPr>
          <p:cNvSpPr txBox="1"/>
          <p:nvPr/>
        </p:nvSpPr>
        <p:spPr>
          <a:xfrm>
            <a:off x="6852249" y="21796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2" name="Content Placeholder 11">
            <a:extLst>
              <a:ext uri="{FF2B5EF4-FFF2-40B4-BE49-F238E27FC236}">
                <a16:creationId xmlns:a16="http://schemas.microsoft.com/office/drawing/2014/main" id="{13CF04E9-3440-4E11-8E59-DE2B5B298A18}"/>
              </a:ext>
            </a:extLst>
          </p:cNvPr>
          <p:cNvSpPr>
            <a:spLocks noGrp="1"/>
          </p:cNvSpPr>
          <p:nvPr>
            <p:ph idx="1"/>
          </p:nvPr>
        </p:nvSpPr>
        <p:spPr>
          <a:xfrm>
            <a:off x="274457" y="1860431"/>
            <a:ext cx="7693325" cy="4784036"/>
          </a:xfrm>
        </p:spPr>
        <p:txBody>
          <a:bodyPr vert="horz" lIns="91440" tIns="45720" rIns="91440" bIns="45720" rtlCol="0" anchor="t">
            <a:normAutofit fontScale="85000" lnSpcReduction="20000"/>
          </a:bodyPr>
          <a:lstStyle/>
          <a:p>
            <a:pPr marL="0" indent="0">
              <a:buNone/>
            </a:pPr>
            <a:r>
              <a:rPr lang="en-US"/>
              <a:t>To conclude this case study of Family E: </a:t>
            </a:r>
          </a:p>
          <a:p>
            <a:pPr marL="685800" lvl="1"/>
            <a:r>
              <a:rPr lang="en-US"/>
              <a:t>The risk factors</a:t>
            </a:r>
            <a:r>
              <a:rPr lang="en-US" b="1"/>
              <a:t>,</a:t>
            </a:r>
            <a:r>
              <a:rPr lang="en-US"/>
              <a:t> which Family E had been facing throughout the process in the care of the multi-agencies as shown lack of communication amongst each other as well as with the family.</a:t>
            </a:r>
          </a:p>
          <a:p>
            <a:pPr marL="685800" lvl="1"/>
            <a:r>
              <a:rPr lang="en-US"/>
              <a:t>We have established due to the lack of funding; these policies and interventions are not able to provide the best results for Family E.</a:t>
            </a:r>
          </a:p>
          <a:p>
            <a:pPr marL="685800" lvl="1"/>
            <a:r>
              <a:rPr lang="en-US"/>
              <a:t>Furthermore, we have investigated the current policies that been put in place for Family E, as well as we have gained information on which multi-agency are involved in the case study.</a:t>
            </a:r>
          </a:p>
          <a:p>
            <a:pPr marL="285750"/>
            <a:r>
              <a:rPr lang="en-US"/>
              <a:t>Recommendation </a:t>
            </a:r>
          </a:p>
          <a:p>
            <a:pPr marL="0" indent="0">
              <a:buNone/>
            </a:pPr>
            <a:r>
              <a:rPr lang="en-US"/>
              <a:t>We would recommend that:</a:t>
            </a:r>
          </a:p>
          <a:p>
            <a:pPr lvl="1"/>
            <a:r>
              <a:rPr lang="en-US"/>
              <a:t>Exceptional staff training to be provided </a:t>
            </a:r>
          </a:p>
          <a:p>
            <a:pPr lvl="1"/>
            <a:r>
              <a:rPr lang="en-US"/>
              <a:t>Appropriate use of available resources, for example:</a:t>
            </a:r>
          </a:p>
          <a:p>
            <a:pPr lvl="2"/>
            <a:r>
              <a:rPr lang="en-US"/>
              <a:t> following operating procedures. </a:t>
            </a:r>
          </a:p>
          <a:p>
            <a:pPr lvl="2"/>
            <a:r>
              <a:rPr lang="en-US"/>
              <a:t>having a clear hierarchy in staff to allow them to understand each person roles within the teams. </a:t>
            </a:r>
          </a:p>
          <a:p>
            <a:pPr lvl="1"/>
            <a:r>
              <a:rPr lang="en-US"/>
              <a:t>Having multiple meetings with everyone involved in the case to obtain better communication between each other, therefore this would provide better care and support for Family E. </a:t>
            </a:r>
          </a:p>
          <a:p>
            <a:pPr marL="0" indent="0">
              <a:buNone/>
            </a:pPr>
            <a:endParaRPr lang="en-US"/>
          </a:p>
          <a:p>
            <a:pPr marL="400050" lvl="1" indent="0">
              <a:buNone/>
            </a:pPr>
            <a:endParaRPr lang="en-US"/>
          </a:p>
          <a:p>
            <a:pPr marL="685800" lvl="1"/>
            <a:endParaRPr lang="en-US"/>
          </a:p>
          <a:p>
            <a:pPr marL="685800" lvl="1"/>
            <a:endParaRPr lang="en-US"/>
          </a:p>
        </p:txBody>
      </p:sp>
    </p:spTree>
    <p:extLst>
      <p:ext uri="{BB962C8B-B14F-4D97-AF65-F5344CB8AC3E}">
        <p14:creationId xmlns:p14="http://schemas.microsoft.com/office/powerpoint/2010/main" val="12380139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1999BCC3-1558-4942-BBF8-DD52E1368205}"/>
              </a:ext>
            </a:extLst>
          </p:cNvPr>
          <p:cNvSpPr>
            <a:spLocks noGrp="1"/>
          </p:cNvSpPr>
          <p:nvPr>
            <p:ph type="title"/>
          </p:nvPr>
        </p:nvSpPr>
        <p:spPr>
          <a:xfrm>
            <a:off x="1217056" y="1093380"/>
            <a:ext cx="3068182" cy="4671240"/>
          </a:xfrm>
        </p:spPr>
        <p:txBody>
          <a:bodyPr anchor="ctr">
            <a:normAutofit/>
          </a:bodyPr>
          <a:lstStyle/>
          <a:p>
            <a:pPr algn="r">
              <a:lnSpc>
                <a:spcPct val="90000"/>
              </a:lnSpc>
            </a:pPr>
            <a:r>
              <a:rPr lang="en-GB" sz="1400" b="1">
                <a:solidFill>
                  <a:schemeClr val="accent2"/>
                </a:solidFill>
                <a:latin typeface="Arial"/>
                <a:cs typeface="Arial"/>
              </a:rPr>
              <a:t>References List</a:t>
            </a:r>
            <a:r>
              <a:rPr lang="en-GB">
                <a:latin typeface="Arial"/>
                <a:cs typeface="Arial"/>
              </a:rPr>
              <a:t> </a:t>
            </a: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89B923-D308-4E4A-80A8-7208DFF438E0}"/>
              </a:ext>
            </a:extLst>
          </p:cNvPr>
          <p:cNvSpPr>
            <a:spLocks noGrp="1"/>
          </p:cNvSpPr>
          <p:nvPr>
            <p:ph idx="1"/>
          </p:nvPr>
        </p:nvSpPr>
        <p:spPr>
          <a:xfrm>
            <a:off x="4961920" y="1198199"/>
            <a:ext cx="6553130" cy="5639144"/>
          </a:xfrm>
        </p:spPr>
        <p:txBody>
          <a:bodyPr vert="horz" lIns="91440" tIns="45720" rIns="91440" bIns="45720" rtlCol="0" anchor="ctr">
            <a:noAutofit/>
          </a:bodyPr>
          <a:lstStyle/>
          <a:p>
            <a:r>
              <a:rPr lang="en-GB" sz="1400">
                <a:latin typeface="Arial"/>
                <a:ea typeface="+mn-lt"/>
                <a:cs typeface="+mn-lt"/>
              </a:rPr>
              <a:t>Association for Public Service Excellence. (n.a). </a:t>
            </a:r>
            <a:r>
              <a:rPr lang="en-GB" sz="1400" i="1">
                <a:latin typeface="Arial"/>
                <a:ea typeface="+mn-lt"/>
                <a:cs typeface="+mn-lt"/>
              </a:rPr>
              <a:t>Neighbourhood Services.</a:t>
            </a:r>
            <a:r>
              <a:rPr lang="en-GB" sz="1400">
                <a:latin typeface="Arial"/>
                <a:ea typeface="+mn-lt"/>
                <a:cs typeface="+mn-lt"/>
              </a:rPr>
              <a:t> Available: https://www.apse.org.uk/apse/index.cfm/research/good-neighbourhoods/. Last accessed 21 Oct 2020.</a:t>
            </a:r>
            <a:endParaRPr lang="en-GB" sz="1400">
              <a:solidFill>
                <a:schemeClr val="tx1"/>
              </a:solidFill>
              <a:latin typeface="Arial"/>
              <a:cs typeface="Arial"/>
            </a:endParaRPr>
          </a:p>
          <a:p>
            <a:r>
              <a:rPr lang="en-GB" sz="1400">
                <a:solidFill>
                  <a:schemeClr val="tx1"/>
                </a:solidFill>
                <a:latin typeface="Arial"/>
                <a:cs typeface="Arial"/>
              </a:rPr>
              <a:t>Children's Rights Alliance for England. 2020. [online] Available at: &lt;http://www.crae.org.uk/childrens-rights-the-law/laws-protecting-childrens-rights/equality-act-2010/#:~:text=The%20Equality%20Act%202010%20protects,provision%20of%20services%20and%20work.&amp;text=age%20(under%2D18s%20are%20only,in%20relation%20to%20work)%3B&gt; [Accessed 12 October 2020].</a:t>
            </a:r>
          </a:p>
          <a:p>
            <a:r>
              <a:rPr lang="en-GB" sz="1400">
                <a:solidFill>
                  <a:schemeClr val="tx1"/>
                </a:solidFill>
                <a:latin typeface="Arial"/>
                <a:cs typeface="Arial"/>
              </a:rPr>
              <a:t>Community Care. (2007). </a:t>
            </a:r>
            <a:r>
              <a:rPr lang="en-GB" sz="1400" i="1">
                <a:solidFill>
                  <a:schemeClr val="tx1"/>
                </a:solidFill>
                <a:latin typeface="Arial"/>
                <a:cs typeface="Arial"/>
              </a:rPr>
              <a:t>Children’s services in England.</a:t>
            </a:r>
            <a:r>
              <a:rPr lang="en-GB" sz="1400">
                <a:solidFill>
                  <a:schemeClr val="tx1"/>
                </a:solidFill>
                <a:latin typeface="Arial"/>
                <a:cs typeface="Arial"/>
              </a:rPr>
              <a:t> Available: </a:t>
            </a:r>
            <a:r>
              <a:rPr lang="en-GB" sz="1400">
                <a:solidFill>
                  <a:schemeClr val="tx1"/>
                </a:solidFill>
                <a:latin typeface="Arial"/>
                <a:cs typeface="Arial"/>
                <a:hlinkClick r:id="rId2">
                  <a:extLst>
                    <a:ext uri="{A12FA001-AC4F-418D-AE19-62706E023703}">
                      <ahyp:hlinkClr xmlns:ahyp="http://schemas.microsoft.com/office/drawing/2018/hyperlinkcolor" val="tx"/>
                    </a:ext>
                  </a:extLst>
                </a:hlinkClick>
              </a:rPr>
              <a:t>https://www.communitycare.co.uk/2007/04/03/childrens-services-in-england/</a:t>
            </a:r>
            <a:r>
              <a:rPr lang="en-GB" sz="1400">
                <a:solidFill>
                  <a:schemeClr val="tx1"/>
                </a:solidFill>
                <a:latin typeface="Arial"/>
                <a:cs typeface="Arial"/>
              </a:rPr>
              <a:t>. Last accessed 20 Oct 2020.</a:t>
            </a:r>
          </a:p>
          <a:p>
            <a:r>
              <a:rPr lang="en-US" sz="1400">
                <a:solidFill>
                  <a:schemeClr val="tx1"/>
                </a:solidFill>
                <a:latin typeface="Arial"/>
                <a:cs typeface="Arial"/>
              </a:rPr>
              <a:t>CPD Online College.(2019). </a:t>
            </a:r>
            <a:r>
              <a:rPr lang="en-US" sz="1400" i="1">
                <a:solidFill>
                  <a:schemeClr val="tx1"/>
                </a:solidFill>
                <a:latin typeface="Arial"/>
                <a:cs typeface="Arial"/>
              </a:rPr>
              <a:t>'Legislation and policies that surround safeguarding children</a:t>
            </a:r>
            <a:r>
              <a:rPr lang="en-US" sz="1400">
                <a:solidFill>
                  <a:schemeClr val="tx1"/>
                </a:solidFill>
                <a:latin typeface="Arial"/>
                <a:cs typeface="Arial"/>
              </a:rPr>
              <a:t>'. Available at: </a:t>
            </a:r>
            <a:r>
              <a:rPr lang="en-US" sz="1400">
                <a:solidFill>
                  <a:schemeClr val="tx1"/>
                </a:solidFill>
                <a:latin typeface="Arial"/>
                <a:cs typeface="Arial"/>
                <a:hlinkClick r:id="rId3">
                  <a:extLst>
                    <a:ext uri="{A12FA001-AC4F-418D-AE19-62706E023703}">
                      <ahyp:hlinkClr xmlns:ahyp="http://schemas.microsoft.com/office/drawing/2018/hyperlinkcolor" val="tx"/>
                    </a:ext>
                  </a:extLst>
                </a:hlinkClick>
              </a:rPr>
              <a:t>https://cpdonline.co.uk/knowledge-base/safeguarding/legislation--safeguarding-children</a:t>
            </a:r>
            <a:r>
              <a:rPr lang="en-US" sz="1400">
                <a:solidFill>
                  <a:schemeClr val="tx1"/>
                </a:solidFill>
                <a:latin typeface="Arial"/>
                <a:cs typeface="Arial"/>
              </a:rPr>
              <a:t> (Accessed: 5 October 2020)</a:t>
            </a:r>
            <a:endParaRPr lang="en-GB" sz="1400">
              <a:solidFill>
                <a:schemeClr val="tx1"/>
              </a:solidFill>
              <a:latin typeface="Arial"/>
              <a:cs typeface="Arial"/>
            </a:endParaRPr>
          </a:p>
          <a:p>
            <a:r>
              <a:rPr lang="en-GB" sz="1400">
                <a:solidFill>
                  <a:schemeClr val="tx1"/>
                </a:solidFill>
                <a:latin typeface="Arial"/>
                <a:cs typeface="Arial"/>
              </a:rPr>
              <a:t>Daily Mail (2020) Available at: </a:t>
            </a:r>
            <a:r>
              <a:rPr lang="en-GB" sz="1400">
                <a:solidFill>
                  <a:schemeClr val="tx1"/>
                </a:solidFill>
                <a:latin typeface="Arial"/>
                <a:cs typeface="Arial"/>
                <a:hlinkClick r:id="rId4">
                  <a:extLst>
                    <a:ext uri="{A12FA001-AC4F-418D-AE19-62706E023703}">
                      <ahyp:hlinkClr xmlns:ahyp="http://schemas.microsoft.com/office/drawing/2018/hyperlinkcolor" val="tx"/>
                    </a:ext>
                  </a:extLst>
                </a:hlinkClick>
              </a:rPr>
              <a:t>https:</a:t>
            </a:r>
            <a:r>
              <a:rPr lang="en-GB" sz="1400" u="sng">
                <a:solidFill>
                  <a:schemeClr val="tx1"/>
                </a:solidFill>
                <a:latin typeface="Arial"/>
                <a:cs typeface="Arial"/>
                <a:hlinkClick r:id="rId4">
                  <a:extLst>
                    <a:ext uri="{A12FA001-AC4F-418D-AE19-62706E023703}">
                      <ahyp:hlinkClr xmlns:ahyp="http://schemas.microsoft.com/office/drawing/2018/hyperlinkcolor" val="tx"/>
                    </a:ext>
                  </a:extLst>
                </a:hlinkClick>
              </a:rPr>
              <a:t>//www.dailymail.co.uk/news/article-8801983/Priti-Patel-denial-rising-anti-social-behaviour-Dame-Vera-Baird-says.html</a:t>
            </a:r>
            <a:r>
              <a:rPr lang="en-GB" sz="1400">
                <a:solidFill>
                  <a:schemeClr val="tx1"/>
                </a:solidFill>
                <a:latin typeface="Arial"/>
                <a:cs typeface="Arial"/>
              </a:rPr>
              <a:t> (Accessed: 25 October 2020). </a:t>
            </a:r>
          </a:p>
          <a:p>
            <a:r>
              <a:rPr lang="en-GB" sz="1400">
                <a:solidFill>
                  <a:schemeClr val="tx1"/>
                </a:solidFill>
                <a:latin typeface="Arial"/>
                <a:cs typeface="Arial"/>
              </a:rPr>
              <a:t>Desmond, M. and Kimbro, R.T., 2015. Eviction's fallout: housing, hardship, and health. </a:t>
            </a:r>
            <a:r>
              <a:rPr lang="en-GB" sz="1400" i="1">
                <a:solidFill>
                  <a:schemeClr val="tx1"/>
                </a:solidFill>
                <a:latin typeface="Arial"/>
                <a:cs typeface="Arial"/>
              </a:rPr>
              <a:t>Social forces</a:t>
            </a:r>
            <a:r>
              <a:rPr lang="en-GB" sz="1400">
                <a:solidFill>
                  <a:schemeClr val="tx1"/>
                </a:solidFill>
                <a:latin typeface="Arial"/>
                <a:cs typeface="Arial"/>
              </a:rPr>
              <a:t>, </a:t>
            </a:r>
            <a:r>
              <a:rPr lang="en-GB" sz="1400" i="1">
                <a:solidFill>
                  <a:schemeClr val="tx1"/>
                </a:solidFill>
                <a:latin typeface="Arial"/>
                <a:cs typeface="Arial"/>
              </a:rPr>
              <a:t>94</a:t>
            </a:r>
            <a:r>
              <a:rPr lang="en-GB" sz="1400">
                <a:solidFill>
                  <a:schemeClr val="tx1"/>
                </a:solidFill>
                <a:latin typeface="Arial"/>
                <a:cs typeface="Arial"/>
              </a:rPr>
              <a:t>(1), pp.295-324. Available at: </a:t>
            </a:r>
            <a:r>
              <a:rPr lang="en-GB" sz="1400">
                <a:solidFill>
                  <a:schemeClr val="tx1"/>
                </a:solidFill>
                <a:latin typeface="Arial"/>
                <a:cs typeface="Arial"/>
                <a:hlinkClick r:id="rId5">
                  <a:extLst>
                    <a:ext uri="{A12FA001-AC4F-418D-AE19-62706E023703}">
                      <ahyp:hlinkClr xmlns:ahyp="http://schemas.microsoft.com/office/drawing/2018/hyperlinkcolor" val="tx"/>
                    </a:ext>
                  </a:extLst>
                </a:hlinkClick>
              </a:rPr>
              <a:t>https://academic.oup.com/sf/articleabstract/94/1/295/1754025</a:t>
            </a:r>
            <a:r>
              <a:rPr lang="en-GB" sz="1400">
                <a:solidFill>
                  <a:schemeClr val="tx1"/>
                </a:solidFill>
                <a:latin typeface="Arial"/>
                <a:cs typeface="Arial"/>
              </a:rPr>
              <a:t> (Accessed: 10 October 2020).</a:t>
            </a:r>
          </a:p>
          <a:p>
            <a:pPr marL="0" indent="0">
              <a:buNone/>
            </a:pPr>
            <a:endParaRPr lang="en-GB" sz="1400">
              <a:solidFill>
                <a:schemeClr val="tx1"/>
              </a:solidFill>
              <a:latin typeface="Arial"/>
              <a:cs typeface="Arial"/>
            </a:endParaRPr>
          </a:p>
          <a:p>
            <a:endParaRPr lang="en-GB" sz="1400">
              <a:solidFill>
                <a:schemeClr val="tx1"/>
              </a:solidFill>
              <a:latin typeface="Arial"/>
              <a:cs typeface="Arial"/>
            </a:endParaRPr>
          </a:p>
          <a:p>
            <a:endParaRPr lang="en-GB" sz="1400">
              <a:solidFill>
                <a:schemeClr val="tx1"/>
              </a:solidFill>
              <a:latin typeface="Arial"/>
              <a:cs typeface="Arial"/>
            </a:endParaRPr>
          </a:p>
        </p:txBody>
      </p:sp>
    </p:spTree>
    <p:extLst>
      <p:ext uri="{BB962C8B-B14F-4D97-AF65-F5344CB8AC3E}">
        <p14:creationId xmlns:p14="http://schemas.microsoft.com/office/powerpoint/2010/main" val="2477531347"/>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B5511B9F-813E-432A-8810-74C8199968CB}"/>
              </a:ext>
            </a:extLst>
          </p:cNvPr>
          <p:cNvSpPr>
            <a:spLocks noGrp="1"/>
          </p:cNvSpPr>
          <p:nvPr>
            <p:ph type="title"/>
          </p:nvPr>
        </p:nvSpPr>
        <p:spPr>
          <a:xfrm>
            <a:off x="1217056" y="1093380"/>
            <a:ext cx="3068182" cy="4671240"/>
          </a:xfrm>
        </p:spPr>
        <p:txBody>
          <a:bodyPr anchor="ctr">
            <a:normAutofit/>
          </a:bodyPr>
          <a:lstStyle/>
          <a:p>
            <a:pPr algn="r"/>
            <a:r>
              <a:rPr lang="en-GB" sz="1400" b="1">
                <a:solidFill>
                  <a:schemeClr val="accent2"/>
                </a:solidFill>
                <a:latin typeface="Arial"/>
                <a:cs typeface="Arial"/>
              </a:rPr>
              <a:t>References List</a:t>
            </a:r>
            <a:r>
              <a:rPr lang="en-GB" sz="1400" b="1">
                <a:latin typeface="Arial"/>
                <a:cs typeface="Arial"/>
              </a:rPr>
              <a:t> </a:t>
            </a:r>
            <a:endParaRPr lang="en-US" sz="1400" b="1"/>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US"/>
          </a:p>
        </p:txBody>
      </p:sp>
      <p:sp>
        <p:nvSpPr>
          <p:cNvPr id="3" name="Content Placeholder 2">
            <a:extLst>
              <a:ext uri="{FF2B5EF4-FFF2-40B4-BE49-F238E27FC236}">
                <a16:creationId xmlns:a16="http://schemas.microsoft.com/office/drawing/2014/main" id="{BAB006AA-8D77-44B1-931F-3EBDDEEC2281}"/>
              </a:ext>
            </a:extLst>
          </p:cNvPr>
          <p:cNvSpPr>
            <a:spLocks noGrp="1"/>
          </p:cNvSpPr>
          <p:nvPr>
            <p:ph idx="1"/>
          </p:nvPr>
        </p:nvSpPr>
        <p:spPr>
          <a:xfrm>
            <a:off x="5285509" y="1093380"/>
            <a:ext cx="6219103" cy="4679250"/>
          </a:xfrm>
        </p:spPr>
        <p:txBody>
          <a:bodyPr vert="horz" lIns="91440" tIns="45720" rIns="91440" bIns="45720" rtlCol="0" anchor="ctr">
            <a:noAutofit/>
          </a:bodyPr>
          <a:lstStyle/>
          <a:p>
            <a:r>
              <a:rPr lang="en-GB" sz="1400">
                <a:latin typeface="Arial"/>
                <a:cs typeface="Arial"/>
              </a:rPr>
              <a:t>Dundee City Council. (n.a). </a:t>
            </a:r>
            <a:r>
              <a:rPr lang="en-GB" sz="1400" i="1">
                <a:latin typeface="Arial"/>
                <a:cs typeface="Arial"/>
              </a:rPr>
              <a:t>Neighbourhood Services.</a:t>
            </a:r>
            <a:r>
              <a:rPr lang="en-GB" sz="1400">
                <a:latin typeface="Arial"/>
                <a:cs typeface="Arial"/>
              </a:rPr>
              <a:t> Available: https://www.dundeecity.gov.uk/service-area/neighbourhood-services. Last accessed 19 Oct 2020.</a:t>
            </a:r>
            <a:endParaRPr lang="en-US" sz="1400">
              <a:ea typeface="+mn-lt"/>
              <a:cs typeface="+mn-lt"/>
            </a:endParaRPr>
          </a:p>
          <a:p>
            <a:r>
              <a:rPr lang="en-US" sz="1400">
                <a:solidFill>
                  <a:schemeClr val="tx1"/>
                </a:solidFill>
                <a:latin typeface="Arial"/>
                <a:cs typeface="Arial"/>
              </a:rPr>
              <a:t>Every Child Matters Policy. (2002). Available at: https://</a:t>
            </a:r>
            <a:r>
              <a:rPr lang="en-US" sz="1400">
                <a:solidFill>
                  <a:schemeClr val="tx1"/>
                </a:solidFill>
                <a:latin typeface="Arial"/>
                <a:cs typeface="Arial"/>
                <a:hlinkClick r:id="rId2">
                  <a:extLst>
                    <a:ext uri="{A12FA001-AC4F-418D-AE19-62706E023703}">
                      <ahyp:hlinkClr xmlns:ahyp="http://schemas.microsoft.com/office/drawing/2018/hyperlinkcolor" val="tx"/>
                    </a:ext>
                  </a:extLst>
                </a:hlinkClick>
              </a:rPr>
              <a:t>www.gov.uk/government/publications/every-child-matters</a:t>
            </a:r>
            <a:r>
              <a:rPr lang="en-US" sz="1400">
                <a:solidFill>
                  <a:schemeClr val="tx1"/>
                </a:solidFill>
                <a:latin typeface="Arial"/>
                <a:cs typeface="Arial"/>
              </a:rPr>
              <a:t> (Accessed: 5 October). </a:t>
            </a:r>
            <a:endParaRPr lang="en-GB" sz="1400">
              <a:solidFill>
                <a:schemeClr val="tx1"/>
              </a:solidFill>
              <a:ea typeface="+mn-lt"/>
              <a:cs typeface="+mn-lt"/>
            </a:endParaRPr>
          </a:p>
          <a:p>
            <a:r>
              <a:rPr lang="en-US" sz="1400">
                <a:latin typeface="Arial"/>
                <a:cs typeface="Arial"/>
              </a:rPr>
              <a:t>Family and community services. (2019).</a:t>
            </a:r>
            <a:r>
              <a:rPr lang="en-US" sz="1400" i="1">
                <a:latin typeface="Arial"/>
                <a:cs typeface="Arial"/>
              </a:rPr>
              <a:t>‘The effects of domestic and family violence on children and young people’ </a:t>
            </a:r>
            <a:r>
              <a:rPr lang="en-US" sz="1400">
                <a:latin typeface="Arial"/>
                <a:cs typeface="Arial"/>
              </a:rPr>
              <a:t>Available at: </a:t>
            </a:r>
            <a:r>
              <a:rPr lang="en-US" sz="1400">
                <a:latin typeface="Arial"/>
                <a:cs typeface="Arial"/>
                <a:hlinkClick r:id="rId3"/>
              </a:rPr>
              <a:t>https://www.facs.nsw.gov.au/domestic-violence/about/effects-of-dv-on-children</a:t>
            </a:r>
            <a:r>
              <a:rPr lang="en-US" sz="1400">
                <a:latin typeface="Arial"/>
                <a:cs typeface="Arial"/>
              </a:rPr>
              <a:t> (Accessed: 02 October 2020)</a:t>
            </a:r>
            <a:endParaRPr lang="en-US" sz="1400">
              <a:ea typeface="+mn-lt"/>
              <a:cs typeface="+mn-lt"/>
            </a:endParaRPr>
          </a:p>
          <a:p>
            <a:r>
              <a:rPr lang="en-US" sz="1400">
                <a:ea typeface="+mn-lt"/>
                <a:cs typeface="+mn-lt"/>
              </a:rPr>
              <a:t>Family Rights Group. (n.a). </a:t>
            </a:r>
            <a:r>
              <a:rPr lang="en-US" sz="1400" i="1">
                <a:ea typeface="+mn-lt"/>
                <a:cs typeface="+mn-lt"/>
              </a:rPr>
              <a:t>Children's services.</a:t>
            </a:r>
            <a:r>
              <a:rPr lang="en-US" sz="1400">
                <a:ea typeface="+mn-lt"/>
                <a:cs typeface="+mn-lt"/>
              </a:rPr>
              <a:t> Available: </a:t>
            </a:r>
            <a:r>
              <a:rPr lang="en-US" sz="1400">
                <a:ea typeface="+mn-lt"/>
                <a:cs typeface="+mn-lt"/>
                <a:hlinkClick r:id="rId4"/>
              </a:rPr>
              <a:t>https://www.frg.org.uk/ypa/need-help-or-advice/childrens-services</a:t>
            </a:r>
            <a:r>
              <a:rPr lang="en-US" sz="1400">
                <a:ea typeface="+mn-lt"/>
                <a:cs typeface="+mn-lt"/>
              </a:rPr>
              <a:t>. Last accessed 19 Oct 2020.</a:t>
            </a:r>
            <a:endParaRPr lang="en-US" sz="1400">
              <a:latin typeface="Arial"/>
              <a:ea typeface="+mn-lt"/>
              <a:cs typeface="Arial"/>
            </a:endParaRPr>
          </a:p>
          <a:p>
            <a:r>
              <a:rPr lang="en-US" sz="1400">
                <a:latin typeface="Arial"/>
                <a:ea typeface="+mn-lt"/>
                <a:cs typeface="+mn-lt"/>
              </a:rPr>
              <a:t>Feldon, P., 2017. </a:t>
            </a:r>
            <a:r>
              <a:rPr lang="en-US" sz="1400" i="1">
                <a:latin typeface="Arial"/>
                <a:ea typeface="+mn-lt"/>
                <a:cs typeface="+mn-lt"/>
              </a:rPr>
              <a:t>The Social Worker's Guide to the Care Act 2014</a:t>
            </a:r>
            <a:r>
              <a:rPr lang="en-US" sz="1400">
                <a:latin typeface="Arial"/>
                <a:ea typeface="+mn-lt"/>
                <a:cs typeface="+mn-lt"/>
              </a:rPr>
              <a:t>. Critical Publishing.</a:t>
            </a:r>
            <a:endParaRPr lang="en-US" sz="1400">
              <a:latin typeface="Arial"/>
              <a:cs typeface="Arial"/>
            </a:endParaRPr>
          </a:p>
          <a:p>
            <a:r>
              <a:rPr lang="en-US" sz="1400">
                <a:ea typeface="+mn-lt"/>
                <a:cs typeface="+mn-lt"/>
              </a:rPr>
              <a:t>Gov.uk. (n.a). </a:t>
            </a:r>
            <a:r>
              <a:rPr lang="en-US" sz="1400" i="1">
                <a:ea typeface="+mn-lt"/>
                <a:cs typeface="+mn-lt"/>
              </a:rPr>
              <a:t>young offendig team.</a:t>
            </a:r>
            <a:r>
              <a:rPr lang="en-US" sz="1400">
                <a:ea typeface="+mn-lt"/>
                <a:cs typeface="+mn-lt"/>
              </a:rPr>
              <a:t> Available: https://www.gov.uk/youth-offending-team. Last accessed 24 Oct 2020.</a:t>
            </a:r>
            <a:endParaRPr lang="en-US" sz="1400">
              <a:latin typeface="Arial"/>
              <a:cs typeface="Arial"/>
            </a:endParaRPr>
          </a:p>
          <a:p>
            <a:r>
              <a:rPr lang="en-GB" sz="1400">
                <a:latin typeface="Arial"/>
                <a:cs typeface="Arial"/>
              </a:rPr>
              <a:t>Holt, S., Buckley, H. and Whelan, S., 2008. The impact of exposure to domestic violence on children and young people: A review of the literature. </a:t>
            </a:r>
            <a:r>
              <a:rPr lang="en-GB" sz="1400" i="1">
                <a:latin typeface="Arial"/>
                <a:cs typeface="Arial"/>
              </a:rPr>
              <a:t>Child abuse &amp; neglect</a:t>
            </a:r>
            <a:r>
              <a:rPr lang="en-GB" sz="1400">
                <a:latin typeface="Arial"/>
                <a:cs typeface="Arial"/>
              </a:rPr>
              <a:t>, </a:t>
            </a:r>
            <a:r>
              <a:rPr lang="en-GB" sz="1400" i="1">
                <a:latin typeface="Arial"/>
                <a:cs typeface="Arial"/>
              </a:rPr>
              <a:t>32</a:t>
            </a:r>
            <a:r>
              <a:rPr lang="en-GB" sz="1400">
                <a:latin typeface="Arial"/>
                <a:cs typeface="Arial"/>
              </a:rPr>
              <a:t>(8), pp.797-810. Available at: </a:t>
            </a:r>
            <a:r>
              <a:rPr lang="en-GB" sz="1400">
                <a:latin typeface="Arial"/>
                <a:cs typeface="Arial"/>
                <a:hlinkClick r:id="rId5"/>
              </a:rPr>
              <a:t>https://www.sciencedirect.com/science/article/abs/pii/S0145213408001348</a:t>
            </a:r>
            <a:r>
              <a:rPr lang="en-GB" sz="1400">
                <a:latin typeface="Arial"/>
                <a:cs typeface="Arial"/>
              </a:rPr>
              <a:t> (Accessed: 10 October 2020).</a:t>
            </a:r>
            <a:endParaRPr lang="en-US" sz="1400">
              <a:ea typeface="+mn-lt"/>
              <a:cs typeface="+mn-lt"/>
            </a:endParaRPr>
          </a:p>
          <a:p>
            <a:r>
              <a:rPr lang="en-US" sz="1400">
                <a:latin typeface="Arial"/>
                <a:cs typeface="Arial"/>
              </a:rPr>
              <a:t>(2014)</a:t>
            </a:r>
            <a:r>
              <a:rPr lang="en-US" sz="1400" i="1">
                <a:latin typeface="Arial"/>
                <a:cs typeface="Arial"/>
              </a:rPr>
              <a:t> ‘Importance of Jean Piaget's Work and Findings’. </a:t>
            </a:r>
            <a:r>
              <a:rPr lang="en-US" sz="1400">
                <a:latin typeface="Arial"/>
                <a:cs typeface="Arial"/>
              </a:rPr>
              <a:t>Available at: </a:t>
            </a:r>
            <a:r>
              <a:rPr lang="en-US" sz="1400">
                <a:latin typeface="Arial"/>
                <a:cs typeface="Arial"/>
                <a:hlinkClick r:id="rId6"/>
              </a:rPr>
              <a:t>https://cadenatzeni.weebly.com/importance-of-jean-piagets-work-and-findings.html</a:t>
            </a:r>
            <a:r>
              <a:rPr lang="en-US" sz="1400">
                <a:latin typeface="Arial"/>
                <a:cs typeface="Arial"/>
              </a:rPr>
              <a:t> (Accessed: 08 October 2020). </a:t>
            </a:r>
            <a:endParaRPr lang="en-GB" sz="1400"/>
          </a:p>
        </p:txBody>
      </p:sp>
    </p:spTree>
    <p:extLst>
      <p:ext uri="{BB962C8B-B14F-4D97-AF65-F5344CB8AC3E}">
        <p14:creationId xmlns:p14="http://schemas.microsoft.com/office/powerpoint/2010/main" val="239928942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2"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8"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4"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5"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6"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7"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8"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9"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20"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1"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2"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3"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extBox 1">
            <a:extLst>
              <a:ext uri="{FF2B5EF4-FFF2-40B4-BE49-F238E27FC236}">
                <a16:creationId xmlns:a16="http://schemas.microsoft.com/office/drawing/2014/main" id="{E4C90713-3201-4F72-8DDB-619CA207CAF8}"/>
              </a:ext>
            </a:extLst>
          </p:cNvPr>
          <p:cNvSpPr txBox="1"/>
          <p:nvPr/>
        </p:nvSpPr>
        <p:spPr>
          <a:xfrm>
            <a:off x="1217056" y="1093380"/>
            <a:ext cx="3068182" cy="46712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spcBef>
                <a:spcPct val="0"/>
              </a:spcBef>
              <a:spcAft>
                <a:spcPts val="600"/>
              </a:spcAft>
            </a:pPr>
            <a:r>
              <a:rPr lang="en-US" sz="1400" b="1">
                <a:solidFill>
                  <a:schemeClr val="accent2"/>
                </a:solidFill>
                <a:latin typeface="Arial"/>
                <a:ea typeface="+mj-ea"/>
                <a:cs typeface="Arial"/>
              </a:rPr>
              <a:t>References List</a:t>
            </a:r>
          </a:p>
        </p:txBody>
      </p:sp>
      <p:sp>
        <p:nvSpPr>
          <p:cNvPr id="25"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0" name="Rectangle 26">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D8F2FE7-553A-45F7-AF4B-26BFFD4078C6}"/>
              </a:ext>
            </a:extLst>
          </p:cNvPr>
          <p:cNvSpPr txBox="1"/>
          <p:nvPr/>
        </p:nvSpPr>
        <p:spPr>
          <a:xfrm>
            <a:off x="5314264" y="883911"/>
            <a:ext cx="6535404" cy="621762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r>
              <a:rPr lang="en-US" sz="1400">
                <a:latin typeface="Arial"/>
                <a:ea typeface="+mn-lt"/>
                <a:cs typeface="+mn-lt"/>
              </a:rPr>
              <a:t>Law Insider. (n.a). </a:t>
            </a:r>
            <a:r>
              <a:rPr lang="en-US" sz="1400" i="1">
                <a:latin typeface="Arial"/>
                <a:ea typeface="+mn-lt"/>
                <a:cs typeface="+mn-lt"/>
              </a:rPr>
              <a:t>Neighbourhood Services.</a:t>
            </a:r>
            <a:r>
              <a:rPr lang="en-US" sz="1400">
                <a:latin typeface="Arial"/>
                <a:ea typeface="+mn-lt"/>
                <a:cs typeface="+mn-lt"/>
              </a:rPr>
              <a:t> Available: https://www.lawinsider.com/dictionary/neighbourhood-services. Last accessed 24 Oct 2020.</a:t>
            </a: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r>
              <a:rPr lang="en-US" sz="1400">
                <a:solidFill>
                  <a:schemeClr val="tx1">
                    <a:lumMod val="75000"/>
                    <a:lumOff val="25000"/>
                  </a:schemeClr>
                </a:solidFill>
                <a:latin typeface="Arial"/>
                <a:cs typeface="Arial"/>
              </a:rPr>
              <a:t>McLeod, S.(2016).‘</a:t>
            </a:r>
            <a:r>
              <a:rPr lang="en-US" sz="1400" i="1">
                <a:solidFill>
                  <a:schemeClr val="tx1">
                    <a:lumMod val="75000"/>
                    <a:lumOff val="25000"/>
                  </a:schemeClr>
                </a:solidFill>
                <a:latin typeface="Arial"/>
                <a:cs typeface="Arial"/>
              </a:rPr>
              <a:t>Bandura - Social Learning Theory’. </a:t>
            </a:r>
            <a:r>
              <a:rPr lang="en-US" sz="1400">
                <a:solidFill>
                  <a:schemeClr val="tx1">
                    <a:lumMod val="75000"/>
                    <a:lumOff val="25000"/>
                  </a:schemeClr>
                </a:solidFill>
                <a:latin typeface="Arial"/>
                <a:cs typeface="Arial"/>
              </a:rPr>
              <a:t>Available at: </a:t>
            </a:r>
            <a:r>
              <a:rPr lang="en-US" sz="1400">
                <a:solidFill>
                  <a:schemeClr val="tx1">
                    <a:lumMod val="75000"/>
                    <a:lumOff val="25000"/>
                  </a:schemeClr>
                </a:solidFill>
                <a:latin typeface="Arial"/>
                <a:cs typeface="Arial"/>
                <a:hlinkClick r:id="rId2">
                  <a:extLst>
                    <a:ext uri="{A12FA001-AC4F-418D-AE19-62706E023703}">
                      <ahyp:hlinkClr xmlns:ahyp="http://schemas.microsoft.com/office/drawing/2018/hyperlinkcolor" val="tx"/>
                    </a:ext>
                  </a:extLst>
                </a:hlinkClick>
              </a:rPr>
              <a:t>https://www.simplypsychology.org/bandura.html</a:t>
            </a:r>
            <a:r>
              <a:rPr lang="en-US" sz="1400">
                <a:solidFill>
                  <a:schemeClr val="tx1">
                    <a:lumMod val="75000"/>
                    <a:lumOff val="25000"/>
                  </a:schemeClr>
                </a:solidFill>
                <a:latin typeface="Arial"/>
                <a:cs typeface="Arial"/>
              </a:rPr>
              <a:t> (Accessed: 08 October 2020). </a:t>
            </a:r>
          </a:p>
          <a:p>
            <a:pPr marL="171450" indent="-171450">
              <a:spcBef>
                <a:spcPts val="1000"/>
              </a:spcBef>
              <a:buClr>
                <a:schemeClr val="accent1"/>
              </a:buClr>
              <a:buFont typeface="Wingdings 3" charset="2"/>
              <a:buChar char=""/>
            </a:pPr>
            <a:r>
              <a:rPr lang="en-US" sz="1400">
                <a:solidFill>
                  <a:schemeClr val="tx1">
                    <a:lumMod val="75000"/>
                    <a:lumOff val="25000"/>
                  </a:schemeClr>
                </a:solidFill>
                <a:latin typeface="Arial"/>
                <a:cs typeface="Arial"/>
              </a:rPr>
              <a:t>NSPCC. (2020). '</a:t>
            </a:r>
            <a:r>
              <a:rPr lang="en-US" sz="1400" i="1">
                <a:solidFill>
                  <a:schemeClr val="tx1">
                    <a:lumMod val="75000"/>
                    <a:lumOff val="25000"/>
                  </a:schemeClr>
                </a:solidFill>
                <a:latin typeface="Arial"/>
                <a:cs typeface="Arial"/>
              </a:rPr>
              <a:t> What is domestic abuse?'</a:t>
            </a:r>
            <a:r>
              <a:rPr lang="en-US" sz="1400">
                <a:solidFill>
                  <a:schemeClr val="tx1">
                    <a:lumMod val="75000"/>
                    <a:lumOff val="25000"/>
                  </a:schemeClr>
                </a:solidFill>
                <a:latin typeface="Arial"/>
                <a:cs typeface="Arial"/>
              </a:rPr>
              <a:t> Available at: </a:t>
            </a:r>
            <a:r>
              <a:rPr lang="en-US" sz="1400">
                <a:solidFill>
                  <a:schemeClr val="tx1">
                    <a:lumMod val="75000"/>
                    <a:lumOff val="25000"/>
                  </a:schemeClr>
                </a:solidFill>
                <a:latin typeface="Arial"/>
                <a:cs typeface="Arial"/>
                <a:hlinkClick r:id="rId3">
                  <a:extLst>
                    <a:ext uri="{A12FA001-AC4F-418D-AE19-62706E023703}">
                      <ahyp:hlinkClr xmlns:ahyp="http://schemas.microsoft.com/office/drawing/2018/hyperlinkcolor" val="tx"/>
                    </a:ext>
                  </a:extLst>
                </a:hlinkClick>
              </a:rPr>
              <a:t>https://www.nspcc.org.uk/what-is-child-abuse/types-of-abuse/domestic-abuse/</a:t>
            </a:r>
            <a:r>
              <a:rPr lang="en-US" sz="1400">
                <a:solidFill>
                  <a:schemeClr val="tx1">
                    <a:lumMod val="75000"/>
                    <a:lumOff val="25000"/>
                  </a:schemeClr>
                </a:solidFill>
                <a:latin typeface="Arial"/>
                <a:cs typeface="Arial"/>
              </a:rPr>
              <a:t> (Accessed: 16 October 2020)</a:t>
            </a:r>
          </a:p>
          <a:p>
            <a:pPr marL="171450" indent="-171450">
              <a:spcBef>
                <a:spcPts val="1000"/>
              </a:spcBef>
              <a:buClr>
                <a:schemeClr val="accent1"/>
              </a:buClr>
              <a:buFont typeface="Wingdings 3" charset="2"/>
              <a:buChar char=""/>
            </a:pPr>
            <a:r>
              <a:rPr lang="en-US" sz="1400">
                <a:solidFill>
                  <a:schemeClr val="tx1">
                    <a:lumMod val="75000"/>
                    <a:lumOff val="25000"/>
                  </a:schemeClr>
                </a:solidFill>
                <a:latin typeface="Arial"/>
                <a:cs typeface="Arial"/>
              </a:rPr>
              <a:t>Obot, I.S. and Anthony, J.C., 2004. Mental health problems in adolescent children of alcohol dependent parents: Epidemiologic research with a nationally representative sample. </a:t>
            </a:r>
            <a:r>
              <a:rPr lang="en-US" sz="1400" i="1">
                <a:solidFill>
                  <a:schemeClr val="tx1">
                    <a:lumMod val="75000"/>
                    <a:lumOff val="25000"/>
                  </a:schemeClr>
                </a:solidFill>
                <a:latin typeface="Arial"/>
                <a:cs typeface="Arial"/>
              </a:rPr>
              <a:t>Journal of Child &amp; Adolescent Substance Abuse</a:t>
            </a:r>
            <a:r>
              <a:rPr lang="en-US" sz="1400">
                <a:solidFill>
                  <a:schemeClr val="tx1">
                    <a:lumMod val="75000"/>
                    <a:lumOff val="25000"/>
                  </a:schemeClr>
                </a:solidFill>
                <a:latin typeface="Arial"/>
                <a:cs typeface="Arial"/>
              </a:rPr>
              <a:t>, </a:t>
            </a:r>
            <a:r>
              <a:rPr lang="en-US" sz="1400" i="1">
                <a:solidFill>
                  <a:schemeClr val="tx1">
                    <a:lumMod val="75000"/>
                    <a:lumOff val="25000"/>
                  </a:schemeClr>
                </a:solidFill>
                <a:latin typeface="Arial"/>
                <a:cs typeface="Arial"/>
              </a:rPr>
              <a:t>13</a:t>
            </a:r>
            <a:r>
              <a:rPr lang="en-US" sz="1400">
                <a:solidFill>
                  <a:schemeClr val="tx1">
                    <a:lumMod val="75000"/>
                    <a:lumOff val="25000"/>
                  </a:schemeClr>
                </a:solidFill>
                <a:latin typeface="Arial"/>
                <a:cs typeface="Arial"/>
              </a:rPr>
              <a:t>(4), pp.83-96. Available at:  </a:t>
            </a:r>
            <a:r>
              <a:rPr lang="en-US" sz="1400">
                <a:solidFill>
                  <a:schemeClr val="tx1">
                    <a:lumMod val="75000"/>
                    <a:lumOff val="25000"/>
                  </a:schemeClr>
                </a:solidFill>
                <a:latin typeface="Arial"/>
                <a:cs typeface="Arial"/>
                <a:hlinkClick r:id="rId4">
                  <a:extLst>
                    <a:ext uri="{A12FA001-AC4F-418D-AE19-62706E023703}">
                      <ahyp:hlinkClr xmlns:ahyp="http://schemas.microsoft.com/office/drawing/2018/hyperlinkcolor" val="tx"/>
                    </a:ext>
                  </a:extLst>
                </a:hlinkClick>
              </a:rPr>
              <a:t>https://www.tandfonline.com/doi/abs/10.1300/J029v13n04_06</a:t>
            </a:r>
            <a:r>
              <a:rPr lang="en-US" sz="1400">
                <a:solidFill>
                  <a:schemeClr val="tx1">
                    <a:lumMod val="75000"/>
                    <a:lumOff val="25000"/>
                  </a:schemeClr>
                </a:solidFill>
                <a:latin typeface="Arial"/>
                <a:cs typeface="Arial"/>
              </a:rPr>
              <a:t> (Accessed: 18 October 2020).</a:t>
            </a:r>
          </a:p>
          <a:p>
            <a:pPr marL="171450" indent="-171450">
              <a:spcBef>
                <a:spcPts val="1000"/>
              </a:spcBef>
              <a:buClr>
                <a:schemeClr val="accent1"/>
              </a:buClr>
              <a:buFont typeface="Wingdings 3" charset="2"/>
              <a:buChar char=""/>
            </a:pPr>
            <a:r>
              <a:rPr lang="en-GB" sz="1400">
                <a:latin typeface="Arial"/>
                <a:cs typeface="Arial"/>
                <a:hlinkClick r:id="rId5"/>
              </a:rPr>
              <a:t>https://www.pinterest.co.uk/pin/462744930434569027/?nic_v2=1aCjgdyIH</a:t>
            </a:r>
            <a:r>
              <a:rPr lang="en-GB" sz="1400">
                <a:latin typeface="Arial"/>
                <a:cs typeface="Arial"/>
              </a:rPr>
              <a:t> (Accessed: 15 October 2020).</a:t>
            </a:r>
            <a:endParaRPr lang="en-GB"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endParaRPr lang="en-US" sz="1400" i="1">
              <a:solidFill>
                <a:schemeClr val="tx1">
                  <a:lumMod val="75000"/>
                  <a:lumOff val="25000"/>
                </a:schemeClr>
              </a:solidFill>
              <a:latin typeface="Arial"/>
              <a:cs typeface="Arial"/>
            </a:endParaRPr>
          </a:p>
          <a:p>
            <a:pPr>
              <a:spcBef>
                <a:spcPts val="1000"/>
              </a:spcBef>
              <a:buClr>
                <a:schemeClr val="accent1"/>
              </a:buClr>
              <a:buFont typeface="Arial" charset="2"/>
              <a:buChar char="•"/>
            </a:pPr>
            <a:endParaRPr lang="en-US" sz="1400" u="sng">
              <a:latin typeface="Arial"/>
              <a:cs typeface="Arial"/>
            </a:endParaRPr>
          </a:p>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a:p>
            <a:pPr>
              <a:spcBef>
                <a:spcPts val="1000"/>
              </a:spcBef>
              <a:buClr>
                <a:schemeClr val="accent1"/>
              </a:buClr>
            </a:pP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p:txBody>
      </p:sp>
    </p:spTree>
    <p:extLst>
      <p:ext uri="{BB962C8B-B14F-4D97-AF65-F5344CB8AC3E}">
        <p14:creationId xmlns:p14="http://schemas.microsoft.com/office/powerpoint/2010/main" val="2410217107"/>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extBox 1">
            <a:extLst>
              <a:ext uri="{FF2B5EF4-FFF2-40B4-BE49-F238E27FC236}">
                <a16:creationId xmlns:a16="http://schemas.microsoft.com/office/drawing/2014/main" id="{CDF6358E-72E0-449F-AB9F-094D31FDE98D}"/>
              </a:ext>
            </a:extLst>
          </p:cNvPr>
          <p:cNvSpPr txBox="1"/>
          <p:nvPr/>
        </p:nvSpPr>
        <p:spPr>
          <a:xfrm>
            <a:off x="1403961" y="1093380"/>
            <a:ext cx="2881277" cy="468561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spcBef>
                <a:spcPct val="0"/>
              </a:spcBef>
              <a:spcAft>
                <a:spcPts val="600"/>
              </a:spcAft>
            </a:pPr>
            <a:r>
              <a:rPr lang="en-US" sz="1400" b="1">
                <a:solidFill>
                  <a:schemeClr val="accent2"/>
                </a:solidFill>
                <a:latin typeface="Arial"/>
                <a:ea typeface="+mj-ea"/>
                <a:cs typeface="Arial"/>
              </a:rPr>
              <a:t>Reference List</a:t>
            </a:r>
            <a:endParaRPr lang="en-US">
              <a:ea typeface="+mj-ea"/>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F7CC27-3566-4F9D-960D-15F45748084B}"/>
              </a:ext>
            </a:extLst>
          </p:cNvPr>
          <p:cNvSpPr>
            <a:spLocks noGrp="1"/>
          </p:cNvSpPr>
          <p:nvPr>
            <p:ph idx="1"/>
          </p:nvPr>
        </p:nvSpPr>
        <p:spPr>
          <a:xfrm>
            <a:off x="5035278" y="1226759"/>
            <a:ext cx="6219103" cy="4679250"/>
          </a:xfrm>
        </p:spPr>
        <p:txBody>
          <a:bodyPr vert="horz" lIns="91440" tIns="45720" rIns="91440" bIns="45720" rtlCol="0" anchor="ctr">
            <a:noAutofit/>
          </a:bodyPr>
          <a:lstStyle/>
          <a:p>
            <a:pPr marL="0" indent="0">
              <a:buNone/>
            </a:pPr>
            <a:endParaRPr lang="en-US" sz="1400">
              <a:latin typeface="Arial"/>
              <a:cs typeface="Arial"/>
            </a:endParaRPr>
          </a:p>
          <a:p>
            <a:pPr marL="0" indent="0">
              <a:buNone/>
            </a:pPr>
            <a:r>
              <a:rPr lang="en-US" sz="1200">
                <a:latin typeface="Arial"/>
                <a:cs typeface="Arial"/>
              </a:rPr>
              <a:t>Reupert, A. and </a:t>
            </a:r>
            <a:r>
              <a:rPr lang="en-US" sz="1200" err="1">
                <a:latin typeface="Arial"/>
                <a:cs typeface="Arial"/>
              </a:rPr>
              <a:t>Maybery</a:t>
            </a:r>
            <a:r>
              <a:rPr lang="en-US" sz="1200">
                <a:latin typeface="Arial"/>
                <a:cs typeface="Arial"/>
              </a:rPr>
              <a:t>, D. (2014) ‘Practitioners’ experience of working with families with complex needs’, </a:t>
            </a:r>
            <a:r>
              <a:rPr lang="en-US" sz="1200" i="1">
                <a:latin typeface="Arial"/>
                <a:cs typeface="Arial"/>
              </a:rPr>
              <a:t>Journal of Psychiatric and Mental Health Nursing, 21(7), pp. 642-651. DOI: 10.1111/jpm.12149.</a:t>
            </a:r>
            <a:endParaRPr lang="en-US" sz="1200">
              <a:latin typeface="Arial"/>
              <a:cs typeface="Arial"/>
            </a:endParaRPr>
          </a:p>
          <a:p>
            <a:pPr marL="0" indent="0">
              <a:buNone/>
            </a:pPr>
            <a:r>
              <a:rPr lang="en-US" sz="1200">
                <a:latin typeface="Arial"/>
                <a:cs typeface="Arial"/>
              </a:rPr>
              <a:t>Royal College Of Psychiatrists.(2020).  Available at:  </a:t>
            </a:r>
            <a:r>
              <a:rPr lang="en-US" sz="1200" u="sng">
                <a:latin typeface="Arial"/>
                <a:cs typeface="Arial"/>
                <a:hlinkClick r:id="rId2"/>
              </a:rPr>
              <a:t>https://www.rcpsych.ac.uk/news-and-features/latest-news/detail/2020/09/14/addiction-services-not-equipped-to-treat-the-8-million-people-drinking-at-high-risk-during-pandemic-warns-royal-college</a:t>
            </a:r>
            <a:r>
              <a:rPr lang="en-US" sz="1200" u="sng">
                <a:latin typeface="Arial"/>
                <a:cs typeface="Arial"/>
              </a:rPr>
              <a:t> </a:t>
            </a:r>
            <a:r>
              <a:rPr lang="en-US" sz="1200">
                <a:latin typeface="Arial"/>
                <a:cs typeface="Arial"/>
              </a:rPr>
              <a:t>(Accessed: 25 October 2020)</a:t>
            </a:r>
          </a:p>
          <a:p>
            <a:pPr marL="171450" indent="-171450">
              <a:buFont typeface="'Wingdings 3',Sans-Serif" charset="2"/>
            </a:pPr>
            <a:r>
              <a:rPr lang="en-US" sz="1200">
                <a:ea typeface="+mn-lt"/>
                <a:cs typeface="+mn-lt"/>
              </a:rPr>
              <a:t>Serena Brady &amp; Glynis Murphy. (n.a). </a:t>
            </a:r>
            <a:r>
              <a:rPr lang="en-US" sz="1200" i="1">
                <a:ea typeface="+mn-lt"/>
                <a:cs typeface="+mn-lt"/>
              </a:rPr>
              <a:t>young offendig team.</a:t>
            </a:r>
            <a:r>
              <a:rPr lang="en-US" sz="1200">
                <a:ea typeface="+mn-lt"/>
                <a:cs typeface="+mn-lt"/>
              </a:rPr>
              <a:t> Available: https://www.kent.ac.uk/tizard/sotsec/CJSbooklets/YOT%20booklet_SAFER%20IDD.pdf. Last accessed 24 Oct 2020.</a:t>
            </a:r>
            <a:endParaRPr lang="en-US" sz="1200">
              <a:latin typeface="Arial"/>
              <a:cs typeface="Arial"/>
            </a:endParaRPr>
          </a:p>
          <a:p>
            <a:pPr marL="171450" indent="-171450">
              <a:buFont typeface="'Wingdings 3',Sans-Serif" charset="2"/>
            </a:pPr>
            <a:r>
              <a:rPr lang="en-US" sz="1200">
                <a:latin typeface="Arial"/>
                <a:cs typeface="Arial"/>
              </a:rPr>
              <a:t>SlideShare. (2020). </a:t>
            </a:r>
            <a:r>
              <a:rPr lang="en-US" sz="1200" i="1">
                <a:latin typeface="Arial"/>
                <a:cs typeface="Arial"/>
              </a:rPr>
              <a:t>'Piaget Theory of cognitive development'</a:t>
            </a:r>
            <a:r>
              <a:rPr lang="en-US" sz="1200">
                <a:latin typeface="Arial"/>
                <a:cs typeface="Arial"/>
              </a:rPr>
              <a:t>. Available at: </a:t>
            </a:r>
            <a:r>
              <a:rPr lang="en-US" sz="1200">
                <a:latin typeface="Arial"/>
                <a:cs typeface="Arial"/>
                <a:hlinkClick r:id="rId3"/>
              </a:rPr>
              <a:t>https://www.slideshare.net/vaishalichaturvedi3/piaget-theory-of-cognitive-development-partii-81230000</a:t>
            </a:r>
            <a:r>
              <a:rPr lang="en-US" sz="1200">
                <a:latin typeface="Arial"/>
                <a:cs typeface="Arial"/>
              </a:rPr>
              <a:t> (Accessed: 08 October 2020). </a:t>
            </a:r>
            <a:endParaRPr lang="en-US" sz="1200">
              <a:latin typeface="Arial"/>
              <a:ea typeface="+mn-lt"/>
              <a:cs typeface="+mn-lt"/>
            </a:endParaRPr>
          </a:p>
          <a:p>
            <a:pPr marL="171450" indent="-171450">
              <a:buFont typeface="'Wingdings 3',Sans-Serif" charset="2"/>
            </a:pPr>
            <a:r>
              <a:rPr lang="en-US" sz="1200">
                <a:latin typeface="Arial"/>
                <a:cs typeface="Arial"/>
              </a:rPr>
              <a:t> Slide share.net. '</a:t>
            </a:r>
            <a:r>
              <a:rPr lang="en-US" sz="1200" i="1">
                <a:latin typeface="Arial"/>
                <a:cs typeface="Arial"/>
              </a:rPr>
              <a:t>MFLNF Family Developmen</a:t>
            </a:r>
            <a:r>
              <a:rPr lang="en-US" sz="1200">
                <a:latin typeface="Arial"/>
                <a:cs typeface="Arial"/>
              </a:rPr>
              <a:t>t' (2014). Available at: </a:t>
            </a:r>
            <a:r>
              <a:rPr lang="en-US" sz="1200">
                <a:latin typeface="Arial"/>
                <a:cs typeface="Arial"/>
                <a:hlinkClick r:id="rId4"/>
              </a:rPr>
              <a:t>https://www.slideshare.net/MFLNFamilyDevelopmnt/dec2011-friends20webinar</a:t>
            </a:r>
            <a:r>
              <a:rPr lang="en-US" sz="1200">
                <a:latin typeface="Arial"/>
                <a:cs typeface="Arial"/>
              </a:rPr>
              <a:t> (Accessed at:17 October 2020).</a:t>
            </a:r>
          </a:p>
          <a:p>
            <a:pPr marL="0" indent="0"/>
            <a:r>
              <a:rPr lang="en-US" sz="1200">
                <a:solidFill>
                  <a:schemeClr val="tx1"/>
                </a:solidFill>
                <a:latin typeface="Arial"/>
                <a:cs typeface="Arial"/>
              </a:rPr>
              <a:t>Working with Kids (2020).</a:t>
            </a:r>
            <a:r>
              <a:rPr lang="en-US" sz="1200" i="1">
                <a:solidFill>
                  <a:schemeClr val="tx1"/>
                </a:solidFill>
                <a:latin typeface="Arial"/>
                <a:cs typeface="Arial"/>
              </a:rPr>
              <a:t>'Children Act 2004'</a:t>
            </a:r>
            <a:r>
              <a:rPr lang="en-US" sz="1200">
                <a:solidFill>
                  <a:schemeClr val="tx1"/>
                </a:solidFill>
                <a:latin typeface="Arial"/>
                <a:cs typeface="Arial"/>
              </a:rPr>
              <a:t>. Available at: </a:t>
            </a:r>
            <a:r>
              <a:rPr lang="en-US" sz="1200">
                <a:solidFill>
                  <a:schemeClr val="tx1"/>
                </a:solidFill>
                <a:latin typeface="Arial"/>
                <a:cs typeface="Arial"/>
                <a:hlinkClick r:id="rId5">
                  <a:extLst>
                    <a:ext uri="{A12FA001-AC4F-418D-AE19-62706E023703}">
                      <ahyp:hlinkClr xmlns:ahyp="http://schemas.microsoft.com/office/drawing/2018/hyperlinkcolor" val="tx"/>
                    </a:ext>
                  </a:extLst>
                </a:hlinkClick>
              </a:rPr>
              <a:t>http://www.workingwithkids.co.uk/every-child-matters-policy-explained</a:t>
            </a:r>
            <a:r>
              <a:rPr lang="en-US" sz="1200">
                <a:solidFill>
                  <a:schemeClr val="tx1"/>
                </a:solidFill>
                <a:latin typeface="Arial"/>
                <a:cs typeface="Arial"/>
              </a:rPr>
              <a:t> (Accessed: 5 October 2020)</a:t>
            </a:r>
          </a:p>
          <a:p>
            <a:pPr marL="0" indent="0"/>
            <a:r>
              <a:rPr lang="en-US" sz="1200">
                <a:solidFill>
                  <a:schemeClr val="tx1"/>
                </a:solidFill>
                <a:latin typeface="Arial"/>
                <a:ea typeface="+mn-lt"/>
                <a:cs typeface="Arial"/>
              </a:rPr>
              <a:t>Vector stock. (2020). </a:t>
            </a:r>
            <a:r>
              <a:rPr lang="en-US" sz="1200">
                <a:latin typeface="Arial"/>
                <a:ea typeface="+mn-lt"/>
                <a:cs typeface="Arial"/>
              </a:rPr>
              <a:t>Available at:</a:t>
            </a:r>
            <a:r>
              <a:rPr lang="en-US" sz="1200">
                <a:solidFill>
                  <a:schemeClr val="tx1"/>
                </a:solidFill>
                <a:latin typeface="Arial"/>
                <a:ea typeface="+mn-lt"/>
                <a:cs typeface="Arial"/>
              </a:rPr>
              <a:t> </a:t>
            </a:r>
            <a:r>
              <a:rPr lang="en-US" sz="1200">
                <a:solidFill>
                  <a:schemeClr val="tx1"/>
                </a:solidFill>
                <a:latin typeface="Arial"/>
                <a:ea typeface="+mn-lt"/>
                <a:cs typeface="Arial"/>
                <a:hlinkClick r:id="rId6">
                  <a:extLst>
                    <a:ext uri="{A12FA001-AC4F-418D-AE19-62706E023703}">
                      <ahyp:hlinkClr xmlns:ahyp="http://schemas.microsoft.com/office/drawing/2018/hyperlinkcolor" val="tx"/>
                    </a:ext>
                  </a:extLst>
                </a:hlinkClick>
              </a:rPr>
              <a:t>https</a:t>
            </a:r>
            <a:r>
              <a:rPr lang="en-US" sz="1200">
                <a:latin typeface="Arial"/>
                <a:ea typeface="+mn-lt"/>
                <a:cs typeface="+mn-lt"/>
                <a:hlinkClick r:id="rId6">
                  <a:extLst>
                    <a:ext uri="{A12FA001-AC4F-418D-AE19-62706E023703}">
                      <ahyp:hlinkClr xmlns:ahyp="http://schemas.microsoft.com/office/drawing/2018/hyperlinkcolor" val="tx"/>
                    </a:ext>
                  </a:extLst>
                </a:hlinkClick>
              </a:rPr>
              <a:t>://www.vectorstock.com/royalty-free-vector/mother-with-children-silhouettes-vector-21015019</a:t>
            </a:r>
            <a:r>
              <a:rPr lang="en-US" sz="1200">
                <a:latin typeface="Arial"/>
                <a:ea typeface="+mn-lt"/>
                <a:cs typeface="+mn-lt"/>
              </a:rPr>
              <a:t> </a:t>
            </a:r>
            <a:r>
              <a:rPr lang="en-US" sz="1200">
                <a:solidFill>
                  <a:schemeClr val="tx1"/>
                </a:solidFill>
                <a:latin typeface="Arial"/>
                <a:ea typeface="+mn-lt"/>
                <a:cs typeface="Arial"/>
              </a:rPr>
              <a:t>(Accessed: 29 October 2020)</a:t>
            </a:r>
            <a:endParaRPr lang="en-US" sz="1200">
              <a:solidFill>
                <a:schemeClr val="tx1"/>
              </a:solidFill>
              <a:ea typeface="+mn-lt"/>
              <a:cs typeface="+mn-lt"/>
            </a:endParaRPr>
          </a:p>
          <a:p>
            <a:pPr marL="0" indent="0"/>
            <a:endParaRPr lang="en-US" sz="1100">
              <a:solidFill>
                <a:schemeClr val="tx1"/>
              </a:solidFill>
              <a:latin typeface="Century Gothic"/>
              <a:cs typeface="Arial"/>
            </a:endParaRPr>
          </a:p>
          <a:p>
            <a:pPr marL="0" indent="0"/>
            <a:endParaRPr lang="en-US" sz="900"/>
          </a:p>
          <a:p>
            <a:pPr marL="0" indent="0"/>
            <a:endParaRPr lang="en-US" sz="900"/>
          </a:p>
          <a:p>
            <a:pPr marL="0" indent="0"/>
            <a:endParaRPr lang="en-US" sz="900"/>
          </a:p>
        </p:txBody>
      </p:sp>
    </p:spTree>
    <p:extLst>
      <p:ext uri="{BB962C8B-B14F-4D97-AF65-F5344CB8AC3E}">
        <p14:creationId xmlns:p14="http://schemas.microsoft.com/office/powerpoint/2010/main" val="21452317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7" ma:contentTypeDescription="Create a new document." ma:contentTypeScope="" ma:versionID="8b6f691098dea57be7ed9ed319656c8d">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9fc99acfdfdb7b9f3148fb3cc585c17a"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A58C89A-250A-43FE-ABBF-3936B8946548}">
  <ds:schemaRefs>
    <ds:schemaRef ds:uri="http://schemas.microsoft.com/sharepoint/v3/contenttype/forms"/>
  </ds:schemaRefs>
</ds:datastoreItem>
</file>

<file path=customXml/itemProps2.xml><?xml version="1.0" encoding="utf-8"?>
<ds:datastoreItem xmlns:ds="http://schemas.openxmlformats.org/officeDocument/2006/customXml" ds:itemID="{7C97303F-A644-44A4-937D-19A6C3168805}">
  <ds:schemaRefs>
    <ds:schemaRef ds:uri="46b8f10f-f56e-4e87-af4a-2384ac144562"/>
    <ds:schemaRef ds:uri="921765a0-fcf6-47d1-8ac4-5d670786d7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CD6228DD-2B0A-4D70-824B-E2C2A05E3547}">
  <ds:schemaRefs>
    <ds:schemaRef ds:uri="http://schemas.microsoft.com/office/2006/metadata/properties"/>
    <ds:schemaRef ds:uri="http://schemas.microsoft.com/office/infopath/2007/PartnerControl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22</Slides>
  <Notes>1</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Wisp</vt:lpstr>
      <vt:lpstr>Group E - Student Name and Number: Shamarlah Benjamin (1817308) Mehrunnisa Ayub (1814905) Alin Polifronescu (1906778) Lumoon  Nehar (1817506) Arlene Lawrence (1907245)    Hussain Ahmed (1907013)</vt:lpstr>
      <vt:lpstr>PowerPoint Presentation</vt:lpstr>
      <vt:lpstr>Introduction </vt:lpstr>
      <vt:lpstr>Risk factors   contributing to the vulnerability of the child/family/person and their impact.</vt:lpstr>
      <vt:lpstr>PowerPoint Presentation</vt:lpstr>
      <vt:lpstr>Risk Factors </vt:lpstr>
      <vt:lpstr>Piaget's Theory of Cognitive Development </vt:lpstr>
      <vt:lpstr>Youth Offending Team</vt:lpstr>
      <vt:lpstr>Neighbourhood Services</vt:lpstr>
      <vt:lpstr>Children’s Services</vt:lpstr>
      <vt:lpstr>PowerPoint Presentation</vt:lpstr>
      <vt:lpstr>Anti-Social Behaviour Team               </vt:lpstr>
      <vt:lpstr>A Discussion and Evaluation on Current Policy</vt:lpstr>
      <vt:lpstr>PowerPoint Presentation</vt:lpstr>
      <vt:lpstr>PowerPoint Presentation</vt:lpstr>
      <vt:lpstr> Common Assessment Framework (CAF)  Supporting People Programmes  Prevention Programmes   </vt:lpstr>
      <vt:lpstr>A discussion on the case management initiatives continued ….......(Hussain) </vt:lpstr>
      <vt:lpstr>Summarise</vt:lpstr>
      <vt:lpstr>References List </vt:lpstr>
      <vt:lpstr>References List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Family E</dc:title>
  <dc:creator>Hussain Ahmed</dc:creator>
  <cp:revision>2</cp:revision>
  <dcterms:created xsi:type="dcterms:W3CDTF">2020-10-01T11:31:13Z</dcterms:created>
  <dcterms:modified xsi:type="dcterms:W3CDTF">2020-10-30T12:12:47Z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