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2" r:id="rId1"/>
  </p:sldMasterIdLst>
  <p:notesMasterIdLst>
    <p:notesMasterId r:id="rId87"/>
  </p:notesMasterIdLst>
  <p:handoutMasterIdLst>
    <p:handoutMasterId r:id="rId88"/>
  </p:handoutMasterIdLst>
  <p:sldIdLst>
    <p:sldId id="375" r:id="rId2"/>
    <p:sldId id="733" r:id="rId3"/>
    <p:sldId id="463" r:id="rId4"/>
    <p:sldId id="648" r:id="rId5"/>
    <p:sldId id="697" r:id="rId6"/>
    <p:sldId id="649" r:id="rId7"/>
    <p:sldId id="707" r:id="rId8"/>
    <p:sldId id="708" r:id="rId9"/>
    <p:sldId id="709" r:id="rId10"/>
    <p:sldId id="734" r:id="rId11"/>
    <p:sldId id="710" r:id="rId12"/>
    <p:sldId id="735" r:id="rId13"/>
    <p:sldId id="736" r:id="rId14"/>
    <p:sldId id="711" r:id="rId15"/>
    <p:sldId id="737" r:id="rId16"/>
    <p:sldId id="712" r:id="rId17"/>
    <p:sldId id="738" r:id="rId18"/>
    <p:sldId id="713" r:id="rId19"/>
    <p:sldId id="739" r:id="rId20"/>
    <p:sldId id="714" r:id="rId21"/>
    <p:sldId id="740" r:id="rId22"/>
    <p:sldId id="715" r:id="rId23"/>
    <p:sldId id="741" r:id="rId24"/>
    <p:sldId id="720" r:id="rId25"/>
    <p:sldId id="716" r:id="rId26"/>
    <p:sldId id="743" r:id="rId27"/>
    <p:sldId id="742" r:id="rId28"/>
    <p:sldId id="721" r:id="rId29"/>
    <p:sldId id="717" r:id="rId30"/>
    <p:sldId id="744" r:id="rId31"/>
    <p:sldId id="722" r:id="rId32"/>
    <p:sldId id="718" r:id="rId33"/>
    <p:sldId id="699" r:id="rId34"/>
    <p:sldId id="723" r:id="rId35"/>
    <p:sldId id="654" r:id="rId36"/>
    <p:sldId id="700" r:id="rId37"/>
    <p:sldId id="701" r:id="rId38"/>
    <p:sldId id="724" r:id="rId39"/>
    <p:sldId id="702" r:id="rId40"/>
    <p:sldId id="703" r:id="rId41"/>
    <p:sldId id="725" r:id="rId42"/>
    <p:sldId id="655" r:id="rId43"/>
    <p:sldId id="656" r:id="rId44"/>
    <p:sldId id="726" r:id="rId45"/>
    <p:sldId id="704" r:id="rId46"/>
    <p:sldId id="659" r:id="rId47"/>
    <p:sldId id="660" r:id="rId48"/>
    <p:sldId id="661" r:id="rId49"/>
    <p:sldId id="730" r:id="rId50"/>
    <p:sldId id="728" r:id="rId51"/>
    <p:sldId id="729" r:id="rId52"/>
    <p:sldId id="662" r:id="rId53"/>
    <p:sldId id="678" r:id="rId54"/>
    <p:sldId id="745" r:id="rId55"/>
    <p:sldId id="666" r:id="rId56"/>
    <p:sldId id="679" r:id="rId57"/>
    <p:sldId id="680" r:id="rId58"/>
    <p:sldId id="681" r:id="rId59"/>
    <p:sldId id="682" r:id="rId60"/>
    <p:sldId id="683" r:id="rId61"/>
    <p:sldId id="694" r:id="rId62"/>
    <p:sldId id="684" r:id="rId63"/>
    <p:sldId id="685" r:id="rId64"/>
    <p:sldId id="686" r:id="rId65"/>
    <p:sldId id="687" r:id="rId66"/>
    <p:sldId id="688" r:id="rId67"/>
    <p:sldId id="689" r:id="rId68"/>
    <p:sldId id="695" r:id="rId69"/>
    <p:sldId id="690" r:id="rId70"/>
    <p:sldId id="691" r:id="rId71"/>
    <p:sldId id="672" r:id="rId72"/>
    <p:sldId id="731" r:id="rId73"/>
    <p:sldId id="676" r:id="rId74"/>
    <p:sldId id="732" r:id="rId75"/>
    <p:sldId id="664" r:id="rId76"/>
    <p:sldId id="746" r:id="rId77"/>
    <p:sldId id="747" r:id="rId78"/>
    <p:sldId id="752" r:id="rId79"/>
    <p:sldId id="755" r:id="rId80"/>
    <p:sldId id="757" r:id="rId81"/>
    <p:sldId id="758" r:id="rId82"/>
    <p:sldId id="759" r:id="rId83"/>
    <p:sldId id="760" r:id="rId84"/>
    <p:sldId id="761" r:id="rId85"/>
    <p:sldId id="399" r:id="rId8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handoutMaster" Target="handoutMasters/handoutMaster1.xml"/><Relationship Id="rId9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>
              <a:latin typeface="Arial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510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8C603F8-4E20-5541-9C61-A6A2EA9A6D69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071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C140-504B-384C-BA88-49BBC75A898D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851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1CE25-513E-8D41-9F6E-F4B6E66A5A56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67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5E23C-C887-304C-915F-E2D2920B5F0B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162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7178-F0D8-BD4E-BA67-AB37D173D661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662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6AC34-B4E2-304F-B82A-B7D894018E4C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246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847D-E974-CC40-ABC6-B62C1C161658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341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E7728-3723-C449-9A89-57AB1134DB6F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976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25B69-8F60-9244-BDCC-B122F755F47D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96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C931-40FD-8542-97B5-64AA55BA18D3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022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96D7-9C9A-0645-A8DB-92C5EA969677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5418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78563"/>
            <a:ext cx="2133600" cy="457200"/>
          </a:xfrm>
        </p:spPr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78563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78563"/>
            <a:ext cx="2133600" cy="457200"/>
          </a:xfrm>
        </p:spPr>
        <p:txBody>
          <a:bodyPr/>
          <a:lstStyle>
            <a:lvl1pPr>
              <a:defRPr>
                <a:solidFill>
                  <a:srgbClr val="898989"/>
                </a:solidFill>
              </a:defRPr>
            </a:lvl1pPr>
          </a:lstStyle>
          <a:p>
            <a:fld id="{DAD00D30-A1FE-FD4C-A3CC-8BBD4F792E2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977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CA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78563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78563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78563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B6AEAE3-8510-3F4D-B0D2-B33B1D5734E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254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0F18A-3323-E741-8FAB-D54DD8E50559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821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3" r:id="rId1"/>
    <p:sldLayoutId id="2147484924" r:id="rId2"/>
    <p:sldLayoutId id="2147484925" r:id="rId3"/>
    <p:sldLayoutId id="2147484926" r:id="rId4"/>
    <p:sldLayoutId id="2147484927" r:id="rId5"/>
    <p:sldLayoutId id="2147484928" r:id="rId6"/>
    <p:sldLayoutId id="2147484929" r:id="rId7"/>
    <p:sldLayoutId id="2147484930" r:id="rId8"/>
    <p:sldLayoutId id="2147484931" r:id="rId9"/>
    <p:sldLayoutId id="2147484932" r:id="rId10"/>
    <p:sldLayoutId id="2147484933" r:id="rId11"/>
    <p:sldLayoutId id="2147484934" r:id="rId12"/>
    <p:sldLayoutId id="2147484935" r:id="rId13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shingtonexaminer.com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ariety.com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4" Type="http://schemas.openxmlformats.org/officeDocument/2006/relationships/notesSlide" Target="../notesSlides/notesSlide1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Building Sports Engagement:</a:t>
            </a:r>
            <a:br>
              <a:rPr lang="en-CA" dirty="0" smtClean="0"/>
            </a:br>
            <a:r>
              <a:rPr lang="en-CA" dirty="0" smtClean="0"/>
              <a:t>Spectators &amp; Participants</a:t>
            </a:r>
            <a:endParaRPr lang="en-CA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Engagement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6721" y="1941750"/>
            <a:ext cx="8674471" cy="3505367"/>
          </a:xfrm>
        </p:spPr>
        <p:txBody>
          <a:bodyPr>
            <a:noAutofit/>
          </a:bodyPr>
          <a:lstStyle/>
          <a:p>
            <a:r>
              <a:rPr lang="en-US" dirty="0" smtClean="0"/>
              <a:t>Although this engagement is related to marketing, the term is not used as much by social media and digital companies. </a:t>
            </a:r>
          </a:p>
          <a:p>
            <a:r>
              <a:rPr lang="en-US" dirty="0" smtClean="0"/>
              <a:t>Facebook, for example, views themselves as providing a platform that ‘pulls’ their ‘family’ of 1.3 billion people.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016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32417"/>
            <a:ext cx="8229600" cy="1600200"/>
          </a:xfrm>
        </p:spPr>
        <p:txBody>
          <a:bodyPr/>
          <a:lstStyle/>
          <a:p>
            <a:r>
              <a:rPr lang="en-US" dirty="0" smtClean="0"/>
              <a:t>Multiple Areas of</a:t>
            </a:r>
            <a:br>
              <a:rPr lang="en-US" dirty="0" smtClean="0"/>
            </a:br>
            <a:r>
              <a:rPr lang="en-US" dirty="0" smtClean="0"/>
              <a:t>Sport Engagement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6721" y="1941750"/>
            <a:ext cx="8674471" cy="3505367"/>
          </a:xfrm>
        </p:spPr>
        <p:txBody>
          <a:bodyPr>
            <a:noAutofit/>
          </a:bodyPr>
          <a:lstStyle/>
          <a:p>
            <a:r>
              <a:rPr lang="en-US" sz="3600" dirty="0" smtClean="0"/>
              <a:t>At Live Sport Event Time</a:t>
            </a:r>
          </a:p>
          <a:p>
            <a:pPr lvl="1"/>
            <a:r>
              <a:rPr lang="en-US" sz="2400" dirty="0" smtClean="0"/>
              <a:t>Live event spectatorship at non-sport venue</a:t>
            </a:r>
          </a:p>
          <a:p>
            <a:pPr lvl="1"/>
            <a:r>
              <a:rPr lang="en-US" sz="2400" dirty="0" smtClean="0"/>
              <a:t>Observation at a live sporting event</a:t>
            </a:r>
          </a:p>
          <a:p>
            <a:pPr lvl="1"/>
            <a:r>
              <a:rPr lang="en-US" sz="2400" dirty="0" smtClean="0"/>
              <a:t>Participation in a sporting event</a:t>
            </a:r>
          </a:p>
          <a:p>
            <a:r>
              <a:rPr lang="en-US" sz="3600" dirty="0" smtClean="0"/>
              <a:t>Beyond Live Sport Event Time</a:t>
            </a:r>
          </a:p>
          <a:p>
            <a:pPr lvl="1"/>
            <a:r>
              <a:rPr lang="en-US" sz="2400" dirty="0" smtClean="0"/>
              <a:t>Leagues see fantasy, draft day, special events, etc. as ways to move to deep engagement outside of game days</a:t>
            </a:r>
            <a:endParaRPr lang="en-US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1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0054" y="294259"/>
            <a:ext cx="9174795" cy="6194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216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90354"/>
            <a:ext cx="9143999" cy="91576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CA" dirty="0" smtClean="0"/>
              <a:t>Platforms of Sport Engagement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27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90" y="410415"/>
            <a:ext cx="8997294" cy="614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2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Game/Sport on the Field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League efforts to make game more engaging:</a:t>
            </a:r>
          </a:p>
          <a:p>
            <a:pPr lvl="1"/>
            <a:r>
              <a:rPr lang="en-US" sz="1800" dirty="0" smtClean="0"/>
              <a:t>Competitive Balance</a:t>
            </a:r>
          </a:p>
          <a:p>
            <a:pPr lvl="2"/>
            <a:r>
              <a:rPr lang="en-US" sz="1800" dirty="0" smtClean="0"/>
              <a:t>Player entry draft </a:t>
            </a:r>
          </a:p>
          <a:p>
            <a:pPr lvl="1"/>
            <a:r>
              <a:rPr lang="en-US" sz="1800" dirty="0" smtClean="0"/>
              <a:t>Rule changes to increase scoring</a:t>
            </a:r>
          </a:p>
          <a:p>
            <a:pPr lvl="2"/>
            <a:r>
              <a:rPr lang="en-US" sz="1800" dirty="0" smtClean="0"/>
              <a:t>Stronger penalties and open rules (e.g., 3 on 3 overtime period) to reduce ‘clutch and grab’ in ice hockey</a:t>
            </a:r>
          </a:p>
          <a:p>
            <a:pPr lvl="1"/>
            <a:r>
              <a:rPr lang="en-US" sz="1800" dirty="0" smtClean="0"/>
              <a:t>Rule changes to speed up the game</a:t>
            </a:r>
          </a:p>
          <a:p>
            <a:pPr lvl="2"/>
            <a:r>
              <a:rPr lang="en-US" sz="1800" dirty="0" smtClean="0"/>
              <a:t>24 second clock in basketball</a:t>
            </a:r>
          </a:p>
          <a:p>
            <a:pPr lvl="1"/>
            <a:r>
              <a:rPr lang="en-US" sz="1800" dirty="0" smtClean="0"/>
              <a:t>Restructuring championship criteria for a season/series</a:t>
            </a:r>
          </a:p>
          <a:p>
            <a:pPr lvl="2"/>
            <a:r>
              <a:rPr lang="en-US" sz="1800" dirty="0" smtClean="0"/>
              <a:t>NASCAR “Chase for the Cup”</a:t>
            </a:r>
          </a:p>
          <a:p>
            <a:pPr lvl="1"/>
            <a:r>
              <a:rPr lang="en-US" sz="1800" dirty="0" smtClean="0"/>
              <a:t>Expanding number of high attraction games</a:t>
            </a:r>
          </a:p>
          <a:p>
            <a:pPr lvl="2"/>
            <a:r>
              <a:rPr lang="en-US" sz="1800" dirty="0" smtClean="0"/>
              <a:t>MLB adding “Wild Card” playoff game</a:t>
            </a:r>
          </a:p>
          <a:p>
            <a:pPr lvl="1"/>
            <a:endParaRPr lang="en-US" sz="1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646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2617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Club/Event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Leveraging deep fan attachment to a particular club</a:t>
            </a:r>
          </a:p>
          <a:p>
            <a:r>
              <a:rPr lang="en-US" dirty="0" smtClean="0"/>
              <a:t>Tactics include:</a:t>
            </a:r>
          </a:p>
          <a:p>
            <a:pPr lvl="1"/>
            <a:r>
              <a:rPr lang="en-US" dirty="0" smtClean="0"/>
              <a:t>Playing “friendlies” in various markets</a:t>
            </a:r>
          </a:p>
          <a:p>
            <a:pPr lvl="1"/>
            <a:r>
              <a:rPr lang="en-US" dirty="0" smtClean="0"/>
              <a:t>Fan clubs and global fan clubs</a:t>
            </a:r>
          </a:p>
          <a:p>
            <a:endParaRPr lang="en-US" dirty="0"/>
          </a:p>
          <a:p>
            <a:r>
              <a:rPr lang="en-US" dirty="0" smtClean="0"/>
              <a:t>Leveraging global mega-events such as the Olympic Games and FIFA World Cup</a:t>
            </a:r>
          </a:p>
          <a:p>
            <a:pPr lvl="1"/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333897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sz="4800" dirty="0" smtClean="0"/>
              <a:t>Players/Athletes &amp; Coaches</a:t>
            </a:r>
            <a:endParaRPr lang="en-US" sz="4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Dilemma for Clubs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Does higher engagement of player level reduce passion for a Club?</a:t>
            </a:r>
          </a:p>
          <a:p>
            <a:pPr lvl="1"/>
            <a:r>
              <a:rPr lang="en-US" sz="2000" dirty="0" smtClean="0"/>
              <a:t>With high mobility of players, trades/movement of elite player brands do threaten Club as star players are often the #1 engagement point</a:t>
            </a:r>
          </a:p>
          <a:p>
            <a:pPr lvl="1"/>
            <a:r>
              <a:rPr lang="en-US" sz="2000" dirty="0" smtClean="0"/>
              <a:t>Fantasy sports have player focus and often the participant builds a ‘fantasy club’, different from the ‘real life club’</a:t>
            </a:r>
            <a:endParaRPr lang="en-US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710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78971" y="2220685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Sporting Venue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45140"/>
            <a:ext cx="9143999" cy="1600200"/>
          </a:xfrm>
        </p:spPr>
        <p:txBody>
          <a:bodyPr/>
          <a:lstStyle/>
          <a:p>
            <a:r>
              <a:rPr lang="en-US" dirty="0" smtClean="0"/>
              <a:t>Sporting Venues That Have High Emotional Fan Appeal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Examples</a:t>
            </a:r>
          </a:p>
          <a:p>
            <a:pPr lvl="1"/>
            <a:r>
              <a:rPr lang="en-US" sz="2400" dirty="0" smtClean="0"/>
              <a:t>Chicago Cubs and Wrigley Field</a:t>
            </a:r>
          </a:p>
          <a:p>
            <a:pPr lvl="1"/>
            <a:r>
              <a:rPr lang="en-US" sz="2400" dirty="0" smtClean="0"/>
              <a:t>Boston Red Sox and Fenway Park</a:t>
            </a:r>
          </a:p>
          <a:p>
            <a:pPr lvl="1"/>
            <a:r>
              <a:rPr lang="en-US" sz="2400" dirty="0" smtClean="0"/>
              <a:t>Liverpool F.C. and </a:t>
            </a:r>
            <a:r>
              <a:rPr lang="en-US" sz="2400" dirty="0" err="1" smtClean="0"/>
              <a:t>Anfield</a:t>
            </a:r>
            <a:endParaRPr lang="en-US" sz="2400" dirty="0" smtClean="0"/>
          </a:p>
          <a:p>
            <a:pPr lvl="1"/>
            <a:r>
              <a:rPr lang="en-US" sz="2400" dirty="0" smtClean="0"/>
              <a:t>Manchester United and Old Trafford</a:t>
            </a:r>
          </a:p>
          <a:p>
            <a:pPr lvl="1"/>
            <a:r>
              <a:rPr lang="en-US" sz="2400" dirty="0" smtClean="0"/>
              <a:t>Tennis and Wimbledon</a:t>
            </a:r>
          </a:p>
          <a:p>
            <a:pPr lvl="1"/>
            <a:r>
              <a:rPr lang="en-US" sz="2400" dirty="0" smtClean="0"/>
              <a:t>F1 Grand Prix and Monaco </a:t>
            </a:r>
          </a:p>
          <a:p>
            <a:endParaRPr lang="en-US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884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81602" y="2360023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Broadcast Media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670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2617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Broadcast Media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Traditional TV and radio</a:t>
            </a:r>
          </a:p>
          <a:p>
            <a:r>
              <a:rPr lang="en-US" dirty="0" smtClean="0"/>
              <a:t>Storytelling</a:t>
            </a:r>
          </a:p>
          <a:p>
            <a:r>
              <a:rPr lang="en-US" dirty="0" smtClean="0"/>
              <a:t>“Behind the Scenes”</a:t>
            </a:r>
          </a:p>
          <a:p>
            <a:r>
              <a:rPr lang="en-US" dirty="0" smtClean="0"/>
              <a:t>Quality of production</a:t>
            </a:r>
          </a:p>
          <a:p>
            <a:r>
              <a:rPr lang="en-US" dirty="0" smtClean="0"/>
              <a:t>News programming (e.g., ESPN’s </a:t>
            </a:r>
            <a:r>
              <a:rPr lang="en-US" dirty="0" err="1" smtClean="0"/>
              <a:t>SportsCenter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9143999" cy="1600200"/>
          </a:xfrm>
        </p:spPr>
        <p:txBody>
          <a:bodyPr/>
          <a:lstStyle/>
          <a:p>
            <a:r>
              <a:rPr lang="en-US" dirty="0" smtClean="0"/>
              <a:t>Broadcast Host Personalities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45340"/>
            <a:ext cx="8229600" cy="15081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High Engagement with hosts (e.g., Stephen Smith, Skip </a:t>
            </a:r>
            <a:r>
              <a:rPr lang="en-US" dirty="0" err="1" smtClean="0"/>
              <a:t>Bayless</a:t>
            </a:r>
            <a:r>
              <a:rPr lang="en-US" dirty="0" smtClean="0"/>
              <a:t>) with </a:t>
            </a:r>
            <a:r>
              <a:rPr lang="en-US" b="1" i="1" dirty="0" smtClean="0"/>
              <a:t>BOTH</a:t>
            </a:r>
            <a:r>
              <a:rPr lang="en-US" dirty="0" smtClean="0"/>
              <a:t> those who love them and those who hate them.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  <p:cxnSp>
        <p:nvCxnSpPr>
          <p:cNvPr id="6" name="Straight Connector 5"/>
          <p:cNvCxnSpPr/>
          <p:nvPr/>
        </p:nvCxnSpPr>
        <p:spPr>
          <a:xfrm>
            <a:off x="990600" y="4914900"/>
            <a:ext cx="7099300" cy="127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213100" y="4089400"/>
            <a:ext cx="264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Viewer Opinion of Host 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062581" y="6346028"/>
            <a:ext cx="264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Value to Host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594600" y="4458732"/>
            <a:ext cx="11938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Love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65100" y="4426466"/>
            <a:ext cx="11938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Hate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460985" y="5350421"/>
            <a:ext cx="181657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Worst Place To be for Host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165100" y="5334664"/>
            <a:ext cx="178123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Great Place for Host to be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7007166" y="5182447"/>
            <a:ext cx="178123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Great Place for Host to be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489206" y="4447344"/>
            <a:ext cx="167451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Ambivalent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456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45140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Print Media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45340"/>
            <a:ext cx="8564880" cy="4525963"/>
          </a:xfrm>
        </p:spPr>
        <p:txBody>
          <a:bodyPr/>
          <a:lstStyle/>
          <a:p>
            <a:r>
              <a:rPr lang="en-US" dirty="0" smtClean="0"/>
              <a:t>Traditional source – newspapers &amp; magazines</a:t>
            </a:r>
          </a:p>
          <a:p>
            <a:r>
              <a:rPr lang="en-US" dirty="0" smtClean="0"/>
              <a:t>Declining</a:t>
            </a:r>
          </a:p>
          <a:p>
            <a:r>
              <a:rPr lang="en-US" dirty="0" smtClean="0"/>
              <a:t>Limited interest from </a:t>
            </a:r>
            <a:r>
              <a:rPr lang="en-US" dirty="0" err="1" smtClean="0"/>
              <a:t>millennials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dirty="0" smtClean="0"/>
              <a:t>Uncertain Future of </a:t>
            </a:r>
            <a:r>
              <a:rPr lang="en-US" dirty="0" smtClean="0"/>
              <a:t>Print </a:t>
            </a:r>
            <a:r>
              <a:rPr lang="en-US" dirty="0" smtClean="0"/>
              <a:t>Media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344744"/>
            <a:ext cx="7953022" cy="45259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Washington Examiner Article</a:t>
            </a:r>
          </a:p>
          <a:p>
            <a:pPr lvl="1"/>
            <a:r>
              <a:rPr lang="en-US" dirty="0" smtClean="0">
                <a:hlinkClick r:id="rId2"/>
              </a:rPr>
              <a:t>www.washingtonexaminer.com</a:t>
            </a:r>
            <a:r>
              <a:rPr lang="en-US" dirty="0" smtClean="0"/>
              <a:t> - November 11</a:t>
            </a:r>
            <a:r>
              <a:rPr lang="en-US" baseline="30000" dirty="0" smtClean="0"/>
              <a:t>th</a:t>
            </a:r>
            <a:r>
              <a:rPr lang="en-US" dirty="0" smtClean="0"/>
              <a:t>, 2015</a:t>
            </a:r>
          </a:p>
          <a:p>
            <a:r>
              <a:rPr lang="en-US" dirty="0" smtClean="0"/>
              <a:t>Key points:</a:t>
            </a:r>
          </a:p>
          <a:p>
            <a:pPr lvl="1"/>
            <a:r>
              <a:rPr lang="en-US" dirty="0" smtClean="0"/>
              <a:t>Daily Newspapers are down 80%</a:t>
            </a:r>
          </a:p>
          <a:p>
            <a:pPr lvl="1"/>
            <a:r>
              <a:rPr lang="en-US" dirty="0" smtClean="0"/>
              <a:t>Hard News (e.g., news shows on TV, radio) are “in danger”</a:t>
            </a:r>
          </a:p>
          <a:p>
            <a:pPr lvl="1"/>
            <a:r>
              <a:rPr lang="en-US" dirty="0" smtClean="0"/>
              <a:t>Leads to Future Concern about news for the general public as revenues to broadcasters decline and so does the size of their staff, leading to less filtering, reduced fact-checking, and less credibility checking.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48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4137" y="2229394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Sponsors &amp; Advertisers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2617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Sponsors &amp; Advertisers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Association to sport properties/players in marketing programs</a:t>
            </a:r>
          </a:p>
          <a:p>
            <a:r>
              <a:rPr lang="en-US" dirty="0" smtClean="0"/>
              <a:t>Hospitality programs for key customers around major sport events</a:t>
            </a:r>
          </a:p>
          <a:p>
            <a:r>
              <a:rPr lang="en-US" dirty="0" smtClean="0"/>
              <a:t>On-site and online activations around events, athletes, clubs, etc. to drive business for sponsor or advertiser</a:t>
            </a:r>
          </a:p>
          <a:p>
            <a:r>
              <a:rPr lang="en-US" dirty="0" smtClean="0"/>
              <a:t>Use of humor, sex appeal, passion and other attributes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605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238103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Sports Gambling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Current Trends: </a:t>
            </a:r>
            <a:br>
              <a:rPr lang="en-US" dirty="0" smtClean="0"/>
            </a:br>
            <a:r>
              <a:rPr lang="en-US" dirty="0" smtClean="0"/>
              <a:t>Sports Gambling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Adam Silver (NBA Commissioner) is advocating the legalization of sports gambling</a:t>
            </a:r>
          </a:p>
          <a:p>
            <a:r>
              <a:rPr lang="en-US" dirty="0" smtClean="0"/>
              <a:t>Provides a ‘heightened sense of interest’ in the outcome of a sporting event</a:t>
            </a:r>
          </a:p>
          <a:p>
            <a:r>
              <a:rPr lang="en-US" dirty="0" smtClean="0"/>
              <a:t>Legal restrictions differ by region, country, and state/province</a:t>
            </a:r>
          </a:p>
          <a:p>
            <a:r>
              <a:rPr lang="en-US" dirty="0" smtClean="0"/>
              <a:t>Existence of black market</a:t>
            </a:r>
          </a:p>
          <a:p>
            <a:r>
              <a:rPr lang="en-US" dirty="0" smtClean="0"/>
              <a:t>Growing debate over dividing line between gambling and games of skill</a:t>
            </a:r>
          </a:p>
          <a:p>
            <a:pPr lvl="1"/>
            <a:r>
              <a:rPr lang="en-US" sz="2000" dirty="0" smtClean="0"/>
              <a:t>Is daily fantasy sport gambling?</a:t>
            </a:r>
            <a:endParaRPr lang="en-US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5155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394857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Sports Content Websites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Sports Content Websites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Web 2.0: interactive sport websites</a:t>
            </a:r>
          </a:p>
          <a:p>
            <a:r>
              <a:rPr lang="en-US" dirty="0" smtClean="0"/>
              <a:t>Leading sites attract upwards of 50 million unique visitors monthly</a:t>
            </a:r>
          </a:p>
          <a:p>
            <a:r>
              <a:rPr lang="en-US" dirty="0" smtClean="0"/>
              <a:t>Growing sophistication of websites</a:t>
            </a:r>
          </a:p>
          <a:p>
            <a:pPr lvl="1"/>
            <a:r>
              <a:rPr lang="en-US" sz="1800" dirty="0" smtClean="0"/>
              <a:t>From passive (one to many) to interactive</a:t>
            </a:r>
          </a:p>
          <a:p>
            <a:pPr lvl="1"/>
            <a:r>
              <a:rPr lang="en-US" sz="1800" dirty="0" smtClean="0"/>
              <a:t>Incorporating rich video content</a:t>
            </a:r>
          </a:p>
          <a:p>
            <a:pPr lvl="1"/>
            <a:r>
              <a:rPr lang="en-US" sz="1800" dirty="0" smtClean="0"/>
              <a:t>Greater emphasis on ‘content </a:t>
            </a:r>
            <a:r>
              <a:rPr lang="en-US" sz="1800" dirty="0" err="1" smtClean="0"/>
              <a:t>curation</a:t>
            </a:r>
            <a:r>
              <a:rPr lang="en-US" sz="1800" dirty="0" smtClean="0"/>
              <a:t>’</a:t>
            </a:r>
          </a:p>
          <a:p>
            <a:pPr lvl="1"/>
            <a:r>
              <a:rPr lang="en-US" sz="1800" dirty="0" smtClean="0"/>
              <a:t>Greater role of individual ‘brand names’</a:t>
            </a:r>
          </a:p>
          <a:p>
            <a:pPr marL="457200" lvl="1" indent="0">
              <a:buNone/>
            </a:pP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4692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83" y="127500"/>
            <a:ext cx="7915995" cy="659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1830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26720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Social Media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Facebook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Facebook has become more aggressive in building sports involvement</a:t>
            </a:r>
          </a:p>
          <a:p>
            <a:pPr lvl="1"/>
            <a:r>
              <a:rPr lang="en-US" dirty="0" smtClean="0"/>
              <a:t>In July 2014, Facebook hired the NBA’s President of Minor League Operations to head up Facebook’s global sports strategy and partnerships with leagues, teams, and athletes. </a:t>
            </a:r>
          </a:p>
          <a:p>
            <a:pPr lvl="2"/>
            <a:r>
              <a:rPr lang="en-US" dirty="0" smtClean="0"/>
              <a:t>Source: </a:t>
            </a:r>
            <a:r>
              <a:rPr lang="en-US" dirty="0" smtClean="0">
                <a:hlinkClick r:id="rId2"/>
              </a:rPr>
              <a:t>www.variety.com</a:t>
            </a:r>
            <a:r>
              <a:rPr lang="en-US" dirty="0" smtClean="0"/>
              <a:t> </a:t>
            </a:r>
            <a:r>
              <a:rPr lang="en-US" dirty="0"/>
              <a:t>(</a:t>
            </a:r>
            <a:r>
              <a:rPr lang="en-US" dirty="0" smtClean="0"/>
              <a:t>July 21</a:t>
            </a:r>
            <a:r>
              <a:rPr lang="en-US" baseline="30000" dirty="0" smtClean="0"/>
              <a:t>st</a:t>
            </a:r>
            <a:r>
              <a:rPr lang="en-US" dirty="0" smtClean="0"/>
              <a:t>, 2014)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0467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Current Trends: </a:t>
            </a:r>
            <a:br>
              <a:rPr lang="en-US" dirty="0" smtClean="0"/>
            </a:br>
            <a:r>
              <a:rPr lang="en-US" dirty="0" smtClean="0"/>
              <a:t>Social Media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User-created content or community based input</a:t>
            </a:r>
          </a:p>
          <a:p>
            <a:r>
              <a:rPr lang="en-US" dirty="0" smtClean="0"/>
              <a:t>Content-sharing</a:t>
            </a:r>
          </a:p>
          <a:p>
            <a:r>
              <a:rPr lang="en-US" dirty="0" smtClean="0"/>
              <a:t>Interaction amongst users</a:t>
            </a:r>
          </a:p>
          <a:p>
            <a:r>
              <a:rPr lang="en-US" dirty="0" smtClean="0"/>
              <a:t>Key element in multi-platform sport event observing (both in and out of venue)</a:t>
            </a:r>
          </a:p>
          <a:p>
            <a:r>
              <a:rPr lang="en-US" dirty="0" smtClean="0"/>
              <a:t>Also enables sharing of direct sport participation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4655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28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33" y="199195"/>
            <a:ext cx="7659043" cy="659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3178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90311" y="2542902"/>
            <a:ext cx="8229600" cy="1600200"/>
          </a:xfrm>
        </p:spPr>
        <p:txBody>
          <a:bodyPr/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Fantasy Sports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Fantasy Sports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Growing platform, after emerging in the 1980’s</a:t>
            </a:r>
          </a:p>
          <a:p>
            <a:r>
              <a:rPr lang="en-US" dirty="0" smtClean="0"/>
              <a:t>Involves participants/players creating their own ‘teams’ who compete against one another based on real life results </a:t>
            </a:r>
          </a:p>
          <a:p>
            <a:r>
              <a:rPr lang="en-US" dirty="0" smtClean="0"/>
              <a:t>Key ‘host’ websites include Yahoo, ESPN, CBS Sports, Fox Sports, as well as league sites (nfl.com)</a:t>
            </a:r>
          </a:p>
          <a:p>
            <a:r>
              <a:rPr lang="en-US" dirty="0" smtClean="0"/>
              <a:t>2014-2015 saw huge advertising push by Major Daily Fantasy Sports Sites (e.g., </a:t>
            </a:r>
            <a:r>
              <a:rPr lang="en-US" dirty="0" err="1" smtClean="0"/>
              <a:t>DraftKings</a:t>
            </a:r>
            <a:r>
              <a:rPr lang="en-US" dirty="0" smtClean="0"/>
              <a:t>, </a:t>
            </a:r>
            <a:r>
              <a:rPr lang="en-US" dirty="0" err="1" smtClean="0"/>
              <a:t>FanDuel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3192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Importance of Fantasy Sports (North America)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1994: Less than 3 million participants</a:t>
            </a:r>
          </a:p>
          <a:p>
            <a:r>
              <a:rPr lang="en-US" dirty="0" smtClean="0"/>
              <a:t>2003: 15.2 million</a:t>
            </a:r>
          </a:p>
          <a:p>
            <a:r>
              <a:rPr lang="en-US" dirty="0" smtClean="0"/>
              <a:t>2007: 19.4 million</a:t>
            </a:r>
          </a:p>
          <a:p>
            <a:r>
              <a:rPr lang="en-US" dirty="0" smtClean="0"/>
              <a:t>2011: 35.9 million</a:t>
            </a:r>
          </a:p>
          <a:p>
            <a:r>
              <a:rPr lang="en-US" dirty="0" smtClean="0"/>
              <a:t>2014: 41.5 million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9065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Platform: </a:t>
            </a:r>
            <a:br>
              <a:rPr lang="en-US" dirty="0" smtClean="0"/>
            </a:br>
            <a:r>
              <a:rPr lang="en-US" dirty="0" smtClean="0"/>
              <a:t>Electronic Games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Video Games</a:t>
            </a:r>
          </a:p>
          <a:p>
            <a:pPr lvl="1"/>
            <a:r>
              <a:rPr lang="en-US" dirty="0" smtClean="0"/>
              <a:t>Over time, quality of games has increased dramatically, as has the ability to have multi-player games live and via the internet</a:t>
            </a:r>
          </a:p>
          <a:p>
            <a:pPr lvl="1"/>
            <a:r>
              <a:rPr lang="en-US" dirty="0" smtClean="0"/>
              <a:t>Ability to play on mobile devices is now common</a:t>
            </a:r>
          </a:p>
          <a:p>
            <a:pPr lvl="1"/>
            <a:r>
              <a:rPr lang="en-US" dirty="0" smtClean="0"/>
              <a:t>Games have capacity for real-time updates and extensive recording of statistics</a:t>
            </a:r>
          </a:p>
          <a:p>
            <a:pPr lvl="1"/>
            <a:r>
              <a:rPr lang="en-US" dirty="0" smtClean="0"/>
              <a:t>Examples:</a:t>
            </a:r>
          </a:p>
          <a:p>
            <a:pPr lvl="2"/>
            <a:r>
              <a:rPr lang="en-US" dirty="0" smtClean="0"/>
              <a:t>Madden NFL</a:t>
            </a:r>
          </a:p>
          <a:p>
            <a:pPr lvl="2"/>
            <a:r>
              <a:rPr lang="en-US" dirty="0" smtClean="0"/>
              <a:t>FIFA</a:t>
            </a:r>
          </a:p>
          <a:p>
            <a:r>
              <a:rPr lang="en-US" dirty="0" smtClean="0"/>
              <a:t>Traditional gaming companies examining potential roles in </a:t>
            </a:r>
            <a:r>
              <a:rPr lang="en-US" dirty="0" err="1" smtClean="0"/>
              <a:t>esports</a:t>
            </a:r>
            <a:r>
              <a:rPr lang="en-US" dirty="0" smtClean="0"/>
              <a:t> arena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243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Decisions About Sports Engagement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7286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Decision-Making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The decision about whether to consume sport is driven by the attractiveness of the available options</a:t>
            </a:r>
          </a:p>
          <a:p>
            <a:r>
              <a:rPr lang="en-US" dirty="0" smtClean="0"/>
              <a:t>Attractiveness based on various factors, including (but not limited to):</a:t>
            </a:r>
          </a:p>
          <a:p>
            <a:pPr lvl="1"/>
            <a:r>
              <a:rPr lang="en-US" dirty="0" smtClean="0"/>
              <a:t>Time/data of event</a:t>
            </a:r>
          </a:p>
          <a:p>
            <a:pPr lvl="1"/>
            <a:r>
              <a:rPr lang="en-US" dirty="0" smtClean="0"/>
              <a:t>Competing content (at same time)</a:t>
            </a:r>
          </a:p>
          <a:p>
            <a:pPr lvl="2"/>
            <a:r>
              <a:rPr lang="en-US" dirty="0" smtClean="0"/>
              <a:t>NHL and NBA programming to avoid/reduce conflicts in playoff games</a:t>
            </a:r>
          </a:p>
          <a:p>
            <a:pPr lvl="1"/>
            <a:r>
              <a:rPr lang="en-US" dirty="0" smtClean="0"/>
              <a:t>Feasibility of attending live event (versus watching via media)</a:t>
            </a:r>
          </a:p>
          <a:p>
            <a:pPr lvl="1"/>
            <a:r>
              <a:rPr lang="en-US" dirty="0" smtClean="0"/>
              <a:t>Attractiveness of clubs/athletes competing</a:t>
            </a:r>
          </a:p>
          <a:p>
            <a:pPr lvl="1"/>
            <a:r>
              <a:rPr lang="en-US" dirty="0" smtClean="0"/>
              <a:t>Cost to buy a ticket/purchase TV or web content</a:t>
            </a:r>
          </a:p>
          <a:p>
            <a:pPr marL="457200" lvl="1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5791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35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823" y="210615"/>
            <a:ext cx="8006455" cy="6397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1343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Manchester United &amp; Social Media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4899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37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693" y="657040"/>
            <a:ext cx="9492089" cy="569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5656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2846" y="217714"/>
            <a:ext cx="8229600" cy="1600200"/>
          </a:xfrm>
        </p:spPr>
        <p:txBody>
          <a:bodyPr/>
          <a:lstStyle/>
          <a:p>
            <a:r>
              <a:rPr lang="en-US" dirty="0" err="1" smtClean="0"/>
              <a:t>ManU</a:t>
            </a:r>
            <a:r>
              <a:rPr lang="en-US" dirty="0" smtClean="0"/>
              <a:t> Social Media Strategy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 each of the 6 channels (previous slide), </a:t>
            </a:r>
            <a:r>
              <a:rPr lang="en-US" dirty="0" err="1" smtClean="0"/>
              <a:t>ManU</a:t>
            </a:r>
            <a:r>
              <a:rPr lang="en-US" dirty="0" smtClean="0"/>
              <a:t> employs 5 fan engagement techniques: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000" dirty="0" err="1" smtClean="0"/>
              <a:t>Localisation</a:t>
            </a:r>
            <a:r>
              <a:rPr lang="en-US" sz="2000" dirty="0" smtClean="0"/>
              <a:t> – offer in preferred language of fans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000" dirty="0" smtClean="0"/>
              <a:t>Wording – that leads to engagement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000" dirty="0" smtClean="0"/>
              <a:t>Content to drive return – exclusive, high-quality content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000" dirty="0" smtClean="0"/>
              <a:t>Device optimization – “mobile first”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000" dirty="0" smtClean="0"/>
              <a:t>Analysis-based understanding of consumer behavior – data driven assessment of effectiveness of tactics</a:t>
            </a:r>
            <a:endParaRPr lang="en-US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6992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39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029" y="649363"/>
            <a:ext cx="8816669" cy="5706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323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Evaluating the In-Stadium Experience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275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ESPN Survey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Annual online survey of the fan experience of all 122 professional clubs in North America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4361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42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86" y="567806"/>
            <a:ext cx="8554350" cy="569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1343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43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822" y="455676"/>
            <a:ext cx="8565186" cy="5959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4226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Grizzlies Rise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Grizzlies marketing executives provide the following explanation for club’s rise in stadium experience:</a:t>
            </a:r>
          </a:p>
          <a:p>
            <a:pPr lvl="1"/>
            <a:r>
              <a:rPr lang="en-US" sz="2000" dirty="0" smtClean="0"/>
              <a:t>Appealing overarching theme – “Believe Memphis”</a:t>
            </a:r>
          </a:p>
          <a:p>
            <a:pPr lvl="1"/>
            <a:r>
              <a:rPr lang="en-US" sz="2000" dirty="0" smtClean="0"/>
              <a:t>Fans become insiders</a:t>
            </a:r>
          </a:p>
          <a:p>
            <a:pPr lvl="1"/>
            <a:r>
              <a:rPr lang="en-US" sz="2000" dirty="0" smtClean="0"/>
              <a:t>Rhythm and consistency</a:t>
            </a:r>
          </a:p>
          <a:p>
            <a:pPr lvl="1"/>
            <a:r>
              <a:rPr lang="en-US" sz="2000" dirty="0" smtClean="0"/>
              <a:t>Authenticity</a:t>
            </a:r>
          </a:p>
          <a:p>
            <a:pPr lvl="1"/>
            <a:r>
              <a:rPr lang="en-US" sz="2000" dirty="0" smtClean="0"/>
              <a:t>Innovative giveaways</a:t>
            </a:r>
          </a:p>
          <a:p>
            <a:pPr lvl="1"/>
            <a:r>
              <a:rPr lang="en-US" sz="2000" dirty="0" smtClean="0"/>
              <a:t>Uniquely Memphis experience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7950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9492" y="1371600"/>
            <a:ext cx="8772479" cy="2505075"/>
          </a:xfrm>
        </p:spPr>
        <p:txBody>
          <a:bodyPr/>
          <a:lstStyle/>
          <a:p>
            <a:r>
              <a:rPr lang="en-US" dirty="0" smtClean="0"/>
              <a:t>SF 49ers: Club Based Surveys of In-Stadium Experience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9615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46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2300" y="0"/>
            <a:ext cx="53581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22362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47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913" y="835125"/>
            <a:ext cx="7823686" cy="4647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22362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48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892" y="621691"/>
            <a:ext cx="7209946" cy="592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2236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Stadium Operator Survey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following two slides share results of a 2014 survey of stadium operators regarding technology in their stadiums</a:t>
            </a:r>
          </a:p>
          <a:p>
            <a:r>
              <a:rPr lang="en-US" dirty="0" smtClean="0"/>
              <a:t>Focus was on technology levels in-stadium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56136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50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84" y="557545"/>
            <a:ext cx="8271690" cy="5405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8512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51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065" y="703474"/>
            <a:ext cx="7993659" cy="547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0478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Stadium Technology Landscape:</a:t>
            </a:r>
            <a:br>
              <a:rPr lang="en-US" dirty="0" smtClean="0"/>
            </a:br>
            <a:r>
              <a:rPr lang="en-US" dirty="0" smtClean="0"/>
              <a:t>Survey By S.E.A.T/Mobile Sports Report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2236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9334" y="2238103"/>
            <a:ext cx="8814740" cy="759006"/>
          </a:xfrm>
        </p:spPr>
        <p:txBody>
          <a:bodyPr/>
          <a:lstStyle/>
          <a:p>
            <a:r>
              <a:rPr lang="en-US" dirty="0" smtClean="0"/>
              <a:t>Review Exhibit 14.10 in Text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37311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22313" y="2002971"/>
            <a:ext cx="7772400" cy="1307646"/>
          </a:xfrm>
        </p:spPr>
        <p:txBody>
          <a:bodyPr/>
          <a:lstStyle/>
          <a:p>
            <a:r>
              <a:rPr lang="en-US" dirty="0" smtClean="0"/>
              <a:t>Facebook Likes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47208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55</a:t>
            </a:fld>
            <a:endParaRPr lang="en-US"/>
          </a:p>
        </p:txBody>
      </p:sp>
      <p:pic>
        <p:nvPicPr>
          <p:cNvPr id="10" name="Picture 9"/>
          <p:cNvPicPr/>
          <p:nvPr/>
        </p:nvPicPr>
        <p:blipFill>
          <a:blip r:embed="rId2"/>
          <a:stretch>
            <a:fillRect/>
          </a:stretch>
        </p:blipFill>
        <p:spPr>
          <a:xfrm>
            <a:off x="1384572" y="612513"/>
            <a:ext cx="6393871" cy="5275049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9349480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56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58576" y="418478"/>
            <a:ext cx="5642618" cy="5815411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62722136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57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89282" y="497387"/>
            <a:ext cx="5873711" cy="5505617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126085530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58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29904" y="614418"/>
            <a:ext cx="6191833" cy="5741932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04710029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59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358567" y="701318"/>
            <a:ext cx="5813763" cy="5460420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62722136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60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60364" y="520391"/>
            <a:ext cx="6375804" cy="5641347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126085530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22313" y="2595154"/>
            <a:ext cx="7772400" cy="811258"/>
          </a:xfrm>
        </p:spPr>
        <p:txBody>
          <a:bodyPr/>
          <a:lstStyle/>
          <a:p>
            <a:r>
              <a:rPr lang="en-US" dirty="0" smtClean="0"/>
              <a:t>Twitter Followers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38194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62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36566" y="692396"/>
            <a:ext cx="5553252" cy="5368330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04710029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63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74025" y="663794"/>
            <a:ext cx="5685911" cy="5526805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62722136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64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88455" y="591642"/>
            <a:ext cx="6133281" cy="5930853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126085530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65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37253" y="465638"/>
            <a:ext cx="6255621" cy="5768251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04710029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66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01800" y="465638"/>
            <a:ext cx="6062212" cy="5890712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62722136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67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11960" y="489101"/>
            <a:ext cx="5893308" cy="5867249"/>
          </a:xfrm>
          <a:prstGeom prst="rect">
            <a:avLst/>
          </a:prstGeom>
          <a:ln>
            <a:solidFill>
              <a:srgbClr val="5B9BD5">
                <a:lumMod val="7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126085530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Golden State Warriors and Social Media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16182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69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23" y="280136"/>
            <a:ext cx="8750498" cy="644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10029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70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05060"/>
            <a:ext cx="9356628" cy="554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22136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VISA Wins Gold </a:t>
            </a:r>
            <a:br>
              <a:rPr lang="en-US" dirty="0" smtClean="0"/>
            </a:br>
            <a:r>
              <a:rPr lang="en-US" dirty="0" smtClean="0"/>
              <a:t>at Sochi 2014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49480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Visa and 2014 Games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TOP sponsor since 1985</a:t>
            </a:r>
            <a:endParaRPr lang="en-US" dirty="0"/>
          </a:p>
          <a:p>
            <a:pPr lvl="1"/>
            <a:r>
              <a:rPr lang="en-US" dirty="0" smtClean="0"/>
              <a:t>Everywhere you want to be” campaign</a:t>
            </a:r>
          </a:p>
          <a:p>
            <a:r>
              <a:rPr lang="en-US" dirty="0" smtClean="0"/>
              <a:t>Launched a new brand idea around 2014</a:t>
            </a:r>
          </a:p>
          <a:p>
            <a:pPr lvl="1"/>
            <a:r>
              <a:rPr lang="en-US" dirty="0" smtClean="0"/>
              <a:t>“Everywhere is an aspiration”</a:t>
            </a:r>
          </a:p>
          <a:p>
            <a:pPr lvl="1"/>
            <a:r>
              <a:rPr lang="en-US" dirty="0" smtClean="0"/>
              <a:t>“Everyone has an everywhere, and only Visa helps you get there”</a:t>
            </a:r>
          </a:p>
          <a:p>
            <a:pPr lvl="1"/>
            <a:r>
              <a:rPr lang="en-US" dirty="0" smtClean="0"/>
              <a:t>Activation program around 36 Olympic and Paralympic athletes</a:t>
            </a:r>
          </a:p>
          <a:p>
            <a:pPr lvl="1"/>
            <a:r>
              <a:rPr lang="en-US" dirty="0" smtClean="0"/>
              <a:t>Content was timely and relevant</a:t>
            </a:r>
          </a:p>
          <a:p>
            <a:pPr lvl="1"/>
            <a:r>
              <a:rPr lang="en-US" dirty="0" smtClean="0"/>
              <a:t>Amplified winning moments</a:t>
            </a:r>
          </a:p>
          <a:p>
            <a:pPr lvl="1"/>
            <a:r>
              <a:rPr lang="en-US" dirty="0" smtClean="0"/>
              <a:t>Impressive results: 28 million engagements, 574 million earned impressions, and an 8.78% engagement rate on Twitter 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774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22313" y="2342606"/>
            <a:ext cx="7772400" cy="66321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Twitter &amp; Cricket Fans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75771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Key Elements of Cricket Partnership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Key partnership activities (from CEO of </a:t>
            </a:r>
            <a:r>
              <a:rPr lang="en-US" dirty="0" err="1" smtClean="0"/>
              <a:t>Sportz</a:t>
            </a:r>
            <a:r>
              <a:rPr lang="en-US" dirty="0" smtClean="0"/>
              <a:t> Interactive, </a:t>
            </a:r>
            <a:r>
              <a:rPr lang="en-US" dirty="0" err="1" smtClean="0"/>
              <a:t>Arvind</a:t>
            </a:r>
            <a:r>
              <a:rPr lang="en-US" dirty="0" smtClean="0"/>
              <a:t> </a:t>
            </a:r>
            <a:r>
              <a:rPr lang="en-US" dirty="0" err="1" smtClean="0"/>
              <a:t>Iyengar</a:t>
            </a:r>
            <a:r>
              <a:rPr lang="en-US" dirty="0" smtClean="0"/>
              <a:t>):</a:t>
            </a:r>
          </a:p>
          <a:p>
            <a:r>
              <a:rPr lang="en-US" dirty="0" smtClean="0"/>
              <a:t>Own the Jersey</a:t>
            </a:r>
          </a:p>
          <a:p>
            <a:r>
              <a:rPr lang="en-US" dirty="0" smtClean="0"/>
              <a:t>Real-time Facebook cover photo update</a:t>
            </a:r>
          </a:p>
          <a:p>
            <a:r>
              <a:rPr lang="en-US" dirty="0" smtClean="0"/>
              <a:t>Digital Tug of War</a:t>
            </a:r>
          </a:p>
          <a:p>
            <a:r>
              <a:rPr lang="en-US" dirty="0" smtClean="0"/>
              <a:t>Stats cards</a:t>
            </a:r>
          </a:p>
          <a:p>
            <a:r>
              <a:rPr lang="en-US" dirty="0" err="1" smtClean="0"/>
              <a:t>Maukaticons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Quizster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16165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75</a:t>
            </a:fld>
            <a:endParaRPr lang="en-US"/>
          </a:p>
        </p:txBody>
      </p:sp>
      <p:pic>
        <p:nvPicPr>
          <p:cNvPr id="3" name="Picture 2" descr="TWITTER-BRAND-INDEX-23-march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91770"/>
            <a:ext cx="4572000" cy="64744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6622362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70878" y="2429692"/>
            <a:ext cx="7772400" cy="863509"/>
          </a:xfrm>
        </p:spPr>
        <p:txBody>
          <a:bodyPr/>
          <a:lstStyle/>
          <a:p>
            <a:r>
              <a:rPr lang="en-US" dirty="0" smtClean="0"/>
              <a:t>Sponsorship Evaluation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2552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  <p:custDataLst>
              <p:tags r:id="rId1"/>
            </p:custDataLst>
          </p:nvPr>
        </p:nvSpPr>
        <p:spPr>
          <a:xfrm>
            <a:off x="18256" y="858891"/>
            <a:ext cx="9144000" cy="8270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800" dirty="0">
                <a:effectLst/>
                <a:ea typeface="ＭＳ Ｐゴシック" charset="0"/>
                <a:cs typeface="ＭＳ Ｐゴシック" charset="0"/>
              </a:rPr>
              <a:t>What </a:t>
            </a:r>
            <a:r>
              <a:rPr lang="en-US" sz="4800" dirty="0" smtClean="0">
                <a:effectLst/>
                <a:ea typeface="ＭＳ Ｐゴシック" charset="0"/>
                <a:cs typeface="ＭＳ Ｐゴシック" charset="0"/>
              </a:rPr>
              <a:t>are Sponsors Trying to Achieve with Sponsorship?</a:t>
            </a:r>
            <a:endParaRPr lang="en-US" sz="4800" dirty="0">
              <a:solidFill>
                <a:srgbClr val="FF0000"/>
              </a:solidFill>
              <a:effectLst/>
              <a:ea typeface="ＭＳ Ｐゴシック" charset="0"/>
              <a:cs typeface="ＭＳ Ｐゴシック" charset="0"/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  <p:custDataLst>
              <p:tags r:id="rId2"/>
            </p:custDataLst>
          </p:nvPr>
        </p:nvSpPr>
        <p:spPr>
          <a:xfrm>
            <a:off x="431800" y="1867643"/>
            <a:ext cx="8316913" cy="5865813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CA" sz="2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Borrow </a:t>
            </a:r>
            <a:r>
              <a:rPr lang="en-CA" sz="28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Equity (leverage the value of the partner)</a:t>
            </a:r>
            <a:endParaRPr lang="en-CA" sz="28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  <a:cs typeface="Arial Unicode MS" charset="0"/>
            </a:endParaRPr>
          </a:p>
          <a:p>
            <a:pPr>
              <a:spcBef>
                <a:spcPct val="0"/>
              </a:spcBef>
            </a:pPr>
            <a:r>
              <a:rPr lang="en-CA" sz="2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Platform for </a:t>
            </a:r>
            <a:r>
              <a:rPr lang="en-CA" sz="28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Stories (share in the reach of the partner to communicate)</a:t>
            </a:r>
            <a:endParaRPr lang="en-CA" sz="28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  <a:cs typeface="Arial Unicode MS" charset="0"/>
            </a:endParaRPr>
          </a:p>
          <a:p>
            <a:pPr>
              <a:spcBef>
                <a:spcPct val="0"/>
              </a:spcBef>
            </a:pPr>
            <a:r>
              <a:rPr lang="en-CA" sz="2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Engage </a:t>
            </a:r>
            <a:r>
              <a:rPr lang="en-CA" sz="28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Consumers (achieve engagement)</a:t>
            </a:r>
            <a:endParaRPr lang="en-CA" sz="28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  <a:cs typeface="Arial Unicode MS" charset="0"/>
            </a:endParaRPr>
          </a:p>
          <a:p>
            <a:pPr>
              <a:spcBef>
                <a:spcPct val="0"/>
              </a:spcBef>
            </a:pPr>
            <a:r>
              <a:rPr lang="en-CA" sz="28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Proof (receive evidence of success)</a:t>
            </a:r>
            <a:endParaRPr lang="en-CA" sz="28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  <a:cs typeface="Arial Unicode MS" charset="0"/>
            </a:endParaRPr>
          </a:p>
          <a:p>
            <a:pPr>
              <a:spcBef>
                <a:spcPct val="0"/>
              </a:spcBef>
            </a:pPr>
            <a:r>
              <a:rPr lang="en-CA" sz="28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Arial Unicode MS" charset="0"/>
              </a:rPr>
              <a:t>Promotion (impress their supervisor)</a:t>
            </a:r>
            <a:endParaRPr lang="en-CA" sz="24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  <a:cs typeface="Arial Unicode MS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122706" y="6355372"/>
            <a:ext cx="5079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From Marketing Agency CEO, Mark Harrison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79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7" name="Rectangle 3"/>
          <p:cNvSpPr>
            <a:spLocks noGrp="1" noChangeArrowheads="1"/>
          </p:cNvSpPr>
          <p:nvPr>
            <p:ph type="title"/>
          </p:nvPr>
        </p:nvSpPr>
        <p:spPr>
          <a:xfrm>
            <a:off x="17417" y="298269"/>
            <a:ext cx="9144001" cy="1143000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ea typeface="ＭＳ Ｐゴシック" charset="0"/>
                <a:cs typeface="ＭＳ Ｐゴシック" charset="0"/>
              </a:rPr>
              <a:t>Current Examples of </a:t>
            </a:r>
            <a:r>
              <a:rPr lang="en-US" sz="4000" dirty="0" smtClean="0">
                <a:ea typeface="ＭＳ Ｐゴシック" charset="0"/>
                <a:cs typeface="ＭＳ Ｐゴシック" charset="0"/>
              </a:rPr>
              <a:t>Metrics to Measure Sponsorship Effectiveness</a:t>
            </a:r>
            <a:endParaRPr lang="en-US" sz="4000" dirty="0">
              <a:ea typeface="ＭＳ Ｐゴシック" charset="0"/>
              <a:cs typeface="ＭＳ Ｐゴシック" charset="0"/>
            </a:endParaRPr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823954"/>
            <a:ext cx="3581400" cy="411480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  <a:defRPr/>
            </a:pPr>
            <a:r>
              <a:rPr lang="en-US" sz="2600" dirty="0">
                <a:solidFill>
                  <a:schemeClr val="tx1"/>
                </a:solidFill>
              </a:rPr>
              <a:t>Best Practices </a:t>
            </a:r>
          </a:p>
          <a:p>
            <a:pPr>
              <a:lnSpc>
                <a:spcPct val="80000"/>
              </a:lnSpc>
              <a:defRPr/>
            </a:pPr>
            <a:r>
              <a:rPr lang="en-US" sz="2600" dirty="0">
                <a:solidFill>
                  <a:schemeClr val="tx1"/>
                </a:solidFill>
              </a:rPr>
              <a:t>Surveys</a:t>
            </a:r>
          </a:p>
          <a:p>
            <a:pPr>
              <a:lnSpc>
                <a:spcPct val="80000"/>
              </a:lnSpc>
              <a:defRPr/>
            </a:pPr>
            <a:r>
              <a:rPr lang="en-US" sz="2600" dirty="0" smtClean="0">
                <a:solidFill>
                  <a:schemeClr val="tx1"/>
                </a:solidFill>
              </a:rPr>
              <a:t>Experiments</a:t>
            </a:r>
            <a:endParaRPr lang="en-US" sz="2600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defRPr/>
            </a:pPr>
            <a:r>
              <a:rPr lang="en-US" sz="2600" dirty="0">
                <a:solidFill>
                  <a:schemeClr val="tx1"/>
                </a:solidFill>
              </a:rPr>
              <a:t>Case </a:t>
            </a:r>
            <a:r>
              <a:rPr lang="en-US" sz="2600" dirty="0" smtClean="0">
                <a:solidFill>
                  <a:schemeClr val="tx1"/>
                </a:solidFill>
              </a:rPr>
              <a:t>Studies</a:t>
            </a:r>
            <a:endParaRPr lang="en-US" sz="2600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defRPr/>
            </a:pPr>
            <a:r>
              <a:rPr lang="en-US" sz="2600" dirty="0" smtClean="0">
                <a:solidFill>
                  <a:schemeClr val="tx1"/>
                </a:solidFill>
              </a:rPr>
              <a:t>Interviews</a:t>
            </a:r>
          </a:p>
          <a:p>
            <a:pPr>
              <a:lnSpc>
                <a:spcPct val="80000"/>
              </a:lnSpc>
              <a:defRPr/>
            </a:pPr>
            <a:r>
              <a:rPr lang="en-US" sz="2600" dirty="0" smtClean="0">
                <a:solidFill>
                  <a:schemeClr val="tx1"/>
                </a:solidFill>
              </a:rPr>
              <a:t>Focus </a:t>
            </a:r>
            <a:r>
              <a:rPr lang="en-US" sz="2600" dirty="0">
                <a:solidFill>
                  <a:schemeClr val="tx1"/>
                </a:solidFill>
              </a:rPr>
              <a:t>Groups</a:t>
            </a:r>
          </a:p>
          <a:p>
            <a:pPr>
              <a:lnSpc>
                <a:spcPct val="80000"/>
              </a:lnSpc>
              <a:defRPr/>
            </a:pPr>
            <a:r>
              <a:rPr lang="en-US" sz="2600" dirty="0">
                <a:solidFill>
                  <a:schemeClr val="tx1"/>
                </a:solidFill>
              </a:rPr>
              <a:t>Sales </a:t>
            </a:r>
            <a:endParaRPr lang="en-US" sz="2600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defRPr/>
            </a:pPr>
            <a:r>
              <a:rPr lang="en-US" sz="2600" dirty="0" smtClean="0">
                <a:solidFill>
                  <a:schemeClr val="tx1"/>
                </a:solidFill>
              </a:rPr>
              <a:t>Market Share </a:t>
            </a:r>
            <a:r>
              <a:rPr lang="en-US" sz="2600" dirty="0">
                <a:solidFill>
                  <a:schemeClr val="tx1"/>
                </a:solidFill>
              </a:rPr>
              <a:t>C</a:t>
            </a:r>
            <a:r>
              <a:rPr lang="en-US" sz="2600" dirty="0" smtClean="0">
                <a:solidFill>
                  <a:schemeClr val="tx1"/>
                </a:solidFill>
              </a:rPr>
              <a:t>hanges</a:t>
            </a:r>
            <a:endParaRPr lang="en-US" sz="2600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defRPr/>
            </a:pPr>
            <a:r>
              <a:rPr lang="en-US" sz="2600" dirty="0">
                <a:solidFill>
                  <a:schemeClr val="tx1"/>
                </a:solidFill>
              </a:rPr>
              <a:t>Stock </a:t>
            </a:r>
            <a:r>
              <a:rPr lang="en-US" sz="2600" dirty="0" smtClean="0">
                <a:solidFill>
                  <a:schemeClr val="tx1"/>
                </a:solidFill>
              </a:rPr>
              <a:t>Valuations</a:t>
            </a:r>
          </a:p>
          <a:p>
            <a:pPr>
              <a:lnSpc>
                <a:spcPct val="80000"/>
              </a:lnSpc>
              <a:defRPr/>
            </a:pPr>
            <a:r>
              <a:rPr lang="en-US" sz="2600" dirty="0" smtClean="0">
                <a:solidFill>
                  <a:schemeClr val="tx1"/>
                </a:solidFill>
              </a:rPr>
              <a:t>Employee Motivation</a:t>
            </a:r>
            <a:endParaRPr lang="en-US" sz="2600" dirty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343400" y="1854969"/>
            <a:ext cx="4724400" cy="4114800"/>
          </a:xfrm>
          <a:prstGeom prst="rect">
            <a:avLst/>
          </a:prstGeom>
        </p:spPr>
        <p:txBody>
          <a:bodyPr/>
          <a:lstStyle/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latin typeface="+mn-lt"/>
                <a:ea typeface="+mn-ea"/>
                <a:cs typeface="+mn-cs"/>
              </a:rPr>
              <a:t>Employee Satisfaction 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ea typeface="ＭＳ Ｐゴシック" pitchFamily="1" charset="-128"/>
                <a:cs typeface="+mn-cs"/>
              </a:rPr>
              <a:t>Employee T</a:t>
            </a:r>
            <a:r>
              <a:rPr lang="en-US" sz="2600" dirty="0">
                <a:latin typeface="+mn-lt"/>
                <a:ea typeface="+mn-ea"/>
                <a:cs typeface="+mn-cs"/>
              </a:rPr>
              <a:t>urn-over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latin typeface="+mn-lt"/>
                <a:ea typeface="+mn-ea"/>
                <a:cs typeface="+mn-cs"/>
              </a:rPr>
              <a:t>Hospitality </a:t>
            </a:r>
            <a:r>
              <a:rPr lang="en-US" sz="2600" dirty="0">
                <a:ea typeface="ＭＳ Ｐゴシック" pitchFamily="1" charset="-128"/>
                <a:cs typeface="+mn-cs"/>
              </a:rPr>
              <a:t>E</a:t>
            </a:r>
            <a:r>
              <a:rPr lang="en-US" sz="2600" dirty="0" err="1">
                <a:latin typeface="+mn-lt"/>
                <a:ea typeface="+mn-ea"/>
                <a:cs typeface="+mn-cs"/>
              </a:rPr>
              <a:t>ffectiveness</a:t>
            </a:r>
            <a:endParaRPr lang="en-US" sz="2600" dirty="0">
              <a:latin typeface="+mn-lt"/>
              <a:ea typeface="+mn-ea"/>
              <a:cs typeface="+mn-cs"/>
            </a:endParaRP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latin typeface="+mn-lt"/>
                <a:ea typeface="+mn-ea"/>
                <a:cs typeface="+mn-cs"/>
              </a:rPr>
              <a:t>Sales Opportunities </a:t>
            </a:r>
            <a:r>
              <a:rPr lang="en-US" sz="2600" dirty="0">
                <a:ea typeface="ＭＳ Ｐゴシック" pitchFamily="1" charset="-128"/>
                <a:cs typeface="+mn-cs"/>
              </a:rPr>
              <a:t>G</a:t>
            </a:r>
            <a:r>
              <a:rPr lang="en-US" sz="2600" dirty="0" err="1">
                <a:latin typeface="+mn-lt"/>
                <a:ea typeface="+mn-ea"/>
                <a:cs typeface="+mn-cs"/>
              </a:rPr>
              <a:t>enerated</a:t>
            </a:r>
            <a:endParaRPr lang="en-US" sz="2600" dirty="0">
              <a:latin typeface="+mn-lt"/>
              <a:ea typeface="+mn-ea"/>
              <a:cs typeface="+mn-cs"/>
            </a:endParaRP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latin typeface="+mn-lt"/>
                <a:ea typeface="+mn-ea"/>
                <a:cs typeface="+mn-cs"/>
              </a:rPr>
              <a:t>Media Coverage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latin typeface="+mn-lt"/>
                <a:ea typeface="+mn-ea"/>
                <a:cs typeface="+mn-cs"/>
              </a:rPr>
              <a:t>Image 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latin typeface="+mn-lt"/>
                <a:ea typeface="+mn-ea"/>
                <a:cs typeface="+mn-cs"/>
              </a:rPr>
              <a:t>Public Perception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latin typeface="+mn-lt"/>
                <a:ea typeface="+mn-ea"/>
                <a:cs typeface="+mn-cs"/>
              </a:rPr>
              <a:t>Awareness Of Sponsors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ea typeface="ＭＳ Ｐゴシック" pitchFamily="1" charset="-128"/>
                <a:cs typeface="+mn-cs"/>
              </a:rPr>
              <a:t>At</a:t>
            </a:r>
            <a:r>
              <a:rPr lang="en-US" sz="2600" dirty="0" err="1">
                <a:latin typeface="+mn-lt"/>
                <a:ea typeface="+mn-ea"/>
                <a:cs typeface="+mn-cs"/>
              </a:rPr>
              <a:t>titude</a:t>
            </a:r>
            <a:r>
              <a:rPr lang="en-US" sz="2600" dirty="0">
                <a:latin typeface="+mn-lt"/>
                <a:ea typeface="+mn-ea"/>
                <a:cs typeface="+mn-cs"/>
              </a:rPr>
              <a:t> </a:t>
            </a:r>
            <a:r>
              <a:rPr lang="en-US" sz="2600" dirty="0">
                <a:ea typeface="ＭＳ Ｐゴシック" pitchFamily="1" charset="-128"/>
                <a:cs typeface="+mn-cs"/>
              </a:rPr>
              <a:t>T</a:t>
            </a:r>
            <a:r>
              <a:rPr lang="en-US" sz="2600" dirty="0" err="1">
                <a:latin typeface="+mn-lt"/>
                <a:ea typeface="+mn-ea"/>
                <a:cs typeface="+mn-cs"/>
              </a:rPr>
              <a:t>owards</a:t>
            </a:r>
            <a:r>
              <a:rPr lang="en-US" sz="2600" dirty="0">
                <a:latin typeface="+mn-lt"/>
                <a:ea typeface="+mn-ea"/>
                <a:cs typeface="+mn-cs"/>
              </a:rPr>
              <a:t> Sponsors</a:t>
            </a:r>
          </a:p>
        </p:txBody>
      </p:sp>
    </p:spTree>
    <p:extLst>
      <p:ext uri="{BB962C8B-B14F-4D97-AF65-F5344CB8AC3E}">
        <p14:creationId xmlns:p14="http://schemas.microsoft.com/office/powerpoint/2010/main" val="395715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152400"/>
            <a:ext cx="8229600" cy="733329"/>
          </a:xfrm>
        </p:spPr>
        <p:txBody>
          <a:bodyPr/>
          <a:lstStyle/>
          <a:p>
            <a:r>
              <a:rPr lang="en-US" sz="3200" dirty="0">
                <a:ea typeface="ＭＳ Ｐゴシック" charset="0"/>
                <a:cs typeface="ＭＳ Ｐゴシック" charset="0"/>
              </a:rPr>
              <a:t>Process Model of Sponsorship Evaluation</a:t>
            </a:r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2743200" y="1905000"/>
            <a:ext cx="1219200" cy="229235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 marL="119063" indent="-119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sz="1200" i="1">
                <a:cs typeface="Arial" charset="0"/>
              </a:rPr>
              <a:t>Explicit or Formalized Objectives</a:t>
            </a:r>
            <a:r>
              <a:rPr lang="en-US" sz="1200">
                <a:cs typeface="Arial" charset="0"/>
              </a:rPr>
              <a:t> (sponsor, sponsee &amp; association)</a:t>
            </a:r>
          </a:p>
          <a:p>
            <a:pPr eaLnBrk="1" hangingPunct="1">
              <a:buFontTx/>
              <a:buChar char="•"/>
            </a:pPr>
            <a:r>
              <a:rPr lang="en-US" sz="1200" i="1">
                <a:cs typeface="Arial" charset="0"/>
              </a:rPr>
              <a:t>Implicit or Unwritten Objectives</a:t>
            </a:r>
            <a:r>
              <a:rPr lang="en-US" sz="1200">
                <a:cs typeface="Arial" charset="0"/>
              </a:rPr>
              <a:t> (sponsor, sponsee &amp; association)</a:t>
            </a:r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8153400" y="685800"/>
            <a:ext cx="914400" cy="10668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 b="1" i="1">
                <a:cs typeface="Arial" charset="0"/>
              </a:rPr>
              <a:t>Step 7: </a:t>
            </a:r>
            <a:r>
              <a:rPr lang="en-US" sz="900" b="1" i="1">
                <a:cs typeface="Arial" charset="0"/>
              </a:rPr>
              <a:t>SUMMARIZE&amp; INTERPRET OUTCOMES &amp; IMPACTS</a:t>
            </a: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267200" y="2667000"/>
            <a:ext cx="1143000" cy="15621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>
                <a:cs typeface="Arial" charset="0"/>
              </a:rPr>
              <a:t>Collaborative Selection and development of evaluation metric(s) for each articulated objective</a:t>
            </a: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1371600" y="1905000"/>
            <a:ext cx="1066800" cy="6858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200">
                <a:cs typeface="Arial" charset="0"/>
              </a:rPr>
              <a:t>Formal Sponsorship Contract Review</a:t>
            </a: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447800" y="685800"/>
            <a:ext cx="914400" cy="1058863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 b="1" i="1" dirty="0">
                <a:cs typeface="Arial" charset="0"/>
              </a:rPr>
              <a:t>Step 2: COLLECT DATA </a:t>
            </a:r>
            <a:r>
              <a:rPr lang="en-US" sz="900" b="1" i="1" dirty="0">
                <a:cs typeface="Arial" charset="0"/>
              </a:rPr>
              <a:t>concerning the sponsorship</a:t>
            </a:r>
            <a:endParaRPr lang="en-US" sz="900" dirty="0">
              <a:cs typeface="Arial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371600" y="2743200"/>
            <a:ext cx="1066800" cy="3937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200">
                <a:cs typeface="Arial" charset="0"/>
              </a:rPr>
              <a:t>Sponsor Input</a:t>
            </a: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1371600" y="3276600"/>
            <a:ext cx="1066800" cy="3937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200">
                <a:cs typeface="Arial" charset="0"/>
              </a:rPr>
              <a:t>Sponsee Input </a:t>
            </a: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4343400" y="838200"/>
            <a:ext cx="914400" cy="588963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 b="1" i="1">
                <a:cs typeface="Arial" charset="0"/>
              </a:rPr>
              <a:t>Step 4: </a:t>
            </a:r>
            <a:r>
              <a:rPr lang="en-US" sz="1000" b="1" i="1">
                <a:cs typeface="Arial" charset="0"/>
              </a:rPr>
              <a:t>ESTABLISH METRICS</a:t>
            </a:r>
            <a:endParaRPr lang="en-US" sz="1000">
              <a:cs typeface="Arial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2819400" y="858838"/>
            <a:ext cx="1066800" cy="588962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 b="1" i="1">
                <a:cs typeface="Arial" charset="0"/>
              </a:rPr>
              <a:t>Step 3: </a:t>
            </a:r>
            <a:r>
              <a:rPr lang="en-US" sz="1000" b="1" i="1">
                <a:cs typeface="Arial" charset="0"/>
              </a:rPr>
              <a:t>ARTICULATE OBJECTIVES</a:t>
            </a:r>
            <a:endParaRPr lang="en-US" sz="1000">
              <a:cs typeface="Arial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638800" y="722313"/>
            <a:ext cx="990600" cy="1103312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 b="1" i="1">
                <a:cs typeface="Arial" charset="0"/>
              </a:rPr>
              <a:t>Step 5: </a:t>
            </a:r>
            <a:r>
              <a:rPr lang="en-US" sz="900" b="1" i="1">
                <a:cs typeface="Arial" charset="0"/>
              </a:rPr>
              <a:t>IDENTIFY RESOURCES AND DETERMINE METRICS FOR SHIRKING</a:t>
            </a:r>
            <a:endParaRPr lang="en-US" sz="900">
              <a:cs typeface="Arial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2743200" y="5156200"/>
            <a:ext cx="4191000" cy="7112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000" b="1" i="1">
                <a:cs typeface="Arial" charset="0"/>
              </a:rPr>
              <a:t>REACH &amp; </a:t>
            </a:r>
            <a:r>
              <a:rPr lang="en-US" sz="1000" i="1">
                <a:cs typeface="Arial" charset="0"/>
              </a:rPr>
              <a:t>MARKET ANALYSIS</a:t>
            </a:r>
          </a:p>
          <a:p>
            <a:pPr eaLnBrk="1" hangingPunct="1"/>
            <a:r>
              <a:rPr lang="en-US" sz="1000">
                <a:cs typeface="Arial" charset="0"/>
              </a:rPr>
              <a:t>* Identify Target Markets (Consumer, Industrial, Media and/or Internal)</a:t>
            </a:r>
          </a:p>
          <a:p>
            <a:pPr eaLnBrk="1" hangingPunct="1"/>
            <a:r>
              <a:rPr lang="en-US" sz="1000">
                <a:cs typeface="Arial" charset="0"/>
              </a:rPr>
              <a:t>* Consideration of the attribution issue in metric development (i.e. metrics and methods designed to mitigate as much as possible)</a:t>
            </a: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2362200" y="6019800"/>
            <a:ext cx="5867400" cy="820738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lnSpc>
                <a:spcPct val="80000"/>
              </a:lnSpc>
            </a:pPr>
            <a:r>
              <a:rPr lang="en-US" sz="1100" b="1" i="1" u="sng">
                <a:cs typeface="Arial" charset="0"/>
              </a:rPr>
              <a:t>EXTERNAL INFLUENCERS (to be considered in all 7 Steps of the model)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US" sz="1200">
                <a:cs typeface="Arial" charset="0"/>
              </a:rPr>
              <a:t>Many external factors influence variables (e.g. sales, competition, economy, etc.)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US" sz="1200">
                <a:cs typeface="Arial" charset="0"/>
              </a:rPr>
              <a:t>Measuring behaviours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US" sz="1200">
                <a:cs typeface="Arial" charset="0"/>
              </a:rPr>
              <a:t>Co-sponsoring effects and activities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US" sz="1200">
                <a:cs typeface="Arial" charset="0"/>
              </a:rPr>
              <a:t>Involvement of in-house research professionals (sponsor/sponsee) encouraged</a:t>
            </a:r>
          </a:p>
        </p:txBody>
      </p:sp>
      <p:sp>
        <p:nvSpPr>
          <p:cNvPr id="75791" name="Line 15"/>
          <p:cNvSpPr>
            <a:spLocks noChangeShapeType="1"/>
          </p:cNvSpPr>
          <p:nvPr/>
        </p:nvSpPr>
        <p:spPr bwMode="auto">
          <a:xfrm>
            <a:off x="3962400" y="2971800"/>
            <a:ext cx="304800" cy="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lg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2" name="Line 16"/>
          <p:cNvSpPr>
            <a:spLocks noChangeShapeType="1"/>
          </p:cNvSpPr>
          <p:nvPr/>
        </p:nvSpPr>
        <p:spPr bwMode="auto">
          <a:xfrm flipH="1" flipV="1">
            <a:off x="4800600" y="4267200"/>
            <a:ext cx="0" cy="91440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3" name="Line 17"/>
          <p:cNvSpPr>
            <a:spLocks noChangeShapeType="1"/>
          </p:cNvSpPr>
          <p:nvPr/>
        </p:nvSpPr>
        <p:spPr bwMode="auto">
          <a:xfrm>
            <a:off x="7924800" y="2667000"/>
            <a:ext cx="228600" cy="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4" name="Line 18"/>
          <p:cNvSpPr>
            <a:spLocks noChangeShapeType="1"/>
          </p:cNvSpPr>
          <p:nvPr/>
        </p:nvSpPr>
        <p:spPr bwMode="auto">
          <a:xfrm flipH="1">
            <a:off x="3657600" y="4191000"/>
            <a:ext cx="0" cy="99060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5" name="Line 19"/>
          <p:cNvSpPr>
            <a:spLocks noChangeShapeType="1"/>
          </p:cNvSpPr>
          <p:nvPr/>
        </p:nvSpPr>
        <p:spPr bwMode="auto">
          <a:xfrm>
            <a:off x="2362200" y="1143000"/>
            <a:ext cx="457200" cy="0"/>
          </a:xfrm>
          <a:prstGeom prst="line">
            <a:avLst/>
          </a:prstGeom>
          <a:noFill/>
          <a:ln w="92075">
            <a:solidFill>
              <a:srgbClr val="F8A500"/>
            </a:solidFill>
            <a:round/>
            <a:headEnd/>
            <a:tailEnd type="arrow" w="sm" len="sm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6" name="Line 20"/>
          <p:cNvSpPr>
            <a:spLocks noChangeShapeType="1"/>
          </p:cNvSpPr>
          <p:nvPr/>
        </p:nvSpPr>
        <p:spPr bwMode="auto">
          <a:xfrm>
            <a:off x="5257800" y="1143000"/>
            <a:ext cx="381000" cy="0"/>
          </a:xfrm>
          <a:prstGeom prst="line">
            <a:avLst/>
          </a:prstGeom>
          <a:noFill/>
          <a:ln w="92075">
            <a:solidFill>
              <a:srgbClr val="F8A500"/>
            </a:solidFill>
            <a:round/>
            <a:headEnd/>
            <a:tailEnd type="arrow" w="sm" len="sm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7" name="Line 21"/>
          <p:cNvSpPr>
            <a:spLocks noChangeShapeType="1"/>
          </p:cNvSpPr>
          <p:nvPr/>
        </p:nvSpPr>
        <p:spPr bwMode="auto">
          <a:xfrm>
            <a:off x="3886200" y="1143000"/>
            <a:ext cx="457200" cy="0"/>
          </a:xfrm>
          <a:prstGeom prst="line">
            <a:avLst/>
          </a:prstGeom>
          <a:noFill/>
          <a:ln w="92075">
            <a:solidFill>
              <a:srgbClr val="F8A500"/>
            </a:solidFill>
            <a:round/>
            <a:headEnd/>
            <a:tailEnd type="arrow" w="sm" len="sm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8" name="Line 22"/>
          <p:cNvSpPr>
            <a:spLocks noChangeShapeType="1"/>
          </p:cNvSpPr>
          <p:nvPr/>
        </p:nvSpPr>
        <p:spPr bwMode="auto">
          <a:xfrm>
            <a:off x="7772400" y="1143000"/>
            <a:ext cx="381000" cy="0"/>
          </a:xfrm>
          <a:prstGeom prst="line">
            <a:avLst/>
          </a:prstGeom>
          <a:noFill/>
          <a:ln w="92075">
            <a:solidFill>
              <a:srgbClr val="F8A500"/>
            </a:solidFill>
            <a:round/>
            <a:headEnd/>
            <a:tailEnd type="arrow" w="sm" len="sm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99" name="Text Box 23"/>
          <p:cNvSpPr txBox="1">
            <a:spLocks noChangeArrowheads="1"/>
          </p:cNvSpPr>
          <p:nvPr/>
        </p:nvSpPr>
        <p:spPr bwMode="auto">
          <a:xfrm>
            <a:off x="6858000" y="1905000"/>
            <a:ext cx="1066800" cy="2293938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>
                <a:cs typeface="Arial" charset="0"/>
              </a:rPr>
              <a:t>Run model:</a:t>
            </a:r>
          </a:p>
          <a:p>
            <a:pPr algn="ctr" eaLnBrk="1" hangingPunct="1">
              <a:spcBef>
                <a:spcPct val="50000"/>
              </a:spcBef>
            </a:pPr>
            <a:r>
              <a:rPr lang="en-US" sz="1200">
                <a:cs typeface="Arial" charset="0"/>
              </a:rPr>
              <a:t>(i) gather data required for all identified metrics (both Steps 4 and 5), </a:t>
            </a:r>
          </a:p>
          <a:p>
            <a:pPr algn="ctr" eaLnBrk="1" hangingPunct="1">
              <a:spcBef>
                <a:spcPct val="50000"/>
              </a:spcBef>
            </a:pPr>
            <a:r>
              <a:rPr lang="en-US" sz="1200">
                <a:cs typeface="Arial" charset="0"/>
              </a:rPr>
              <a:t> (ii) analyze results for each </a:t>
            </a:r>
          </a:p>
        </p:txBody>
      </p:sp>
      <p:sp>
        <p:nvSpPr>
          <p:cNvPr id="75800" name="Line 24"/>
          <p:cNvSpPr>
            <a:spLocks noChangeShapeType="1"/>
          </p:cNvSpPr>
          <p:nvPr/>
        </p:nvSpPr>
        <p:spPr bwMode="auto">
          <a:xfrm>
            <a:off x="5410200" y="2819400"/>
            <a:ext cx="228600" cy="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01" name="Text Box 25"/>
          <p:cNvSpPr txBox="1">
            <a:spLocks noChangeArrowheads="1"/>
          </p:cNvSpPr>
          <p:nvPr/>
        </p:nvSpPr>
        <p:spPr bwMode="auto">
          <a:xfrm>
            <a:off x="8153400" y="1905000"/>
            <a:ext cx="914400" cy="1927225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>
                <a:cs typeface="Arial" charset="0"/>
              </a:rPr>
              <a:t>Interpret results (outcomes and impacts), calculate overall result, and present findings</a:t>
            </a:r>
          </a:p>
        </p:txBody>
      </p:sp>
      <p:sp>
        <p:nvSpPr>
          <p:cNvPr id="75802" name="Text Box 26"/>
          <p:cNvSpPr txBox="1">
            <a:spLocks noChangeArrowheads="1"/>
          </p:cNvSpPr>
          <p:nvPr/>
        </p:nvSpPr>
        <p:spPr bwMode="auto">
          <a:xfrm>
            <a:off x="1371600" y="3810000"/>
            <a:ext cx="1066800" cy="3937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200">
                <a:cs typeface="Arial" charset="0"/>
              </a:rPr>
              <a:t>Intermediary Input </a:t>
            </a:r>
          </a:p>
        </p:txBody>
      </p:sp>
      <p:sp>
        <p:nvSpPr>
          <p:cNvPr id="75803" name="Text Box 27"/>
          <p:cNvSpPr txBox="1">
            <a:spLocks noChangeArrowheads="1"/>
          </p:cNvSpPr>
          <p:nvPr/>
        </p:nvSpPr>
        <p:spPr bwMode="auto">
          <a:xfrm>
            <a:off x="76200" y="1563688"/>
            <a:ext cx="1219200" cy="2986087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r>
              <a:rPr lang="en-US" sz="1000">
                <a:cs typeface="Arial" charset="0"/>
              </a:rPr>
              <a:t>1. Pre-screen sponsorship</a:t>
            </a:r>
          </a:p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r>
              <a:rPr lang="en-US" sz="1000">
                <a:cs typeface="Arial" charset="0"/>
              </a:rPr>
              <a:t>*</a:t>
            </a:r>
            <a:r>
              <a:rPr lang="en-US" sz="1000" i="1" u="sng">
                <a:cs typeface="Arial" charset="0"/>
              </a:rPr>
              <a:t>Must</a:t>
            </a:r>
            <a:r>
              <a:rPr lang="en-US" sz="1000">
                <a:cs typeface="Arial" charset="0"/>
              </a:rPr>
              <a:t> meet definition dimensions</a:t>
            </a:r>
          </a:p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r>
              <a:rPr lang="en-US" sz="1000">
                <a:cs typeface="Arial" charset="0"/>
              </a:rPr>
              <a:t>*Identify measurable sponsor/see objectives</a:t>
            </a:r>
          </a:p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endParaRPr lang="en-US" sz="1000">
              <a:cs typeface="Arial" charset="0"/>
            </a:endParaRPr>
          </a:p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r>
              <a:rPr lang="en-US" sz="1000">
                <a:cs typeface="Arial" charset="0"/>
              </a:rPr>
              <a:t>*Forecast objectives and assess relevancy</a:t>
            </a:r>
          </a:p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endParaRPr lang="en-US" sz="1000">
              <a:cs typeface="Arial" charset="0"/>
            </a:endParaRPr>
          </a:p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r>
              <a:rPr lang="en-US" sz="1000">
                <a:cs typeface="Arial" charset="0"/>
              </a:rPr>
              <a:t>*Describe sponsorship relationship and its attributes (e.g., size, phase, industry, cash/in-kind breakdown, fit, etc.) </a:t>
            </a:r>
          </a:p>
        </p:txBody>
      </p:sp>
      <p:sp>
        <p:nvSpPr>
          <p:cNvPr id="75804" name="Text Box 28"/>
          <p:cNvSpPr txBox="1">
            <a:spLocks noChangeArrowheads="1"/>
          </p:cNvSpPr>
          <p:nvPr/>
        </p:nvSpPr>
        <p:spPr bwMode="auto">
          <a:xfrm>
            <a:off x="76200" y="685800"/>
            <a:ext cx="914400" cy="83185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 b="1" i="1">
                <a:cs typeface="Arial" charset="0"/>
              </a:rPr>
              <a:t>Step 1: SETTING THE STAGE</a:t>
            </a:r>
            <a:endParaRPr lang="en-US" sz="900">
              <a:cs typeface="Arial" charset="0"/>
            </a:endParaRPr>
          </a:p>
        </p:txBody>
      </p:sp>
      <p:sp>
        <p:nvSpPr>
          <p:cNvPr id="75805" name="Line 29"/>
          <p:cNvSpPr>
            <a:spLocks noChangeShapeType="1"/>
          </p:cNvSpPr>
          <p:nvPr/>
        </p:nvSpPr>
        <p:spPr bwMode="auto">
          <a:xfrm>
            <a:off x="2438400" y="2282825"/>
            <a:ext cx="304800" cy="3175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06" name="Line 30"/>
          <p:cNvSpPr>
            <a:spLocks noChangeShapeType="1"/>
          </p:cNvSpPr>
          <p:nvPr/>
        </p:nvSpPr>
        <p:spPr bwMode="auto">
          <a:xfrm>
            <a:off x="990600" y="1143000"/>
            <a:ext cx="457200" cy="0"/>
          </a:xfrm>
          <a:prstGeom prst="line">
            <a:avLst/>
          </a:prstGeom>
          <a:noFill/>
          <a:ln w="92075">
            <a:solidFill>
              <a:srgbClr val="F8A500"/>
            </a:solidFill>
            <a:round/>
            <a:headEnd/>
            <a:tailEnd type="arrow" w="sm" len="sm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07" name="Text Box 31"/>
          <p:cNvSpPr txBox="1">
            <a:spLocks noChangeArrowheads="1"/>
          </p:cNvSpPr>
          <p:nvPr/>
        </p:nvSpPr>
        <p:spPr bwMode="auto">
          <a:xfrm>
            <a:off x="76200" y="4648200"/>
            <a:ext cx="1371600" cy="120015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000">
                <a:cs typeface="Arial" charset="0"/>
              </a:rPr>
              <a:t>2. Build relationship, achieve buy-in with senior management &amp; legal, attain belief in value to be provided, and articulate need for evaluation with all stakeholders</a:t>
            </a:r>
          </a:p>
        </p:txBody>
      </p:sp>
      <p:sp>
        <p:nvSpPr>
          <p:cNvPr id="75808" name="Text Box 32"/>
          <p:cNvSpPr txBox="1">
            <a:spLocks noChangeArrowheads="1"/>
          </p:cNvSpPr>
          <p:nvPr/>
        </p:nvSpPr>
        <p:spPr bwMode="auto">
          <a:xfrm>
            <a:off x="76200" y="6400800"/>
            <a:ext cx="1905000" cy="223838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000">
                <a:cs typeface="Arial" charset="0"/>
              </a:rPr>
              <a:t>4. Decision: GO/NO GO</a:t>
            </a:r>
          </a:p>
        </p:txBody>
      </p:sp>
      <p:sp>
        <p:nvSpPr>
          <p:cNvPr id="75809" name="Line 33"/>
          <p:cNvSpPr>
            <a:spLocks noChangeShapeType="1"/>
          </p:cNvSpPr>
          <p:nvPr/>
        </p:nvSpPr>
        <p:spPr bwMode="auto">
          <a:xfrm>
            <a:off x="2438400" y="2895600"/>
            <a:ext cx="304800" cy="3175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10" name="Line 34"/>
          <p:cNvSpPr>
            <a:spLocks noChangeShapeType="1"/>
          </p:cNvSpPr>
          <p:nvPr/>
        </p:nvSpPr>
        <p:spPr bwMode="auto">
          <a:xfrm>
            <a:off x="2438400" y="3429000"/>
            <a:ext cx="304800" cy="3175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11" name="Line 35"/>
          <p:cNvSpPr>
            <a:spLocks noChangeShapeType="1"/>
          </p:cNvSpPr>
          <p:nvPr/>
        </p:nvSpPr>
        <p:spPr bwMode="auto">
          <a:xfrm>
            <a:off x="2438400" y="3959225"/>
            <a:ext cx="304800" cy="3175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12" name="Text Box 36"/>
          <p:cNvSpPr txBox="1">
            <a:spLocks noChangeArrowheads="1"/>
          </p:cNvSpPr>
          <p:nvPr/>
        </p:nvSpPr>
        <p:spPr bwMode="auto">
          <a:xfrm>
            <a:off x="7010400" y="830263"/>
            <a:ext cx="762000" cy="693737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 b="1" i="1">
                <a:cs typeface="Arial" charset="0"/>
              </a:rPr>
              <a:t>Step 6: </a:t>
            </a:r>
            <a:r>
              <a:rPr lang="en-US" sz="900" b="1" i="1">
                <a:cs typeface="Arial" charset="0"/>
              </a:rPr>
              <a:t>COLLECT DATA &amp; ANALYZE</a:t>
            </a:r>
            <a:endParaRPr lang="en-US" sz="900">
              <a:cs typeface="Arial" charset="0"/>
            </a:endParaRPr>
          </a:p>
        </p:txBody>
      </p:sp>
      <p:sp>
        <p:nvSpPr>
          <p:cNvPr id="75813" name="Line 37"/>
          <p:cNvSpPr>
            <a:spLocks noChangeShapeType="1"/>
          </p:cNvSpPr>
          <p:nvPr/>
        </p:nvSpPr>
        <p:spPr bwMode="auto">
          <a:xfrm>
            <a:off x="6629400" y="1143000"/>
            <a:ext cx="381000" cy="0"/>
          </a:xfrm>
          <a:prstGeom prst="line">
            <a:avLst/>
          </a:prstGeom>
          <a:noFill/>
          <a:ln w="92075">
            <a:solidFill>
              <a:srgbClr val="F8A500"/>
            </a:solidFill>
            <a:round/>
            <a:headEnd/>
            <a:tailEnd type="arrow" w="sm" len="sm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14" name="Text Box 38"/>
          <p:cNvSpPr txBox="1">
            <a:spLocks noChangeArrowheads="1"/>
          </p:cNvSpPr>
          <p:nvPr/>
        </p:nvSpPr>
        <p:spPr bwMode="auto">
          <a:xfrm>
            <a:off x="5638800" y="1905000"/>
            <a:ext cx="990600" cy="10160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200">
                <a:cs typeface="Arial" charset="0"/>
              </a:rPr>
              <a:t>Report on each of: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sz="1200">
                <a:cs typeface="Arial" charset="0"/>
              </a:rPr>
              <a:t> Inputs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sz="1200">
                <a:cs typeface="Arial" charset="0"/>
              </a:rPr>
              <a:t> Activities</a:t>
            </a:r>
          </a:p>
        </p:txBody>
      </p:sp>
      <p:sp>
        <p:nvSpPr>
          <p:cNvPr id="75815" name="Line 39"/>
          <p:cNvSpPr>
            <a:spLocks noChangeShapeType="1"/>
          </p:cNvSpPr>
          <p:nvPr/>
        </p:nvSpPr>
        <p:spPr bwMode="auto">
          <a:xfrm>
            <a:off x="6629400" y="2667000"/>
            <a:ext cx="228600" cy="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16" name="Line 40"/>
          <p:cNvSpPr>
            <a:spLocks noChangeShapeType="1"/>
          </p:cNvSpPr>
          <p:nvPr/>
        </p:nvSpPr>
        <p:spPr bwMode="auto">
          <a:xfrm flipV="1">
            <a:off x="6172200" y="2895600"/>
            <a:ext cx="0" cy="381000"/>
          </a:xfrm>
          <a:prstGeom prst="line">
            <a:avLst/>
          </a:prstGeom>
          <a:noFill/>
          <a:ln w="28575">
            <a:solidFill>
              <a:srgbClr val="F8A500"/>
            </a:solidFill>
            <a:prstDash val="dash"/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17" name="Text Box 41"/>
          <p:cNvSpPr txBox="1">
            <a:spLocks noChangeArrowheads="1"/>
          </p:cNvSpPr>
          <p:nvPr/>
        </p:nvSpPr>
        <p:spPr bwMode="auto">
          <a:xfrm>
            <a:off x="5638800" y="3276600"/>
            <a:ext cx="990600" cy="1533525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200" i="1" u="sng">
                <a:cs typeface="Arial" charset="0"/>
              </a:rPr>
              <a:t>Assess (-) Shirking:</a:t>
            </a:r>
          </a:p>
          <a:p>
            <a:pPr eaLnBrk="1" hangingPunct="1">
              <a:buFontTx/>
              <a:buChar char="•"/>
            </a:pPr>
            <a:r>
              <a:rPr lang="en-US" sz="1200">
                <a:cs typeface="Arial" charset="0"/>
              </a:rPr>
              <a:t> Outputs</a:t>
            </a:r>
          </a:p>
          <a:p>
            <a:pPr eaLnBrk="1" hangingPunct="1">
              <a:buFontTx/>
              <a:buChar char="•"/>
            </a:pPr>
            <a:r>
              <a:rPr lang="en-US" sz="1200">
                <a:cs typeface="Arial" charset="0"/>
              </a:rPr>
              <a:t> Activities</a:t>
            </a:r>
          </a:p>
          <a:p>
            <a:pPr eaLnBrk="1" hangingPunct="1">
              <a:buFontTx/>
              <a:buChar char="•"/>
            </a:pPr>
            <a:r>
              <a:rPr lang="en-US" sz="1200">
                <a:cs typeface="Arial" charset="0"/>
              </a:rPr>
              <a:t> Search for ambush </a:t>
            </a:r>
          </a:p>
          <a:p>
            <a:pPr eaLnBrk="1" hangingPunct="1">
              <a:buFontTx/>
              <a:buChar char="•"/>
            </a:pPr>
            <a:r>
              <a:rPr lang="en-US" sz="1100">
                <a:cs typeface="Arial" charset="0"/>
              </a:rPr>
              <a:t>Unplanned Events</a:t>
            </a:r>
          </a:p>
        </p:txBody>
      </p:sp>
      <p:sp>
        <p:nvSpPr>
          <p:cNvPr id="75818" name="Line 42"/>
          <p:cNvSpPr>
            <a:spLocks noChangeShapeType="1"/>
          </p:cNvSpPr>
          <p:nvPr/>
        </p:nvSpPr>
        <p:spPr bwMode="auto">
          <a:xfrm flipH="1">
            <a:off x="6172200" y="4800600"/>
            <a:ext cx="0" cy="38100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19" name="Line 43"/>
          <p:cNvSpPr>
            <a:spLocks noChangeShapeType="1"/>
          </p:cNvSpPr>
          <p:nvPr/>
        </p:nvSpPr>
        <p:spPr bwMode="auto">
          <a:xfrm>
            <a:off x="6629400" y="4419600"/>
            <a:ext cx="1676400" cy="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20" name="Line 44"/>
          <p:cNvSpPr>
            <a:spLocks noChangeShapeType="1"/>
          </p:cNvSpPr>
          <p:nvPr/>
        </p:nvSpPr>
        <p:spPr bwMode="auto">
          <a:xfrm flipV="1">
            <a:off x="8305800" y="3810000"/>
            <a:ext cx="0" cy="60960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21" name="Text Box 45"/>
          <p:cNvSpPr txBox="1">
            <a:spLocks noChangeArrowheads="1"/>
          </p:cNvSpPr>
          <p:nvPr/>
        </p:nvSpPr>
        <p:spPr bwMode="auto">
          <a:xfrm>
            <a:off x="76200" y="5943600"/>
            <a:ext cx="1905000" cy="346075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000">
                <a:cs typeface="Arial" charset="0"/>
              </a:rPr>
              <a:t>3. Preliminary Assessment: cost-benefit pre-test + time </a:t>
            </a:r>
          </a:p>
        </p:txBody>
      </p:sp>
      <p:sp>
        <p:nvSpPr>
          <p:cNvPr id="75822" name="Text Box 46"/>
          <p:cNvSpPr txBox="1">
            <a:spLocks noChangeArrowheads="1"/>
          </p:cNvSpPr>
          <p:nvPr/>
        </p:nvSpPr>
        <p:spPr bwMode="auto">
          <a:xfrm>
            <a:off x="4267200" y="1905000"/>
            <a:ext cx="1066800" cy="466725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1200">
                <a:cs typeface="Arial" charset="0"/>
              </a:rPr>
              <a:t>Talk to Key Players</a:t>
            </a:r>
          </a:p>
        </p:txBody>
      </p:sp>
      <p:sp>
        <p:nvSpPr>
          <p:cNvPr id="75823" name="Line 47"/>
          <p:cNvSpPr>
            <a:spLocks noChangeShapeType="1"/>
          </p:cNvSpPr>
          <p:nvPr/>
        </p:nvSpPr>
        <p:spPr bwMode="auto">
          <a:xfrm flipH="1" flipV="1">
            <a:off x="4800600" y="2362200"/>
            <a:ext cx="0" cy="304800"/>
          </a:xfrm>
          <a:prstGeom prst="line">
            <a:avLst/>
          </a:prstGeom>
          <a:noFill/>
          <a:ln w="28575">
            <a:solidFill>
              <a:srgbClr val="F8A500"/>
            </a:solidFill>
            <a:prstDash val="dash"/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824" name="Text Box 48"/>
          <p:cNvSpPr txBox="1">
            <a:spLocks noChangeArrowheads="1"/>
          </p:cNvSpPr>
          <p:nvPr/>
        </p:nvSpPr>
        <p:spPr bwMode="auto">
          <a:xfrm>
            <a:off x="1828800" y="4483100"/>
            <a:ext cx="1524000" cy="393700"/>
          </a:xfrm>
          <a:prstGeom prst="rect">
            <a:avLst/>
          </a:prstGeom>
          <a:solidFill>
            <a:srgbClr val="F8A500"/>
          </a:solidFill>
          <a:ln w="9525">
            <a:solidFill>
              <a:srgbClr val="F8A500"/>
            </a:solidFill>
            <a:miter lim="800000"/>
            <a:headEnd/>
            <a:tailEnd/>
          </a:ln>
        </p:spPr>
        <p:txBody>
          <a:bodyPr lIns="91427" tIns="45713" rIns="91427" bIns="45713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1200">
                <a:cs typeface="Arial" charset="0"/>
              </a:rPr>
              <a:t>Forecast potential shirks </a:t>
            </a:r>
          </a:p>
        </p:txBody>
      </p:sp>
      <p:sp>
        <p:nvSpPr>
          <p:cNvPr id="75825" name="Line 49"/>
          <p:cNvSpPr>
            <a:spLocks noChangeShapeType="1"/>
          </p:cNvSpPr>
          <p:nvPr/>
        </p:nvSpPr>
        <p:spPr bwMode="auto">
          <a:xfrm flipV="1">
            <a:off x="3352800" y="4648200"/>
            <a:ext cx="2286000" cy="0"/>
          </a:xfrm>
          <a:prstGeom prst="line">
            <a:avLst/>
          </a:prstGeom>
          <a:noFill/>
          <a:ln w="28575">
            <a:solidFill>
              <a:srgbClr val="F8A500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0" name="TextBox 49"/>
          <p:cNvSpPr txBox="1"/>
          <p:nvPr/>
        </p:nvSpPr>
        <p:spPr>
          <a:xfrm>
            <a:off x="7619999" y="5202002"/>
            <a:ext cx="147544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O’Reilly &amp; Madill, 2012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113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8709" y="563629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US" sz="3600" dirty="0" smtClean="0">
                <a:ea typeface="ＭＳ Ｐゴシック" charset="0"/>
                <a:cs typeface="ＭＳ Ｐゴシック" charset="0"/>
              </a:rPr>
              <a:t>Sample Results of Evaluation: </a:t>
            </a:r>
            <a:r>
              <a:rPr lang="en-US" sz="3600" dirty="0">
                <a:ea typeface="ＭＳ Ｐゴシック" charset="0"/>
                <a:cs typeface="ＭＳ Ｐゴシック" charset="0"/>
              </a:rPr>
              <a:t>Bank – Regional </a:t>
            </a:r>
            <a:r>
              <a:rPr lang="en-US" sz="3600" dirty="0" smtClean="0">
                <a:ea typeface="ＭＳ Ｐゴシック" charset="0"/>
                <a:cs typeface="ＭＳ Ｐゴシック" charset="0"/>
              </a:rPr>
              <a:t>Motorsport Event Sponsorship</a:t>
            </a:r>
            <a:endParaRPr lang="en-US" sz="3600" dirty="0">
              <a:ea typeface="ＭＳ Ｐゴシック" charset="0"/>
              <a:cs typeface="ＭＳ Ｐゴシック" charset="0"/>
            </a:endParaRP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256722" y="1706629"/>
            <a:ext cx="8552866" cy="5040313"/>
          </a:xfrm>
        </p:spPr>
        <p:txBody>
          <a:bodyPr/>
          <a:lstStyle/>
          <a:p>
            <a:pPr marL="0" indent="0">
              <a:lnSpc>
                <a:spcPct val="80000"/>
              </a:lnSpc>
              <a:buNone/>
            </a:pPr>
            <a:endParaRPr lang="en-US" sz="18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ＭＳ Ｐゴシック" charset="0"/>
              </a:rPr>
              <a:t>Results (presented on following slides):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  <a:cs typeface="ＭＳ Ｐゴシック" charset="0"/>
            </a:endParaRPr>
          </a:p>
          <a:p>
            <a:pPr lvl="1">
              <a:lnSpc>
                <a:spcPct val="80000"/>
              </a:lnSpc>
            </a:pP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17 </a:t>
            </a:r>
            <a:r>
              <a:rPr lang="en-US" sz="18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Objectives Identified </a:t>
            </a: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(21 considering reach)</a:t>
            </a:r>
          </a:p>
          <a:p>
            <a:pPr lvl="2">
              <a:lnSpc>
                <a:spcPct val="80000"/>
              </a:lnSpc>
            </a:pPr>
            <a:r>
              <a:rPr lang="en-US" sz="16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9 formal and 12 informal</a:t>
            </a:r>
          </a:p>
          <a:p>
            <a:pPr lvl="1">
              <a:lnSpc>
                <a:spcPct val="80000"/>
              </a:lnSpc>
            </a:pP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9 Potential Shirking Behaviors </a:t>
            </a:r>
          </a:p>
          <a:p>
            <a:pPr lvl="1">
              <a:lnSpc>
                <a:spcPct val="80000"/>
              </a:lnSpc>
            </a:pP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Good relationship between sponsor and sponsee</a:t>
            </a:r>
          </a:p>
          <a:p>
            <a:pPr lvl="1">
              <a:lnSpc>
                <a:spcPct val="80000"/>
              </a:lnSpc>
            </a:pP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Better results in host city than nearby target city, fans </a:t>
            </a:r>
          </a:p>
          <a:p>
            <a:pPr lvl="1">
              <a:lnSpc>
                <a:spcPct val="80000"/>
              </a:lnSpc>
            </a:pP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Local Bank(1.7:1) versus Local Bank-Credit Card (0.4:1) </a:t>
            </a:r>
            <a:r>
              <a:rPr lang="en-US" sz="18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variation in activation investment</a:t>
            </a:r>
            <a:endParaRPr lang="en-US" sz="18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</a:endParaRPr>
          </a:p>
          <a:p>
            <a:pPr>
              <a:lnSpc>
                <a:spcPct val="80000"/>
              </a:lnSpc>
            </a:pPr>
            <a:endParaRPr lang="en-US" sz="2000" dirty="0" smtClean="0">
              <a:solidFill>
                <a:schemeClr val="bg2">
                  <a:lumMod val="50000"/>
                </a:schemeClr>
              </a:solidFill>
              <a:latin typeface="+mn-lt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ＭＳ Ｐゴシック" charset="0"/>
              </a:rPr>
              <a:t>Data </a:t>
            </a: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  <a:cs typeface="ＭＳ Ｐゴシック" charset="0"/>
              </a:rPr>
              <a:t>Collection:</a:t>
            </a:r>
          </a:p>
          <a:p>
            <a:pPr lvl="1">
              <a:lnSpc>
                <a:spcPct val="80000"/>
              </a:lnSpc>
            </a:pP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+mn-lt"/>
                <a:ea typeface="ＭＳ Ｐゴシック" charset="0"/>
              </a:rPr>
              <a:t>8 data collection exercises determined collaboratively including web survey, in-branch customer survey, hospitality suite surveys/interviews, mass market phone survey, staff interviews, internal data</a:t>
            </a:r>
          </a:p>
        </p:txBody>
      </p:sp>
    </p:spTree>
    <p:extLst>
      <p:ext uri="{BB962C8B-B14F-4D97-AF65-F5344CB8AC3E}">
        <p14:creationId xmlns:p14="http://schemas.microsoft.com/office/powerpoint/2010/main" val="39366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2052" name="Group 84"/>
          <p:cNvGraphicFramePr>
            <a:graphicFrameLocks noGrp="1"/>
          </p:cNvGraphicFramePr>
          <p:nvPr>
            <p:ph type="tbl" idx="1"/>
          </p:nvPr>
        </p:nvGraphicFramePr>
        <p:xfrm>
          <a:off x="0" y="0"/>
          <a:ext cx="9144000" cy="6854828"/>
        </p:xfrm>
        <a:graphic>
          <a:graphicData uri="http://schemas.openxmlformats.org/drawingml/2006/table">
            <a:tbl>
              <a:tblPr/>
              <a:tblGrid>
                <a:gridCol w="469900"/>
                <a:gridCol w="3397250"/>
                <a:gridCol w="1558925"/>
                <a:gridCol w="3717925"/>
              </a:tblGrid>
              <a:tr h="527050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Objective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#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Description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Objective Obtained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 of Analysis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 Customer Acquisition – Host City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Limited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47675" marR="0" lvl="1" indent="-268288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7 new customers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2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 Customer Acquisition – Nearby Major City</a:t>
                      </a:r>
                      <a:endParaRPr kumimoji="0" lang="en-US" sz="19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No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160338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No effect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3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 Customer Acquisition – Other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Partial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47675" marR="0" lvl="1" indent="-2651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0" algn="l"/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34 new customers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85883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4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 Impact Top 1% customers/prospects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47675" marR="0" lvl="1" indent="-2651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26 Top Customers &amp; Prospects </a:t>
                      </a:r>
                      <a:r>
                        <a:rPr kumimoji="0" lang="ja-JP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‘</a:t>
                      </a: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impacted</a:t>
                      </a:r>
                      <a:r>
                        <a:rPr kumimoji="0" lang="ja-JP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’</a:t>
                      </a: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@ $1,780 each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5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Increase Awareness </a:t>
                      </a:r>
                      <a:b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</a:b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(that Bank exists)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47675" marR="0" lvl="1" indent="-2651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16.4% increase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6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Increase Awareness </a:t>
                      </a:r>
                      <a:b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</a:b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(that Bank cares)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47675" marR="0" lvl="1" indent="-2651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43.4% increase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85725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7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Improve Bank Brand Prestige (customers)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Partial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47675" marR="0" lvl="1" indent="-2651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 in 66 customers (1 in 44 Host City/ 1 in 99 Nearby Major City) influenced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85725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8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 Internal Marketing (motivate staff)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47675" marR="0" lvl="1" indent="-268288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Sold-out ticket program</a:t>
                      </a:r>
                    </a:p>
                    <a:p>
                      <a:pPr marL="447675" marR="0" lvl="1" indent="-268288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Positive employee interviews</a:t>
                      </a:r>
                      <a:endParaRPr kumimoji="0" 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679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3072" name="Group 80"/>
          <p:cNvGraphicFramePr>
            <a:graphicFrameLocks noGrp="1"/>
          </p:cNvGraphicFramePr>
          <p:nvPr>
            <p:ph type="tbl" idx="1"/>
          </p:nvPr>
        </p:nvGraphicFramePr>
        <p:xfrm>
          <a:off x="0" y="0"/>
          <a:ext cx="9144000" cy="6858002"/>
        </p:xfrm>
        <a:graphic>
          <a:graphicData uri="http://schemas.openxmlformats.org/drawingml/2006/table">
            <a:tbl>
              <a:tblPr/>
              <a:tblGrid>
                <a:gridCol w="469900"/>
                <a:gridCol w="3290888"/>
                <a:gridCol w="1328737"/>
                <a:gridCol w="4054475"/>
              </a:tblGrid>
              <a:tr h="328613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Objective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#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Description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Objective Obtained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 of Analysis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8740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Bank: Achieve competitive advantage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Limited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182563" marR="0" lvl="1" indent="-3175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3.6% of respondents impacted</a:t>
                      </a:r>
                    </a:p>
                    <a:p>
                      <a:pPr marL="182563" marR="0" lvl="1" indent="-3175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Significantly greater impact on non-customers, fans and Host City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8740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Establish Bank as major player in provincial banking market – with customers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Partial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179388" marR="0" lvl="1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Over 90% believe so already, 3.5% of 57 non-believers impacted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24777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Establish Bank as major player in provincial banking market – with non-customers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182563" marR="0" lvl="1" indent="-3175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64.8% of province residents (strongly) agree that sponsorship helped</a:t>
                      </a:r>
                    </a:p>
                    <a:p>
                      <a:pPr marL="182563" marR="0" lvl="1" indent="-3175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Significantly greater impact on young, fans of sport and TV viewers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8740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Re-brand Bank to full-service operation from small town rural bank – customers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182563" marR="0" lvl="1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45% of customers noted that sponsorship aided re-positioning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24777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Re-brand Bank to full-service operation from rural bank – non-customers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179388" marR="0" lvl="1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72.5% agree or strongly agree that Bank is full-service FI </a:t>
                      </a:r>
                    </a:p>
                    <a:p>
                      <a:pPr marL="179388" marR="0" lvl="1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Significant difference b/w those who correctly chose and those who did not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Internal marketing Bank – build pride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182563" marR="0" lvl="1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Sold-out ticket program</a:t>
                      </a:r>
                    </a:p>
                    <a:p>
                      <a:pPr marL="182563" marR="0" lvl="1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Positive employee interviews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Bank: assess sponsorship effectiveness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179388" marR="0" lvl="1" indent="3175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 The occurrence of this evaluation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216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4117" name="Group 10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386327842"/>
              </p:ext>
            </p:extLst>
          </p:nvPr>
        </p:nvGraphicFramePr>
        <p:xfrm>
          <a:off x="0" y="0"/>
          <a:ext cx="9144000" cy="6856415"/>
        </p:xfrm>
        <a:graphic>
          <a:graphicData uri="http://schemas.openxmlformats.org/drawingml/2006/table">
            <a:tbl>
              <a:tblPr/>
              <a:tblGrid>
                <a:gridCol w="469900"/>
                <a:gridCol w="3733800"/>
                <a:gridCol w="1355725"/>
                <a:gridCol w="3584575"/>
              </a:tblGrid>
              <a:tr h="395288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Objective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832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#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Description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Objective Obtained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 of Analysis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9850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16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Event– revenue generation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Target price achieved ($410k)</a:t>
                      </a:r>
                    </a:p>
                    <a:p>
                      <a:pPr marL="355600" marR="0" lvl="1" indent="-1762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 leveraging investment ($240k)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452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17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Event – develop long-term partnerships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No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Numerous concerns to overcome, but commitment to improve in 2007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293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18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Event – build affinity with 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local market </a:t>
                      </a: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through association with 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Strong effect (50%) in building pride in province-based event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19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Event – effectively service sponsors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Limited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70-80% performance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9847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20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Bank-Credit-Card– customer acquisition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684 new clients via booths/contests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9847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21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Awareness of Bank -Credit-Card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+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22% increase due to sponsorship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3337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Shirk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9528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#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Description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Detraction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Results of Analysis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9847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1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Sponsor Conflict w/ Competing Bank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1" indent="-2778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-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3.6% of consumers confused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2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No On-Site Product Sales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Partial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3038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-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Approx. $85,695 in lost revenue 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3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Signage Problem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Yes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-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Loss of TV promotional value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9847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4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Service Efficiency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Limited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3038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charset="0"/>
                        <a:buChar char="-"/>
                        <a:tabLst>
                          <a:tab pos="63500" algn="l"/>
                          <a:tab pos="158750" algn="l"/>
                          <a:tab pos="355600" algn="l"/>
                        </a:tabLst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  <a:ea typeface="ＭＳ Ｐゴシック" charset="0"/>
                          <a:cs typeface="Times New Roman" charset="0"/>
                        </a:rPr>
                        <a:t>Inconvenience and minor loss of promotion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663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089" name="Group 49"/>
          <p:cNvGraphicFramePr>
            <a:graphicFrameLocks noGrp="1"/>
          </p:cNvGraphicFramePr>
          <p:nvPr>
            <p:ph type="tbl" idx="1"/>
          </p:nvPr>
        </p:nvGraphicFramePr>
        <p:xfrm>
          <a:off x="0" y="0"/>
          <a:ext cx="9144000" cy="6858001"/>
        </p:xfrm>
        <a:graphic>
          <a:graphicData uri="http://schemas.openxmlformats.org/drawingml/2006/table">
            <a:tbl>
              <a:tblPr/>
              <a:tblGrid>
                <a:gridCol w="470959"/>
                <a:gridCol w="3621263"/>
                <a:gridCol w="1756834"/>
                <a:gridCol w="3294944"/>
              </a:tblGrid>
              <a:tr h="49389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Shirk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CA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Results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CA"/>
                    </a:p>
                  </a:txBody>
                  <a:tcPr/>
                </a:tc>
              </a:tr>
              <a:tr h="49389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#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Description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Detraction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Results of Analysis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87175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Celebrity Investment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No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No shirking behavior evident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87175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Kids Activation Location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Yes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pitchFamily="82" charset="0"/>
                        <a:buChar char="-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High loss of promotion capacity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871755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PA Announcements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Limited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55600" marR="0" lvl="1" indent="-176213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pitchFamily="82" charset="0"/>
                        <a:buChar char="-"/>
                        <a:tabLst>
                          <a:tab pos="63500" algn="l"/>
                          <a:tab pos="15875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Minor loss of promotion capacity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005332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Implementation of Ticket Program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Hospitality Suite invitations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No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Yes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14288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58750" algn="l"/>
                          <a:tab pos="182563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No shirking behaviors evident</a:t>
                      </a:r>
                    </a:p>
                    <a:p>
                      <a:pPr marL="355600" marR="0" lvl="1" indent="-16192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Magneto" pitchFamily="82" charset="0"/>
                        <a:buChar char="-"/>
                        <a:tabLst>
                          <a:tab pos="158750" algn="l"/>
                          <a:tab pos="182563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Poor ratio of clients/prospects to Bank reps (1.7:1)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249614"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Credit Card/Bank Cooperation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No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500" algn="l"/>
                        </a:tabLst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imes New Roman" pitchFamily="18" charset="0"/>
                        </a:rPr>
                        <a:t>No shirking behavior evident, although some larger issues identified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668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UM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UM" val="2"/>
</p:tagLst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6982</TotalTime>
  <Words>2468</Words>
  <Application>Microsoft Office PowerPoint</Application>
  <PresentationFormat>On-screen Show (4:3)</PresentationFormat>
  <Paragraphs>513</Paragraphs>
  <Slides>85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85</vt:i4>
      </vt:variant>
    </vt:vector>
  </HeadingPairs>
  <TitlesOfParts>
    <vt:vector size="94" baseType="lpstr">
      <vt:lpstr>Arial Unicode MS</vt:lpstr>
      <vt:lpstr>ＭＳ Ｐゴシック</vt:lpstr>
      <vt:lpstr>Arial</vt:lpstr>
      <vt:lpstr>Calibri</vt:lpstr>
      <vt:lpstr>Magneto</vt:lpstr>
      <vt:lpstr>Myriad Pro</vt:lpstr>
      <vt:lpstr>Tahoma</vt:lpstr>
      <vt:lpstr>Times New Roman</vt:lpstr>
      <vt:lpstr>UWTSD</vt:lpstr>
      <vt:lpstr>Building Sports Engagement: Spectators &amp; Participants</vt:lpstr>
      <vt:lpstr>Engagement</vt:lpstr>
      <vt:lpstr>Multiple Areas of Sport Engagement</vt:lpstr>
      <vt:lpstr>PowerPoint Presentation</vt:lpstr>
      <vt:lpstr>Platforms of Sport Engagement</vt:lpstr>
      <vt:lpstr>PowerPoint Presentation</vt:lpstr>
      <vt:lpstr>Platform:  Game/Sport on the Field</vt:lpstr>
      <vt:lpstr>Platform:  Club/Event</vt:lpstr>
      <vt:lpstr>Platform:  Players/Athletes &amp; Coaches</vt:lpstr>
      <vt:lpstr>Dilemma for Clubs</vt:lpstr>
      <vt:lpstr>Platform:  Sporting Venue</vt:lpstr>
      <vt:lpstr>Sporting Venues That Have High Emotional Fan Appeal</vt:lpstr>
      <vt:lpstr>Platform:  Broadcast Media</vt:lpstr>
      <vt:lpstr>Platform:  Broadcast Media</vt:lpstr>
      <vt:lpstr>Broadcast Host Personalities</vt:lpstr>
      <vt:lpstr>Platform:  Print Media</vt:lpstr>
      <vt:lpstr>Uncertain Future of Print Media</vt:lpstr>
      <vt:lpstr>Platform:  Sponsors &amp; Advertisers</vt:lpstr>
      <vt:lpstr>Platform:  Sponsors &amp; Advertisers</vt:lpstr>
      <vt:lpstr>Platform:  Sports Gambling</vt:lpstr>
      <vt:lpstr>Current Trends:  Sports Gambling</vt:lpstr>
      <vt:lpstr>Platform:  Sports Content Websites</vt:lpstr>
      <vt:lpstr>Platform:  Sports Content Websites</vt:lpstr>
      <vt:lpstr>PowerPoint Presentation</vt:lpstr>
      <vt:lpstr>Platform:  Social Media</vt:lpstr>
      <vt:lpstr>Facebook</vt:lpstr>
      <vt:lpstr>Current Trends:  Social Media</vt:lpstr>
      <vt:lpstr>PowerPoint Presentation</vt:lpstr>
      <vt:lpstr>Platform:  Fantasy Sports</vt:lpstr>
      <vt:lpstr>Platform:  Fantasy Sports</vt:lpstr>
      <vt:lpstr>Importance of Fantasy Sports (North America)</vt:lpstr>
      <vt:lpstr>Platform:  Electronic Games</vt:lpstr>
      <vt:lpstr>Decisions About Sports Engagement</vt:lpstr>
      <vt:lpstr>Decision-Making</vt:lpstr>
      <vt:lpstr>PowerPoint Presentation</vt:lpstr>
      <vt:lpstr>Manchester United &amp; Social Media</vt:lpstr>
      <vt:lpstr>PowerPoint Presentation</vt:lpstr>
      <vt:lpstr>ManU Social Media Strategy</vt:lpstr>
      <vt:lpstr>PowerPoint Presentation</vt:lpstr>
      <vt:lpstr>Evaluating the In-Stadium Experience</vt:lpstr>
      <vt:lpstr>ESPN Survey</vt:lpstr>
      <vt:lpstr>PowerPoint Presentation</vt:lpstr>
      <vt:lpstr>PowerPoint Presentation</vt:lpstr>
      <vt:lpstr>Grizzlies Rise</vt:lpstr>
      <vt:lpstr>SF 49ers: Club Based Surveys of In-Stadium Experience</vt:lpstr>
      <vt:lpstr>PowerPoint Presentation</vt:lpstr>
      <vt:lpstr>PowerPoint Presentation</vt:lpstr>
      <vt:lpstr>PowerPoint Presentation</vt:lpstr>
      <vt:lpstr>Stadium Operator Survey</vt:lpstr>
      <vt:lpstr>PowerPoint Presentation</vt:lpstr>
      <vt:lpstr>PowerPoint Presentation</vt:lpstr>
      <vt:lpstr>Stadium Technology Landscape: Survey By S.E.A.T/Mobile Sports Report</vt:lpstr>
      <vt:lpstr>Review Exhibit 14.10 in Text</vt:lpstr>
      <vt:lpstr>Facebook Likes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Twitter Followers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Golden State Warriors and Social Media</vt:lpstr>
      <vt:lpstr>PowerPoint Presentation</vt:lpstr>
      <vt:lpstr>PowerPoint Presentation</vt:lpstr>
      <vt:lpstr>VISA Wins Gold  at Sochi 2014</vt:lpstr>
      <vt:lpstr>Visa and 2014 Games</vt:lpstr>
      <vt:lpstr>Twitter &amp; Cricket Fans</vt:lpstr>
      <vt:lpstr>Key Elements of Cricket Partnership</vt:lpstr>
      <vt:lpstr>PowerPoint Presentation</vt:lpstr>
      <vt:lpstr>Sponsorship Evaluation</vt:lpstr>
      <vt:lpstr>What are Sponsors Trying to Achieve with Sponsorship?</vt:lpstr>
      <vt:lpstr>Current Examples of Metrics to Measure Sponsorship Effectiveness</vt:lpstr>
      <vt:lpstr>Process Model of Sponsorship Evaluation</vt:lpstr>
      <vt:lpstr>Sample Results of Evaluation: Bank – Regional Motorsport Event Sponsorship</vt:lpstr>
      <vt:lpstr>PowerPoint Presentation</vt:lpstr>
      <vt:lpstr>PowerPoint Presentation</vt:lpstr>
      <vt:lpstr>PowerPoint Presentation</vt:lpstr>
      <vt:lpstr>PowerPoint Presentation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430</cp:revision>
  <dcterms:created xsi:type="dcterms:W3CDTF">2015-08-30T17:15:48Z</dcterms:created>
  <dcterms:modified xsi:type="dcterms:W3CDTF">2017-03-14T11:48:06Z</dcterms:modified>
</cp:coreProperties>
</file>