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65" r:id="rId5"/>
    <p:sldId id="268" r:id="rId6"/>
    <p:sldId id="259" r:id="rId7"/>
    <p:sldId id="271" r:id="rId8"/>
    <p:sldId id="260" r:id="rId9"/>
    <p:sldId id="261" r:id="rId10"/>
    <p:sldId id="270" r:id="rId11"/>
    <p:sldId id="276" r:id="rId12"/>
    <p:sldId id="277" r:id="rId13"/>
    <p:sldId id="278" r:id="rId14"/>
    <p:sldId id="262" r:id="rId15"/>
    <p:sldId id="269" r:id="rId16"/>
    <p:sldId id="279" r:id="rId17"/>
    <p:sldId id="275" r:id="rId18"/>
    <p:sldId id="263" r:id="rId19"/>
    <p:sldId id="272" r:id="rId20"/>
    <p:sldId id="273" r:id="rId21"/>
    <p:sldId id="274" r:id="rId22"/>
    <p:sldId id="264" r:id="rId23"/>
    <p:sldId id="267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0" autoAdjust="0"/>
    <p:restoredTop sz="94660"/>
  </p:normalViewPr>
  <p:slideViewPr>
    <p:cSldViewPr snapToGrid="0">
      <p:cViewPr varScale="1">
        <p:scale>
          <a:sx n="93" d="100"/>
          <a:sy n="93" d="100"/>
        </p:scale>
        <p:origin x="92" y="2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D35D6-E15C-4F65-8239-D9328EA1AA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0E4DC2-A8E1-44DB-B42D-8344414255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60D74D-8161-4831-ACBE-813C8F8FC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A694C-755A-4344-A04C-40719F7EED0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E44597-B80E-4021-AB01-026ECAFC3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EDA232-22A5-4AD2-9947-D12ADFC88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1BA7C-F214-4690-AF5D-607DABFB00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489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AF678-D949-42C3-B888-03B1795AF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C2F605-28D0-4587-979C-6E4759425C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B1CD33-6AEE-435B-9237-7581B93C5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A694C-755A-4344-A04C-40719F7EED0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2A8EEF-4FDD-476B-BF44-1449F37CA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CA8AF1-FA89-487D-86FB-C6936AAD0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1BA7C-F214-4690-AF5D-607DABFB00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233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089E58-52A4-44B4-A59F-60429F91F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7D091E-63DE-4D6F-B949-35110FAE0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45B423-690A-455F-AD15-3C10E562C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A694C-755A-4344-A04C-40719F7EED0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017F86-509E-4754-A333-CE8EA3D39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09DD23-0B73-4653-AFA8-05704FD6E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1BA7C-F214-4690-AF5D-607DABFB00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37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DA921C-36A0-4D72-80E7-9D927CFD2A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C1CE1F-53BE-4058-BE64-B0B59D0814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B5023A-A954-4BA7-BCC4-35330DA04F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258A58-C186-473D-9EC8-FBE140311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A694C-755A-4344-A04C-40719F7EED0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69ACE-97BA-4F6A-A0BF-BC67C509E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80ED7F-9EC8-4A79-9D6D-FD2669773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1BA7C-F214-4690-AF5D-607DABFB00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832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47361C-7ED1-4959-8F37-655C95E43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C02990-7E36-42A5-B0D8-4D62FAEC6B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26D7FB-67B2-464A-9491-0988883DF5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BB1FD7-CBD5-439C-BE21-1C37099D6C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D27B1C1-F321-4B79-A1BA-39749353E7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77585B3-A113-4E16-8A6D-BE594A18E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A694C-755A-4344-A04C-40719F7EED0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2587FE-9E14-41C4-8983-B23A98D29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4BFC7A-E64C-415C-93DE-3EF2911FC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1BA7C-F214-4690-AF5D-607DABFB00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0092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8F496-4568-46F5-A5EC-0F42F36C5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E89D89-C7A8-4E2A-A9CD-1BE2ECBF8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A694C-755A-4344-A04C-40719F7EED0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DC2635-8E04-47BD-9E66-986D31F0F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35BF9B-92BF-444E-BBBD-016E88A73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1BA7C-F214-4690-AF5D-607DABFB00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354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D8ADD0-EEA9-4D0C-B70E-398818642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A694C-755A-4344-A04C-40719F7EED0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823A4D-F28E-41E9-B534-110F8090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E76C18-02F3-4ACE-BE3A-D8B235A77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1BA7C-F214-4690-AF5D-607DABFB00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385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6035B8-A19D-4B81-982A-7CC71A337F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A72681-E8C7-4288-AFCA-BC1AEA0079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ED8005-1875-4976-ADA7-D195634283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A0400E-61B6-4302-8702-CC7D90913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A694C-755A-4344-A04C-40719F7EED0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85094B-9FFF-464B-A1BF-42DC4D0EF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180185-1596-4EEB-9519-BF00FC3A8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1BA7C-F214-4690-AF5D-607DABFB00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807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63144-8184-4E74-8522-519A3DF1C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EED29F-7510-4CC4-9794-7B29EEC14B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70311A-EAC0-47F7-AE8B-22EE5567C6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79975-E129-4335-AFE2-6F95496E2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A694C-755A-4344-A04C-40719F7EED0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1396FF-1EA2-4985-93DC-57A9924FA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803C38-1929-4B3B-826F-C1BCC1904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1BA7C-F214-4690-AF5D-607DABFB00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752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77A3B-EB9F-4EE8-96EF-70D599766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14869D-1058-4065-9D54-18FF846FCD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6A9C44-6D3C-4720-9B62-E00C4041A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A694C-755A-4344-A04C-40719F7EED0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145B1A-53F7-4BD7-8B04-82D6AC666B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6A682D-53CB-48C6-9589-C83B25978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1BA7C-F214-4690-AF5D-607DABFB00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394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849D42B-86D8-40AC-B644-92E4FB3C0D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F62B08-65B4-441F-A2EB-222A29E22F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41DC7B-888C-48D5-8738-FA2D4A438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A694C-755A-4344-A04C-40719F7EED0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BFB07F-9CB8-4007-934E-201414237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2F4FC4-378D-44D2-8CF7-4548AB2BC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1BA7C-F214-4690-AF5D-607DABFB00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736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298D09-7840-43A9-9D44-2A2936A5C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65C74E-5FEB-43AB-BA69-89D0166094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E4380F-09A7-49D6-8CFA-5E663D934F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A694C-755A-4344-A04C-40719F7EED04}" type="datetimeFigureOut">
              <a:rPr lang="en-GB" smtClean="0"/>
              <a:t>21/01/2019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29B1A0-EDA0-42D7-A4F1-BF7487E81F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090437-3974-49D9-A9A1-912E840B07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61BA7C-F214-4690-AF5D-607DABFB00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39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B854E01-3DE9-4172-A5C6-21B9E41BCB8F}"/>
              </a:ext>
            </a:extLst>
          </p:cNvPr>
          <p:cNvSpPr txBox="1"/>
          <p:nvPr/>
        </p:nvSpPr>
        <p:spPr>
          <a:xfrm>
            <a:off x="1024515" y="1439333"/>
            <a:ext cx="672652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b="1" dirty="0"/>
              <a:t>Key sites: Star </a:t>
            </a:r>
            <a:r>
              <a:rPr lang="en-GB" sz="6600" b="1" dirty="0" err="1"/>
              <a:t>Carr</a:t>
            </a:r>
            <a:endParaRPr lang="en-GB" sz="6600" b="1" dirty="0"/>
          </a:p>
        </p:txBody>
      </p:sp>
    </p:spTree>
    <p:extLst>
      <p:ext uri="{BB962C8B-B14F-4D97-AF65-F5344CB8AC3E}">
        <p14:creationId xmlns:p14="http://schemas.microsoft.com/office/powerpoint/2010/main" val="3020050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CC0A5B4-713E-44BC-BD13-9607ACBB2AAA}"/>
              </a:ext>
            </a:extLst>
          </p:cNvPr>
          <p:cNvSpPr txBox="1"/>
          <p:nvPr/>
        </p:nvSpPr>
        <p:spPr>
          <a:xfrm>
            <a:off x="728133" y="880533"/>
            <a:ext cx="38052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Background information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AEF7C64-3FB1-4C3B-95D6-B94B2D3F03D8}"/>
              </a:ext>
            </a:extLst>
          </p:cNvPr>
          <p:cNvSpPr txBox="1"/>
          <p:nvPr/>
        </p:nvSpPr>
        <p:spPr>
          <a:xfrm>
            <a:off x="1677546" y="1801299"/>
            <a:ext cx="620362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Iconic site since Clarke’s excavation</a:t>
            </a:r>
          </a:p>
          <a:p>
            <a:endParaRPr lang="en-GB" dirty="0"/>
          </a:p>
          <a:p>
            <a:r>
              <a:rPr lang="en-GB" dirty="0"/>
              <a:t>Unusual combination of lithic and palaeoenvironmental remains</a:t>
            </a:r>
          </a:p>
          <a:p>
            <a:endParaRPr lang="en-GB" dirty="0"/>
          </a:p>
          <a:p>
            <a:r>
              <a:rPr lang="en-GB" dirty="0"/>
              <a:t>Complex of signatures around a former lake</a:t>
            </a:r>
          </a:p>
          <a:p>
            <a:endParaRPr lang="en-GB" dirty="0"/>
          </a:p>
          <a:p>
            <a:r>
              <a:rPr lang="en-GB" dirty="0"/>
              <a:t>Both subsistence and ‘ritual’ practices recorded</a:t>
            </a:r>
          </a:p>
        </p:txBody>
      </p:sp>
    </p:spTree>
    <p:extLst>
      <p:ext uri="{BB962C8B-B14F-4D97-AF65-F5344CB8AC3E}">
        <p14:creationId xmlns:p14="http://schemas.microsoft.com/office/powerpoint/2010/main" val="29787276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CC0A5B4-713E-44BC-BD13-9607ACBB2AAA}"/>
              </a:ext>
            </a:extLst>
          </p:cNvPr>
          <p:cNvSpPr txBox="1"/>
          <p:nvPr/>
        </p:nvSpPr>
        <p:spPr>
          <a:xfrm>
            <a:off x="728133" y="880533"/>
            <a:ext cx="14503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Location</a:t>
            </a:r>
          </a:p>
        </p:txBody>
      </p:sp>
      <p:pic>
        <p:nvPicPr>
          <p:cNvPr id="3" name="Content Placeholder 3">
            <a:extLst>
              <a:ext uri="{FF2B5EF4-FFF2-40B4-BE49-F238E27FC236}">
                <a16:creationId xmlns:a16="http://schemas.microsoft.com/office/drawing/2014/main" id="{615CB10D-B068-410E-BD94-E3ADF564B3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5452" r="13692"/>
          <a:stretch/>
        </p:blipFill>
        <p:spPr>
          <a:xfrm>
            <a:off x="3572780" y="2241311"/>
            <a:ext cx="3727322" cy="296992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7EC21B6-6778-4ED8-9797-D1475AAE68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0447" y="1377180"/>
            <a:ext cx="3905367" cy="48610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E8A3ABC-BCD2-4D52-BB20-9ABF8A37FB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212" y="1468415"/>
            <a:ext cx="3207426" cy="4678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999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CC0A5B4-713E-44BC-BD13-9607ACBB2AAA}"/>
              </a:ext>
            </a:extLst>
          </p:cNvPr>
          <p:cNvSpPr txBox="1"/>
          <p:nvPr/>
        </p:nvSpPr>
        <p:spPr>
          <a:xfrm>
            <a:off x="728133" y="880533"/>
            <a:ext cx="3171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Excavation methods</a:t>
            </a:r>
          </a:p>
        </p:txBody>
      </p:sp>
      <p:pic>
        <p:nvPicPr>
          <p:cNvPr id="3" name="Content Placeholder 2" descr="Image result for Graham Clarke archaeologists">
            <a:extLst>
              <a:ext uri="{FF2B5EF4-FFF2-40B4-BE49-F238E27FC236}">
                <a16:creationId xmlns:a16="http://schemas.microsoft.com/office/drawing/2014/main" id="{529E5194-EE2B-4864-8541-AB88B78F3D0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1853" y="1848457"/>
            <a:ext cx="3009900" cy="412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8BCC106-28C5-4157-B15C-C08053B1D451}"/>
              </a:ext>
            </a:extLst>
          </p:cNvPr>
          <p:cNvSpPr/>
          <p:nvPr/>
        </p:nvSpPr>
        <p:spPr>
          <a:xfrm>
            <a:off x="485847" y="1848457"/>
            <a:ext cx="6096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Sir John Grahame Douglas Clark CBE FBA, otherwise known as J. G. D. Clark, was a British archaeologist who specialised in the study of Mesolithic Europe and one of the first to address </a:t>
            </a:r>
            <a:r>
              <a:rPr lang="en-GB" dirty="0" err="1"/>
              <a:t>palaeoeconomics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Focus was </a:t>
            </a:r>
            <a:r>
              <a:rPr lang="en-GB" dirty="0">
                <a:solidFill>
                  <a:schemeClr val="accent1"/>
                </a:solidFill>
              </a:rPr>
              <a:t>encompassing</a:t>
            </a:r>
            <a:r>
              <a:rPr lang="en-GB" dirty="0"/>
              <a:t> (i.e. not based on typology) Clark’s approach was to embrace landscape, economy, social themes and to use ethnography, not simply to label artefacts or establish cultural sequences</a:t>
            </a:r>
          </a:p>
          <a:p>
            <a:endParaRPr lang="en-GB" dirty="0"/>
          </a:p>
          <a:p>
            <a:r>
              <a:rPr lang="en-GB" dirty="0"/>
              <a:t>To move away from ‘things’ and towards people.</a:t>
            </a:r>
          </a:p>
          <a:p>
            <a:endParaRPr lang="en-GB" dirty="0"/>
          </a:p>
          <a:p>
            <a:r>
              <a:rPr lang="en-GB" dirty="0"/>
              <a:t>To call him a ‘prickly’ character is to be polite.</a:t>
            </a:r>
          </a:p>
        </p:txBody>
      </p:sp>
    </p:spTree>
    <p:extLst>
      <p:ext uri="{BB962C8B-B14F-4D97-AF65-F5344CB8AC3E}">
        <p14:creationId xmlns:p14="http://schemas.microsoft.com/office/powerpoint/2010/main" val="34055794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CC0A5B4-713E-44BC-BD13-9607ACBB2AAA}"/>
              </a:ext>
            </a:extLst>
          </p:cNvPr>
          <p:cNvSpPr txBox="1"/>
          <p:nvPr/>
        </p:nvSpPr>
        <p:spPr>
          <a:xfrm>
            <a:off x="728133" y="880533"/>
            <a:ext cx="31718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Excavation methods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B60B9B8-CAC2-400A-867C-905DB9232D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09" t="38998" r="18165" b="3779"/>
          <a:stretch/>
        </p:blipFill>
        <p:spPr>
          <a:xfrm>
            <a:off x="1058778" y="1482834"/>
            <a:ext cx="10209655" cy="5036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4892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DCD242-E891-41B6-9365-D071FAD193B4}"/>
              </a:ext>
            </a:extLst>
          </p:cNvPr>
          <p:cNvSpPr txBox="1"/>
          <p:nvPr/>
        </p:nvSpPr>
        <p:spPr>
          <a:xfrm>
            <a:off x="728133" y="880533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Sequences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947EE0-2060-4C5F-826C-AFF491DBAA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330" t="12839" r="26720" b="15489"/>
          <a:stretch/>
        </p:blipFill>
        <p:spPr>
          <a:xfrm>
            <a:off x="2447567" y="1403753"/>
            <a:ext cx="6606976" cy="526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4336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DCD242-E891-41B6-9365-D071FAD193B4}"/>
              </a:ext>
            </a:extLst>
          </p:cNvPr>
          <p:cNvSpPr txBox="1"/>
          <p:nvPr/>
        </p:nvSpPr>
        <p:spPr>
          <a:xfrm>
            <a:off x="728133" y="880533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Sequences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4E23F3-9D38-4BDA-873A-D02D986B3D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374" t="20470" r="18232" b="14786"/>
          <a:stretch/>
        </p:blipFill>
        <p:spPr>
          <a:xfrm>
            <a:off x="1526292" y="1537309"/>
            <a:ext cx="7961468" cy="4440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3685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DCD242-E891-41B6-9365-D071FAD193B4}"/>
              </a:ext>
            </a:extLst>
          </p:cNvPr>
          <p:cNvSpPr txBox="1"/>
          <p:nvPr/>
        </p:nvSpPr>
        <p:spPr>
          <a:xfrm>
            <a:off x="171243" y="147744"/>
            <a:ext cx="27419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Palaeogeography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657377-EF09-45C5-8FA5-F7CA6AEB11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804" t="27669" r="28524" b="19799"/>
          <a:stretch/>
        </p:blipFill>
        <p:spPr>
          <a:xfrm>
            <a:off x="6430071" y="3828579"/>
            <a:ext cx="4384436" cy="27580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355D919-315C-4F30-9E1C-997154A624C9}"/>
              </a:ext>
            </a:extLst>
          </p:cNvPr>
          <p:cNvSpPr txBox="1"/>
          <p:nvPr/>
        </p:nvSpPr>
        <p:spPr>
          <a:xfrm>
            <a:off x="10814507" y="4715584"/>
            <a:ext cx="1377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7500 </a:t>
            </a:r>
            <a:r>
              <a:rPr lang="en-GB" dirty="0" err="1"/>
              <a:t>cal</a:t>
            </a:r>
            <a:r>
              <a:rPr lang="en-GB" dirty="0"/>
              <a:t> B.C.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6F9036-5E38-4880-A8D6-1A06CB3676F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067" t="16441" r="29260" b="30226"/>
          <a:stretch/>
        </p:blipFill>
        <p:spPr>
          <a:xfrm>
            <a:off x="6430071" y="770022"/>
            <a:ext cx="4384436" cy="280014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BD1CA84-81D2-46B5-8340-E83F11BE60EB}"/>
              </a:ext>
            </a:extLst>
          </p:cNvPr>
          <p:cNvSpPr txBox="1"/>
          <p:nvPr/>
        </p:nvSpPr>
        <p:spPr>
          <a:xfrm>
            <a:off x="10814506" y="1506881"/>
            <a:ext cx="1377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8000 </a:t>
            </a:r>
            <a:r>
              <a:rPr lang="en-GB" dirty="0" err="1"/>
              <a:t>cal</a:t>
            </a:r>
            <a:r>
              <a:rPr lang="en-GB" dirty="0"/>
              <a:t> B.C.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1B81714-B7F2-4521-A769-51C1757D49F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737" t="19248" r="28591" b="27419"/>
          <a:stretch/>
        </p:blipFill>
        <p:spPr>
          <a:xfrm>
            <a:off x="1622547" y="3828579"/>
            <a:ext cx="4384436" cy="280014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FE2FD3A-CDDE-400B-8F65-12F05010FBA6}"/>
              </a:ext>
            </a:extLst>
          </p:cNvPr>
          <p:cNvSpPr txBox="1"/>
          <p:nvPr/>
        </p:nvSpPr>
        <p:spPr>
          <a:xfrm>
            <a:off x="164702" y="4900250"/>
            <a:ext cx="1377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8500 </a:t>
            </a:r>
            <a:r>
              <a:rPr lang="en-GB" dirty="0" err="1"/>
              <a:t>cal</a:t>
            </a:r>
            <a:r>
              <a:rPr lang="en-GB" dirty="0"/>
              <a:t> B.C.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08EFEC9-3A13-45F0-A4AD-DFE0099555D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868" t="16742" r="29460" b="30727"/>
          <a:stretch/>
        </p:blipFill>
        <p:spPr>
          <a:xfrm>
            <a:off x="1622546" y="770022"/>
            <a:ext cx="4384437" cy="27580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754997A-911D-4B21-A606-65A258657DEE}"/>
              </a:ext>
            </a:extLst>
          </p:cNvPr>
          <p:cNvSpPr txBox="1"/>
          <p:nvPr/>
        </p:nvSpPr>
        <p:spPr>
          <a:xfrm>
            <a:off x="16840" y="1964374"/>
            <a:ext cx="1673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Early Mesolithic</a:t>
            </a:r>
          </a:p>
        </p:txBody>
      </p:sp>
    </p:spTree>
    <p:extLst>
      <p:ext uri="{BB962C8B-B14F-4D97-AF65-F5344CB8AC3E}">
        <p14:creationId xmlns:p14="http://schemas.microsoft.com/office/powerpoint/2010/main" val="29608288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DCD242-E891-41B6-9365-D071FAD193B4}"/>
              </a:ext>
            </a:extLst>
          </p:cNvPr>
          <p:cNvSpPr txBox="1"/>
          <p:nvPr/>
        </p:nvSpPr>
        <p:spPr>
          <a:xfrm>
            <a:off x="377498" y="282392"/>
            <a:ext cx="3108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Palaeoenvironment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F63455-EAE3-4EF4-9508-389D9C8539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695" t="27469" r="38549"/>
          <a:stretch/>
        </p:blipFill>
        <p:spPr>
          <a:xfrm>
            <a:off x="4633876" y="210361"/>
            <a:ext cx="4760117" cy="643727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747B77-2DE3-437A-BA15-F2AA2ADE284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881" t="47519" r="17363" b="12839"/>
          <a:stretch/>
        </p:blipFill>
        <p:spPr>
          <a:xfrm>
            <a:off x="142483" y="3929009"/>
            <a:ext cx="3678225" cy="271862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F8EEF6D-C8D9-46A0-B52A-1C3A3B27E31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4819"/>
          <a:stretch/>
        </p:blipFill>
        <p:spPr>
          <a:xfrm>
            <a:off x="477665" y="970616"/>
            <a:ext cx="3007863" cy="2719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4477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DCD242-E891-41B6-9365-D071FAD193B4}"/>
              </a:ext>
            </a:extLst>
          </p:cNvPr>
          <p:cNvSpPr txBox="1"/>
          <p:nvPr/>
        </p:nvSpPr>
        <p:spPr>
          <a:xfrm>
            <a:off x="349998" y="323643"/>
            <a:ext cx="18891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Chronology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0C491F-154F-4DFF-9076-AADB0157AC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135" t="26567" r="28992" b="5163"/>
          <a:stretch/>
        </p:blipFill>
        <p:spPr>
          <a:xfrm>
            <a:off x="2433817" y="1142143"/>
            <a:ext cx="6930189" cy="5645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9249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DCD242-E891-41B6-9365-D071FAD193B4}"/>
              </a:ext>
            </a:extLst>
          </p:cNvPr>
          <p:cNvSpPr txBox="1"/>
          <p:nvPr/>
        </p:nvSpPr>
        <p:spPr>
          <a:xfrm>
            <a:off x="728133" y="880533"/>
            <a:ext cx="20406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Archaeology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73F635-30E8-4DA3-9BFA-722E4EF44C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749" t="37494" r="33870" b="10534"/>
          <a:stretch/>
        </p:blipFill>
        <p:spPr>
          <a:xfrm>
            <a:off x="6609105" y="1931926"/>
            <a:ext cx="5582895" cy="426261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0679FAA-9A54-46D9-B2FF-94C3881550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132" t="27770" r="28457" b="5163"/>
          <a:stretch/>
        </p:blipFill>
        <p:spPr>
          <a:xfrm>
            <a:off x="481264" y="1766922"/>
            <a:ext cx="5905786" cy="4599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3661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DCD242-E891-41B6-9365-D071FAD193B4}"/>
              </a:ext>
            </a:extLst>
          </p:cNvPr>
          <p:cNvSpPr txBox="1"/>
          <p:nvPr/>
        </p:nvSpPr>
        <p:spPr>
          <a:xfrm>
            <a:off x="728133" y="880533"/>
            <a:ext cx="20406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Archaeology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95A306-BE63-406E-9419-AB2EE40B7E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831" t="23358" r="53332" b="4862"/>
          <a:stretch/>
        </p:blipFill>
        <p:spPr>
          <a:xfrm>
            <a:off x="561884" y="1486255"/>
            <a:ext cx="2040687" cy="49226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A5E537F-BCBA-4429-AFCA-1078B4F109A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726" t="21854" r="20437" b="22907"/>
          <a:stretch/>
        </p:blipFill>
        <p:spPr>
          <a:xfrm>
            <a:off x="3925731" y="1977830"/>
            <a:ext cx="6978317" cy="3788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1311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DCD242-E891-41B6-9365-D071FAD193B4}"/>
              </a:ext>
            </a:extLst>
          </p:cNvPr>
          <p:cNvSpPr txBox="1"/>
          <p:nvPr/>
        </p:nvSpPr>
        <p:spPr>
          <a:xfrm>
            <a:off x="728133" y="880533"/>
            <a:ext cx="20406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Archaeology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F2CA82-1491-4805-A24F-3990123D07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269" t="17946" r="29794" b="5263"/>
          <a:stretch/>
        </p:blipFill>
        <p:spPr>
          <a:xfrm>
            <a:off x="3183212" y="1292535"/>
            <a:ext cx="5651404" cy="5266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6359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DCD242-E891-41B6-9365-D071FAD193B4}"/>
              </a:ext>
            </a:extLst>
          </p:cNvPr>
          <p:cNvSpPr txBox="1"/>
          <p:nvPr/>
        </p:nvSpPr>
        <p:spPr>
          <a:xfrm>
            <a:off x="728133" y="880533"/>
            <a:ext cx="20406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Archaeology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5F53A92-21A2-4B9F-8AF0-674D193ACF1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62" t="17444" r="39418" b="7770"/>
          <a:stretch/>
        </p:blipFill>
        <p:spPr>
          <a:xfrm>
            <a:off x="2846328" y="1058778"/>
            <a:ext cx="3540721" cy="512889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6B6B70C-2C67-4697-926B-198CA778CE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8484" y="667595"/>
            <a:ext cx="4560203" cy="5657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5009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DCD242-E891-41B6-9365-D071FAD193B4}"/>
              </a:ext>
            </a:extLst>
          </p:cNvPr>
          <p:cNvSpPr txBox="1"/>
          <p:nvPr/>
        </p:nvSpPr>
        <p:spPr>
          <a:xfrm>
            <a:off x="416570" y="268642"/>
            <a:ext cx="20406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Archaeology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1A7BCD-74DE-43D6-83CC-B55A4880E5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09" t="17043" r="18499" b="4661"/>
          <a:stretch/>
        </p:blipFill>
        <p:spPr>
          <a:xfrm>
            <a:off x="1436914" y="880533"/>
            <a:ext cx="8758990" cy="5953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7231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DCD242-E891-41B6-9365-D071FAD193B4}"/>
              </a:ext>
            </a:extLst>
          </p:cNvPr>
          <p:cNvSpPr txBox="1"/>
          <p:nvPr/>
        </p:nvSpPr>
        <p:spPr>
          <a:xfrm>
            <a:off x="416570" y="268642"/>
            <a:ext cx="20406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Archaeology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A06028-770C-483C-8786-F0D23C20BA0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62" t="12933" r="36210" b="12782"/>
          <a:stretch/>
        </p:blipFill>
        <p:spPr>
          <a:xfrm rot="5400000">
            <a:off x="2746763" y="-9224"/>
            <a:ext cx="5719906" cy="7528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3157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DCD242-E891-41B6-9365-D071FAD193B4}"/>
              </a:ext>
            </a:extLst>
          </p:cNvPr>
          <p:cNvSpPr txBox="1"/>
          <p:nvPr/>
        </p:nvSpPr>
        <p:spPr>
          <a:xfrm>
            <a:off x="728133" y="880533"/>
            <a:ext cx="32630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Associated materials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BB352B-8FB6-423F-8F35-794E8383EE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77" t="17644" r="18299" b="16291"/>
          <a:stretch/>
        </p:blipFill>
        <p:spPr>
          <a:xfrm>
            <a:off x="1883800" y="1446717"/>
            <a:ext cx="7810215" cy="453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8056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DCD242-E891-41B6-9365-D071FAD193B4}"/>
              </a:ext>
            </a:extLst>
          </p:cNvPr>
          <p:cNvSpPr txBox="1"/>
          <p:nvPr/>
        </p:nvSpPr>
        <p:spPr>
          <a:xfrm>
            <a:off x="308747" y="440521"/>
            <a:ext cx="32630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Associated materials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E6A5B3-00D3-4AA3-8C61-32CF3CA8840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467" t="13943" r="28324" b="6967"/>
          <a:stretch/>
        </p:blipFill>
        <p:spPr>
          <a:xfrm>
            <a:off x="3258839" y="1086789"/>
            <a:ext cx="5885161" cy="5424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9515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DCD242-E891-41B6-9365-D071FAD193B4}"/>
              </a:ext>
            </a:extLst>
          </p:cNvPr>
          <p:cNvSpPr txBox="1"/>
          <p:nvPr/>
        </p:nvSpPr>
        <p:spPr>
          <a:xfrm>
            <a:off x="308747" y="440521"/>
            <a:ext cx="32630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Associated materials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B4E9F3-1043-49ED-8F26-3320368FC4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600" t="19248" r="28591" b="18597"/>
          <a:stretch/>
        </p:blipFill>
        <p:spPr>
          <a:xfrm>
            <a:off x="2021305" y="1161906"/>
            <a:ext cx="7592369" cy="5537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9948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DCD242-E891-41B6-9365-D071FAD193B4}"/>
              </a:ext>
            </a:extLst>
          </p:cNvPr>
          <p:cNvSpPr txBox="1"/>
          <p:nvPr/>
        </p:nvSpPr>
        <p:spPr>
          <a:xfrm>
            <a:off x="416570" y="268642"/>
            <a:ext cx="20406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Archaeology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972267-AA6F-4405-BF3C-2AA06B8CE7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536" t="20652" r="28190" b="12581"/>
          <a:stretch/>
        </p:blipFill>
        <p:spPr>
          <a:xfrm>
            <a:off x="2393711" y="791862"/>
            <a:ext cx="7404578" cy="585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1954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FAC51-CE8A-4FEF-8FE0-7458B0F94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7DA54D-A6BE-435F-B9EE-781E956DA0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F73398-96C6-496B-AD84-6AF9CD3CCA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89" t="12933" r="18976" b="6567"/>
          <a:stretch/>
        </p:blipFill>
        <p:spPr>
          <a:xfrm>
            <a:off x="948776" y="233756"/>
            <a:ext cx="9075496" cy="6387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7656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DCD242-E891-41B6-9365-D071FAD193B4}"/>
              </a:ext>
            </a:extLst>
          </p:cNvPr>
          <p:cNvSpPr txBox="1"/>
          <p:nvPr/>
        </p:nvSpPr>
        <p:spPr>
          <a:xfrm>
            <a:off x="728133" y="880533"/>
            <a:ext cx="19458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Significance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CDC183-EBE1-4593-B954-64CAFD129695}"/>
              </a:ext>
            </a:extLst>
          </p:cNvPr>
          <p:cNvSpPr txBox="1"/>
          <p:nvPr/>
        </p:nvSpPr>
        <p:spPr>
          <a:xfrm>
            <a:off x="1450665" y="2505670"/>
            <a:ext cx="862447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 key site in which to demonstrate a range of activities associated with the early Holocene</a:t>
            </a:r>
          </a:p>
          <a:p>
            <a:endParaRPr lang="en-GB" dirty="0"/>
          </a:p>
          <a:p>
            <a:r>
              <a:rPr lang="en-GB" dirty="0"/>
              <a:t>Perhaps a site showing that behaviour between the ‘practical’ and the </a:t>
            </a:r>
            <a:r>
              <a:rPr lang="en-GB" dirty="0" err="1"/>
              <a:t>etherial</a:t>
            </a:r>
            <a:r>
              <a:rPr lang="en-GB" dirty="0"/>
              <a:t> was mixed</a:t>
            </a:r>
          </a:p>
        </p:txBody>
      </p:sp>
    </p:spTree>
    <p:extLst>
      <p:ext uri="{BB962C8B-B14F-4D97-AF65-F5344CB8AC3E}">
        <p14:creationId xmlns:p14="http://schemas.microsoft.com/office/powerpoint/2010/main" val="333645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DCD242-E891-41B6-9365-D071FAD193B4}"/>
              </a:ext>
            </a:extLst>
          </p:cNvPr>
          <p:cNvSpPr txBox="1"/>
          <p:nvPr/>
        </p:nvSpPr>
        <p:spPr>
          <a:xfrm>
            <a:off x="728133" y="880533"/>
            <a:ext cx="3121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/>
              <a:t>Other relevant sites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819319-00D3-4DD8-AA3D-A5B76059414D}"/>
              </a:ext>
            </a:extLst>
          </p:cNvPr>
          <p:cNvSpPr txBox="1"/>
          <p:nvPr/>
        </p:nvSpPr>
        <p:spPr>
          <a:xfrm>
            <a:off x="1780674" y="1945678"/>
            <a:ext cx="191610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Thatcham</a:t>
            </a:r>
          </a:p>
          <a:p>
            <a:endParaRPr lang="en-GB" dirty="0"/>
          </a:p>
          <a:p>
            <a:r>
              <a:rPr lang="en-GB" dirty="0"/>
              <a:t>Three Ways Wharf</a:t>
            </a:r>
          </a:p>
          <a:p>
            <a:endParaRPr lang="en-GB" dirty="0"/>
          </a:p>
          <a:p>
            <a:r>
              <a:rPr lang="en-GB" dirty="0" err="1"/>
              <a:t>Warcott</a:t>
            </a:r>
            <a:r>
              <a:rPr lang="en-GB" dirty="0"/>
              <a:t> XXX</a:t>
            </a:r>
          </a:p>
        </p:txBody>
      </p:sp>
    </p:spTree>
    <p:extLst>
      <p:ext uri="{BB962C8B-B14F-4D97-AF65-F5344CB8AC3E}">
        <p14:creationId xmlns:p14="http://schemas.microsoft.com/office/powerpoint/2010/main" val="2117324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221</Words>
  <Application>Microsoft Office PowerPoint</Application>
  <PresentationFormat>Widescreen</PresentationFormat>
  <Paragraphs>48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Martin Bates</dc:creator>
  <cp:lastModifiedBy>Martin Bates</cp:lastModifiedBy>
  <cp:revision>14</cp:revision>
  <dcterms:created xsi:type="dcterms:W3CDTF">2019-01-07T17:33:14Z</dcterms:created>
  <dcterms:modified xsi:type="dcterms:W3CDTF">2019-01-21T19:25:46Z</dcterms:modified>
</cp:coreProperties>
</file>