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3" r:id="rId2"/>
    <p:sldId id="326" r:id="rId3"/>
    <p:sldId id="313" r:id="rId4"/>
    <p:sldId id="269" r:id="rId5"/>
    <p:sldId id="322" r:id="rId6"/>
    <p:sldId id="316" r:id="rId7"/>
    <p:sldId id="323" r:id="rId8"/>
    <p:sldId id="321" r:id="rId9"/>
    <p:sldId id="307" r:id="rId10"/>
    <p:sldId id="308" r:id="rId11"/>
    <p:sldId id="309" r:id="rId12"/>
    <p:sldId id="282" r:id="rId13"/>
    <p:sldId id="283" r:id="rId14"/>
    <p:sldId id="284" r:id="rId15"/>
    <p:sldId id="286" r:id="rId16"/>
    <p:sldId id="287" r:id="rId17"/>
    <p:sldId id="288" r:id="rId18"/>
    <p:sldId id="290" r:id="rId19"/>
    <p:sldId id="291" r:id="rId20"/>
    <p:sldId id="327" r:id="rId21"/>
    <p:sldId id="292" r:id="rId22"/>
    <p:sldId id="293" r:id="rId23"/>
    <p:sldId id="294" r:id="rId24"/>
    <p:sldId id="295" r:id="rId25"/>
    <p:sldId id="296" r:id="rId26"/>
    <p:sldId id="324" r:id="rId27"/>
    <p:sldId id="312" r:id="rId28"/>
    <p:sldId id="304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DA998-4BA4-46D1-A304-5C9C458F92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C50DC-5DAC-4F12-B825-7466C577B786}" type="datetimeFigureOut">
              <a:rPr lang="en-GB" smtClean="0"/>
              <a:pPr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EB8858-787F-4F8C-BB91-EF3FCB14D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erpconnect.umd.edu/~tlaloc/archastro/cfaar_as.html" TargetMode="External"/><Relationship Id="rId2" Type="http://schemas.openxmlformats.org/officeDocument/2006/relationships/hyperlink" Target="http://www.cliveruggles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iwp.uni-linz.ac.at/lxe/sektktf/gg/GeertzTexts/Religion_System.ht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en.wikipedia.org/wiki/Cultural_astronom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hyperlink" Target="http://arxiv.org/find/physics/1/au:+Magli_G/0/1/0/all/0/1" TargetMode="External"/><Relationship Id="rId7" Type="http://schemas.openxmlformats.org/officeDocument/2006/relationships/image" Target="../media/image17.jpeg"/><Relationship Id="rId2" Type="http://schemas.openxmlformats.org/officeDocument/2006/relationships/hyperlink" Target="http://arxiv.org/find/physics/1/au:+Hannah_R/0/1/0/all/0/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rxiv.org/abs/0910.0128" TargetMode="External"/><Relationship Id="rId5" Type="http://schemas.openxmlformats.org/officeDocument/2006/relationships/hyperlink" Target="http://arxiv.org/abs/1312.7583" TargetMode="External"/><Relationship Id="rId4" Type="http://schemas.openxmlformats.org/officeDocument/2006/relationships/hyperlink" Target="http://arxiv.org/find/physics/1/au:+Palmieri_A/0/1/0/all/0/1" TargetMode="External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skyscape" TargetMode="External"/><Relationship Id="rId2" Type="http://schemas.openxmlformats.org/officeDocument/2006/relationships/hyperlink" Target="https://www.merriam-webster.com/dictionary/nou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en.wikipedia.org/wiki/Charles_Knight_(publisher)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5.jpeg"/><Relationship Id="rId7" Type="http://schemas.openxmlformats.org/officeDocument/2006/relationships/image" Target="../media/image48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24.jpeg"/><Relationship Id="rId9" Type="http://schemas.openxmlformats.org/officeDocument/2006/relationships/image" Target="../media/image5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 smtClean="0">
                <a:latin typeface="Cambria" pitchFamily="18" charset="0"/>
                <a:ea typeface="Cambria" pitchFamily="18" charset="0"/>
              </a:rPr>
              <a:t>Introduction to Cultural Astronomy and Brief History of Archaeoastronomy</a:t>
            </a:r>
            <a:endParaRPr lang="en-US" altLang="en-US" sz="3200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898989"/>
                </a:solidFill>
              </a:rPr>
              <a:t>Nick Campion</a:t>
            </a:r>
            <a:endParaRPr lang="en-US" altLang="en-US" smtClean="0">
              <a:solidFill>
                <a:srgbClr val="898989"/>
              </a:solidFill>
            </a:endParaRPr>
          </a:p>
        </p:txBody>
      </p:sp>
      <p:pic>
        <p:nvPicPr>
          <p:cNvPr id="3076" name="Content Placeholder 3" descr="Skyscape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99981" y="3861048"/>
            <a:ext cx="1748731" cy="259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ablettm\AppData\Local\Microsoft\Windows\Temporary Internet Files\Content.Outlook\R41HOZLM\UWTSD Log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188913"/>
            <a:ext cx="396240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latin typeface="Century" pitchFamily="18" charset="0"/>
              </a:rPr>
              <a:t>Overlapping Definitions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None/>
            </a:pPr>
            <a:r>
              <a:rPr lang="en-US" sz="1600" smtClean="0">
                <a:latin typeface="Century" pitchFamily="18" charset="0"/>
              </a:rPr>
              <a:t>Archaeoastronomy is the study of </a:t>
            </a:r>
            <a:r>
              <a:rPr lang="en-US" sz="1600" i="1" smtClean="0">
                <a:latin typeface="Century" pitchFamily="18" charset="0"/>
              </a:rPr>
              <a:t>beliefs </a:t>
            </a:r>
            <a:r>
              <a:rPr lang="en-US" sz="1600" smtClean="0">
                <a:latin typeface="Century" pitchFamily="18" charset="0"/>
              </a:rPr>
              <a:t>and </a:t>
            </a:r>
            <a:r>
              <a:rPr lang="en-US" sz="1600" i="1" smtClean="0">
                <a:latin typeface="Century" pitchFamily="18" charset="0"/>
              </a:rPr>
              <a:t>practices</a:t>
            </a:r>
            <a:r>
              <a:rPr lang="en-US" sz="1600" smtClean="0">
                <a:latin typeface="Century" pitchFamily="18" charset="0"/>
              </a:rPr>
              <a:t> relating to the sky in the past, especially in prehistory, and the </a:t>
            </a:r>
            <a:r>
              <a:rPr lang="en-US" sz="1600" i="1" smtClean="0">
                <a:latin typeface="Century" pitchFamily="18" charset="0"/>
              </a:rPr>
              <a:t>uses</a:t>
            </a:r>
            <a:r>
              <a:rPr lang="en-US" sz="1600" smtClean="0">
                <a:latin typeface="Century" pitchFamily="18" charset="0"/>
              </a:rPr>
              <a:t> to which people's knowledge of the skies was put (my emphasis).</a:t>
            </a:r>
            <a:endParaRPr lang="en-GB" sz="1600" smtClean="0">
              <a:latin typeface="Century" pitchFamily="18" charset="0"/>
            </a:endParaRPr>
          </a:p>
          <a:p>
            <a:r>
              <a:rPr lang="en-US" sz="1600" smtClean="0">
                <a:latin typeface="Century" pitchFamily="18" charset="0"/>
              </a:rPr>
              <a:t> Clive Ruggles, </a:t>
            </a:r>
            <a:r>
              <a:rPr lang="en-US" sz="1600" u="sng" smtClean="0">
                <a:latin typeface="Century" pitchFamily="18" charset="0"/>
                <a:hlinkClick r:id="rId2"/>
              </a:rPr>
              <a:t>http://www.cliveruggles.net/</a:t>
            </a:r>
            <a:r>
              <a:rPr lang="en-US" sz="1600" smtClean="0">
                <a:latin typeface="Century" pitchFamily="18" charset="0"/>
              </a:rPr>
              <a:t> [accessed 8 December 2009].</a:t>
            </a:r>
            <a:endParaRPr lang="en-GB" sz="1600" smtClean="0">
              <a:latin typeface="Century" pitchFamily="18" charset="0"/>
            </a:endParaRPr>
          </a:p>
          <a:p>
            <a:endParaRPr lang="en-GB" sz="1600" smtClean="0">
              <a:latin typeface="Century" pitchFamily="18" charset="0"/>
            </a:endParaRPr>
          </a:p>
          <a:p>
            <a:pPr>
              <a:buFont typeface="Arial" pitchFamily="34" charset="0"/>
              <a:buNone/>
            </a:pPr>
            <a:r>
              <a:rPr lang="en-US" sz="1600" smtClean="0">
                <a:latin typeface="Century" pitchFamily="18" charset="0"/>
              </a:rPr>
              <a:t>The study of the astronomical practices, celestial lore, mythologies, religions and world-views of all ancient cultures we call archaeoastronomy. We like to describe archaeoastronomy, in essence, as the ‘</a:t>
            </a:r>
            <a:r>
              <a:rPr lang="en-US" sz="1600" i="1" smtClean="0">
                <a:latin typeface="Century" pitchFamily="18" charset="0"/>
              </a:rPr>
              <a:t>anthropology of astronomy</a:t>
            </a:r>
            <a:r>
              <a:rPr lang="en-US" sz="1600" smtClean="0">
                <a:latin typeface="Century" pitchFamily="18" charset="0"/>
              </a:rPr>
              <a:t>’, to distinguish it from the ‘history of astronomy’ (my emphasis). </a:t>
            </a:r>
            <a:endParaRPr lang="en-GB" sz="1600" smtClean="0">
              <a:latin typeface="Century" pitchFamily="18" charset="0"/>
            </a:endParaRPr>
          </a:p>
          <a:p>
            <a:r>
              <a:rPr lang="en-US" sz="1600" smtClean="0">
                <a:latin typeface="Century" pitchFamily="18" charset="0"/>
              </a:rPr>
              <a:t>The Centre for Archaeoastronomy, </a:t>
            </a:r>
            <a:r>
              <a:rPr lang="en-US" sz="1600" u="sng" smtClean="0">
                <a:latin typeface="Century" pitchFamily="18" charset="0"/>
                <a:hlinkClick r:id="rId3"/>
              </a:rPr>
              <a:t>http://terpconnect.umd.edu/~tlaloc/archastro/cfaar_as.html</a:t>
            </a:r>
            <a:r>
              <a:rPr lang="en-US" sz="1600" smtClean="0">
                <a:latin typeface="Century" pitchFamily="18" charset="0"/>
              </a:rPr>
              <a:t>, accessed 8 December 2009.</a:t>
            </a:r>
            <a:endParaRPr lang="en-GB" sz="1600" smtClean="0">
              <a:latin typeface="Century" pitchFamily="18" charset="0"/>
            </a:endParaRPr>
          </a:p>
          <a:p>
            <a:r>
              <a:rPr lang="en-GB" sz="1600" smtClean="0">
                <a:latin typeface="Century" pitchFamily="18" charset="0"/>
              </a:rPr>
              <a:t> </a:t>
            </a:r>
          </a:p>
          <a:p>
            <a:pPr>
              <a:buFont typeface="Arial" pitchFamily="34" charset="0"/>
              <a:buNone/>
            </a:pPr>
            <a:r>
              <a:rPr lang="en-GB" sz="1600" smtClean="0">
                <a:latin typeface="Century" pitchFamily="18" charset="0"/>
              </a:rPr>
              <a:t>Archaeoatronomy: ‘how people have understood, conceptualized and used the phenomena in the sky and what role the sky played in their cultures, by analysing their material remains.’</a:t>
            </a:r>
          </a:p>
          <a:p>
            <a:r>
              <a:rPr lang="en-US" sz="1600" smtClean="0">
                <a:latin typeface="Century" pitchFamily="18" charset="0"/>
              </a:rPr>
              <a:t>Fabio Silva, </a:t>
            </a:r>
            <a:r>
              <a:rPr lang="en-US" sz="1600" i="1" smtClean="0">
                <a:latin typeface="Century" pitchFamily="18" charset="0"/>
              </a:rPr>
              <a:t>The Sky in Archaeology</a:t>
            </a:r>
            <a:r>
              <a:rPr lang="en-US" sz="1600" smtClean="0">
                <a:latin typeface="Century" pitchFamily="18" charset="0"/>
              </a:rPr>
              <a:t>. p. 2.</a:t>
            </a:r>
            <a:endParaRPr lang="en-GB" sz="1600" smtClean="0">
              <a:latin typeface="Century" pitchFamily="18" charset="0"/>
            </a:endParaRPr>
          </a:p>
          <a:p>
            <a:endParaRPr lang="en-GB" smtClean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25" y="6151563"/>
            <a:ext cx="17145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l" eaLnBrk="1" hangingPunct="1"/>
            <a:r>
              <a:rPr lang="en-US" sz="3600" smtClean="0">
                <a:latin typeface="Century" pitchFamily="18" charset="0"/>
              </a:rPr>
              <a:t>Archaeoastronomy: Background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b="1" smtClean="0">
                <a:latin typeface="Century" pitchFamily="18" charset="0"/>
              </a:rPr>
              <a:t>Archae</a:t>
            </a:r>
            <a:r>
              <a:rPr lang="en-GB" altLang="en-US" sz="2000" smtClean="0">
                <a:latin typeface="Century" pitchFamily="18" charset="0"/>
              </a:rPr>
              <a:t>ology and Astr</a:t>
            </a:r>
            <a:r>
              <a:rPr lang="en-GB" altLang="en-US" sz="2000" b="1" smtClean="0">
                <a:latin typeface="Century" pitchFamily="18" charset="0"/>
              </a:rPr>
              <a:t>onomy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The investigation of astronomical connections with archaeological sites.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Largely dates to the 1960s, though with earlier antecedents. In the 1960s there was considerable enthusiasm that proof was discovered of ‘advanced’ ancient astronomy.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However in the 1970s and 80s it was rapidly realised that the study of presumed ancient astronomical alignments in ancient monuments (archeaostronomy) contained serious weaknesses.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When looking back at previous societies, especially those without a written record, it was realised that it is not enough to identify </a:t>
            </a:r>
            <a:r>
              <a:rPr lang="en-GB" altLang="en-US" sz="2000" b="1" smtClean="0">
                <a:latin typeface="Century" pitchFamily="18" charset="0"/>
              </a:rPr>
              <a:t>astronomical alignments</a:t>
            </a:r>
            <a:r>
              <a:rPr lang="en-GB" altLang="en-US" sz="2000" smtClean="0">
                <a:latin typeface="Century" pitchFamily="18" charset="0"/>
              </a:rPr>
              <a:t> from archaeological sites to celestial phenomena.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It was necessary to identify </a:t>
            </a:r>
            <a:r>
              <a:rPr lang="en-GB" altLang="en-US" sz="2000" u="sng" smtClean="0">
                <a:latin typeface="Century" pitchFamily="18" charset="0"/>
              </a:rPr>
              <a:t>intentionality</a:t>
            </a:r>
            <a:r>
              <a:rPr lang="en-GB" altLang="en-US" sz="2000" smtClean="0">
                <a:latin typeface="Century" pitchFamily="18" charset="0"/>
              </a:rPr>
              <a:t>: was the alignment actually intended by the original builders.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GB" altLang="en-US" sz="2000" smtClean="0">
                <a:latin typeface="Century" pitchFamily="18" charset="0"/>
              </a:rPr>
              <a:t>It was therefore necessary to identify wider cultural frameworks.</a:t>
            </a:r>
            <a:endParaRPr lang="en-US" altLang="en-US" sz="2000" smtClean="0">
              <a:latin typeface="Century" pitchFamily="18" charset="0"/>
            </a:endParaRPr>
          </a:p>
        </p:txBody>
      </p:sp>
      <p:pic>
        <p:nvPicPr>
          <p:cNvPr id="6148" name="Picture 3" descr="Hawkins and Hoyle eclipse predicto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77100" y="285750"/>
            <a:ext cx="18669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6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9675" y="6092825"/>
            <a:ext cx="158432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Cambria" pitchFamily="18" charset="0"/>
                <a:ea typeface="Cambria" pitchFamily="18" charset="0"/>
              </a:rPr>
              <a:t>Culture and the Sky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Cambria" pitchFamily="18" charset="0"/>
                <a:ea typeface="Cambria" pitchFamily="18" charset="0"/>
              </a:rPr>
              <a:t>‘long before the invention of writing or the construction of observing instruments, </a:t>
            </a:r>
            <a:r>
              <a:rPr lang="en-US" b="1" dirty="0" smtClean="0">
                <a:latin typeface="Cambria" pitchFamily="18" charset="0"/>
                <a:ea typeface="Cambria" pitchFamily="18" charset="0"/>
              </a:rPr>
              <a:t>the sky was a cultural resource</a:t>
            </a:r>
            <a:r>
              <a:rPr lang="en-US" dirty="0" smtClean="0">
                <a:latin typeface="Cambria" pitchFamily="18" charset="0"/>
                <a:ea typeface="Cambria" pitchFamily="18" charset="0"/>
              </a:rPr>
              <a:t> among peoples throughout the world’.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  <a:p>
            <a:r>
              <a:rPr lang="en-GB" sz="1800" dirty="0" smtClean="0">
                <a:latin typeface="Cambria" pitchFamily="18" charset="0"/>
                <a:ea typeface="Cambria" pitchFamily="18" charset="0"/>
              </a:rPr>
              <a:t>Clive L.N. Ruggles and </a:t>
            </a:r>
            <a:r>
              <a:rPr lang="en-US" sz="1800" dirty="0" smtClean="0">
                <a:latin typeface="Cambria" pitchFamily="18" charset="0"/>
                <a:ea typeface="Cambria" pitchFamily="18" charset="0"/>
              </a:rPr>
              <a:t>Michael </a:t>
            </a:r>
            <a:r>
              <a:rPr lang="en-US" sz="1800" dirty="0" err="1" smtClean="0">
                <a:latin typeface="Cambria" pitchFamily="18" charset="0"/>
                <a:ea typeface="Cambria" pitchFamily="18" charset="0"/>
              </a:rPr>
              <a:t>Hoskin</a:t>
            </a:r>
            <a:r>
              <a:rPr lang="en-US" sz="1800" dirty="0" smtClean="0">
                <a:latin typeface="Cambria" pitchFamily="18" charset="0"/>
                <a:ea typeface="Cambria" pitchFamily="18" charset="0"/>
              </a:rPr>
              <a:t>, </a:t>
            </a:r>
            <a:r>
              <a:rPr lang="en-US" sz="1800" i="1" dirty="0" smtClean="0">
                <a:latin typeface="Cambria" pitchFamily="18" charset="0"/>
                <a:ea typeface="Cambria" pitchFamily="18" charset="0"/>
              </a:rPr>
              <a:t>Astronomy before History</a:t>
            </a:r>
            <a:r>
              <a:rPr lang="en-US" sz="1800" dirty="0" smtClean="0">
                <a:latin typeface="Cambria" pitchFamily="18" charset="0"/>
                <a:ea typeface="Cambria" pitchFamily="18" charset="0"/>
              </a:rPr>
              <a:t> in </a:t>
            </a:r>
            <a:r>
              <a:rPr lang="en-US" sz="1800" i="1" dirty="0" smtClean="0">
                <a:latin typeface="Cambria" pitchFamily="18" charset="0"/>
                <a:ea typeface="Cambria" pitchFamily="18" charset="0"/>
              </a:rPr>
              <a:t>The Cambridge Concise History of Astronomy</a:t>
            </a:r>
            <a:r>
              <a:rPr lang="en-US" sz="1800" dirty="0" smtClean="0">
                <a:latin typeface="Cambria" pitchFamily="18" charset="0"/>
                <a:ea typeface="Cambria" pitchFamily="18" charset="0"/>
              </a:rPr>
              <a:t>, Michael </a:t>
            </a:r>
            <a:r>
              <a:rPr lang="en-US" sz="1800" dirty="0" err="1" smtClean="0">
                <a:latin typeface="Cambria" pitchFamily="18" charset="0"/>
                <a:ea typeface="Cambria" pitchFamily="18" charset="0"/>
              </a:rPr>
              <a:t>Hoskin</a:t>
            </a:r>
            <a:r>
              <a:rPr lang="en-US" sz="1800" dirty="0" smtClean="0">
                <a:latin typeface="Cambria" pitchFamily="18" charset="0"/>
                <a:ea typeface="Cambria" pitchFamily="18" charset="0"/>
              </a:rPr>
              <a:t>, ed. (The Press Syndicate of the University  of Cambridge, 1999), p. 1.</a:t>
            </a:r>
          </a:p>
          <a:p>
            <a:endParaRPr lang="en-US" sz="1800" dirty="0" smtClean="0">
              <a:latin typeface="Cambria" pitchFamily="18" charset="0"/>
              <a:ea typeface="Cambria" pitchFamily="18" charset="0"/>
            </a:endParaRPr>
          </a:p>
          <a:p>
            <a:endParaRPr lang="en-GB" dirty="0" smtClean="0"/>
          </a:p>
        </p:txBody>
      </p:sp>
      <p:pic>
        <p:nvPicPr>
          <p:cNvPr id="13316" name="Picture 3" descr="hoskin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9888" y="4500563"/>
            <a:ext cx="202565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6072188"/>
            <a:ext cx="17145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latin typeface="Cambria" pitchFamily="18" charset="0"/>
              </a:rPr>
              <a:t>What is Culture?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Cambria" pitchFamily="18" charset="0"/>
              </a:rPr>
              <a:t>Culture is </a:t>
            </a:r>
            <a:r>
              <a:rPr lang="en-GB" altLang="en-US" i="1" dirty="0" smtClean="0">
                <a:latin typeface="Cambria" pitchFamily="18" charset="0"/>
              </a:rPr>
              <a:t>‘an historically transmitted pattern of meanings embodied in symbols, a system of inherited conceptions expressed in symbolic form’.</a:t>
            </a:r>
            <a:endParaRPr lang="en-US" altLang="en-US" i="1" dirty="0" smtClean="0">
              <a:latin typeface="Cambria" pitchFamily="18" charset="0"/>
            </a:endParaRPr>
          </a:p>
          <a:p>
            <a:pPr eaLnBrk="1" hangingPunct="1"/>
            <a:r>
              <a:rPr lang="en-GB" sz="2000" dirty="0" err="1" smtClean="0"/>
              <a:t>Geertz</a:t>
            </a:r>
            <a:r>
              <a:rPr lang="en-GB" sz="2000" dirty="0" smtClean="0"/>
              <a:t>, Clifford, </a:t>
            </a:r>
            <a:r>
              <a:rPr lang="en-GB" sz="2000" i="1" dirty="0" smtClean="0"/>
              <a:t>The Interpretation of Cultures</a:t>
            </a:r>
            <a:r>
              <a:rPr lang="en-GB" sz="2000" dirty="0" smtClean="0"/>
              <a:t>, New York: Basic Books, 1973, p. 99. See also </a:t>
            </a:r>
            <a:r>
              <a:rPr lang="en-GB" altLang="en-US" sz="1900" dirty="0" err="1" smtClean="0">
                <a:latin typeface="Cambria" pitchFamily="18" charset="0"/>
              </a:rPr>
              <a:t>Geertz</a:t>
            </a:r>
            <a:r>
              <a:rPr lang="en-GB" altLang="en-US" sz="1900" dirty="0" smtClean="0">
                <a:latin typeface="Cambria" pitchFamily="18" charset="0"/>
              </a:rPr>
              <a:t>, Clifford, ‘Religion as a Cultural System’, in Religion as a Cultural System, in: </a:t>
            </a:r>
            <a:r>
              <a:rPr lang="en-GB" altLang="en-US" sz="1900" dirty="0" err="1" smtClean="0">
                <a:latin typeface="Cambria" pitchFamily="18" charset="0"/>
              </a:rPr>
              <a:t>Banton</a:t>
            </a:r>
            <a:r>
              <a:rPr lang="en-GB" altLang="en-US" sz="1900" dirty="0" smtClean="0">
                <a:latin typeface="Cambria" pitchFamily="18" charset="0"/>
              </a:rPr>
              <a:t>, Michael P. (ed.): </a:t>
            </a:r>
            <a:r>
              <a:rPr lang="en-GB" altLang="en-US" sz="1900" i="1" dirty="0" smtClean="0">
                <a:latin typeface="Cambria" pitchFamily="18" charset="0"/>
              </a:rPr>
              <a:t>Anthropological approaches to the study of religion</a:t>
            </a:r>
            <a:r>
              <a:rPr lang="en-GB" altLang="en-US" sz="1900" dirty="0" smtClean="0">
                <a:latin typeface="Cambria" pitchFamily="18" charset="0"/>
              </a:rPr>
              <a:t>. London/UK 1966: </a:t>
            </a:r>
            <a:r>
              <a:rPr lang="en-GB" altLang="en-US" sz="1900" dirty="0" err="1" smtClean="0">
                <a:latin typeface="Cambria" pitchFamily="18" charset="0"/>
              </a:rPr>
              <a:t>Tavistock</a:t>
            </a:r>
            <a:r>
              <a:rPr lang="en-GB" altLang="en-US" sz="1900" dirty="0" smtClean="0">
                <a:latin typeface="Cambria" pitchFamily="18" charset="0"/>
              </a:rPr>
              <a:t>  and New York: Frederick A. </a:t>
            </a:r>
            <a:r>
              <a:rPr lang="en-GB" altLang="en-US" sz="1900" dirty="0" err="1" smtClean="0">
                <a:latin typeface="Cambria" pitchFamily="18" charset="0"/>
              </a:rPr>
              <a:t>Praeger</a:t>
            </a:r>
            <a:r>
              <a:rPr lang="en-GB" altLang="en-US" sz="1900" dirty="0" smtClean="0">
                <a:latin typeface="Cambria" pitchFamily="18" charset="0"/>
              </a:rPr>
              <a:t> Press, 1966, p. 3.</a:t>
            </a:r>
            <a:endParaRPr lang="en-US" altLang="en-US" sz="1900" dirty="0" smtClean="0">
              <a:latin typeface="Cambria" pitchFamily="18" charset="0"/>
            </a:endParaRPr>
          </a:p>
          <a:p>
            <a:pPr eaLnBrk="1" hangingPunct="1"/>
            <a:r>
              <a:rPr lang="en-GB" altLang="en-US" sz="1900" u="sng" dirty="0" smtClean="0">
                <a:latin typeface="Cambria" pitchFamily="18" charset="0"/>
                <a:hlinkClick r:id="rId2"/>
              </a:rPr>
              <a:t>http://www.iwp.uni-linz.ac.at/lxe/sektktf/gg/GeertzTexts/Religion_System.htm</a:t>
            </a:r>
            <a:r>
              <a:rPr lang="en-GB" altLang="en-US" dirty="0" smtClean="0">
                <a:latin typeface="Cambria" pitchFamily="18" charset="0"/>
              </a:rPr>
              <a:t>. </a:t>
            </a:r>
            <a:endParaRPr lang="en-US" altLang="en-US" dirty="0" smtClean="0">
              <a:latin typeface="Cambria" pitchFamily="18" charset="0"/>
            </a:endParaRPr>
          </a:p>
          <a:p>
            <a:pPr eaLnBrk="1" hangingPunct="1"/>
            <a:endParaRPr lang="en-US" altLang="en-US" dirty="0" smtClean="0"/>
          </a:p>
        </p:txBody>
      </p:sp>
      <p:pic>
        <p:nvPicPr>
          <p:cNvPr id="14340" name="Picture 3" descr="Clifford Geert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13" y="4691063"/>
            <a:ext cx="1500187" cy="216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44450"/>
            <a:ext cx="184150" cy="36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Other terms:</a:t>
            </a:r>
          </a:p>
          <a:p>
            <a:pPr eaLnBrk="1" hangingPunct="1">
              <a:buNone/>
            </a:pPr>
            <a:r>
              <a:rPr lang="en-GB" altLang="en-US" sz="2400" b="1" dirty="0" err="1" smtClean="0">
                <a:latin typeface="Cambria" pitchFamily="18" charset="0"/>
                <a:ea typeface="Cambria" pitchFamily="18" charset="0"/>
              </a:rPr>
              <a:t>Ethnoastronomy</a:t>
            </a: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: the study of ‘ethnic’ astronomy</a:t>
            </a:r>
          </a:p>
          <a:p>
            <a:pPr eaLnBrk="1" hangingPunct="1">
              <a:buNone/>
            </a:pPr>
            <a:r>
              <a:rPr lang="en-GB" altLang="en-US" sz="2400" b="1" dirty="0" err="1" smtClean="0">
                <a:latin typeface="Cambria" pitchFamily="18" charset="0"/>
                <a:ea typeface="Cambria" pitchFamily="18" charset="0"/>
              </a:rPr>
              <a:t>Astroarchaeology</a:t>
            </a: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: a minority term. According to Anthony </a:t>
            </a:r>
            <a:r>
              <a:rPr lang="en-GB" altLang="en-US" sz="2400" dirty="0" err="1" smtClean="0">
                <a:latin typeface="Cambria" pitchFamily="18" charset="0"/>
                <a:ea typeface="Cambria" pitchFamily="18" charset="0"/>
              </a:rPr>
              <a:t>Aveni</a:t>
            </a: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 it refers specifically to the analysis of astronomical alignments without any cultural investigations</a:t>
            </a:r>
          </a:p>
          <a:p>
            <a:pPr eaLnBrk="1" hangingPunct="1">
              <a:buNone/>
            </a:pPr>
            <a:r>
              <a:rPr lang="en-GB" altLang="en-US" sz="2400" b="1" dirty="0" smtClean="0">
                <a:latin typeface="Cambria" pitchFamily="18" charset="0"/>
                <a:ea typeface="Cambria" pitchFamily="18" charset="0"/>
              </a:rPr>
              <a:t>Cosmology in Culture</a:t>
            </a: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: recognises limitations inherent in the words astronomy and astrology?</a:t>
            </a:r>
          </a:p>
          <a:p>
            <a:pPr eaLnBrk="1" hangingPunct="1">
              <a:buNone/>
            </a:pP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Remember: global </a:t>
            </a:r>
            <a:r>
              <a:rPr lang="en-GB" altLang="en-US" sz="2400" dirty="0" err="1" smtClean="0">
                <a:latin typeface="Cambria" pitchFamily="18" charset="0"/>
                <a:ea typeface="Cambria" pitchFamily="18" charset="0"/>
              </a:rPr>
              <a:t>persectives</a:t>
            </a: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:</a:t>
            </a:r>
          </a:p>
          <a:p>
            <a:pPr eaLnBrk="1" hangingPunct="1">
              <a:buNone/>
            </a:pP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Top: Cree: sun dance astronomy, astrology or cosmology</a:t>
            </a:r>
          </a:p>
          <a:p>
            <a:pPr eaLnBrk="1" hangingPunct="1">
              <a:buNone/>
            </a:pPr>
            <a:r>
              <a:rPr lang="en-GB" altLang="en-US" sz="2400" dirty="0" smtClean="0">
                <a:latin typeface="Cambria" pitchFamily="18" charset="0"/>
                <a:ea typeface="Cambria" pitchFamily="18" charset="0"/>
              </a:rPr>
              <a:t>Right: North American ‘Sun’ wheel</a:t>
            </a:r>
            <a:endParaRPr lang="en-US" altLang="en-US" sz="24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11268" name="Picture 3" descr="Sun dance cree India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5113" y="0"/>
            <a:ext cx="23622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4" descr="Sun whe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8975" y="5572125"/>
            <a:ext cx="21050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3" y="6299200"/>
            <a:ext cx="1357312" cy="55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Century" pitchFamily="18" charset="0"/>
              </a:rPr>
              <a:t>Cultural Astronomy</a:t>
            </a:r>
            <a:endParaRPr lang="en-US" altLang="en-US" smtClean="0">
              <a:latin typeface="Century" pitchFamily="18" charset="0"/>
            </a:endParaRPr>
          </a:p>
        </p:txBody>
      </p:sp>
      <p:sp>
        <p:nvSpPr>
          <p:cNvPr id="10243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en-GB" altLang="en-US" sz="2000" smtClean="0">
                <a:latin typeface="Century" pitchFamily="18" charset="0"/>
              </a:rPr>
              <a:t>As dissatisfaction grew with the narrow concept of Archaeoastronomy as a means of measuring astronomical alignments in archaeological remains,  the term cultural astronomy came into vogue.</a:t>
            </a:r>
          </a:p>
          <a:p>
            <a:pPr eaLnBrk="1" hangingPunct="1">
              <a:buFont typeface="Arial" pitchFamily="34" charset="0"/>
              <a:buNone/>
            </a:pPr>
            <a:r>
              <a:rPr lang="en-GB" altLang="en-US" sz="2000" smtClean="0">
                <a:latin typeface="Century" pitchFamily="18" charset="0"/>
              </a:rPr>
              <a:t>Usually as an adjunct to archaeoastronomy rather than a replacement for it.</a:t>
            </a:r>
          </a:p>
          <a:p>
            <a:pPr eaLnBrk="1" hangingPunct="1">
              <a:buFont typeface="Arial" pitchFamily="34" charset="0"/>
              <a:buNone/>
            </a:pPr>
            <a:r>
              <a:rPr lang="en-GB" altLang="en-US" sz="2000" smtClean="0">
                <a:latin typeface="Century" pitchFamily="18" charset="0"/>
              </a:rPr>
              <a:t>Cultural astronomy therefore needs to take account of ‘culture’, using disciplines such as anthropology, religious studies and history</a:t>
            </a:r>
          </a:p>
          <a:p>
            <a:pPr eaLnBrk="1" hangingPunct="1"/>
            <a:endParaRPr lang="en-US" altLang="en-US" smtClean="0"/>
          </a:p>
        </p:txBody>
      </p:sp>
      <p:pic>
        <p:nvPicPr>
          <p:cNvPr id="10244" name="Picture 3" descr="Giza Pyramids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724400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4" descr="Silburyhi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75" y="4929188"/>
            <a:ext cx="1922463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5" descr="Constable 1835 300 dp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25" y="4714875"/>
            <a:ext cx="2455863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7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850" y="6026150"/>
            <a:ext cx="1835150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latin typeface="Cambria" pitchFamily="18" charset="0"/>
              </a:rPr>
              <a:t>Cultural Astronomy  defined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en-US" dirty="0" smtClean="0">
                <a:latin typeface="Century" pitchFamily="18" charset="0"/>
              </a:rPr>
              <a:t>A suggestion: in spite of the broad meaning of archaeology, the prefix</a:t>
            </a:r>
            <a:r>
              <a:rPr lang="en-US" b="1" dirty="0" smtClean="0">
                <a:latin typeface="Century" pitchFamily="18" charset="0"/>
              </a:rPr>
              <a:t> </a:t>
            </a:r>
            <a:r>
              <a:rPr lang="en-US" b="1" dirty="0" err="1" smtClean="0">
                <a:latin typeface="Century" pitchFamily="18" charset="0"/>
              </a:rPr>
              <a:t>archaeo</a:t>
            </a:r>
            <a:r>
              <a:rPr lang="en-US" b="1" dirty="0" smtClean="0">
                <a:latin typeface="Century" pitchFamily="18" charset="0"/>
              </a:rPr>
              <a:t> </a:t>
            </a:r>
            <a:r>
              <a:rPr lang="en-US" dirty="0" smtClean="0">
                <a:latin typeface="Century" pitchFamily="18" charset="0"/>
              </a:rPr>
              <a:t>is so associated with the exploration of ancient buildings and material </a:t>
            </a:r>
            <a:r>
              <a:rPr lang="en-US" dirty="0" err="1" smtClean="0">
                <a:latin typeface="Century" pitchFamily="18" charset="0"/>
              </a:rPr>
              <a:t>artefacts</a:t>
            </a:r>
            <a:r>
              <a:rPr lang="en-US" dirty="0" smtClean="0">
                <a:latin typeface="Century" pitchFamily="18" charset="0"/>
              </a:rPr>
              <a:t> that the use of the term archaeoastronomy as a synonym for cultural astronomy restricts the discipline,</a:t>
            </a:r>
          </a:p>
          <a:p>
            <a:pPr>
              <a:buFont typeface="Arial" charset="0"/>
              <a:buNone/>
              <a:defRPr/>
            </a:pPr>
            <a:r>
              <a:rPr lang="en-US" dirty="0" smtClean="0">
                <a:latin typeface="Century" pitchFamily="18" charset="0"/>
              </a:rPr>
              <a:t>Archaeoastronomy stars with the study of material remains, rather than, as wider </a:t>
            </a:r>
            <a:r>
              <a:rPr lang="en-US" dirty="0" err="1" smtClean="0">
                <a:latin typeface="Century" pitchFamily="18" charset="0"/>
              </a:rPr>
              <a:t>cutural</a:t>
            </a:r>
            <a:r>
              <a:rPr lang="en-US" dirty="0" smtClean="0">
                <a:latin typeface="Century" pitchFamily="18" charset="0"/>
              </a:rPr>
              <a:t> studies can, texts, ideas, beliefs, </a:t>
            </a:r>
            <a:r>
              <a:rPr lang="en-US" dirty="0" err="1" smtClean="0">
                <a:latin typeface="Century" pitchFamily="18" charset="0"/>
              </a:rPr>
              <a:t>behaviour</a:t>
            </a:r>
            <a:endParaRPr lang="en-US" dirty="0" smtClean="0">
              <a:latin typeface="Century" pitchFamily="18" charset="0"/>
            </a:endParaRPr>
          </a:p>
          <a:p>
            <a:pPr>
              <a:buFont typeface="Arial" charset="0"/>
              <a:buNone/>
              <a:defRPr/>
            </a:pPr>
            <a:endParaRPr lang="en-US" dirty="0" smtClean="0">
              <a:latin typeface="Century" pitchFamily="18" charset="0"/>
            </a:endParaRPr>
          </a:p>
          <a:p>
            <a:pPr>
              <a:buFont typeface="Arial" charset="0"/>
              <a:buNone/>
              <a:defRPr/>
            </a:pPr>
            <a:r>
              <a:rPr lang="en-GB" dirty="0" smtClean="0">
                <a:latin typeface="Century" pitchFamily="18" charset="0"/>
              </a:rPr>
              <a:t>From the ISAAC website: ‘we are the global professional organization promoting the academic development of </a:t>
            </a:r>
            <a:r>
              <a:rPr lang="en-GB" i="1" dirty="0" smtClean="0">
                <a:latin typeface="Century" pitchFamily="18" charset="0"/>
              </a:rPr>
              <a:t>archaeoastronomy</a:t>
            </a:r>
            <a:r>
              <a:rPr lang="en-GB" dirty="0" smtClean="0">
                <a:latin typeface="Century" pitchFamily="18" charset="0"/>
              </a:rPr>
              <a:t> and </a:t>
            </a:r>
            <a:r>
              <a:rPr lang="en-GB" i="1" dirty="0" err="1" smtClean="0">
                <a:latin typeface="Century" pitchFamily="18" charset="0"/>
              </a:rPr>
              <a:t>ethnoastronomy</a:t>
            </a:r>
            <a:r>
              <a:rPr lang="en-GB" dirty="0" smtClean="0">
                <a:latin typeface="Century" pitchFamily="18" charset="0"/>
              </a:rPr>
              <a:t> (known collectively as </a:t>
            </a:r>
            <a:r>
              <a:rPr lang="en-GB" b="1" u="sng" dirty="0" smtClean="0">
                <a:latin typeface="Century" pitchFamily="18" charset="0"/>
                <a:hlinkClick r:id="rId2"/>
              </a:rPr>
              <a:t>Cultural Astronomy</a:t>
            </a:r>
            <a:r>
              <a:rPr lang="en-GB" dirty="0" smtClean="0">
                <a:latin typeface="Century" pitchFamily="18" charset="0"/>
              </a:rPr>
              <a:t>).’</a:t>
            </a:r>
          </a:p>
          <a:p>
            <a:pPr>
              <a:buFont typeface="Arial" charset="0"/>
              <a:buNone/>
              <a:defRPr/>
            </a:pPr>
            <a:endParaRPr lang="en-GB" dirty="0" smtClean="0">
              <a:latin typeface="Century" pitchFamily="18" charset="0"/>
            </a:endParaRPr>
          </a:p>
          <a:p>
            <a:pPr>
              <a:buFont typeface="Arial" charset="0"/>
              <a:buNone/>
              <a:defRPr/>
            </a:pPr>
            <a:r>
              <a:rPr lang="en-US" dirty="0" smtClean="0">
                <a:latin typeface="Century" pitchFamily="18" charset="0"/>
              </a:rPr>
              <a:t>My definition: </a:t>
            </a:r>
          </a:p>
          <a:p>
            <a:pPr>
              <a:buFont typeface="Arial" charset="0"/>
              <a:buNone/>
              <a:defRPr/>
            </a:pPr>
            <a:r>
              <a:rPr lang="en-US" dirty="0" smtClean="0">
                <a:latin typeface="Century" pitchFamily="18" charset="0"/>
              </a:rPr>
              <a:t>1. Cultural astronomy is ‘</a:t>
            </a:r>
            <a:r>
              <a:rPr lang="en-US" i="1" dirty="0" smtClean="0">
                <a:latin typeface="Century" pitchFamily="18" charset="0"/>
              </a:rPr>
              <a:t>The use of astronomical knowledge, beliefs or theories to inspire, inform or influence social forms and ideologies, or any aspect of human </a:t>
            </a:r>
            <a:r>
              <a:rPr lang="en-US" i="1" dirty="0" err="1" smtClean="0">
                <a:latin typeface="Century" pitchFamily="18" charset="0"/>
              </a:rPr>
              <a:t>behaviour</a:t>
            </a:r>
            <a:r>
              <a:rPr lang="en-US" i="1" dirty="0" smtClean="0">
                <a:latin typeface="Century" pitchFamily="18" charset="0"/>
              </a:rPr>
              <a:t>. Cultural astronomy also includes the modern disciplines of </a:t>
            </a:r>
            <a:r>
              <a:rPr lang="en-US" i="1" dirty="0" err="1" smtClean="0">
                <a:latin typeface="Century" pitchFamily="18" charset="0"/>
              </a:rPr>
              <a:t>ethnoastronomy</a:t>
            </a:r>
            <a:r>
              <a:rPr lang="en-US" i="1" dirty="0" smtClean="0">
                <a:latin typeface="Century" pitchFamily="18" charset="0"/>
              </a:rPr>
              <a:t> and archaeoastronomy’. </a:t>
            </a:r>
          </a:p>
          <a:p>
            <a:pPr>
              <a:buFont typeface="Arial" charset="0"/>
              <a:buChar char="•"/>
              <a:defRPr/>
            </a:pPr>
            <a:r>
              <a:rPr lang="en-US" sz="1400" dirty="0" smtClean="0">
                <a:latin typeface="Century" pitchFamily="18" charset="0"/>
              </a:rPr>
              <a:t>Campion, Nicholas, ‘Editorial’, in </a:t>
            </a:r>
            <a:r>
              <a:rPr lang="en-US" sz="1400" i="1" dirty="0" smtClean="0">
                <a:latin typeface="Century" pitchFamily="18" charset="0"/>
              </a:rPr>
              <a:t>Culture and Cosmos</a:t>
            </a:r>
            <a:r>
              <a:rPr lang="en-US" sz="1400" dirty="0" smtClean="0">
                <a:latin typeface="Century" pitchFamily="18" charset="0"/>
              </a:rPr>
              <a:t>, Spring/Summer 1997, Vol. 1, no 1, p. 2. </a:t>
            </a:r>
          </a:p>
          <a:p>
            <a:pPr>
              <a:buFont typeface="Arial" charset="0"/>
              <a:buNone/>
              <a:defRPr/>
            </a:pPr>
            <a:r>
              <a:rPr lang="en-US" dirty="0" smtClean="0">
                <a:latin typeface="Century" pitchFamily="18" charset="0"/>
              </a:rPr>
              <a:t>2. </a:t>
            </a:r>
            <a:r>
              <a:rPr lang="en-US" i="1" dirty="0" smtClean="0">
                <a:latin typeface="Century" pitchFamily="18" charset="0"/>
              </a:rPr>
              <a:t>The culture of astronomy</a:t>
            </a:r>
            <a:endParaRPr lang="en-GB" i="1" dirty="0" smtClean="0">
              <a:latin typeface="Century" pitchFamily="18" charset="0"/>
            </a:endParaRPr>
          </a:p>
          <a:p>
            <a:pPr>
              <a:buFont typeface="Arial" charset="0"/>
              <a:buChar char="•"/>
              <a:defRPr/>
            </a:pPr>
            <a:endParaRPr lang="en-GB" dirty="0" smtClean="0"/>
          </a:p>
          <a:p>
            <a:pPr>
              <a:buFont typeface="Arial" charset="0"/>
              <a:buChar char="•"/>
              <a:defRPr/>
            </a:pPr>
            <a:endParaRPr lang="en-GB" dirty="0" smtClean="0"/>
          </a:p>
        </p:txBody>
      </p:sp>
      <p:pic>
        <p:nvPicPr>
          <p:cNvPr id="16388" name="Picture 4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5486400"/>
            <a:ext cx="2667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 smtClean="0">
                <a:latin typeface="Cambria" pitchFamily="18" charset="0"/>
              </a:rPr>
              <a:t>Background: traditions of cosmic architecture: </a:t>
            </a:r>
            <a:br>
              <a:rPr lang="en-GB" altLang="en-US" sz="2400" smtClean="0">
                <a:latin typeface="Cambria" pitchFamily="18" charset="0"/>
              </a:rPr>
            </a:br>
            <a:r>
              <a:rPr lang="en-GB" altLang="en-US" sz="2400" smtClean="0">
                <a:latin typeface="Cambria" pitchFamily="18" charset="0"/>
              </a:rPr>
              <a:t>cosmopolis, cosmopolitan, cosmogram</a:t>
            </a:r>
            <a:endParaRPr lang="en-US" altLang="en-US" sz="2400" smtClean="0">
              <a:latin typeface="Cambria" pitchFamily="18" charset="0"/>
            </a:endParaRPr>
          </a:p>
        </p:txBody>
      </p:sp>
      <p:pic>
        <p:nvPicPr>
          <p:cNvPr id="7171" name="Content Placeholder 3" descr="Machu Pichu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71625" y="4095750"/>
            <a:ext cx="2322513" cy="2762250"/>
          </a:xfrm>
        </p:spPr>
      </p:pic>
      <p:pic>
        <p:nvPicPr>
          <p:cNvPr id="7172" name="Picture 4" descr="Abu Simbel sunrise 22 Feb 200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5" y="4357688"/>
            <a:ext cx="3128963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PyramidOfTheMoonFromPyramidOfTheSun.jpe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5" y="1571625"/>
            <a:ext cx="3978275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stonehenge-winter-solstice-2003-01.jpe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571625"/>
            <a:ext cx="3714750" cy="278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>
                <a:latin typeface="Cambria" pitchFamily="18" charset="0"/>
              </a:rPr>
              <a:t>Context: classical traditions of solar architecture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600" smtClean="0"/>
              <a:t>‘Nero's "solar" kingship and the architecture of Domus Aurea’</a:t>
            </a:r>
          </a:p>
          <a:p>
            <a:r>
              <a:rPr lang="en-GB" altLang="en-US" sz="1600" smtClean="0">
                <a:hlinkClick r:id="rId2"/>
              </a:rPr>
              <a:t>Robert Hannah</a:t>
            </a:r>
            <a:r>
              <a:rPr lang="en-GB" altLang="en-US" sz="1600" smtClean="0"/>
              <a:t>, </a:t>
            </a:r>
            <a:r>
              <a:rPr lang="en-GB" altLang="en-US" sz="1600" smtClean="0">
                <a:hlinkClick r:id="rId3"/>
              </a:rPr>
              <a:t>Giulio Magli</a:t>
            </a:r>
            <a:r>
              <a:rPr lang="en-GB" altLang="en-US" sz="1600" smtClean="0"/>
              <a:t>, </a:t>
            </a:r>
            <a:r>
              <a:rPr lang="en-GB" altLang="en-US" sz="1600" smtClean="0">
                <a:hlinkClick r:id="rId4"/>
              </a:rPr>
              <a:t>Antonella Palmieri</a:t>
            </a:r>
            <a:endParaRPr lang="en-GB" altLang="en-US" sz="1600" smtClean="0"/>
          </a:p>
          <a:p>
            <a:r>
              <a:rPr lang="en-GB" altLang="en-US" sz="1600" u="sng" smtClean="0">
                <a:hlinkClick r:id="rId5"/>
              </a:rPr>
              <a:t>http://arxiv.org/abs/1312.7583</a:t>
            </a:r>
            <a:endParaRPr lang="en-GB" altLang="en-US" sz="1600" smtClean="0"/>
          </a:p>
          <a:p>
            <a:r>
              <a:rPr lang="en-GB" altLang="en-US" sz="1600" smtClean="0"/>
              <a:t> </a:t>
            </a:r>
          </a:p>
          <a:p>
            <a:endParaRPr lang="en-GB" altLang="en-US" sz="1600" smtClean="0"/>
          </a:p>
          <a:p>
            <a:endParaRPr lang="en-GB" altLang="en-US" sz="1600" smtClean="0"/>
          </a:p>
          <a:p>
            <a:endParaRPr lang="en-GB" altLang="en-US" sz="1600" smtClean="0"/>
          </a:p>
          <a:p>
            <a:endParaRPr lang="en-GB" altLang="en-US" sz="1600" smtClean="0"/>
          </a:p>
          <a:p>
            <a:endParaRPr lang="en-GB" altLang="en-US" sz="1600" smtClean="0"/>
          </a:p>
          <a:p>
            <a:endParaRPr lang="en-GB" altLang="en-US" sz="1600" smtClean="0"/>
          </a:p>
          <a:p>
            <a:r>
              <a:rPr lang="en-GB" altLang="en-US" sz="1600" smtClean="0"/>
              <a:t>‘The role of the sun in the Pantheon's design and meaning’</a:t>
            </a:r>
          </a:p>
          <a:p>
            <a:r>
              <a:rPr lang="en-GB" altLang="en-US" sz="1600" smtClean="0">
                <a:hlinkClick r:id="rId2"/>
              </a:rPr>
              <a:t>Robert Hannah</a:t>
            </a:r>
            <a:r>
              <a:rPr lang="en-GB" altLang="en-US" sz="1600" smtClean="0"/>
              <a:t>, </a:t>
            </a:r>
            <a:r>
              <a:rPr lang="en-GB" altLang="en-US" sz="1600" u="sng" smtClean="0">
                <a:hlinkClick r:id="rId3"/>
              </a:rPr>
              <a:t>Giulio Magli</a:t>
            </a:r>
            <a:endParaRPr lang="en-GB" altLang="en-US" sz="1600" smtClean="0"/>
          </a:p>
          <a:p>
            <a:r>
              <a:rPr lang="en-GB" altLang="en-US" sz="1600" u="sng" smtClean="0">
                <a:hlinkClick r:id="rId6"/>
              </a:rPr>
              <a:t>http://arxiv.org/abs/0910.0128</a:t>
            </a:r>
            <a:endParaRPr lang="en-GB" altLang="en-US" sz="1600" smtClean="0"/>
          </a:p>
          <a:p>
            <a:endParaRPr lang="en-GB" altLang="en-US" smtClean="0"/>
          </a:p>
        </p:txBody>
      </p:sp>
      <p:pic>
        <p:nvPicPr>
          <p:cNvPr id="8196" name="Picture 3" descr="Nero Golden House 18th print J Blundell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88" y="1571625"/>
            <a:ext cx="2928937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4" descr="Pantheon 2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43688" y="4500563"/>
            <a:ext cx="2114550" cy="215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5" descr="Nero Golden House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87788" y="2500313"/>
            <a:ext cx="2489200" cy="186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ambria" pitchFamily="18" charset="0"/>
                <a:ea typeface="Cambria" pitchFamily="18" charset="0"/>
              </a:rPr>
              <a:t>Skyscape</a:t>
            </a:r>
            <a:r>
              <a:rPr lang="en-US" dirty="0" smtClean="0">
                <a:latin typeface="Cambria" pitchFamily="18" charset="0"/>
                <a:ea typeface="Cambria" pitchFamily="18" charset="0"/>
              </a:rPr>
              <a:t> Archaeology</a:t>
            </a:r>
            <a:endParaRPr lang="en-GB" dirty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b="1" dirty="0" err="1" smtClean="0"/>
              <a:t>skyscape</a:t>
            </a:r>
            <a:endParaRPr lang="en-GB" dirty="0" smtClean="0"/>
          </a:p>
          <a:p>
            <a:pPr fontAlgn="base"/>
            <a:r>
              <a:rPr lang="en-GB" dirty="0" smtClean="0"/>
              <a:t> </a:t>
            </a:r>
            <a:r>
              <a:rPr lang="en-GB" b="1" u="sng" dirty="0" smtClean="0">
                <a:hlinkClick r:id="rId2"/>
              </a:rPr>
              <a:t>noun</a:t>
            </a:r>
            <a:endParaRPr lang="en-GB" dirty="0" smtClean="0"/>
          </a:p>
          <a:p>
            <a:pPr fontAlgn="base"/>
            <a:r>
              <a:rPr lang="en-GB" dirty="0" smtClean="0"/>
              <a:t>sky·​</a:t>
            </a:r>
            <a:r>
              <a:rPr lang="en-GB" dirty="0" err="1" smtClean="0"/>
              <a:t>scape</a:t>
            </a:r>
            <a:r>
              <a:rPr lang="en-GB" dirty="0" smtClean="0"/>
              <a:t> | \ˈ</a:t>
            </a:r>
            <a:r>
              <a:rPr lang="en-GB" dirty="0" err="1" smtClean="0"/>
              <a:t>skīˌskāp</a:t>
            </a:r>
            <a:r>
              <a:rPr lang="en-GB" dirty="0" smtClean="0"/>
              <a:t>\</a:t>
            </a:r>
          </a:p>
          <a:p>
            <a:pPr fontAlgn="base"/>
            <a:r>
              <a:rPr lang="en-GB" i="1" dirty="0" smtClean="0"/>
              <a:t>plural </a:t>
            </a:r>
            <a:r>
              <a:rPr lang="en-GB" dirty="0" smtClean="0"/>
              <a:t>-s</a:t>
            </a:r>
          </a:p>
          <a:p>
            <a:pPr fontAlgn="base"/>
            <a:r>
              <a:rPr lang="en-GB" b="1" dirty="0" smtClean="0"/>
              <a:t>Definition of </a:t>
            </a:r>
            <a:r>
              <a:rPr lang="en-GB" b="1" i="1" dirty="0" err="1" smtClean="0"/>
              <a:t>skyscape</a:t>
            </a:r>
            <a:r>
              <a:rPr lang="en-GB" b="1" i="1" dirty="0" smtClean="0"/>
              <a:t> </a:t>
            </a:r>
            <a:endParaRPr lang="en-GB" dirty="0" smtClean="0"/>
          </a:p>
          <a:p>
            <a:pPr fontAlgn="base"/>
            <a:r>
              <a:rPr lang="en-GB" b="1" dirty="0" smtClean="0"/>
              <a:t>1: </a:t>
            </a:r>
            <a:r>
              <a:rPr lang="en-GB" dirty="0" smtClean="0"/>
              <a:t>a part of the sky with outlined terrestrial objects that can be comprehended in a single </a:t>
            </a:r>
            <a:r>
              <a:rPr lang="en-GB" dirty="0" err="1" smtClean="0"/>
              <a:t>viewgaps</a:t>
            </a:r>
            <a:r>
              <a:rPr lang="en-GB" dirty="0" smtClean="0"/>
              <a:t> between the fluffy white mountains of the </a:t>
            </a:r>
            <a:r>
              <a:rPr lang="en-GB" i="1" dirty="0" err="1" smtClean="0"/>
              <a:t>skyscape</a:t>
            </a:r>
            <a:r>
              <a:rPr lang="en-GB" dirty="0" smtClean="0"/>
              <a:t>— </a:t>
            </a:r>
            <a:r>
              <a:rPr lang="en-GB" i="1" dirty="0" smtClean="0"/>
              <a:t>McGill News</a:t>
            </a:r>
            <a:endParaRPr lang="en-GB" dirty="0" smtClean="0"/>
          </a:p>
          <a:p>
            <a:pPr fontAlgn="base"/>
            <a:r>
              <a:rPr lang="en-GB" b="1" dirty="0" smtClean="0"/>
              <a:t>2: </a:t>
            </a:r>
            <a:r>
              <a:rPr lang="en-GB" dirty="0" smtClean="0"/>
              <a:t>a picture that includes an extensive view of the sky</a:t>
            </a:r>
          </a:p>
          <a:p>
            <a:r>
              <a:rPr lang="en-GB" u="sng" dirty="0" smtClean="0">
                <a:hlinkClick r:id="rId3"/>
              </a:rPr>
              <a:t>https://www.merriam-webster.com/dictionary/skyscape</a:t>
            </a:r>
            <a:r>
              <a:rPr lang="en-GB" dirty="0" smtClean="0"/>
              <a:t> [accessed 1 November 2018].</a:t>
            </a:r>
          </a:p>
          <a:p>
            <a:endParaRPr lang="en-GB" dirty="0"/>
          </a:p>
        </p:txBody>
      </p:sp>
      <p:pic>
        <p:nvPicPr>
          <p:cNvPr id="4" name="Picture 3" descr="fabio.silv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1628800"/>
            <a:ext cx="1557873" cy="155787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ambria" pitchFamily="18" charset="0"/>
                <a:ea typeface="Cambria" pitchFamily="18" charset="0"/>
              </a:rPr>
              <a:t>ARCHAEOASTRONOMY</a:t>
            </a:r>
            <a:br>
              <a:rPr lang="en-GB" dirty="0" smtClean="0">
                <a:latin typeface="Cambria" pitchFamily="18" charset="0"/>
                <a:ea typeface="Cambria" pitchFamily="18" charset="0"/>
              </a:rPr>
            </a:br>
            <a:r>
              <a:rPr lang="en-GB" sz="3600" dirty="0" smtClean="0">
                <a:latin typeface="Cambria" pitchFamily="18" charset="0"/>
                <a:ea typeface="Cambria" pitchFamily="18" charset="0"/>
              </a:rPr>
              <a:t>The development of the discipline</a:t>
            </a:r>
            <a:endParaRPr lang="en-US" sz="3600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>
                <a:latin typeface="Cambria" pitchFamily="18" charset="0"/>
                <a:ea typeface="Cambria" pitchFamily="18" charset="0"/>
              </a:rPr>
              <a:t>Various origin points are discerned:</a:t>
            </a:r>
          </a:p>
          <a:p>
            <a:pPr>
              <a:buNone/>
            </a:pPr>
            <a:r>
              <a:rPr lang="en-US" sz="2800" dirty="0" smtClean="0">
                <a:latin typeface="Cambria" pitchFamily="18" charset="0"/>
                <a:ea typeface="Cambria" pitchFamily="18" charset="0"/>
              </a:rPr>
              <a:t>1. 1600s survey of Stonehenge by </a:t>
            </a:r>
            <a:r>
              <a:rPr lang="en-US" sz="2800" dirty="0" err="1" smtClean="0">
                <a:latin typeface="Cambria" pitchFamily="18" charset="0"/>
                <a:ea typeface="Cambria" pitchFamily="18" charset="0"/>
              </a:rPr>
              <a:t>Inigo</a:t>
            </a:r>
            <a:r>
              <a:rPr lang="en-US" sz="2800" dirty="0" smtClean="0">
                <a:latin typeface="Cambria" pitchFamily="18" charset="0"/>
                <a:ea typeface="Cambria" pitchFamily="18" charset="0"/>
              </a:rPr>
              <a:t> Jones</a:t>
            </a:r>
          </a:p>
          <a:p>
            <a:pPr>
              <a:buNone/>
            </a:pPr>
            <a:r>
              <a:rPr lang="en-US" sz="2800" dirty="0" smtClean="0">
                <a:latin typeface="Cambria" pitchFamily="18" charset="0"/>
                <a:ea typeface="Cambria" pitchFamily="18" charset="0"/>
              </a:rPr>
              <a:t>2.1890s/1900s Norman </a:t>
            </a:r>
            <a:r>
              <a:rPr lang="en-US" sz="2800" dirty="0" err="1" smtClean="0">
                <a:latin typeface="Cambria" pitchFamily="18" charset="0"/>
                <a:ea typeface="Cambria" pitchFamily="18" charset="0"/>
              </a:rPr>
              <a:t>Lockyer’s</a:t>
            </a:r>
            <a:r>
              <a:rPr lang="en-US" sz="2800" dirty="0" smtClean="0">
                <a:latin typeface="Cambria" pitchFamily="18" charset="0"/>
                <a:ea typeface="Cambria" pitchFamily="18" charset="0"/>
              </a:rPr>
              <a:t> surveys in Egypt, Greece and Britain</a:t>
            </a:r>
          </a:p>
          <a:p>
            <a:pPr>
              <a:buNone/>
            </a:pPr>
            <a:r>
              <a:rPr lang="en-US" sz="2800" dirty="0" smtClean="0">
                <a:latin typeface="Cambria" pitchFamily="18" charset="0"/>
                <a:ea typeface="Cambria" pitchFamily="18" charset="0"/>
              </a:rPr>
              <a:t>3.1960s Gerald Hawkins and Alexander Thom.</a:t>
            </a:r>
          </a:p>
          <a:p>
            <a:pPr>
              <a:buNone/>
            </a:pPr>
            <a:r>
              <a:rPr lang="en-US" sz="1600" dirty="0" smtClean="0">
                <a:latin typeface="Cambria" pitchFamily="18" charset="0"/>
                <a:ea typeface="Cambria" pitchFamily="18" charset="0"/>
              </a:rPr>
              <a:t>Best sources for the history of archaeoastronomy</a:t>
            </a:r>
          </a:p>
          <a:p>
            <a:pPr>
              <a:buNone/>
            </a:pPr>
            <a:r>
              <a:rPr lang="en-US" sz="1600" dirty="0" smtClean="0">
                <a:latin typeface="Cambria" pitchFamily="18" charset="0"/>
                <a:ea typeface="Cambria" pitchFamily="18" charset="0"/>
              </a:rPr>
              <a:t>John Michel: </a:t>
            </a:r>
            <a:r>
              <a:rPr lang="en-US" sz="1600" i="1" dirty="0" smtClean="0">
                <a:latin typeface="Cambria" pitchFamily="18" charset="0"/>
                <a:ea typeface="Cambria" pitchFamily="18" charset="0"/>
              </a:rPr>
              <a:t>A Little History of Archaeology: </a:t>
            </a:r>
            <a:r>
              <a:rPr lang="en-US" sz="1600" dirty="0" smtClean="0">
                <a:latin typeface="Cambria" pitchFamily="18" charset="0"/>
                <a:ea typeface="Cambria" pitchFamily="18" charset="0"/>
              </a:rPr>
              <a:t>especially good on the earlier periods</a:t>
            </a:r>
          </a:p>
          <a:p>
            <a:pPr>
              <a:buNone/>
            </a:pPr>
            <a:r>
              <a:rPr lang="en-US" sz="1600" i="1" dirty="0" smtClean="0">
                <a:latin typeface="Cambria" pitchFamily="18" charset="0"/>
                <a:ea typeface="Cambria" pitchFamily="18" charset="0"/>
              </a:rPr>
              <a:t>Clive </a:t>
            </a:r>
            <a:r>
              <a:rPr lang="en-GB" sz="1600" i="1" dirty="0" smtClean="0">
                <a:latin typeface="Cambria" pitchFamily="18" charset="0"/>
                <a:ea typeface="Cambria" pitchFamily="18" charset="0"/>
              </a:rPr>
              <a:t>Ruggles</a:t>
            </a:r>
            <a:r>
              <a:rPr lang="en-GB" sz="1600" dirty="0" smtClean="0">
                <a:latin typeface="Cambria" pitchFamily="18" charset="0"/>
                <a:ea typeface="Cambria" pitchFamily="18" charset="0"/>
              </a:rPr>
              <a:t>: </a:t>
            </a:r>
            <a:r>
              <a:rPr lang="en-GB" sz="1600" i="1" dirty="0" smtClean="0">
                <a:latin typeface="Cambria" pitchFamily="18" charset="0"/>
                <a:ea typeface="Cambria" pitchFamily="18" charset="0"/>
              </a:rPr>
              <a:t>Astronomy in Prehistoric Britain and Ireland, </a:t>
            </a:r>
            <a:r>
              <a:rPr lang="en-GB" sz="1600" dirty="0" smtClean="0">
                <a:latin typeface="Cambria" pitchFamily="18" charset="0"/>
                <a:ea typeface="Cambria" pitchFamily="18" charset="0"/>
              </a:rPr>
              <a:t>chap 1: essential for the 20</a:t>
            </a:r>
            <a:r>
              <a:rPr lang="en-GB" sz="1600" baseline="30000" dirty="0" smtClean="0">
                <a:latin typeface="Cambria" pitchFamily="18" charset="0"/>
                <a:ea typeface="Cambria" pitchFamily="18" charset="0"/>
              </a:rPr>
              <a:t>th</a:t>
            </a:r>
            <a:r>
              <a:rPr lang="en-GB" sz="1600" dirty="0" smtClean="0">
                <a:latin typeface="Cambria" pitchFamily="18" charset="0"/>
                <a:ea typeface="Cambria" pitchFamily="18" charset="0"/>
              </a:rPr>
              <a:t> century</a:t>
            </a:r>
            <a:r>
              <a:rPr lang="en-GB" sz="1600" dirty="0" smtClean="0">
                <a:latin typeface="Cambria" pitchFamily="18" charset="0"/>
                <a:ea typeface="Cambria" pitchFamily="18" charset="0"/>
              </a:rPr>
              <a:t>.</a:t>
            </a:r>
            <a:endParaRPr lang="en-GB" sz="1600" dirty="0" smtClean="0">
              <a:latin typeface="Cambria" pitchFamily="18" charset="0"/>
              <a:ea typeface="Cambria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sz="3600" dirty="0" smtClean="0">
                <a:latin typeface="Cambria" pitchFamily="18" charset="0"/>
                <a:ea typeface="Cambria" pitchFamily="18" charset="0"/>
              </a:rPr>
              <a:t>Archaeoastronomy: the development of the discipline- the 17</a:t>
            </a:r>
            <a:r>
              <a:rPr lang="en-GB" sz="3600" baseline="30000" dirty="0" smtClean="0">
                <a:latin typeface="Cambria" pitchFamily="18" charset="0"/>
                <a:ea typeface="Cambria" pitchFamily="18" charset="0"/>
              </a:rPr>
              <a:t>th</a:t>
            </a:r>
            <a:r>
              <a:rPr lang="en-GB" sz="3600" dirty="0" smtClean="0">
                <a:latin typeface="Cambria" pitchFamily="18" charset="0"/>
                <a:ea typeface="Cambria" pitchFamily="18" charset="0"/>
              </a:rPr>
              <a:t> and 18</a:t>
            </a:r>
            <a:r>
              <a:rPr lang="en-GB" sz="3600" baseline="30000" dirty="0" smtClean="0">
                <a:latin typeface="Cambria" pitchFamily="18" charset="0"/>
                <a:ea typeface="Cambria" pitchFamily="18" charset="0"/>
              </a:rPr>
              <a:t>th</a:t>
            </a:r>
            <a:r>
              <a:rPr lang="en-GB" sz="3600" dirty="0" smtClean="0">
                <a:latin typeface="Cambria" pitchFamily="18" charset="0"/>
                <a:ea typeface="Cambria" pitchFamily="18" charset="0"/>
              </a:rPr>
              <a:t> centuries</a:t>
            </a:r>
            <a:endParaRPr lang="en-US" sz="3600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27651" name="Rectangle 6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en-GB" sz="2000" dirty="0" err="1" smtClean="0">
                <a:latin typeface="Cambria" pitchFamily="18" charset="0"/>
                <a:ea typeface="Cambria" pitchFamily="18" charset="0"/>
              </a:rPr>
              <a:t>Inigo</a:t>
            </a:r>
            <a:r>
              <a:rPr lang="en-GB" sz="2000" dirty="0" smtClean="0">
                <a:latin typeface="Cambria" pitchFamily="18" charset="0"/>
                <a:ea typeface="Cambria" pitchFamily="18" charset="0"/>
              </a:rPr>
              <a:t> Jones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1573-1652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Introduced Palladian architecture to England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Surveyed Stonehenge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Conclusion: it’s a Roman Temple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Bottom right: the Whitehall Banqueting Hall, London (England’s first (major) Palladian building, </a:t>
            </a:r>
            <a:r>
              <a:rPr lang="en-GB" sz="2000" dirty="0" err="1" smtClean="0">
                <a:latin typeface="Cambria" pitchFamily="18" charset="0"/>
                <a:ea typeface="Cambria" pitchFamily="18" charset="0"/>
              </a:rPr>
              <a:t>Inigo</a:t>
            </a:r>
            <a:r>
              <a:rPr lang="en-GB" sz="2000" dirty="0" smtClean="0">
                <a:latin typeface="Cambria" pitchFamily="18" charset="0"/>
                <a:ea typeface="Cambria" pitchFamily="18" charset="0"/>
              </a:rPr>
              <a:t> Jones, 1619).</a:t>
            </a:r>
          </a:p>
          <a:p>
            <a:pPr eaLnBrk="1" hangingPunct="1">
              <a:buNone/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Asserts England’s Roman heritage</a:t>
            </a:r>
            <a:endParaRPr lang="en-US" sz="20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27652" name="Picture 5" descr="Inigo Jon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6313" y="1571625"/>
            <a:ext cx="3289300" cy="4406900"/>
          </a:xfrm>
          <a:noFill/>
        </p:spPr>
      </p:pic>
      <p:pic>
        <p:nvPicPr>
          <p:cNvPr id="2765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5" descr="Whitehall Banqueting_House_London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30975" y="4562475"/>
            <a:ext cx="26130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sz="4000" dirty="0" err="1" smtClean="0">
                <a:latin typeface="Cambria" pitchFamily="18" charset="0"/>
                <a:ea typeface="Cambria" pitchFamily="18" charset="0"/>
              </a:rPr>
              <a:t>Cutural</a:t>
            </a:r>
            <a:r>
              <a:rPr lang="en-GB" sz="4000" dirty="0" smtClean="0">
                <a:latin typeface="Cambria" pitchFamily="18" charset="0"/>
                <a:ea typeface="Cambria" pitchFamily="18" charset="0"/>
              </a:rPr>
              <a:t> Consequences: </a:t>
            </a:r>
            <a:br>
              <a:rPr lang="en-GB" sz="4000" dirty="0" smtClean="0">
                <a:latin typeface="Cambria" pitchFamily="18" charset="0"/>
                <a:ea typeface="Cambria" pitchFamily="18" charset="0"/>
              </a:rPr>
            </a:br>
            <a:r>
              <a:rPr lang="en-GB" sz="4000" dirty="0" err="1" smtClean="0">
                <a:latin typeface="Cambria" pitchFamily="18" charset="0"/>
                <a:ea typeface="Cambria" pitchFamily="18" charset="0"/>
              </a:rPr>
              <a:t>Inigo</a:t>
            </a:r>
            <a:r>
              <a:rPr lang="en-GB" sz="4000" dirty="0" smtClean="0">
                <a:latin typeface="Cambria" pitchFamily="18" charset="0"/>
                <a:ea typeface="Cambria" pitchFamily="18" charset="0"/>
              </a:rPr>
              <a:t> Jones and Bath</a:t>
            </a:r>
            <a:endParaRPr lang="en-US" sz="4000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28675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en-GB" sz="2800" dirty="0" smtClean="0">
                <a:latin typeface="Cambria" pitchFamily="18" charset="0"/>
                <a:ea typeface="Cambria" pitchFamily="18" charset="0"/>
              </a:rPr>
              <a:t>Circus and Royal Crescent</a:t>
            </a:r>
          </a:p>
          <a:p>
            <a:pPr eaLnBrk="1" hangingPunct="1">
              <a:buNone/>
            </a:pPr>
            <a:r>
              <a:rPr lang="en-GB" sz="2800" dirty="0" smtClean="0">
                <a:latin typeface="Cambria" pitchFamily="18" charset="0"/>
                <a:ea typeface="Cambria" pitchFamily="18" charset="0"/>
              </a:rPr>
              <a:t>The Sun and the Moon</a:t>
            </a:r>
          </a:p>
          <a:p>
            <a:pPr eaLnBrk="1" hangingPunct="1">
              <a:buNone/>
            </a:pPr>
            <a:r>
              <a:rPr lang="en-GB" sz="2800" dirty="0" smtClean="0">
                <a:latin typeface="Cambria" pitchFamily="18" charset="0"/>
                <a:ea typeface="Cambria" pitchFamily="18" charset="0"/>
              </a:rPr>
              <a:t>Probable connections with </a:t>
            </a:r>
            <a:r>
              <a:rPr lang="en-GB" sz="2800" dirty="0" smtClean="0">
                <a:latin typeface="Cambria" pitchFamily="18" charset="0"/>
                <a:ea typeface="Cambria" pitchFamily="18" charset="0"/>
              </a:rPr>
              <a:t>masonry</a:t>
            </a:r>
            <a:endParaRPr lang="en-GB" sz="28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28676" name="Content Placeholder 5" descr="Ba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0" y="2143125"/>
            <a:ext cx="3668713" cy="371475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ambria" pitchFamily="18" charset="0"/>
                <a:ea typeface="Cambria" pitchFamily="18" charset="0"/>
              </a:rPr>
              <a:t>William </a:t>
            </a:r>
            <a:r>
              <a:rPr lang="en-GB" dirty="0" err="1" smtClean="0">
                <a:latin typeface="Cambria" pitchFamily="18" charset="0"/>
                <a:ea typeface="Cambria" pitchFamily="18" charset="0"/>
              </a:rPr>
              <a:t>Stukeley</a:t>
            </a:r>
            <a:r>
              <a:rPr lang="en-GB" dirty="0" smtClean="0">
                <a:latin typeface="Cambria" pitchFamily="18" charset="0"/>
                <a:ea typeface="Cambria" pitchFamily="18" charset="0"/>
              </a:rPr>
              <a:t> </a:t>
            </a:r>
            <a:br>
              <a:rPr lang="en-GB" dirty="0" smtClean="0">
                <a:latin typeface="Cambria" pitchFamily="18" charset="0"/>
                <a:ea typeface="Cambria" pitchFamily="18" charset="0"/>
              </a:rPr>
            </a:br>
            <a:r>
              <a:rPr lang="en-GB" dirty="0" smtClean="0">
                <a:latin typeface="Cambria" pitchFamily="18" charset="0"/>
                <a:ea typeface="Cambria" pitchFamily="18" charset="0"/>
              </a:rPr>
              <a:t>1687-1765</a:t>
            </a:r>
          </a:p>
        </p:txBody>
      </p:sp>
      <p:sp>
        <p:nvSpPr>
          <p:cNvPr id="30723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Solstice Sun at Stonehenge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Druids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Descendants of Semites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Protestant ascendancy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The Druids, </a:t>
            </a:r>
            <a:r>
              <a:rPr lang="en-GB" sz="2100" dirty="0" err="1" smtClean="0">
                <a:latin typeface="Cambria" pitchFamily="18" charset="0"/>
                <a:ea typeface="Cambria" pitchFamily="18" charset="0"/>
              </a:rPr>
              <a:t>Stukeley</a:t>
            </a:r>
            <a:r>
              <a:rPr lang="en-GB" sz="2100" dirty="0" smtClean="0">
                <a:latin typeface="Cambria" pitchFamily="18" charset="0"/>
                <a:ea typeface="Cambria" pitchFamily="18" charset="0"/>
              </a:rPr>
              <a:t> claimed, were descendants of the Hebrew patriarchs (e.g. Abraham and Isaac).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Therefore he asserted 17</a:t>
            </a:r>
            <a:r>
              <a:rPr lang="en-GB" sz="2100" baseline="30000" dirty="0" smtClean="0">
                <a:latin typeface="Cambria" pitchFamily="18" charset="0"/>
                <a:ea typeface="Cambria" pitchFamily="18" charset="0"/>
              </a:rPr>
              <a:t>th</a:t>
            </a:r>
            <a:r>
              <a:rPr lang="en-GB" sz="2100" dirty="0" smtClean="0">
                <a:latin typeface="Cambria" pitchFamily="18" charset="0"/>
                <a:ea typeface="Cambria" pitchFamily="18" charset="0"/>
              </a:rPr>
              <a:t> century England’s religious lineage back to the ancestors of the Christians, rather then to the corrupt Roman Catholic church.</a:t>
            </a:r>
          </a:p>
          <a:p>
            <a:pPr eaLnBrk="1" hangingPunct="1">
              <a:buNone/>
            </a:pPr>
            <a:endParaRPr lang="en-GB" sz="2100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Context: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1689: the Catholic Stuart king James II was expelled. The Protestant Dutch ruler became king William III.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1714:  the protestant Hanoverian ruler became king George I in order to prevent the Catholic Stuart heir becoming king.</a:t>
            </a:r>
          </a:p>
          <a:p>
            <a:pPr eaLnBrk="1" hangingPunct="1">
              <a:buNone/>
            </a:pPr>
            <a:r>
              <a:rPr lang="en-GB" sz="2100" dirty="0" smtClean="0">
                <a:latin typeface="Cambria" pitchFamily="18" charset="0"/>
                <a:ea typeface="Cambria" pitchFamily="18" charset="0"/>
              </a:rPr>
              <a:t>1745-6: the rebellion of Bonnie Prince Charlie (Stuart, Catholic, grandson of James II) was defeated.</a:t>
            </a:r>
          </a:p>
          <a:p>
            <a:endParaRPr lang="en-GB" dirty="0" smtClean="0"/>
          </a:p>
        </p:txBody>
      </p:sp>
      <p:pic>
        <p:nvPicPr>
          <p:cNvPr id="30724" name="Content Placeholder 5" descr="William_Stukeley_attributed_to_Richard_Collins (1)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850" y="0"/>
            <a:ext cx="1627188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9650" y="6021388"/>
            <a:ext cx="178435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err="1" smtClean="0">
                <a:latin typeface="Cambria" pitchFamily="18" charset="0"/>
                <a:ea typeface="Cambria" pitchFamily="18" charset="0"/>
              </a:rPr>
              <a:t>Cutural</a:t>
            </a:r>
            <a:r>
              <a:rPr lang="en-GB" dirty="0" smtClean="0">
                <a:latin typeface="Cambria" pitchFamily="18" charset="0"/>
                <a:ea typeface="Cambria" pitchFamily="18" charset="0"/>
              </a:rPr>
              <a:t> Implications: </a:t>
            </a:r>
            <a:r>
              <a:rPr lang="en-GB" dirty="0" err="1" smtClean="0">
                <a:latin typeface="Cambria" pitchFamily="18" charset="0"/>
                <a:ea typeface="Cambria" pitchFamily="18" charset="0"/>
              </a:rPr>
              <a:t>Stukeley</a:t>
            </a:r>
            <a:r>
              <a:rPr lang="en-GB" dirty="0" smtClean="0">
                <a:latin typeface="Cambria" pitchFamily="18" charset="0"/>
                <a:ea typeface="Cambria" pitchFamily="18" charset="0"/>
              </a:rPr>
              <a:t> and the Druids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1747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en-GB" sz="2800" dirty="0" smtClean="0"/>
              <a:t>First Druid order founded by John </a:t>
            </a:r>
            <a:r>
              <a:rPr lang="en-GB" sz="2800" dirty="0" err="1" smtClean="0"/>
              <a:t>Toland</a:t>
            </a:r>
            <a:r>
              <a:rPr lang="en-GB" sz="2800" dirty="0" smtClean="0"/>
              <a:t> 1717</a:t>
            </a:r>
          </a:p>
          <a:p>
            <a:pPr eaLnBrk="1" hangingPunct="1">
              <a:buNone/>
            </a:pPr>
            <a:endParaRPr lang="en-GB" sz="2800" dirty="0" smtClean="0"/>
          </a:p>
          <a:p>
            <a:pPr eaLnBrk="1" hangingPunct="1">
              <a:buNone/>
            </a:pPr>
            <a:r>
              <a:rPr lang="en-US" sz="1600" dirty="0" smtClean="0"/>
              <a:t>Right: "Arch-Druid in his full Judicial Costume" etching from </a:t>
            </a:r>
            <a:r>
              <a:rPr lang="en-US" sz="1600" dirty="0" smtClean="0">
                <a:hlinkClick r:id="rId2" tooltip="Charles Knight (publisher)"/>
              </a:rPr>
              <a:t>Charles Knight</a:t>
            </a:r>
            <a:r>
              <a:rPr lang="en-US" sz="1600" dirty="0" smtClean="0"/>
              <a:t>, </a:t>
            </a:r>
            <a:r>
              <a:rPr lang="en-US" sz="1600" i="1" dirty="0" smtClean="0"/>
              <a:t>Old England: A Pictorial Museum</a:t>
            </a:r>
            <a:r>
              <a:rPr lang="en-US" sz="1600" dirty="0" smtClean="0"/>
              <a:t> (1845) </a:t>
            </a:r>
          </a:p>
        </p:txBody>
      </p:sp>
      <p:pic>
        <p:nvPicPr>
          <p:cNvPr id="31748" name="Picture 6" descr="Archdruid_in_his_Full_Judicial_Costum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1557338"/>
            <a:ext cx="3771900" cy="5300662"/>
          </a:xfrm>
          <a:noFill/>
        </p:spPr>
      </p:pic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dirty="0" smtClean="0">
                <a:latin typeface="Cambria" pitchFamily="18" charset="0"/>
                <a:ea typeface="Cambria" pitchFamily="18" charset="0"/>
              </a:rPr>
              <a:t>Stonehenge, Druids, </a:t>
            </a:r>
            <a:br>
              <a:rPr lang="en-GB" sz="4000" dirty="0" smtClean="0">
                <a:latin typeface="Cambria" pitchFamily="18" charset="0"/>
                <a:ea typeface="Cambria" pitchFamily="18" charset="0"/>
              </a:rPr>
            </a:br>
            <a:r>
              <a:rPr lang="en-GB" sz="4000" dirty="0" smtClean="0">
                <a:latin typeface="Cambria" pitchFamily="18" charset="0"/>
                <a:ea typeface="Cambria" pitchFamily="18" charset="0"/>
              </a:rPr>
              <a:t>Summer </a:t>
            </a:r>
            <a:r>
              <a:rPr lang="en-GB" sz="4000" dirty="0" smtClean="0">
                <a:latin typeface="Cambria" pitchFamily="18" charset="0"/>
                <a:ea typeface="Cambria" pitchFamily="18" charset="0"/>
              </a:rPr>
              <a:t>Solstice; The Glastonbury Festival</a:t>
            </a:r>
            <a:r>
              <a:rPr lang="en-GB" sz="4000" dirty="0" smtClean="0">
                <a:latin typeface="Cambria" pitchFamily="18" charset="0"/>
                <a:ea typeface="Cambria" pitchFamily="18" charset="0"/>
              </a:rPr>
              <a:t/>
            </a:r>
            <a:br>
              <a:rPr lang="en-GB" sz="4000" dirty="0" smtClean="0">
                <a:latin typeface="Cambria" pitchFamily="18" charset="0"/>
                <a:ea typeface="Cambria" pitchFamily="18" charset="0"/>
              </a:rPr>
            </a:br>
            <a:r>
              <a:rPr lang="en-GB" sz="2400" dirty="0" smtClean="0">
                <a:latin typeface="Cambria" pitchFamily="18" charset="0"/>
                <a:ea typeface="Cambria" pitchFamily="18" charset="0"/>
              </a:rPr>
              <a:t>left 1923, right 2005</a:t>
            </a:r>
            <a:endParaRPr lang="en-US" sz="24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32771" name="Picture 4" descr="Stonehenge Druids 192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204864"/>
            <a:ext cx="5111750" cy="3344863"/>
          </a:xfrm>
          <a:noFill/>
        </p:spPr>
      </p:pic>
      <p:pic>
        <p:nvPicPr>
          <p:cNvPr id="32772" name="Picture 6" descr="Stonehenge Druids 200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355976" y="1772816"/>
            <a:ext cx="4176712" cy="3132137"/>
          </a:xfrm>
          <a:noFill/>
        </p:spPr>
      </p:pic>
      <p:pic>
        <p:nvPicPr>
          <p:cNvPr id="5" name="Picture 7" descr="Stonehenge Glasto Fest stone circ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6121397" y="4581128"/>
            <a:ext cx="3022603" cy="227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latin typeface="Cambria" pitchFamily="18" charset="0"/>
                <a:ea typeface="Cambria" pitchFamily="18" charset="0"/>
              </a:rPr>
              <a:t>Archaeoastronomy: the 20</a:t>
            </a:r>
            <a:r>
              <a:rPr lang="en-GB" baseline="30000" dirty="0" smtClean="0">
                <a:latin typeface="Cambria" pitchFamily="18" charset="0"/>
                <a:ea typeface="Cambria" pitchFamily="18" charset="0"/>
              </a:rPr>
              <a:t>th</a:t>
            </a:r>
            <a:r>
              <a:rPr lang="en-GB" dirty="0" smtClean="0">
                <a:latin typeface="Cambria" pitchFamily="18" charset="0"/>
                <a:ea typeface="Cambria" pitchFamily="18" charset="0"/>
              </a:rPr>
              <a:t> century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4819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Norman </a:t>
            </a:r>
            <a:r>
              <a:rPr lang="en-GB" sz="2000" dirty="0" err="1" smtClean="0">
                <a:latin typeface="Cambria" pitchFamily="18" charset="0"/>
                <a:ea typeface="Cambria" pitchFamily="18" charset="0"/>
              </a:rPr>
              <a:t>Lockyer</a:t>
            </a:r>
            <a:endParaRPr lang="en-GB" sz="2000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1836-1920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‘The Dawn of Astronomy’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Studied Egyptian and Greek Temples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err="1" smtClean="0">
                <a:latin typeface="Cambria" pitchFamily="18" charset="0"/>
                <a:ea typeface="Cambria" pitchFamily="18" charset="0"/>
              </a:rPr>
              <a:t>Esp</a:t>
            </a:r>
            <a:r>
              <a:rPr lang="en-GB" sz="2000" dirty="0" smtClean="0">
                <a:latin typeface="Cambria" pitchFamily="18" charset="0"/>
                <a:ea typeface="Cambria" pitchFamily="18" charset="0"/>
              </a:rPr>
              <a:t>, rising of Pleiades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First example of stellar alignments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Dated Stonehenge to 1500 BCE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mbria" pitchFamily="18" charset="0"/>
                <a:ea typeface="Cambria" pitchFamily="18" charset="0"/>
              </a:rPr>
              <a:t>Brings ancient knowledge to the British Isles: Britain shares in Egyptian and Greek knowledge and achievement</a:t>
            </a:r>
            <a:endParaRPr lang="en-US" sz="2000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US" sz="20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34820" name="Picture 7" descr="Lockyer-Norm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652119" y="1844824"/>
            <a:ext cx="2593393" cy="3135685"/>
          </a:xfrm>
          <a:noFill/>
        </p:spPr>
      </p:pic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Archaeoastronomy: the 1960s</a:t>
            </a:r>
            <a:endParaRPr lang="en-US" smtClean="0"/>
          </a:p>
        </p:txBody>
      </p:sp>
      <p:sp>
        <p:nvSpPr>
          <p:cNvPr id="35843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Gerald Hawkins</a:t>
            </a:r>
          </a:p>
          <a:p>
            <a:pPr eaLnBrk="1" hangingPunct="1"/>
            <a:r>
              <a:rPr lang="en-GB" sz="2800" smtClean="0"/>
              <a:t>1928-2003</a:t>
            </a:r>
          </a:p>
          <a:p>
            <a:pPr eaLnBrk="1" hangingPunct="1"/>
            <a:r>
              <a:rPr lang="en-GB" sz="2800" smtClean="0"/>
              <a:t>Aubrey Circle = eclipse predictor</a:t>
            </a:r>
            <a:endParaRPr lang="en-US" sz="2800" smtClean="0"/>
          </a:p>
        </p:txBody>
      </p:sp>
      <p:pic>
        <p:nvPicPr>
          <p:cNvPr id="358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Content Placeholder 6" descr="Hawkins Stonehenge Decoded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724525" y="2276475"/>
            <a:ext cx="2808288" cy="4051300"/>
          </a:xfrm>
        </p:spPr>
      </p:pic>
      <p:pic>
        <p:nvPicPr>
          <p:cNvPr id="35846" name="Picture 7" descr="Gerald Hawkins_portrait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4438" y="3789363"/>
            <a:ext cx="3024187" cy="263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>
                <a:latin typeface="Cambria" pitchFamily="18" charset="0"/>
                <a:ea typeface="Cambria" pitchFamily="18" charset="0"/>
              </a:rPr>
              <a:t>Stonehenge and the Solstices</a:t>
            </a:r>
            <a:br>
              <a:rPr lang="en-US" sz="4000" dirty="0" smtClean="0">
                <a:latin typeface="Cambria" pitchFamily="18" charset="0"/>
                <a:ea typeface="Cambria" pitchFamily="18" charset="0"/>
              </a:rPr>
            </a:br>
            <a:r>
              <a:rPr lang="en-US" sz="4000" dirty="0" smtClean="0">
                <a:latin typeface="Cambria" pitchFamily="18" charset="0"/>
                <a:ea typeface="Cambria" pitchFamily="18" charset="0"/>
              </a:rPr>
              <a:t>June 21 and Dec 21 </a:t>
            </a:r>
            <a:r>
              <a:rPr lang="en-US" sz="4000" dirty="0" err="1" smtClean="0">
                <a:latin typeface="Cambria" pitchFamily="18" charset="0"/>
                <a:ea typeface="Cambria" pitchFamily="18" charset="0"/>
              </a:rPr>
              <a:t>aproximately</a:t>
            </a:r>
            <a:endParaRPr lang="en-GB" sz="4000" dirty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7" name="Content Placeholder 6" descr="Stonehenge winter solstice  diagra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595442"/>
            <a:ext cx="3312368" cy="3226246"/>
          </a:xfrm>
        </p:spPr>
      </p:pic>
      <p:pic>
        <p:nvPicPr>
          <p:cNvPr id="8" name="Picture 7" descr="Stonehenge winter solstice 2012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4181335"/>
            <a:ext cx="3923928" cy="2676665"/>
          </a:xfrm>
          <a:prstGeom prst="rect">
            <a:avLst/>
          </a:prstGeom>
        </p:spPr>
      </p:pic>
      <p:pic>
        <p:nvPicPr>
          <p:cNvPr id="9" name="Picture 8" descr="stonehenge-winter-solstice-2003-01.jpe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2132856"/>
            <a:ext cx="4297660" cy="322324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Hawkins’alignments</a:t>
            </a:r>
            <a:br>
              <a:rPr lang="en-GB" sz="2800" smtClean="0"/>
            </a:br>
            <a:r>
              <a:rPr lang="en-GB" sz="1600" smtClean="0"/>
              <a:t>1 = solstice sun; 2 = equinox sun. 3 = lunar standstills; 4 = equinox moon</a:t>
            </a:r>
            <a:endParaRPr lang="en-US" sz="1600" smtClean="0"/>
          </a:p>
        </p:txBody>
      </p:sp>
      <p:pic>
        <p:nvPicPr>
          <p:cNvPr id="36867" name="Picture 6" descr="Hawkins ast alignment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12056" y="1600200"/>
            <a:ext cx="6792069" cy="5069160"/>
          </a:xfrm>
          <a:noFill/>
        </p:spPr>
      </p:pic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9650" y="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Cambria" pitchFamily="18" charset="0"/>
                <a:ea typeface="Cambria" pitchFamily="18" charset="0"/>
              </a:rPr>
              <a:t>Archaeoastronomy: the 1960s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Alexander Thom 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1894-1985</a:t>
            </a:r>
            <a:endParaRPr lang="en-GB" sz="2400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Megalithic sites characterised by precise alignments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Lay-out of stone circles according to set designs.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Conclusion that there was a sophisticated culture.</a:t>
            </a:r>
          </a:p>
          <a:p>
            <a:pPr eaLnBrk="1" hangingPunct="1">
              <a:buNone/>
            </a:pPr>
            <a:r>
              <a:rPr lang="en-GB" sz="2400" i="1" dirty="0" smtClean="0">
                <a:latin typeface="Cambria" pitchFamily="18" charset="0"/>
                <a:ea typeface="Cambria" pitchFamily="18" charset="0"/>
              </a:rPr>
              <a:t>Megalithic Sites in Britain</a:t>
            </a:r>
          </a:p>
          <a:p>
            <a:pPr eaLnBrk="1" hangingPunct="1">
              <a:buNone/>
            </a:pPr>
            <a:r>
              <a:rPr lang="en-GB" sz="2400" i="1" dirty="0" smtClean="0">
                <a:latin typeface="Cambria" pitchFamily="18" charset="0"/>
                <a:ea typeface="Cambria" pitchFamily="18" charset="0"/>
              </a:rPr>
              <a:t>Megalithic Lunar Observatories</a:t>
            </a:r>
            <a:endParaRPr lang="en-US" sz="2400" i="1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37892" name="Picture 6" descr="Alexander-Tho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963738"/>
            <a:ext cx="4038600" cy="3797300"/>
          </a:xfrm>
          <a:noFill/>
        </p:spPr>
      </p:pic>
      <p:pic>
        <p:nvPicPr>
          <p:cNvPr id="3789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5463" y="6122988"/>
            <a:ext cx="178435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Cambria" pitchFamily="18" charset="0"/>
                <a:ea typeface="Cambria" pitchFamily="18" charset="0"/>
              </a:rPr>
              <a:t>Archaeoastronomy: the 1960s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8915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Fred Hoyle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1915-2001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Confirmed Hawkins eclipse-predictor theory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Stonehenge builders = NASA astronauts</a:t>
            </a:r>
            <a:endParaRPr lang="en-US" sz="2400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Ancient Britons = scientists</a:t>
            </a:r>
          </a:p>
          <a:p>
            <a:pPr eaLnBrk="1" hangingPunct="1">
              <a:buNone/>
            </a:pPr>
            <a:r>
              <a:rPr lang="en-GB" sz="2400" dirty="0" smtClean="0">
                <a:latin typeface="Cambria" pitchFamily="18" charset="0"/>
                <a:ea typeface="Cambria" pitchFamily="18" charset="0"/>
              </a:rPr>
              <a:t>Science/astronomy has a claim to great antiquity</a:t>
            </a:r>
            <a:endParaRPr lang="en-US" sz="2400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38916" name="Picture 6" descr="Fred_Hoy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62500" y="1957388"/>
            <a:ext cx="3810000" cy="3810000"/>
          </a:xfrm>
          <a:noFill/>
        </p:spPr>
      </p:pic>
      <p:pic>
        <p:nvPicPr>
          <p:cNvPr id="3891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smtClean="0"/>
              <a:t>Hawkins eclipse predictor (left) and Hoyle (right</a:t>
            </a:r>
            <a:endParaRPr lang="en-US" sz="4000" smtClean="0"/>
          </a:p>
        </p:txBody>
      </p:sp>
      <p:pic>
        <p:nvPicPr>
          <p:cNvPr id="39939" name="Picture 6" descr="Hawkins and Hoyle eclipse predictor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539875"/>
            <a:ext cx="8351837" cy="5283200"/>
          </a:xfrm>
          <a:noFill/>
        </p:spPr>
      </p:pic>
      <p:pic>
        <p:nvPicPr>
          <p:cNvPr id="3994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6000750"/>
            <a:ext cx="178435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Cambria" pitchFamily="18" charset="0"/>
                <a:ea typeface="Cambria" pitchFamily="18" charset="0"/>
              </a:rPr>
              <a:t>Stonehenge and culture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By the late 1960s we have two </a:t>
            </a:r>
            <a:r>
              <a:rPr lang="en-GB" dirty="0" err="1" smtClean="0">
                <a:latin typeface="Cambria" pitchFamily="18" charset="0"/>
                <a:ea typeface="Cambria" pitchFamily="18" charset="0"/>
              </a:rPr>
              <a:t>Stonehenges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1. The alternative Westminster Abbey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(1a conservative Druids, 1b radical pagans, 1c New Age, 1d extraterrestrial theorists etc)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2. An ancient scientific observatory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And that’s before we consider it as a tourist site, an archaeological site, a heritage site etc.</a:t>
            </a:r>
          </a:p>
          <a:p>
            <a:pPr eaLnBrk="1" hangingPunct="1">
              <a:lnSpc>
                <a:spcPct val="90000"/>
              </a:lnSpc>
              <a:buNone/>
            </a:pP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5" name="Picture 4" descr="Stonehenge 2009 Druids+Celebrate+Winter+Solstice+Stonehenge+_U01Wts24JLl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5229200"/>
            <a:ext cx="1810512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Cambria" pitchFamily="18" charset="0"/>
                <a:ea typeface="Cambria" pitchFamily="18" charset="0"/>
              </a:rPr>
              <a:t>Expansion 1970s to the Present</a:t>
            </a:r>
            <a:endParaRPr lang="en-GB" dirty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>
                <a:latin typeface="Cambria" pitchFamily="18" charset="0"/>
                <a:ea typeface="Cambria" pitchFamily="18" charset="0"/>
              </a:rPr>
              <a:t>Green Archaeoastronomy: quantification, measurement, statistics</a:t>
            </a:r>
          </a:p>
          <a:p>
            <a:pPr>
              <a:buNone/>
            </a:pPr>
            <a:r>
              <a:rPr lang="en-US" dirty="0" smtClean="0">
                <a:latin typeface="Cambria" pitchFamily="18" charset="0"/>
                <a:ea typeface="Cambria" pitchFamily="18" charset="0"/>
              </a:rPr>
              <a:t>Brown Archaeoastronomy: cultural contexts, anthropology, the historical record</a:t>
            </a:r>
          </a:p>
          <a:p>
            <a:pPr>
              <a:buNone/>
            </a:pPr>
            <a:r>
              <a:rPr lang="en-US" dirty="0" smtClean="0">
                <a:latin typeface="Cambria" pitchFamily="18" charset="0"/>
                <a:ea typeface="Cambria" pitchFamily="18" charset="0"/>
              </a:rPr>
              <a:t>Alternative Archaeoastronomy: ancient </a:t>
            </a:r>
            <a:r>
              <a:rPr lang="en-US" dirty="0" err="1" smtClean="0">
                <a:latin typeface="Cambria" pitchFamily="18" charset="0"/>
                <a:ea typeface="Cambria" pitchFamily="18" charset="0"/>
              </a:rPr>
              <a:t>civilisations</a:t>
            </a:r>
            <a:r>
              <a:rPr lang="en-US" dirty="0" smtClean="0">
                <a:latin typeface="Cambria" pitchFamily="18" charset="0"/>
                <a:ea typeface="Cambria" pitchFamily="18" charset="0"/>
              </a:rPr>
              <a:t>; often extra-terrestrial visit</a:t>
            </a:r>
          </a:p>
          <a:p>
            <a:pPr>
              <a:buNone/>
            </a:pPr>
            <a:r>
              <a:rPr lang="en-US" dirty="0" smtClean="0">
                <a:latin typeface="Cambria" pitchFamily="18" charset="0"/>
                <a:ea typeface="Cambria" pitchFamily="18" charset="0"/>
              </a:rPr>
              <a:t>Cultural Astronomy: wider contexts, no restriction on time or place.</a:t>
            </a:r>
          </a:p>
          <a:p>
            <a:pPr>
              <a:buNone/>
            </a:pPr>
            <a:r>
              <a:rPr lang="en-US" dirty="0" err="1" smtClean="0">
                <a:latin typeface="Cambria" pitchFamily="18" charset="0"/>
                <a:ea typeface="Cambria" pitchFamily="18" charset="0"/>
              </a:rPr>
              <a:t>Skyscape</a:t>
            </a:r>
            <a:r>
              <a:rPr lang="en-US" dirty="0" smtClean="0">
                <a:latin typeface="Cambria" pitchFamily="18" charset="0"/>
                <a:ea typeface="Cambria" pitchFamily="18" charset="0"/>
              </a:rPr>
              <a:t> Archaeology</a:t>
            </a:r>
          </a:p>
          <a:p>
            <a:pPr>
              <a:buNone/>
            </a:pPr>
            <a:endParaRPr lang="en-US" dirty="0" smtClean="0">
              <a:latin typeface="Cambria" pitchFamily="18" charset="0"/>
              <a:ea typeface="Cambria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mbria" pitchFamily="18" charset="0"/>
                <a:ea typeface="Cambria" pitchFamily="18" charset="0"/>
              </a:rPr>
              <a:t>The ‘</a:t>
            </a:r>
            <a:r>
              <a:rPr lang="en-GB" dirty="0" err="1" smtClean="0">
                <a:latin typeface="Cambria" pitchFamily="18" charset="0"/>
                <a:ea typeface="Cambria" pitchFamily="18" charset="0"/>
              </a:rPr>
              <a:t>scapes’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Landscapes</a:t>
            </a:r>
          </a:p>
          <a:p>
            <a:pPr>
              <a:buFont typeface="Arial" charset="0"/>
              <a:buNone/>
            </a:pPr>
            <a:r>
              <a:rPr lang="en-GB" dirty="0" smtClean="0">
                <a:latin typeface="Cambria" pitchFamily="18" charset="0"/>
                <a:ea typeface="Cambria" pitchFamily="18" charset="0"/>
              </a:rPr>
              <a:t>Seascapes</a:t>
            </a:r>
          </a:p>
          <a:p>
            <a:pPr>
              <a:buFont typeface="Arial" charset="0"/>
              <a:buNone/>
            </a:pPr>
            <a:r>
              <a:rPr lang="en-GB" dirty="0" err="1" smtClean="0">
                <a:latin typeface="Cambria" pitchFamily="18" charset="0"/>
                <a:ea typeface="Cambria" pitchFamily="18" charset="0"/>
              </a:rPr>
              <a:t>Skyscapes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  <a:p>
            <a:pPr>
              <a:buFont typeface="Arial" charset="0"/>
              <a:buNone/>
            </a:pPr>
            <a:r>
              <a:rPr lang="en-GB" dirty="0" err="1" smtClean="0">
                <a:latin typeface="Cambria" pitchFamily="18" charset="0"/>
                <a:ea typeface="Cambria" pitchFamily="18" charset="0"/>
              </a:rPr>
              <a:t>Taskscapes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  <a:p>
            <a:pPr>
              <a:buFont typeface="Arial" charset="0"/>
              <a:buNone/>
            </a:pPr>
            <a:r>
              <a:rPr lang="en-US" dirty="0" err="1" smtClean="0">
                <a:latin typeface="Cambria" pitchFamily="18" charset="0"/>
                <a:ea typeface="Cambria" pitchFamily="18" charset="0"/>
              </a:rPr>
              <a:t>Timescapes</a:t>
            </a:r>
            <a:endParaRPr lang="en-US" dirty="0" smtClean="0">
              <a:latin typeface="Cambria" pitchFamily="18" charset="0"/>
              <a:ea typeface="Cambria" pitchFamily="18" charset="0"/>
            </a:endParaRPr>
          </a:p>
          <a:p>
            <a:pPr>
              <a:buFont typeface="Arial" charset="0"/>
              <a:buNone/>
            </a:pPr>
            <a:r>
              <a:rPr lang="en-US" dirty="0" smtClean="0">
                <a:latin typeface="Cambria" pitchFamily="18" charset="0"/>
                <a:ea typeface="Cambria" pitchFamily="18" charset="0"/>
              </a:rPr>
              <a:t>Inscapes</a:t>
            </a:r>
            <a:endParaRPr lang="en-GB" dirty="0" smtClean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4100" name="Picture 4" descr="Long and winding road 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2571750"/>
            <a:ext cx="1852613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Content Placeholder 3"/>
          <p:cNvPicPr>
            <a:picLocks noChangeAspect="1" noChangeArrowheads="1"/>
          </p:cNvPicPr>
          <p:nvPr/>
        </p:nvPicPr>
        <p:blipFill>
          <a:blip r:embed="rId3" cstate="print"/>
          <a:srcRect l="16145" t="25484" r="57813" b="20503"/>
          <a:stretch>
            <a:fillRect/>
          </a:stretch>
        </p:blipFill>
        <p:spPr bwMode="auto">
          <a:xfrm>
            <a:off x="6215063" y="4572000"/>
            <a:ext cx="242887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2"/>
          <p:cNvPicPr>
            <a:picLocks noChangeAspect="1" noChangeArrowheads="1"/>
          </p:cNvPicPr>
          <p:nvPr/>
        </p:nvPicPr>
        <p:blipFill>
          <a:blip r:embed="rId4" cstate="print"/>
          <a:srcRect l="13542" t="36287" r="67361" b="25903"/>
          <a:stretch>
            <a:fillRect/>
          </a:stretch>
        </p:blipFill>
        <p:spPr bwMode="auto">
          <a:xfrm>
            <a:off x="4356100" y="4941888"/>
            <a:ext cx="21336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2"/>
          <p:cNvPicPr>
            <a:picLocks noChangeAspect="1" noChangeArrowheads="1"/>
          </p:cNvPicPr>
          <p:nvPr/>
        </p:nvPicPr>
        <p:blipFill>
          <a:blip r:embed="rId5" cstate="print"/>
          <a:srcRect l="15277" t="63293" r="72569" b="9700"/>
          <a:stretch>
            <a:fillRect/>
          </a:stretch>
        </p:blipFill>
        <p:spPr bwMode="auto">
          <a:xfrm>
            <a:off x="2051720" y="5085184"/>
            <a:ext cx="2100262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7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9675" y="6092825"/>
            <a:ext cx="158432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Cambria" pitchFamily="18" charset="0"/>
              <a:ea typeface="Cambria" pitchFamily="18" charset="0"/>
            </a:endParaRPr>
          </a:p>
        </p:txBody>
      </p:sp>
      <p:pic>
        <p:nvPicPr>
          <p:cNvPr id="6" name="Content Placeholder 5" descr="Abu Simbel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348880"/>
            <a:ext cx="2466667" cy="1847619"/>
          </a:xfrm>
        </p:spPr>
      </p:pic>
      <p:pic>
        <p:nvPicPr>
          <p:cNvPr id="7" name="Picture 6" descr="Angkor Wa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2060848"/>
            <a:ext cx="3096488" cy="1923082"/>
          </a:xfrm>
          <a:prstGeom prst="rect">
            <a:avLst/>
          </a:prstGeom>
        </p:spPr>
      </p:pic>
      <p:pic>
        <p:nvPicPr>
          <p:cNvPr id="8" name="Picture 7" descr="Bat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509120"/>
            <a:ext cx="1816463" cy="1839456"/>
          </a:xfrm>
          <a:prstGeom prst="rect">
            <a:avLst/>
          </a:prstGeom>
        </p:spPr>
      </p:pic>
      <p:pic>
        <p:nvPicPr>
          <p:cNvPr id="9" name="Picture 8" descr="churc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4293096"/>
            <a:ext cx="2028825" cy="2247900"/>
          </a:xfrm>
          <a:prstGeom prst="rect">
            <a:avLst/>
          </a:prstGeom>
        </p:spPr>
      </p:pic>
      <p:pic>
        <p:nvPicPr>
          <p:cNvPr id="10" name="Picture 9" descr="Giza Pyramids 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4941168"/>
            <a:ext cx="2411760" cy="1808820"/>
          </a:xfrm>
          <a:prstGeom prst="rect">
            <a:avLst/>
          </a:prstGeom>
        </p:spPr>
      </p:pic>
      <p:pic>
        <p:nvPicPr>
          <p:cNvPr id="11" name="Picture 10" descr="Avon Tyrrel plan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96136" y="1700808"/>
            <a:ext cx="2125588" cy="2458394"/>
          </a:xfrm>
          <a:prstGeom prst="rect">
            <a:avLst/>
          </a:prstGeom>
        </p:spPr>
      </p:pic>
      <p:pic>
        <p:nvPicPr>
          <p:cNvPr id="12" name="Picture 11" descr="newgrange_003.tiffcop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20272" y="4005064"/>
            <a:ext cx="1858888" cy="2481284"/>
          </a:xfrm>
          <a:prstGeom prst="rect">
            <a:avLst/>
          </a:prstGeom>
        </p:spPr>
      </p:pic>
      <p:pic>
        <p:nvPicPr>
          <p:cNvPr id="13" name="Picture 12" descr="P1010952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3568" y="260648"/>
            <a:ext cx="2489696" cy="186727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1169</Words>
  <Application>Microsoft Office PowerPoint</Application>
  <PresentationFormat>On-screen Show (4:3)</PresentationFormat>
  <Paragraphs>158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Introduction to Cultural Astronomy and Brief History of Archaeoastronomy</vt:lpstr>
      <vt:lpstr>Overlapping Definitions</vt:lpstr>
      <vt:lpstr>Archaeoastronomy: Background</vt:lpstr>
      <vt:lpstr>Culture and the Sky</vt:lpstr>
      <vt:lpstr>What is Culture?</vt:lpstr>
      <vt:lpstr>Slide 6</vt:lpstr>
      <vt:lpstr>Cultural Astronomy</vt:lpstr>
      <vt:lpstr>Cultural Astronomy  defined</vt:lpstr>
      <vt:lpstr>Background: traditions of cosmic architecture:  cosmopolis, cosmopolitan, cosmogram</vt:lpstr>
      <vt:lpstr>Context: classical traditions of solar architecture</vt:lpstr>
      <vt:lpstr>Skyscape Archaeology</vt:lpstr>
      <vt:lpstr>ARCHAEOASTRONOMY The development of the discipline</vt:lpstr>
      <vt:lpstr>Archaeoastronomy: the development of the discipline- the 17th and 18th centuries</vt:lpstr>
      <vt:lpstr>Cutural Consequences:  Inigo Jones and Bath</vt:lpstr>
      <vt:lpstr>William Stukeley  1687-1765</vt:lpstr>
      <vt:lpstr>Cutural Implications: Stukeley and the Druids</vt:lpstr>
      <vt:lpstr>Stonehenge, Druids,  Summer Solstice; The Glastonbury Festival left 1923, right 2005</vt:lpstr>
      <vt:lpstr>Archaeoastronomy: the 20th century</vt:lpstr>
      <vt:lpstr>Archaeoastronomy: the 1960s</vt:lpstr>
      <vt:lpstr>Stonehenge and the Solstices June 21 and Dec 21 aproximately</vt:lpstr>
      <vt:lpstr>Hawkins’alignments 1 = solstice sun; 2 = equinox sun. 3 = lunar standstills; 4 = equinox moon</vt:lpstr>
      <vt:lpstr>Archaeoastronomy: the 1960s</vt:lpstr>
      <vt:lpstr>Archaeoastronomy: the 1960s</vt:lpstr>
      <vt:lpstr>Hawkins eclipse predictor (left) and Hoyle (right</vt:lpstr>
      <vt:lpstr>Stonehenge and culture</vt:lpstr>
      <vt:lpstr>Expansion 1970s to the Present</vt:lpstr>
      <vt:lpstr>The ‘scapes’</vt:lpstr>
      <vt:lpstr>Slide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Nick</dc:creator>
  <cp:lastModifiedBy>Nick</cp:lastModifiedBy>
  <cp:revision>58</cp:revision>
  <dcterms:created xsi:type="dcterms:W3CDTF">2018-11-01T08:19:17Z</dcterms:created>
  <dcterms:modified xsi:type="dcterms:W3CDTF">2018-11-06T18:33:01Z</dcterms:modified>
</cp:coreProperties>
</file>