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69" r:id="rId6"/>
    <p:sldId id="257" r:id="rId7"/>
    <p:sldId id="270" r:id="rId8"/>
    <p:sldId id="272" r:id="rId9"/>
    <p:sldId id="273" r:id="rId10"/>
    <p:sldId id="271" r:id="rId11"/>
    <p:sldId id="274" r:id="rId12"/>
    <p:sldId id="275" r:id="rId13"/>
    <p:sldId id="276" r:id="rId14"/>
    <p:sldId id="277" r:id="rId15"/>
    <p:sldId id="278" r:id="rId16"/>
    <p:sldId id="266" r:id="rId17"/>
    <p:sldId id="279" r:id="rId18"/>
    <p:sldId id="286" r:id="rId19"/>
    <p:sldId id="288" r:id="rId20"/>
    <p:sldId id="289" r:id="rId21"/>
    <p:sldId id="290" r:id="rId22"/>
    <p:sldId id="287" r:id="rId23"/>
    <p:sldId id="281" r:id="rId24"/>
    <p:sldId id="282" r:id="rId25"/>
    <p:sldId id="284" r:id="rId26"/>
    <p:sldId id="283" r:id="rId27"/>
    <p:sldId id="28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 showGuides="1">
      <p:cViewPr>
        <p:scale>
          <a:sx n="52" d="100"/>
          <a:sy n="52" d="100"/>
        </p:scale>
        <p:origin x="1368" y="89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11/8/2020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11/8/2020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98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9pPr>
          </a:lstStyle>
          <a:p>
            <a:pPr eaLnBrk="1" hangingPunct="1"/>
            <a:fld id="{36CACC2D-4E28-4C06-B3F9-6B499FC4ED5B}" type="slidenum">
              <a:rPr lang="en-GB" altLang="en-US" sz="1200"/>
              <a:pPr eaLnBrk="1" hangingPunct="1"/>
              <a:t>18</a:t>
            </a:fld>
            <a:endParaRPr lang="en-GB" altLang="en-US" sz="1200"/>
          </a:p>
        </p:txBody>
      </p:sp>
      <p:sp>
        <p:nvSpPr>
          <p:cNvPr id="32771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565678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Subject to the laws of the land 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  <a:p>
            <a:pPr eaLnBrk="1" hangingPunct="1">
              <a:spcBef>
                <a:spcPct val="0"/>
              </a:spcBef>
            </a:pPr>
            <a:r>
              <a:rPr lang="en-GB" altLang="en-US" smtClean="0"/>
              <a:t>The subject of my talk – 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  <a:p>
            <a:pPr eaLnBrk="1" hangingPunct="1">
              <a:spcBef>
                <a:spcPct val="0"/>
              </a:spcBef>
            </a:pPr>
            <a:r>
              <a:rPr lang="en-GB" altLang="en-US" smtClean="0"/>
              <a:t>The human subject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  <a:p>
            <a:pPr eaLnBrk="1" hangingPunct="1">
              <a:spcBef>
                <a:spcPct val="0"/>
              </a:spcBef>
            </a:pPr>
            <a:r>
              <a:rPr lang="en-GB" altLang="en-US" smtClean="0"/>
              <a:t>Formed through and by something else – surveillance – ‘the gaze’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ahoma" panose="020B0604030504040204" pitchFamily="34" charset="0"/>
                <a:ea typeface="PMingLiU" pitchFamily="18" charset="-120"/>
              </a:defRPr>
            </a:lvl9pPr>
          </a:lstStyle>
          <a:p>
            <a:pPr eaLnBrk="1" hangingPunct="1"/>
            <a:fld id="{ED363B61-B3F4-490E-B704-1DB34BC767DD}" type="slidenum">
              <a:rPr lang="en-GB" altLang="en-US" sz="1200"/>
              <a:pPr eaLnBrk="1" hangingPunct="1"/>
              <a:t>19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520904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 fontScale="90000"/>
          </a:bodyPr>
          <a:lstStyle/>
          <a:p>
            <a:r>
              <a:rPr lang="en-US" dirty="0" smtClean="0"/>
              <a:t>ECHC7001</a:t>
            </a:r>
            <a:br>
              <a:rPr lang="en-US" dirty="0" smtClean="0"/>
            </a:br>
            <a:r>
              <a:rPr lang="en-US" dirty="0" smtClean="0"/>
              <a:t>Advanced Research Methods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Subtitle</a:t>
            </a:r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/>
          <a:p>
            <a:r>
              <a:rPr lang="en-US" sz="2400" dirty="0" smtClean="0"/>
              <a:t>Learning aims: W/C 9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November </a:t>
            </a:r>
            <a:r>
              <a:rPr lang="en-US" sz="2400" dirty="0" smtClean="0"/>
              <a:t>2020</a:t>
            </a:r>
            <a:br>
              <a:rPr lang="en-US" sz="2400" dirty="0" smtClean="0"/>
            </a:b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Week 6</a:t>
            </a:r>
            <a:br>
              <a:rPr lang="en-US" sz="2400" dirty="0" smtClean="0"/>
            </a:br>
            <a:r>
              <a:rPr lang="en-US" sz="2400" dirty="0" smtClean="0"/>
              <a:t>Discursive psychology</a:t>
            </a:r>
            <a:br>
              <a:rPr lang="en-US" sz="2400" dirty="0" smtClean="0"/>
            </a:br>
            <a:r>
              <a:rPr lang="en-US" sz="2400" dirty="0" smtClean="0"/>
              <a:t>Discourse Analysis</a:t>
            </a:r>
            <a:endParaRPr lang="en-US" sz="2400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9492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Discursive Psychology and </a:t>
            </a:r>
            <a:r>
              <a:rPr lang="en-US" dirty="0" err="1" smtClean="0"/>
              <a:t>Foucauldian</a:t>
            </a:r>
            <a:r>
              <a:rPr lang="en-US" dirty="0" smtClean="0"/>
              <a:t> Discourse Analysis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04900" y="1600200"/>
            <a:ext cx="9982200" cy="505227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Discursive Psychology is a form of Discourse Analysis that focuses on psychological themes in talk, text and images</a:t>
            </a:r>
          </a:p>
          <a:p>
            <a:pPr lvl="1"/>
            <a:r>
              <a:rPr lang="en-US" sz="3200" dirty="0" smtClean="0"/>
              <a:t>The </a:t>
            </a:r>
            <a:r>
              <a:rPr lang="en-US" sz="3200" dirty="0" smtClean="0"/>
              <a:t>‘Turn to Language</a:t>
            </a:r>
            <a:r>
              <a:rPr lang="en-US" sz="3200" dirty="0" smtClean="0"/>
              <a:t>’</a:t>
            </a:r>
          </a:p>
          <a:p>
            <a:pPr marL="0" indent="0">
              <a:buNone/>
            </a:pPr>
            <a:r>
              <a:rPr lang="en-US" sz="3200" dirty="0" smtClean="0"/>
              <a:t>Two key issues:</a:t>
            </a:r>
          </a:p>
          <a:p>
            <a:pPr lvl="1"/>
            <a:r>
              <a:rPr lang="en-US" sz="3200" dirty="0" smtClean="0"/>
              <a:t>Language is not just descriptive</a:t>
            </a:r>
          </a:p>
          <a:p>
            <a:pPr lvl="1"/>
            <a:r>
              <a:rPr lang="en-US" sz="3200" dirty="0" smtClean="0"/>
              <a:t>Language </a:t>
            </a:r>
            <a:r>
              <a:rPr lang="en-US" sz="3200" dirty="0" smtClean="0"/>
              <a:t>is </a:t>
            </a:r>
            <a:r>
              <a:rPr lang="en-US" sz="3200" dirty="0" smtClean="0"/>
              <a:t>influenced, and influences society – especially power structures.  In fact, language constructs our social world</a:t>
            </a:r>
          </a:p>
          <a:p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Discourse: Philosophical Origins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91237" y="1600200"/>
            <a:ext cx="4828563" cy="45719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 smtClean="0"/>
              <a:t>Ludwig Wittgenstein</a:t>
            </a:r>
          </a:p>
          <a:p>
            <a:pPr marL="0" indent="0">
              <a:buNone/>
            </a:pPr>
            <a:r>
              <a:rPr lang="en-GB" sz="2400" dirty="0" smtClean="0"/>
              <a:t>Early work</a:t>
            </a:r>
          </a:p>
          <a:p>
            <a:pPr lvl="1"/>
            <a:r>
              <a:rPr lang="en-GB" sz="2400" dirty="0" smtClean="0"/>
              <a:t>Picture theory of language</a:t>
            </a:r>
          </a:p>
          <a:p>
            <a:pPr lvl="1"/>
            <a:r>
              <a:rPr lang="en-GB" sz="2400" dirty="0" smtClean="0"/>
              <a:t>Language is descriptive of the world</a:t>
            </a:r>
          </a:p>
          <a:p>
            <a:r>
              <a:rPr lang="en-GB" sz="2400" dirty="0" smtClean="0"/>
              <a:t>Later work</a:t>
            </a:r>
          </a:p>
          <a:p>
            <a:pPr lvl="1"/>
            <a:r>
              <a:rPr lang="en-GB" sz="2400" dirty="0" smtClean="0"/>
              <a:t>Language games</a:t>
            </a:r>
          </a:p>
          <a:p>
            <a:pPr lvl="1"/>
            <a:r>
              <a:rPr lang="en-GB" sz="2400" dirty="0" smtClean="0"/>
              <a:t>How words are used</a:t>
            </a:r>
          </a:p>
          <a:p>
            <a:pPr lvl="1"/>
            <a:r>
              <a:rPr lang="en-GB" sz="2400" dirty="0" smtClean="0"/>
              <a:t>Many words may not describe the world, yet still have meaning.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50608" y="1600200"/>
            <a:ext cx="2958084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03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Discourse: Philosophical Origins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91237" y="1600200"/>
            <a:ext cx="4828563" cy="45719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 smtClean="0"/>
              <a:t>John Austin</a:t>
            </a:r>
          </a:p>
          <a:p>
            <a:r>
              <a:rPr lang="en-GB" sz="2800" dirty="0" smtClean="0"/>
              <a:t>Many </a:t>
            </a:r>
            <a:r>
              <a:rPr lang="en-GB" sz="2800" i="1" dirty="0" smtClean="0"/>
              <a:t>Speech </a:t>
            </a:r>
            <a:r>
              <a:rPr lang="en-GB" sz="2800" i="1" dirty="0"/>
              <a:t>A</a:t>
            </a:r>
            <a:r>
              <a:rPr lang="en-GB" sz="2800" i="1" dirty="0" smtClean="0"/>
              <a:t>cts </a:t>
            </a:r>
            <a:r>
              <a:rPr lang="en-GB" sz="2800" dirty="0" smtClean="0"/>
              <a:t>are not </a:t>
            </a:r>
            <a:r>
              <a:rPr lang="en-GB" sz="2800" i="1" dirty="0" smtClean="0"/>
              <a:t>‘describing</a:t>
            </a:r>
            <a:r>
              <a:rPr lang="en-GB" sz="2800" dirty="0" smtClean="0"/>
              <a:t>’ but rather ‘</a:t>
            </a:r>
            <a:r>
              <a:rPr lang="en-GB" sz="2800" i="1" dirty="0" smtClean="0"/>
              <a:t>doing’</a:t>
            </a:r>
          </a:p>
          <a:p>
            <a:r>
              <a:rPr lang="en-GB" sz="2800" dirty="0" smtClean="0"/>
              <a:t>Analysing the relationship between utterances and performance. How language is used by people every day to achieve their goals and intentions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00900" y="1843087"/>
            <a:ext cx="2857500" cy="408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16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Discourse: Philosophical Origins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91237" y="1600200"/>
            <a:ext cx="6014906" cy="45719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 smtClean="0"/>
              <a:t>Harvey Sacks</a:t>
            </a:r>
          </a:p>
          <a:p>
            <a:pPr lvl="1"/>
            <a:r>
              <a:rPr lang="en-GB" sz="3200" dirty="0" smtClean="0"/>
              <a:t>Conversation Analysis</a:t>
            </a:r>
          </a:p>
          <a:p>
            <a:pPr lvl="1"/>
            <a:r>
              <a:rPr lang="en-GB" sz="3200" dirty="0" smtClean="0"/>
              <a:t>Examined detailed observation of everyday routines in our social lives. Conversations and dialogue</a:t>
            </a:r>
          </a:p>
          <a:p>
            <a:pPr lvl="1"/>
            <a:endParaRPr lang="en-GB" sz="2400" dirty="0"/>
          </a:p>
        </p:txBody>
      </p:sp>
      <p:pic>
        <p:nvPicPr>
          <p:cNvPr id="2052" name="Picture 4" descr="Image result for harvey sacks conversation analysi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584" y="1600200"/>
            <a:ext cx="3006131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31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Potter and </a:t>
            </a:r>
            <a:r>
              <a:rPr lang="en-GB" dirty="0" err="1" smtClean="0"/>
              <a:t>Wetherell</a:t>
            </a:r>
            <a:r>
              <a:rPr lang="en-GB" dirty="0" smtClean="0"/>
              <a:t>, 1987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66588" y="5375246"/>
            <a:ext cx="4914900" cy="457199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l 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65615" y="1468624"/>
            <a:ext cx="7055141" cy="5032844"/>
          </a:xfrm>
          <a:prstGeom prst="rect">
            <a:avLst/>
          </a:prstGeom>
        </p:spPr>
      </p:pic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125" y="1645291"/>
            <a:ext cx="2828925" cy="45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2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Potter and </a:t>
            </a:r>
            <a:r>
              <a:rPr lang="en-GB" dirty="0" err="1" smtClean="0"/>
              <a:t>Wetherell</a:t>
            </a:r>
            <a:r>
              <a:rPr lang="en-GB" dirty="0" smtClean="0"/>
              <a:t>, 1987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0511" y="1600200"/>
            <a:ext cx="5830348" cy="48593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The critique of cognitivism argues that it is based on unfounded assumptions about the relationship between language and representation</a:t>
            </a:r>
          </a:p>
          <a:p>
            <a:pPr marL="457200" indent="-457200">
              <a:buAutoNum type="arabicPeriod"/>
            </a:pPr>
            <a:r>
              <a:rPr lang="en-GB" sz="2400" dirty="0" smtClean="0"/>
              <a:t>Talk is a route to cognition</a:t>
            </a:r>
          </a:p>
          <a:p>
            <a:pPr marL="457200" indent="-457200">
              <a:buAutoNum type="arabicPeriod"/>
            </a:pPr>
            <a:r>
              <a:rPr lang="en-GB" sz="2400" dirty="0" smtClean="0"/>
              <a:t>Cognitions are based on perception</a:t>
            </a:r>
          </a:p>
          <a:p>
            <a:pPr marL="457200" indent="-457200">
              <a:buAutoNum type="arabicPeriod"/>
            </a:pPr>
            <a:r>
              <a:rPr lang="en-GB" sz="2400" dirty="0" smtClean="0"/>
              <a:t>An objective perception of reality is theoretically possible</a:t>
            </a:r>
          </a:p>
          <a:p>
            <a:pPr marL="457200" indent="-457200">
              <a:buAutoNum type="arabicPeriod"/>
            </a:pPr>
            <a:r>
              <a:rPr lang="en-GB" sz="2400" dirty="0" smtClean="0"/>
              <a:t>There are consensual objects of thought</a:t>
            </a:r>
          </a:p>
          <a:p>
            <a:pPr marL="457200" indent="-457200">
              <a:buAutoNum type="arabicPeriod"/>
            </a:pPr>
            <a:r>
              <a:rPr lang="en-GB" sz="2400" dirty="0" smtClean="0"/>
              <a:t>There are cognitive structures that are relatively enduring </a:t>
            </a:r>
            <a:endParaRPr lang="en-GB" sz="24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19887" y="1600200"/>
            <a:ext cx="4756251" cy="3824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52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Discourse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Discourse analysists challenge to cognitivism shows that discourse analysis is not simply a research method</a:t>
            </a:r>
          </a:p>
          <a:p>
            <a:r>
              <a:rPr lang="en-GB" sz="2400" dirty="0" smtClean="0"/>
              <a:t>It is a critique of mainstream psychology and provides an alternative way to conceptualise language and the discursive construction of social reality (</a:t>
            </a:r>
            <a:r>
              <a:rPr lang="en-GB" sz="2400" dirty="0" err="1" smtClean="0"/>
              <a:t>Billig</a:t>
            </a:r>
            <a:r>
              <a:rPr lang="en-GB" sz="2400" dirty="0" smtClean="0"/>
              <a:t>, 1997)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43650" y="160020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9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Discursive Psychology and </a:t>
            </a:r>
            <a:r>
              <a:rPr lang="en-GB" dirty="0" err="1" smtClean="0"/>
              <a:t>Foucauldian</a:t>
            </a:r>
            <a:r>
              <a:rPr lang="en-GB" dirty="0" smtClean="0"/>
              <a:t> Discourse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0569" y="1600200"/>
            <a:ext cx="4429387" cy="48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 err="1" smtClean="0"/>
              <a:t>Foucauldian</a:t>
            </a:r>
            <a:r>
              <a:rPr lang="en-GB" sz="2400" b="1" dirty="0" smtClean="0"/>
              <a:t> Discourse Analysis</a:t>
            </a:r>
          </a:p>
          <a:p>
            <a:r>
              <a:rPr lang="en-GB" sz="2400" dirty="0" smtClean="0"/>
              <a:t>Concerned </a:t>
            </a:r>
            <a:r>
              <a:rPr lang="en-GB" sz="2400" dirty="0"/>
              <a:t>with language and language use, beyond the immediate context. </a:t>
            </a:r>
            <a:endParaRPr lang="en-GB" sz="2400" dirty="0" smtClean="0"/>
          </a:p>
          <a:p>
            <a:r>
              <a:rPr lang="en-GB" sz="2400" dirty="0" smtClean="0"/>
              <a:t>Asks </a:t>
            </a:r>
            <a:r>
              <a:rPr lang="en-GB" sz="2400" dirty="0"/>
              <a:t>questions about the relationship between discourse and how people think or feel (subjectivity) </a:t>
            </a:r>
            <a:endParaRPr lang="en-GB" sz="2400" dirty="0" smtClean="0"/>
          </a:p>
          <a:p>
            <a:r>
              <a:rPr lang="en-GB" sz="2400" dirty="0" smtClean="0"/>
              <a:t>What </a:t>
            </a:r>
            <a:r>
              <a:rPr lang="en-GB" sz="2400" dirty="0"/>
              <a:t>they may do (practices) and the material conditions that take place</a:t>
            </a:r>
          </a:p>
          <a:p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820250" y="1600200"/>
            <a:ext cx="4266850" cy="4571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Discursive Psychology</a:t>
            </a:r>
            <a:r>
              <a:rPr lang="en-GB" sz="2400" dirty="0"/>
              <a:t> </a:t>
            </a:r>
          </a:p>
          <a:p>
            <a:r>
              <a:rPr lang="en-GB" sz="2400" dirty="0"/>
              <a:t>primarily concerned with how people use discursive resources in order to achieve interpersonal objectives in social interaction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83148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Discourse Analysis is used to analyse naturally occurring text and dialogue. </a:t>
            </a:r>
          </a:p>
          <a:p>
            <a:r>
              <a:rPr lang="en-GB" dirty="0" smtClean="0"/>
              <a:t>It is more than a methodology, it involves a conceptualisation of language that is constructive and functional.  Need to interrogate the internal organisation of the discourse itself and ask ‘ what is the discourse doing?’</a:t>
            </a:r>
          </a:p>
          <a:p>
            <a:r>
              <a:rPr lang="en-GB" dirty="0" smtClean="0"/>
              <a:t>Such questions are best explored by analysing conversations that are unsolicited and which take place within familiar settings</a:t>
            </a:r>
          </a:p>
          <a:p>
            <a:r>
              <a:rPr lang="en-GB" dirty="0" smtClean="0"/>
              <a:t>Ethical considerations and challenges</a:t>
            </a:r>
          </a:p>
          <a:p>
            <a:r>
              <a:rPr lang="en-GB" dirty="0" smtClean="0"/>
              <a:t>Analysis must include an analysis of both interviewer and interviewee’s comments.  Requires a high level of reflexivity on part of researcher</a:t>
            </a:r>
          </a:p>
          <a:p>
            <a:r>
              <a:rPr lang="en-GB" dirty="0" smtClean="0"/>
              <a:t>Structured interview and focus group can be used to generate data collection (</a:t>
            </a:r>
            <a:r>
              <a:rPr lang="en-GB" dirty="0" err="1" smtClean="0"/>
              <a:t>Billig</a:t>
            </a:r>
            <a:r>
              <a:rPr lang="en-GB" dirty="0" smtClean="0"/>
              <a:t>, 1997)</a:t>
            </a:r>
          </a:p>
          <a:p>
            <a:r>
              <a:rPr lang="en-GB" dirty="0" smtClean="0"/>
              <a:t>Before discourse Analysis can take place, it is necessary to prepare a transcript of the material to be analysed (Potter and </a:t>
            </a:r>
            <a:r>
              <a:rPr lang="en-GB" dirty="0" err="1" smtClean="0"/>
              <a:t>Wetherell</a:t>
            </a:r>
            <a:r>
              <a:rPr lang="en-GB" dirty="0" smtClean="0"/>
              <a:t>, 1987; O’Connell and </a:t>
            </a:r>
            <a:r>
              <a:rPr lang="en-GB" dirty="0" err="1" smtClean="0"/>
              <a:t>Kowal</a:t>
            </a:r>
            <a:r>
              <a:rPr lang="en-GB" dirty="0" smtClean="0"/>
              <a:t>, 1995)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21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Procedural Guidelines for the Analysis of Discourse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511938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Reading</a:t>
            </a:r>
          </a:p>
          <a:p>
            <a:r>
              <a:rPr lang="en-GB" dirty="0" smtClean="0"/>
              <a:t>Coding (</a:t>
            </a:r>
            <a:r>
              <a:rPr lang="en-GB" dirty="0" err="1" smtClean="0"/>
              <a:t>Wetherall</a:t>
            </a:r>
            <a:r>
              <a:rPr lang="en-GB" dirty="0" smtClean="0"/>
              <a:t> and Potter, 1992; </a:t>
            </a:r>
            <a:r>
              <a:rPr lang="en-GB" dirty="0" err="1" smtClean="0"/>
              <a:t>Willig</a:t>
            </a:r>
            <a:r>
              <a:rPr lang="en-GB" dirty="0" smtClean="0"/>
              <a:t>, 1997, 1998)</a:t>
            </a:r>
          </a:p>
          <a:p>
            <a:r>
              <a:rPr lang="en-GB" dirty="0" smtClean="0"/>
              <a:t>Analysis</a:t>
            </a:r>
          </a:p>
          <a:p>
            <a:r>
              <a:rPr lang="en-GB" dirty="0" smtClean="0"/>
              <a:t>Writing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</a:t>
            </a:r>
          </a:p>
          <a:p>
            <a:pPr lvl="1"/>
            <a:r>
              <a:rPr lang="en-GB" dirty="0" smtClean="0"/>
              <a:t>Presentation of Analysis – Extracts are cited Verbatim</a:t>
            </a:r>
          </a:p>
          <a:p>
            <a:pPr lvl="1"/>
            <a:r>
              <a:rPr lang="en-GB" dirty="0" smtClean="0"/>
              <a:t>References and Appendices</a:t>
            </a:r>
          </a:p>
          <a:p>
            <a:pPr marL="0" indent="0">
              <a:buNone/>
            </a:pPr>
            <a:r>
              <a:rPr lang="en-GB" dirty="0" smtClean="0"/>
              <a:t>In most qualitative research, findings cannot be presented first, then discussed.  A meaningful presentation of the analysis of data can only take place within the context of a discussion of the insights drawn from the analysis (</a:t>
            </a:r>
            <a:r>
              <a:rPr lang="en-GB" dirty="0" err="1" smtClean="0"/>
              <a:t>Billig</a:t>
            </a:r>
            <a:r>
              <a:rPr lang="en-GB" dirty="0" smtClean="0"/>
              <a:t>, 1997)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1820412"/>
            <a:ext cx="4914900" cy="3259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26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Asynchronous Learning Exercise: An Example of Discourse Analysis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Read and consider the following text:</a:t>
            </a:r>
          </a:p>
          <a:p>
            <a:r>
              <a:rPr lang="en-US" sz="2400" dirty="0" err="1" smtClean="0"/>
              <a:t>Willig</a:t>
            </a:r>
            <a:r>
              <a:rPr lang="en-US" sz="2400" dirty="0" smtClean="0"/>
              <a:t>, 2008, pages103 – 106</a:t>
            </a:r>
          </a:p>
          <a:p>
            <a:r>
              <a:rPr lang="en-US" sz="2400" dirty="0" smtClean="0"/>
              <a:t>Discuss the limitations of Discursive Psychology within your group</a:t>
            </a:r>
            <a:endParaRPr lang="en-US" sz="2400" dirty="0" smtClean="0"/>
          </a:p>
          <a:p>
            <a:endParaRPr lang="en-US" sz="2400" dirty="0"/>
          </a:p>
        </p:txBody>
      </p:sp>
      <p:pic>
        <p:nvPicPr>
          <p:cNvPr id="5" name="Picture Placeholder 4" descr="Close-up of books on shelves with more books blurred in foreground and background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5" r="315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8354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altLang="en-US" dirty="0"/>
              <a:t>MICHEL FOUCAULT (1926-1984)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104899" y="1600200"/>
            <a:ext cx="7862931" cy="457199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/>
              <a:t>Foucault’s work </a:t>
            </a:r>
            <a:r>
              <a:rPr lang="en-GB" altLang="en-US" sz="2800" dirty="0" smtClean="0"/>
              <a:t>- mainly </a:t>
            </a:r>
            <a:r>
              <a:rPr lang="en-GB" altLang="en-US" sz="2800" dirty="0"/>
              <a:t>historical research.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 smtClean="0"/>
              <a:t>Aims not just to </a:t>
            </a:r>
            <a:r>
              <a:rPr lang="en-GB" altLang="en-US" sz="2800" dirty="0"/>
              <a:t>figure out the historical </a:t>
            </a:r>
            <a:r>
              <a:rPr lang="en-GB" altLang="en-US" sz="2800" dirty="0" smtClean="0"/>
              <a:t>facts; </a:t>
            </a:r>
            <a:r>
              <a:rPr lang="en-GB" altLang="en-US" sz="2800" dirty="0"/>
              <a:t>but to get a better understanding of the present.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 smtClean="0"/>
              <a:t>Foucault texts are </a:t>
            </a:r>
            <a:r>
              <a:rPr lang="en-GB" altLang="en-US" sz="2800" dirty="0"/>
              <a:t>in fact histories of the present.</a:t>
            </a:r>
            <a:endParaRPr lang="en-GB" altLang="en-US" sz="28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/>
              <a:t>To decipher the historical material in such a way that </a:t>
            </a:r>
            <a:r>
              <a:rPr lang="en-GB" altLang="en-US" sz="2800" dirty="0" smtClean="0"/>
              <a:t>phenomena that is invisible might </a:t>
            </a:r>
            <a:r>
              <a:rPr lang="en-GB" altLang="en-US" sz="2800" dirty="0"/>
              <a:t>become </a:t>
            </a:r>
            <a:r>
              <a:rPr lang="en-GB" altLang="en-US" sz="2800" dirty="0" smtClean="0"/>
              <a:t>more visible, </a:t>
            </a:r>
            <a:r>
              <a:rPr lang="en-GB" altLang="en-US" sz="2800" dirty="0"/>
              <a:t>such </a:t>
            </a:r>
            <a:r>
              <a:rPr lang="en-GB" altLang="en-US" sz="2800" dirty="0" smtClean="0"/>
              <a:t>as, the possibilities </a:t>
            </a:r>
            <a:r>
              <a:rPr lang="en-GB" altLang="en-US" sz="2800" dirty="0"/>
              <a:t>to change the status quo.</a:t>
            </a:r>
          </a:p>
          <a:p>
            <a:endParaRPr lang="en-GB" sz="24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9102054" y="2068826"/>
            <a:ext cx="2660633" cy="363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99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Foucauldian</a:t>
            </a:r>
            <a:r>
              <a:rPr lang="en-GB" dirty="0" smtClean="0"/>
              <a:t> Discourse Analysis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104899" y="1600200"/>
            <a:ext cx="10320907" cy="5127771"/>
          </a:xfrm>
        </p:spPr>
        <p:txBody>
          <a:bodyPr>
            <a:noAutofit/>
          </a:bodyPr>
          <a:lstStyle/>
          <a:p>
            <a:r>
              <a:rPr lang="en-GB" sz="2800" dirty="0" err="1" smtClean="0"/>
              <a:t>Foucauldian</a:t>
            </a:r>
            <a:r>
              <a:rPr lang="en-GB" sz="2800" dirty="0" smtClean="0"/>
              <a:t> Discourse Analysis introduced in late 1970’s</a:t>
            </a:r>
          </a:p>
          <a:p>
            <a:r>
              <a:rPr lang="en-GB" sz="2800" dirty="0" smtClean="0"/>
              <a:t>Post </a:t>
            </a:r>
            <a:r>
              <a:rPr lang="en-GB" sz="2800" dirty="0" err="1" smtClean="0"/>
              <a:t>Structuralist</a:t>
            </a:r>
            <a:r>
              <a:rPr lang="en-GB" sz="2800" dirty="0" smtClean="0"/>
              <a:t> in nature</a:t>
            </a:r>
          </a:p>
          <a:p>
            <a:r>
              <a:rPr lang="en-GB" sz="2800" dirty="0" smtClean="0"/>
              <a:t>Concerned with language and its role in the constitution of social and psychological life. </a:t>
            </a:r>
            <a:r>
              <a:rPr lang="en-GB" altLang="en-US" sz="2800" dirty="0"/>
              <a:t>Rules and practices = ‘meaning’</a:t>
            </a:r>
          </a:p>
          <a:p>
            <a:r>
              <a:rPr lang="en-GB" sz="2800" dirty="0" smtClean="0"/>
              <a:t>Discourses can facilitate, limit, enable and constrain what is said, by whom, where and when (Parker,1992)</a:t>
            </a:r>
          </a:p>
          <a:p>
            <a:r>
              <a:rPr lang="en-GB" sz="2800" dirty="0" smtClean="0"/>
              <a:t>Discourses offer </a:t>
            </a:r>
            <a:r>
              <a:rPr lang="en-GB" sz="2800" i="1" dirty="0" smtClean="0"/>
              <a:t>subject positions,</a:t>
            </a:r>
            <a:r>
              <a:rPr lang="en-GB" sz="2800" dirty="0" smtClean="0"/>
              <a:t> which when taken up, have implications for subjectivity and experience</a:t>
            </a:r>
          </a:p>
          <a:p>
            <a:r>
              <a:rPr lang="en-GB" sz="2800" dirty="0" smtClean="0"/>
              <a:t>Pays attention to relationship between discourses and institutions t</a:t>
            </a:r>
            <a:r>
              <a:rPr lang="en-GB" altLang="en-US" sz="2800" dirty="0" smtClean="0"/>
              <a:t>hat </a:t>
            </a:r>
            <a:r>
              <a:rPr lang="en-GB" altLang="en-US" sz="2800" dirty="0"/>
              <a:t>regulate ‘discourse</a:t>
            </a:r>
            <a:r>
              <a:rPr lang="en-GB" altLang="en-US" sz="2800" dirty="0" smtClean="0"/>
              <a:t>’, through </a:t>
            </a:r>
            <a:r>
              <a:rPr lang="en-GB" altLang="en-US" sz="2800" dirty="0"/>
              <a:t>historical periods</a:t>
            </a:r>
          </a:p>
          <a:p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5378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en-US" altLang="zh-TW" sz="3600" dirty="0">
                <a:solidFill>
                  <a:schemeClr val="tx2"/>
                </a:solidFill>
              </a:rPr>
              <a:t>Binary Opposites – ‘The Other’</a:t>
            </a:r>
            <a:r>
              <a:rPr lang="en-US" altLang="zh-TW" dirty="0">
                <a:solidFill>
                  <a:schemeClr val="tx2"/>
                </a:solidFill>
              </a:rPr>
              <a:t/>
            </a:r>
            <a:br>
              <a:rPr lang="en-US" altLang="zh-TW" dirty="0">
                <a:solidFill>
                  <a:schemeClr val="tx2"/>
                </a:solidFill>
              </a:rPr>
            </a:br>
            <a:endParaRPr lang="en-US" altLang="zh-TW" dirty="0" smtClean="0">
              <a:latin typeface="Verdana" panose="020B060403050404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altLang="zh-TW" sz="3400" dirty="0" smtClean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en-US" altLang="zh-TW" sz="3400" dirty="0" smtClean="0">
                <a:solidFill>
                  <a:schemeClr val="tx2"/>
                </a:solidFill>
                <a:latin typeface="+mj-lt"/>
              </a:rPr>
              <a:t>Good person v Bad person</a:t>
            </a:r>
            <a:endParaRPr lang="en-US" altLang="zh-TW" sz="3400" dirty="0">
              <a:solidFill>
                <a:schemeClr val="tx2"/>
              </a:solidFill>
              <a:latin typeface="+mj-lt"/>
            </a:endParaRPr>
          </a:p>
          <a:p>
            <a:pPr>
              <a:buNone/>
            </a:pPr>
            <a:r>
              <a:rPr lang="en-US" altLang="zh-TW" sz="3400" dirty="0" smtClean="0">
                <a:latin typeface="+mj-lt"/>
              </a:rPr>
              <a:t> Madness v Reason </a:t>
            </a:r>
            <a:endParaRPr lang="en-US" altLang="zh-TW" sz="3400" dirty="0">
              <a:latin typeface="+mj-lt"/>
            </a:endParaRPr>
          </a:p>
          <a:p>
            <a:pPr>
              <a:buNone/>
            </a:pPr>
            <a:r>
              <a:rPr lang="en-US" altLang="zh-TW" sz="3400" dirty="0">
                <a:latin typeface="+mj-lt"/>
              </a:rPr>
              <a:t> </a:t>
            </a:r>
            <a:r>
              <a:rPr lang="en-US" altLang="zh-TW" sz="3400" dirty="0" smtClean="0">
                <a:latin typeface="+mj-lt"/>
              </a:rPr>
              <a:t>Sickness v Health </a:t>
            </a:r>
            <a:endParaRPr lang="en-US" altLang="zh-TW" sz="3400" dirty="0">
              <a:latin typeface="+mj-lt"/>
            </a:endParaRPr>
          </a:p>
          <a:p>
            <a:pPr>
              <a:buNone/>
            </a:pPr>
            <a:r>
              <a:rPr lang="en-US" altLang="zh-TW" sz="3400" dirty="0">
                <a:latin typeface="+mj-lt"/>
              </a:rPr>
              <a:t> </a:t>
            </a:r>
            <a:r>
              <a:rPr lang="en-US" altLang="zh-TW" sz="3400" dirty="0" smtClean="0">
                <a:latin typeface="+mj-lt"/>
              </a:rPr>
              <a:t>Crime v Law</a:t>
            </a:r>
            <a:endParaRPr lang="en-US" altLang="zh-TW" sz="3400" dirty="0">
              <a:latin typeface="+mj-lt"/>
            </a:endParaRPr>
          </a:p>
          <a:p>
            <a:pPr>
              <a:buNone/>
            </a:pPr>
            <a:r>
              <a:rPr lang="en-US" altLang="zh-TW" sz="3400" dirty="0">
                <a:latin typeface="+mj-lt"/>
              </a:rPr>
              <a:t> </a:t>
            </a:r>
            <a:r>
              <a:rPr lang="en-US" altLang="zh-TW" sz="3400" dirty="0" smtClean="0">
                <a:latin typeface="+mj-lt"/>
              </a:rPr>
              <a:t>Abnormal v Normal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021747"/>
            <a:ext cx="5404844" cy="332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974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THE CATEGORIZATION OF PEOPLE</a:t>
            </a:r>
            <a:endParaRPr lang="en-US" altLang="en-US" dirty="0" smtClean="0"/>
          </a:p>
        </p:txBody>
      </p:sp>
      <p:sp>
        <p:nvSpPr>
          <p:cNvPr id="48128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 smtClean="0">
                <a:latin typeface="+mj-lt"/>
              </a:rPr>
              <a:t>Impossible to not categorize people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 smtClean="0">
                <a:latin typeface="+mj-lt"/>
              </a:rPr>
              <a:t> The </a:t>
            </a:r>
            <a:r>
              <a:rPr lang="en-US" altLang="en-US" sz="2400" dirty="0" smtClean="0">
                <a:latin typeface="+mj-lt"/>
              </a:rPr>
              <a:t>question is when does the categorization harm </a:t>
            </a:r>
            <a:r>
              <a:rPr lang="en-US" altLang="en-US" sz="2400" dirty="0" smtClean="0">
                <a:latin typeface="+mj-lt"/>
              </a:rPr>
              <a:t>people?</a:t>
            </a:r>
            <a:endParaRPr lang="en-US" altLang="en-US" sz="2400" dirty="0" smtClean="0">
              <a:latin typeface="+mj-lt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 smtClean="0">
                <a:latin typeface="+mj-lt"/>
              </a:rPr>
              <a:t>The categorization of people has become more and more a scientific enterprise.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 smtClean="0">
                <a:latin typeface="+mj-lt"/>
              </a:rPr>
              <a:t>Example: Diagnostic and Statistical Manual of Mental Disorders.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 smtClean="0">
                <a:latin typeface="+mj-lt"/>
              </a:rPr>
              <a:t>These kind of categorizations can </a:t>
            </a:r>
            <a:r>
              <a:rPr lang="en-US" altLang="en-US" sz="2400" dirty="0" smtClean="0">
                <a:latin typeface="+mj-lt"/>
              </a:rPr>
              <a:t>humiliate and disempower</a:t>
            </a:r>
            <a:endParaRPr lang="en-US" altLang="en-US" sz="2400" dirty="0" smtClean="0">
              <a:latin typeface="+mj-lt"/>
            </a:endParaRPr>
          </a:p>
        </p:txBody>
      </p:sp>
      <p:pic>
        <p:nvPicPr>
          <p:cNvPr id="4098" name="Picture 2" descr="See the source imag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178" y="1699491"/>
            <a:ext cx="4793150" cy="369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83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282" grpId="0" autoUpdateAnimBg="0"/>
      <p:bldP spid="481283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solidFill>
                  <a:schemeClr val="accent5">
                    <a:lumMod val="50000"/>
                  </a:schemeClr>
                </a:solidFill>
              </a:rPr>
              <a:t>Two concepts of power: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</a:br>
            <a:endParaRPr lang="en-GB" altLang="en-US" dirty="0" smtClean="0"/>
          </a:p>
        </p:txBody>
      </p:sp>
      <p:sp>
        <p:nvSpPr>
          <p:cNvPr id="37171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altLang="en-US" sz="2800" dirty="0" smtClean="0">
              <a:solidFill>
                <a:schemeClr val="accent5">
                  <a:lumMod val="50000"/>
                </a:schemeClr>
              </a:solidFill>
              <a:latin typeface="+mj-lt"/>
            </a:endParaRP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800" dirty="0">
                <a:solidFill>
                  <a:schemeClr val="accent5">
                    <a:lumMod val="50000"/>
                  </a:schemeClr>
                </a:solidFill>
                <a:latin typeface="+mj-lt"/>
              </a:rPr>
              <a:t>	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1681018" y="1345103"/>
            <a:ext cx="8709891" cy="5397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0361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1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4" grpId="0"/>
      <p:bldP spid="37171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dirty="0" smtClean="0"/>
              <a:t>Foucault</a:t>
            </a:r>
            <a:r>
              <a:rPr lang="en-US" altLang="zh-TW" dirty="0" smtClean="0"/>
              <a:t>: Two periods</a:t>
            </a:r>
            <a:endParaRPr lang="en-US" altLang="zh-TW" dirty="0" smtClean="0"/>
          </a:p>
        </p:txBody>
      </p:sp>
      <p:sp>
        <p:nvSpPr>
          <p:cNvPr id="614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998290" y="1577130"/>
            <a:ext cx="9288710" cy="444267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TW" sz="2800" dirty="0" smtClean="0"/>
              <a:t> </a:t>
            </a:r>
            <a:endParaRPr lang="en-US" altLang="zh-TW" sz="2800" b="1" dirty="0">
              <a:solidFill>
                <a:srgbClr val="008000"/>
              </a:solidFill>
              <a:latin typeface="+mj-lt"/>
            </a:endParaRPr>
          </a:p>
          <a:p>
            <a:pPr marL="609600" indent="-609600">
              <a:buFont typeface="Wingdings" panose="05000000000000000000" pitchFamily="2" charset="2"/>
              <a:buAutoNum type="arabicParenR"/>
            </a:pPr>
            <a:r>
              <a:rPr lang="en-US" altLang="zh-TW" sz="2800" b="1" dirty="0">
                <a:solidFill>
                  <a:srgbClr val="008000"/>
                </a:solidFill>
                <a:latin typeface="+mj-lt"/>
              </a:rPr>
              <a:t>Archaeology of knowledge</a:t>
            </a:r>
            <a:r>
              <a:rPr lang="en-US" altLang="zh-TW" sz="2800" dirty="0">
                <a:latin typeface="+mj-lt"/>
              </a:rPr>
              <a:t>-- rules and strategies for formation of subject-positions, knowledge and episteme. </a:t>
            </a:r>
          </a:p>
          <a:p>
            <a:pPr marL="609600" indent="-609600">
              <a:buNone/>
            </a:pPr>
            <a:r>
              <a:rPr lang="en-US" altLang="zh-TW" sz="2800" dirty="0">
                <a:latin typeface="+mj-lt"/>
              </a:rPr>
              <a:t>   (e.g. “Man” as a product of modernity.)</a:t>
            </a:r>
          </a:p>
          <a:p>
            <a:pPr marL="609600" indent="-609600">
              <a:buNone/>
            </a:pPr>
            <a:r>
              <a:rPr lang="en-US" altLang="zh-TW" sz="2800" b="1" dirty="0">
                <a:solidFill>
                  <a:srgbClr val="008000"/>
                </a:solidFill>
                <a:latin typeface="+mj-lt"/>
              </a:rPr>
              <a:t>2) Genealogy of power/knowledge</a:t>
            </a:r>
            <a:r>
              <a:rPr lang="en-US" altLang="zh-TW" sz="2800" b="1" dirty="0">
                <a:latin typeface="+mj-lt"/>
              </a:rPr>
              <a:t> –</a:t>
            </a:r>
            <a:r>
              <a:rPr lang="en-US" altLang="zh-TW" sz="2800" dirty="0">
                <a:latin typeface="+mj-lt"/>
              </a:rPr>
              <a:t> extends his discussions to a variety of institutions and practices; mutual support of power and knowledge.</a:t>
            </a:r>
          </a:p>
          <a:p>
            <a:pPr marL="609600" indent="-609600">
              <a:buNone/>
            </a:pPr>
            <a:r>
              <a:rPr lang="en-US" altLang="zh-TW" sz="2800" dirty="0">
                <a:latin typeface="+mj-lt"/>
              </a:rPr>
              <a:t>e.g. Discipline and Punish, </a:t>
            </a:r>
            <a:r>
              <a:rPr lang="en-US" altLang="zh-TW" sz="2800" dirty="0">
                <a:solidFill>
                  <a:schemeClr val="tx2"/>
                </a:solidFill>
                <a:latin typeface="+mj-lt"/>
              </a:rPr>
              <a:t>History of Sexuality.</a:t>
            </a:r>
            <a:r>
              <a:rPr lang="en-US" altLang="zh-TW" sz="2800" dirty="0">
                <a:latin typeface="+mj-lt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0430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Foucauldian</a:t>
            </a:r>
            <a:r>
              <a:rPr lang="en-GB" dirty="0" smtClean="0"/>
              <a:t> Discourse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Selecting Texts for Analysis</a:t>
            </a:r>
          </a:p>
          <a:p>
            <a:pPr marL="0" indent="0">
              <a:buNone/>
            </a:pPr>
            <a:endParaRPr lang="en-GB" sz="2800" dirty="0" smtClean="0"/>
          </a:p>
          <a:p>
            <a:pPr lvl="1"/>
            <a:r>
              <a:rPr lang="en-GB" sz="2800" dirty="0" smtClean="0"/>
              <a:t>Can be carried out ‘wherever there is meaning’</a:t>
            </a:r>
          </a:p>
          <a:p>
            <a:pPr lvl="1"/>
            <a:r>
              <a:rPr lang="en-GB" sz="2800" dirty="0" smtClean="0"/>
              <a:t>Need to ask questions about the object status of the text: is it an account? A narrative?, or part of a conversation?</a:t>
            </a:r>
          </a:p>
          <a:p>
            <a:pPr lvl="1"/>
            <a:r>
              <a:rPr lang="en-GB" sz="2800" dirty="0" smtClean="0"/>
              <a:t>Is it language based, or does it use other types of symbolic system</a:t>
            </a:r>
          </a:p>
          <a:p>
            <a:pPr lvl="1"/>
            <a:r>
              <a:rPr lang="en-GB" sz="2800" dirty="0" smtClean="0"/>
              <a:t>If we are interested in how people construct meaning in relation to a particular topic, we might use semi structured interview or focus group discussions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0333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Procedural 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i="1" dirty="0" smtClean="0"/>
              <a:t>Discourse Dynamics: A Critical Analysis for Social and Individual Psychology (</a:t>
            </a:r>
            <a:r>
              <a:rPr lang="en-GB" sz="2400" dirty="0" smtClean="0"/>
              <a:t>Parker, 1992) identify 20 steps in the analysis of discourse dynamics.</a:t>
            </a:r>
          </a:p>
          <a:p>
            <a:r>
              <a:rPr lang="en-GB" sz="2400" dirty="0" smtClean="0"/>
              <a:t>Steps 1 and 2 take the researcher from the selection of a text for analysis, through the systemic identification of the subjects and objects constructed in them</a:t>
            </a:r>
          </a:p>
          <a:p>
            <a:r>
              <a:rPr lang="en-GB" sz="2400" dirty="0" smtClean="0"/>
              <a:t>Steps 3 – 12  </a:t>
            </a:r>
            <a:r>
              <a:rPr lang="en-GB" sz="2400" dirty="0"/>
              <a:t>through the systemic identification of the subjects and objects constructed in them</a:t>
            </a:r>
          </a:p>
          <a:p>
            <a:r>
              <a:rPr lang="en-GB" sz="2400" dirty="0" smtClean="0"/>
              <a:t> </a:t>
            </a:r>
            <a:r>
              <a:rPr lang="en-GB" sz="2400" dirty="0"/>
              <a:t>Steps 13 – </a:t>
            </a:r>
            <a:r>
              <a:rPr lang="en-GB" sz="2400" dirty="0" smtClean="0"/>
              <a:t>20 to an examination of the ways in which the discourse(s) that structure the text reproduce power relations</a:t>
            </a:r>
          </a:p>
          <a:p>
            <a:r>
              <a:rPr lang="en-GB" sz="2400" dirty="0" smtClean="0"/>
              <a:t>See Langdridge (2004:339) for an abridged version</a:t>
            </a:r>
          </a:p>
        </p:txBody>
      </p:sp>
    </p:spTree>
    <p:extLst>
      <p:ext uri="{BB962C8B-B14F-4D97-AF65-F5344CB8AC3E}">
        <p14:creationId xmlns:p14="http://schemas.microsoft.com/office/powerpoint/2010/main" val="423642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Procedural 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Kendall and Wickham, 1999: 42-6)</a:t>
            </a:r>
          </a:p>
          <a:p>
            <a:r>
              <a:rPr lang="en-GB" sz="2400" dirty="0" smtClean="0"/>
              <a:t>Stage 1 – Discursive Constructions</a:t>
            </a:r>
          </a:p>
          <a:p>
            <a:r>
              <a:rPr lang="en-GB" sz="2400" dirty="0" smtClean="0"/>
              <a:t>Stage 2 – Discourses</a:t>
            </a:r>
          </a:p>
          <a:p>
            <a:r>
              <a:rPr lang="en-GB" sz="2400" dirty="0" smtClean="0"/>
              <a:t>Stage 3 – Action Orientation</a:t>
            </a:r>
          </a:p>
          <a:p>
            <a:r>
              <a:rPr lang="en-GB" sz="2400" dirty="0" smtClean="0"/>
              <a:t>Stage 4 – Positioning</a:t>
            </a:r>
          </a:p>
          <a:p>
            <a:r>
              <a:rPr lang="en-GB" sz="2400" dirty="0" smtClean="0"/>
              <a:t>Stage 5 – Practice</a:t>
            </a:r>
          </a:p>
          <a:p>
            <a:r>
              <a:rPr lang="en-GB" sz="2400" dirty="0" smtClean="0"/>
              <a:t>Stage 6 – Subjectivity</a:t>
            </a:r>
          </a:p>
          <a:p>
            <a:r>
              <a:rPr lang="en-GB" sz="2400" dirty="0" smtClean="0"/>
              <a:t>There is an illustration of the application of these six stages in </a:t>
            </a:r>
            <a:r>
              <a:rPr lang="en-GB" sz="2400" dirty="0" err="1" smtClean="0"/>
              <a:t>Willig</a:t>
            </a:r>
            <a:r>
              <a:rPr lang="en-GB" sz="2400" dirty="0" smtClean="0"/>
              <a:t> (2008, pages 117 – 124)</a:t>
            </a:r>
          </a:p>
        </p:txBody>
      </p:sp>
    </p:spTree>
    <p:extLst>
      <p:ext uri="{BB962C8B-B14F-4D97-AF65-F5344CB8AC3E}">
        <p14:creationId xmlns:p14="http://schemas.microsoft.com/office/powerpoint/2010/main" val="4277090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Learning for this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Read and Consider the Three epistemological questions relating to both Discursive Psychology and Discourse Analysis</a:t>
            </a:r>
          </a:p>
          <a:p>
            <a:r>
              <a:rPr lang="en-GB" sz="2800" dirty="0" smtClean="0"/>
              <a:t>What is the relationship between discourse and material reality</a:t>
            </a:r>
          </a:p>
          <a:p>
            <a:r>
              <a:rPr lang="en-GB" sz="2800" dirty="0" smtClean="0"/>
              <a:t>What are the key difference between Discursive Psychology and </a:t>
            </a:r>
            <a:r>
              <a:rPr lang="en-GB" sz="2800" dirty="0" err="1" smtClean="0"/>
              <a:t>Foucauldian</a:t>
            </a:r>
            <a:r>
              <a:rPr lang="en-GB" sz="2800" dirty="0" smtClean="0"/>
              <a:t> Discourse Analysis</a:t>
            </a:r>
          </a:p>
          <a:p>
            <a:r>
              <a:rPr lang="en-GB" sz="2800" dirty="0" smtClean="0"/>
              <a:t>Consider the Strengths and limitations of both approaches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3155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4900" y="1318953"/>
            <a:ext cx="9982200" cy="553904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Andrews, G. (2017) How to write a master's dissertation. </a:t>
            </a:r>
            <a:r>
              <a:rPr lang="en-GB" dirty="0" err="1"/>
              <a:t>Ebook</a:t>
            </a:r>
            <a:r>
              <a:rPr lang="en-GB" dirty="0"/>
              <a:t> and free on Kindle. This will only take you about an hour to read and gives you the basics of the format and content of a </a:t>
            </a:r>
            <a:r>
              <a:rPr lang="en-GB" dirty="0" smtClean="0"/>
              <a:t>dissertation</a:t>
            </a:r>
          </a:p>
          <a:p>
            <a:r>
              <a:rPr lang="en-GB" dirty="0" smtClean="0"/>
              <a:t>Cooper, M. </a:t>
            </a:r>
            <a:r>
              <a:rPr lang="en-GB" dirty="0"/>
              <a:t>(2008) </a:t>
            </a:r>
            <a:r>
              <a:rPr lang="en-GB" i="1" dirty="0"/>
              <a:t>Essential Research Findings in Counselling and Psychotherapy: the facts are friendly.</a:t>
            </a:r>
            <a:r>
              <a:rPr lang="en-GB" dirty="0"/>
              <a:t> London, Sage. </a:t>
            </a:r>
            <a:endParaRPr lang="en-GB" dirty="0" smtClean="0"/>
          </a:p>
          <a:p>
            <a:r>
              <a:rPr lang="en-GB" dirty="0"/>
              <a:t>Cooper, M. Et al (2010</a:t>
            </a:r>
            <a:r>
              <a:rPr lang="en-GB" i="1" dirty="0"/>
              <a:t>) Person-Centred and Experiential Therapies Work: A Review of the Research on Counselling, Psychotherapy and Related Practices. </a:t>
            </a:r>
            <a:r>
              <a:rPr lang="en-GB" dirty="0"/>
              <a:t>Ross on Wye, PCCS.</a:t>
            </a:r>
            <a:endParaRPr lang="en-GB" dirty="0" smtClean="0"/>
          </a:p>
          <a:p>
            <a:r>
              <a:rPr lang="en-GB" dirty="0" err="1" smtClean="0"/>
              <a:t>Glatthorn</a:t>
            </a:r>
            <a:r>
              <a:rPr lang="en-GB" dirty="0"/>
              <a:t>, A.A. and Randy, L.J. (2005) Writing the winning thesis or dissertation.  Online </a:t>
            </a:r>
          </a:p>
          <a:p>
            <a:r>
              <a:rPr lang="en-GB" dirty="0"/>
              <a:t>Harper, D. (2012) Qualitative research methods in mental health and psychotherapy: a guide for students and practitioners, Oxford: Wiley-Blackwell. Online</a:t>
            </a:r>
          </a:p>
          <a:p>
            <a:r>
              <a:rPr lang="en-GB" dirty="0" smtClean="0"/>
              <a:t>McLeod</a:t>
            </a:r>
            <a:r>
              <a:rPr lang="en-GB" dirty="0"/>
              <a:t>, J. (2011) Qualitative Research in Counselling and Psychotherapy. 2</a:t>
            </a:r>
            <a:r>
              <a:rPr lang="en-GB" baseline="30000" dirty="0"/>
              <a:t>nd</a:t>
            </a:r>
            <a:r>
              <a:rPr lang="en-GB" dirty="0"/>
              <a:t> Ed.  London: Sage </a:t>
            </a:r>
          </a:p>
          <a:p>
            <a:r>
              <a:rPr lang="en-GB" dirty="0" err="1"/>
              <a:t>Pyrczak</a:t>
            </a:r>
            <a:r>
              <a:rPr lang="en-GB" dirty="0"/>
              <a:t>, F. (2014) Evaluating Research in Academic Journals: A Practical Guide to Realistic Evaluation. Taylor &amp; Francis. Online</a:t>
            </a:r>
          </a:p>
          <a:p>
            <a:r>
              <a:rPr lang="en-GB" dirty="0"/>
              <a:t>Staines, G, M. (2019) Social Sciences Research, Research Writing and Presentation for Students. London: </a:t>
            </a:r>
            <a:r>
              <a:rPr lang="en-GB" dirty="0" err="1"/>
              <a:t>Rowman</a:t>
            </a:r>
            <a:r>
              <a:rPr lang="en-GB" dirty="0"/>
              <a:t> &amp; Little Publishers. Online</a:t>
            </a:r>
          </a:p>
          <a:p>
            <a:r>
              <a:rPr lang="en-GB" b="1" dirty="0" err="1"/>
              <a:t>Willig</a:t>
            </a:r>
            <a:r>
              <a:rPr lang="en-GB" b="1" dirty="0"/>
              <a:t>, C. (2008) Introducing Qualitative Research in Psychology. 2</a:t>
            </a:r>
            <a:r>
              <a:rPr lang="en-GB" b="1" baseline="30000" dirty="0"/>
              <a:t>nd</a:t>
            </a:r>
            <a:r>
              <a:rPr lang="en-GB" b="1" dirty="0"/>
              <a:t> Ed. Berkshire: Open University Press.</a:t>
            </a:r>
          </a:p>
          <a:p>
            <a:r>
              <a:rPr lang="en-GB" b="1" dirty="0" err="1"/>
              <a:t>Wodak</a:t>
            </a:r>
            <a:r>
              <a:rPr lang="en-GB" b="1" dirty="0"/>
              <a:t>, R (2009) Methods of Critical Discourse Analysis 2</a:t>
            </a:r>
            <a:r>
              <a:rPr lang="en-GB" b="1" baseline="30000" dirty="0"/>
              <a:t>nd</a:t>
            </a:r>
            <a:r>
              <a:rPr lang="en-GB" b="1" dirty="0"/>
              <a:t> Ed. London: Sage.    </a:t>
            </a:r>
          </a:p>
        </p:txBody>
      </p:sp>
    </p:spTree>
    <p:extLst>
      <p:ext uri="{BB962C8B-B14F-4D97-AF65-F5344CB8AC3E}">
        <p14:creationId xmlns:p14="http://schemas.microsoft.com/office/powerpoint/2010/main" val="338283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848</TotalTime>
  <Words>1431</Words>
  <Application>Microsoft Office PowerPoint</Application>
  <PresentationFormat>Widescreen</PresentationFormat>
  <Paragraphs>154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Euphemia</vt:lpstr>
      <vt:lpstr>Plantagenet Cherokee</vt:lpstr>
      <vt:lpstr>PMingLiU</vt:lpstr>
      <vt:lpstr>Tahoma</vt:lpstr>
      <vt:lpstr>Verdana</vt:lpstr>
      <vt:lpstr>Wingdings</vt:lpstr>
      <vt:lpstr>Academic Literature 16x9</vt:lpstr>
      <vt:lpstr>ECHC7001 Advanced Research Methods</vt:lpstr>
      <vt:lpstr>Learning aims: W/C 9th November 2020  Week 6 Discursive psychology Discourse Analysis</vt:lpstr>
      <vt:lpstr>Discursive Psychology and Foucauldian Discourse Analysis</vt:lpstr>
      <vt:lpstr>Discourse: Philosophical Origins</vt:lpstr>
      <vt:lpstr>Discourse: Philosophical Origins</vt:lpstr>
      <vt:lpstr>Discourse: Philosophical Origins</vt:lpstr>
      <vt:lpstr>Potter and Wetherell, 1987</vt:lpstr>
      <vt:lpstr>Potter and Wetherell, 1987</vt:lpstr>
      <vt:lpstr>Discourse Analysis</vt:lpstr>
      <vt:lpstr>Discursive Psychology and Foucauldian Discourse Analysis</vt:lpstr>
      <vt:lpstr>Data Collection</vt:lpstr>
      <vt:lpstr>Procedural Guidelines for the Analysis of Discourse</vt:lpstr>
      <vt:lpstr>Asynchronous Learning Exercise: An Example of Discourse Analysis</vt:lpstr>
      <vt:lpstr>MICHEL FOUCAULT (1926-1984)</vt:lpstr>
      <vt:lpstr>Foucauldian Discourse Analysis</vt:lpstr>
      <vt:lpstr> Binary Opposites – ‘The Other’ </vt:lpstr>
      <vt:lpstr>THE CATEGORIZATION OF PEOPLE</vt:lpstr>
      <vt:lpstr>Two concepts of power: </vt:lpstr>
      <vt:lpstr>Foucault: Two periods</vt:lpstr>
      <vt:lpstr>Foucauldian Discourse Analysis</vt:lpstr>
      <vt:lpstr>Procedural Guidelines</vt:lpstr>
      <vt:lpstr>Procedural Guidelines</vt:lpstr>
      <vt:lpstr>Asynchronous Learning for this week</vt:lpstr>
      <vt:lpstr>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ECHC7001 Advanced Research Methods</dc:title>
  <dc:creator>Andrea Williams</dc:creator>
  <cp:lastModifiedBy>Andrea Williams</cp:lastModifiedBy>
  <cp:revision>40</cp:revision>
  <dcterms:created xsi:type="dcterms:W3CDTF">2020-11-02T16:46:54Z</dcterms:created>
  <dcterms:modified xsi:type="dcterms:W3CDTF">2020-11-08T23:49:34Z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