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21388388" cy="30275213"/>
  <p:notesSz cx="30275213" cy="2138838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20" d="100"/>
          <a:sy n="20" d="100"/>
        </p:scale>
        <p:origin x="2253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0121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hyperlink" Target="https://agilemanifesto.org/" TargetMode="External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D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1387816" cy="27432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" name="Shape 3"/>
          <p:cNvSpPr/>
          <p:nvPr/>
        </p:nvSpPr>
        <p:spPr>
          <a:xfrm>
            <a:off x="256032" y="164592"/>
            <a:ext cx="384048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pic>
        <p:nvPicPr>
          <p:cNvPr id="6" name="Image 0" descr="/home/claude/uwtsd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64592"/>
            <a:ext cx="3840480" cy="150876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256032" y="1737360"/>
            <a:ext cx="3840480" cy="914400"/>
          </a:xfrm>
          <a:prstGeom prst="rect">
            <a:avLst/>
          </a:prstGeom>
          <a:solidFill>
            <a:srgbClr val="1A4A28"/>
          </a:solidFill>
          <a:ln w="12700">
            <a:solidFill>
              <a:srgbClr val="1A4A28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8" name="Text 5"/>
          <p:cNvSpPr/>
          <p:nvPr/>
        </p:nvSpPr>
        <p:spPr>
          <a:xfrm>
            <a:off x="347472" y="1773936"/>
            <a:ext cx="3657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Student:  Sana Khan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347472" y="2011680"/>
            <a:ext cx="3657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C8E8D0"/>
                </a:solidFill>
                <a:ea typeface="Calibri" pitchFamily="34" charset="-122"/>
                <a:cs typeface="Calibri" pitchFamily="34" charset="-120"/>
              </a:rPr>
              <a:t>Student ID:  2239157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347472" y="2231136"/>
            <a:ext cx="3657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C8E8D0"/>
                </a:solidFill>
                <a:ea typeface="Calibri" pitchFamily="34" charset="-122"/>
                <a:cs typeface="Calibri" pitchFamily="34" charset="-120"/>
              </a:rPr>
              <a:t>Supervisor:  Dr MD Shantanu Islam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347472" y="2450592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90C8A0"/>
                </a:solidFill>
                <a:ea typeface="Calibri" pitchFamily="34" charset="-122"/>
                <a:cs typeface="Calibri" pitchFamily="34" charset="-120"/>
              </a:rPr>
              <a:t>Submission:  5th April 2026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4206240" y="45720"/>
            <a:ext cx="12801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SmartConnect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5664708" y="1490472"/>
            <a:ext cx="10058400" cy="64008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4" name="Text 11"/>
          <p:cNvSpPr/>
          <p:nvPr/>
        </p:nvSpPr>
        <p:spPr>
          <a:xfrm>
            <a:off x="4206240" y="1581912"/>
            <a:ext cx="12801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D8EAD8"/>
                </a:solidFill>
                <a:ea typeface="Calibri" pitchFamily="34" charset="-122"/>
                <a:cs typeface="Calibri" pitchFamily="34" charset="-120"/>
              </a:rPr>
              <a:t>A Digital Platform Linking Mosques and Communities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4206240" y="2130552"/>
            <a:ext cx="12801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90C8A0"/>
                </a:solidFill>
                <a:ea typeface="Calibri" pitchFamily="34" charset="-122"/>
                <a:cs typeface="Calibri" pitchFamily="34" charset="-120"/>
              </a:rPr>
              <a:t>Al Noor Masjid  ·  Al Birr Masjid  ·  Farooq Masjid &amp; Academy  ·  Redditch, Worcestershire, UK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4206240" y="2487168"/>
            <a:ext cx="1280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6AAA80"/>
                </a:solidFill>
                <a:ea typeface="Calibri" pitchFamily="34" charset="-122"/>
                <a:cs typeface="Calibri" pitchFamily="34" charset="-120"/>
              </a:rPr>
              <a:t>BSc Cloud Computing  ·  Independent Project ACCA6020  ·  University of Wales Trinity Saint David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17236440" y="0"/>
            <a:ext cx="4151376" cy="2743200"/>
          </a:xfrm>
          <a:prstGeom prst="rect">
            <a:avLst/>
          </a:prstGeom>
          <a:solidFill>
            <a:srgbClr val="163524"/>
          </a:solidFill>
          <a:ln w="12700">
            <a:solidFill>
              <a:srgbClr val="16352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8" name="Shape 15"/>
          <p:cNvSpPr/>
          <p:nvPr/>
        </p:nvSpPr>
        <p:spPr>
          <a:xfrm>
            <a:off x="17922240" y="182880"/>
            <a:ext cx="2560320" cy="2560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pic>
        <p:nvPicPr>
          <p:cNvPr id="19" name="Image 1" descr="/home/claude/app_logo_ic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1968" y="320040"/>
            <a:ext cx="2340864" cy="2120028"/>
          </a:xfrm>
          <a:prstGeom prst="rect">
            <a:avLst/>
          </a:prstGeom>
        </p:spPr>
      </p:pic>
      <p:sp>
        <p:nvSpPr>
          <p:cNvPr id="20" name="Text 16"/>
          <p:cNvSpPr/>
          <p:nvPr/>
        </p:nvSpPr>
        <p:spPr>
          <a:xfrm>
            <a:off x="17236440" y="2487168"/>
            <a:ext cx="415137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7ABF8A"/>
                </a:solidFill>
                <a:ea typeface="Calibri" pitchFamily="34" charset="-122"/>
                <a:cs typeface="Calibri" pitchFamily="34" charset="-120"/>
              </a:rPr>
              <a:t>SmartConnect App</a:t>
            </a:r>
            <a:endParaRPr lang="en-US" sz="1400" dirty="0"/>
          </a:p>
        </p:txBody>
      </p:sp>
      <p:sp>
        <p:nvSpPr>
          <p:cNvPr id="21" name="Shape 17"/>
          <p:cNvSpPr/>
          <p:nvPr/>
        </p:nvSpPr>
        <p:spPr>
          <a:xfrm>
            <a:off x="0" y="2743200"/>
            <a:ext cx="21387816" cy="13716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2" name="Shape 18"/>
          <p:cNvSpPr/>
          <p:nvPr/>
        </p:nvSpPr>
        <p:spPr>
          <a:xfrm>
            <a:off x="7187184" y="3108960"/>
            <a:ext cx="0" cy="26572464"/>
          </a:xfrm>
          <a:prstGeom prst="line">
            <a:avLst/>
          </a:prstGeom>
          <a:noFill/>
          <a:ln w="12700">
            <a:solidFill>
              <a:srgbClr val="C0D8C0"/>
            </a:solidFill>
            <a:prstDash val="sysDot"/>
          </a:ln>
        </p:spPr>
        <p:txBody>
          <a:bodyPr/>
          <a:lstStyle/>
          <a:p>
            <a:endParaRPr lang="en-GB" sz="1400"/>
          </a:p>
        </p:txBody>
      </p:sp>
      <p:sp>
        <p:nvSpPr>
          <p:cNvPr id="23" name="Shape 19"/>
          <p:cNvSpPr/>
          <p:nvPr/>
        </p:nvSpPr>
        <p:spPr>
          <a:xfrm>
            <a:off x="14200632" y="3108960"/>
            <a:ext cx="0" cy="26572464"/>
          </a:xfrm>
          <a:prstGeom prst="line">
            <a:avLst/>
          </a:prstGeom>
          <a:noFill/>
          <a:ln w="12700">
            <a:solidFill>
              <a:srgbClr val="C0D8C0"/>
            </a:solidFill>
            <a:prstDash val="sysDot"/>
          </a:ln>
        </p:spPr>
        <p:txBody>
          <a:bodyPr/>
          <a:lstStyle/>
          <a:p>
            <a:endParaRPr lang="en-GB" sz="1400"/>
          </a:p>
        </p:txBody>
      </p:sp>
      <p:sp>
        <p:nvSpPr>
          <p:cNvPr id="24" name="Shape 20"/>
          <p:cNvSpPr/>
          <p:nvPr/>
        </p:nvSpPr>
        <p:spPr>
          <a:xfrm>
            <a:off x="274320" y="3108960"/>
            <a:ext cx="457200" cy="45720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5" name="Text 21"/>
          <p:cNvSpPr/>
          <p:nvPr/>
        </p:nvSpPr>
        <p:spPr>
          <a:xfrm>
            <a:off x="274320" y="31089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1</a:t>
            </a:r>
            <a:endParaRPr lang="en-US" sz="1400" dirty="0"/>
          </a:p>
        </p:txBody>
      </p:sp>
      <p:sp>
        <p:nvSpPr>
          <p:cNvPr id="26" name="Text 22"/>
          <p:cNvSpPr/>
          <p:nvPr/>
        </p:nvSpPr>
        <p:spPr>
          <a:xfrm>
            <a:off x="822960" y="3145536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D6670"/>
                </a:solidFill>
                <a:ea typeface="Georgia" pitchFamily="34" charset="-122"/>
                <a:cs typeface="Georgia" pitchFamily="34" charset="-120"/>
              </a:rPr>
              <a:t>INTRODUCTION</a:t>
            </a:r>
            <a:endParaRPr lang="en-US" sz="2000" dirty="0"/>
          </a:p>
        </p:txBody>
      </p:sp>
      <p:sp>
        <p:nvSpPr>
          <p:cNvPr id="27" name="Shape 23"/>
          <p:cNvSpPr/>
          <p:nvPr/>
        </p:nvSpPr>
        <p:spPr>
          <a:xfrm>
            <a:off x="274320" y="3593592"/>
            <a:ext cx="6812280" cy="4572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8" name="Shape 24"/>
          <p:cNvSpPr/>
          <p:nvPr/>
        </p:nvSpPr>
        <p:spPr>
          <a:xfrm>
            <a:off x="274320" y="3703320"/>
            <a:ext cx="6812280" cy="420624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9" name="Text 25"/>
          <p:cNvSpPr/>
          <p:nvPr/>
        </p:nvSpPr>
        <p:spPr>
          <a:xfrm>
            <a:off x="438912" y="3867912"/>
            <a:ext cx="6483096" cy="389534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8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Religious institutions have long served as cornerstones of community life. Mosques play a multifaceted role in Muslim-minority communities, extending beyond worship to education, social cohesion, and welfare [1].</a:t>
            </a:r>
            <a:endParaRPr lang="en-US" sz="1400" dirty="0"/>
          </a:p>
          <a:p>
            <a:pPr marL="0" indent="0" algn="l">
              <a:lnSpc>
                <a:spcPct val="138000"/>
              </a:lnSpc>
              <a:buNone/>
            </a:pPr>
            <a:endParaRPr lang="en-US" sz="1400" dirty="0"/>
          </a:p>
          <a:p>
            <a:pPr marL="0" indent="0" algn="l">
              <a:lnSpc>
                <a:spcPct val="138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Redditch, Worcestershire, is home to three mosques — Al Noor Masjid, Al Birr Masjid, and Farooq Masjid &amp; Academy — which collectively serve a growing Muslim population. Each mosque operates in a digital silo with no unified platform for prayer schedules, events, or announcements [2].</a:t>
            </a:r>
            <a:endParaRPr lang="en-US" sz="1400" dirty="0"/>
          </a:p>
          <a:p>
            <a:pPr marL="0" indent="0" algn="l">
              <a:lnSpc>
                <a:spcPct val="138000"/>
              </a:lnSpc>
              <a:buNone/>
            </a:pPr>
            <a:endParaRPr lang="en-US" sz="1400" dirty="0"/>
          </a:p>
          <a:p>
            <a:pPr marL="0" indent="0" algn="l">
              <a:lnSpc>
                <a:spcPct val="138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Applications such as Muslim Pro (170M+ downloads) demonstrate the appetite for faith-based digital tools. However, research specific to multi-mosque integration in small UK towns remains a significant gap in the literature [3],[4],[5].</a:t>
            </a:r>
            <a:endParaRPr lang="en-US" sz="1400" dirty="0"/>
          </a:p>
        </p:txBody>
      </p:sp>
      <p:sp>
        <p:nvSpPr>
          <p:cNvPr id="30" name="Shape 26"/>
          <p:cNvSpPr/>
          <p:nvPr/>
        </p:nvSpPr>
        <p:spPr>
          <a:xfrm>
            <a:off x="274320" y="8055864"/>
            <a:ext cx="6812280" cy="914400"/>
          </a:xfrm>
          <a:prstGeom prst="rect">
            <a:avLst/>
          </a:prstGeom>
          <a:solidFill>
            <a:srgbClr val="E8F5EC"/>
          </a:solidFill>
          <a:ln w="12700">
            <a:solidFill>
              <a:srgbClr val="2D8A4E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1" name="Shape 27"/>
          <p:cNvSpPr/>
          <p:nvPr/>
        </p:nvSpPr>
        <p:spPr>
          <a:xfrm>
            <a:off x="274320" y="8055864"/>
            <a:ext cx="146304" cy="91440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2" name="Text 28"/>
          <p:cNvSpPr/>
          <p:nvPr/>
        </p:nvSpPr>
        <p:spPr>
          <a:xfrm>
            <a:off x="493776" y="8129016"/>
            <a:ext cx="6537960" cy="1737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⚠  </a:t>
            </a: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000" dirty="0"/>
          </a:p>
        </p:txBody>
      </p:sp>
      <p:sp>
        <p:nvSpPr>
          <p:cNvPr id="33" name="Text 29"/>
          <p:cNvSpPr/>
          <p:nvPr/>
        </p:nvSpPr>
        <p:spPr>
          <a:xfrm>
            <a:off x="493776" y="8485632"/>
            <a:ext cx="6537960" cy="42062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000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No centralised digital platform exists for the three Redditch mosques, causing fragmented communication, duplicated events, and limited cross-community collaboration.</a:t>
            </a:r>
            <a:endParaRPr lang="en-US" sz="1000" dirty="0"/>
          </a:p>
        </p:txBody>
      </p:sp>
      <p:sp>
        <p:nvSpPr>
          <p:cNvPr id="34" name="Shape 30"/>
          <p:cNvSpPr/>
          <p:nvPr/>
        </p:nvSpPr>
        <p:spPr>
          <a:xfrm>
            <a:off x="274320" y="9098280"/>
            <a:ext cx="457200" cy="45720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5" name="Text 31"/>
          <p:cNvSpPr/>
          <p:nvPr/>
        </p:nvSpPr>
        <p:spPr>
          <a:xfrm>
            <a:off x="274320" y="90982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2</a:t>
            </a:r>
            <a:endParaRPr lang="en-US" sz="1400" dirty="0"/>
          </a:p>
        </p:txBody>
      </p:sp>
      <p:sp>
        <p:nvSpPr>
          <p:cNvPr id="36" name="Text 32"/>
          <p:cNvSpPr/>
          <p:nvPr/>
        </p:nvSpPr>
        <p:spPr>
          <a:xfrm>
            <a:off x="822960" y="9134856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Georgia" pitchFamily="34" charset="-122"/>
                <a:cs typeface="Georgia" pitchFamily="34" charset="-120"/>
              </a:rPr>
              <a:t>AIM OF THE STUDY</a:t>
            </a:r>
            <a:endParaRPr lang="en-US" sz="2000" dirty="0"/>
          </a:p>
        </p:txBody>
      </p:sp>
      <p:sp>
        <p:nvSpPr>
          <p:cNvPr id="37" name="Shape 33"/>
          <p:cNvSpPr/>
          <p:nvPr/>
        </p:nvSpPr>
        <p:spPr>
          <a:xfrm>
            <a:off x="274320" y="9582912"/>
            <a:ext cx="6812280" cy="4572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8" name="Shape 34"/>
          <p:cNvSpPr/>
          <p:nvPr/>
        </p:nvSpPr>
        <p:spPr>
          <a:xfrm>
            <a:off x="274320" y="9692640"/>
            <a:ext cx="6812280" cy="1005840"/>
          </a:xfrm>
          <a:prstGeom prst="rect">
            <a:avLst/>
          </a:prstGeom>
          <a:solidFill>
            <a:srgbClr val="FFF8E6"/>
          </a:solidFill>
          <a:ln w="12700">
            <a:solidFill>
              <a:srgbClr val="C8860A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9" name="Text 35"/>
          <p:cNvSpPr/>
          <p:nvPr/>
        </p:nvSpPr>
        <p:spPr>
          <a:xfrm>
            <a:off x="438912" y="9811512"/>
            <a:ext cx="6483096" cy="78638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5000"/>
              </a:lnSpc>
              <a:buNone/>
            </a:pPr>
            <a:r>
              <a:rPr lang="en-US" sz="1400" i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To design and evaluate a centralised mobile application that addresses communication gaps, supports structured information sharing, and promotes active engagement between three mosques and the Muslim community in Redditch.</a:t>
            </a:r>
            <a:endParaRPr lang="en-US" sz="1400" dirty="0"/>
          </a:p>
        </p:txBody>
      </p:sp>
      <p:sp>
        <p:nvSpPr>
          <p:cNvPr id="40" name="Shape 36"/>
          <p:cNvSpPr/>
          <p:nvPr/>
        </p:nvSpPr>
        <p:spPr>
          <a:xfrm>
            <a:off x="274320" y="10844784"/>
            <a:ext cx="457200" cy="45720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1" name="Text 37"/>
          <p:cNvSpPr/>
          <p:nvPr/>
        </p:nvSpPr>
        <p:spPr>
          <a:xfrm>
            <a:off x="274320" y="1084478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3</a:t>
            </a:r>
            <a:endParaRPr lang="en-US" sz="1400" dirty="0"/>
          </a:p>
        </p:txBody>
      </p:sp>
      <p:sp>
        <p:nvSpPr>
          <p:cNvPr id="42" name="Text 38"/>
          <p:cNvSpPr/>
          <p:nvPr/>
        </p:nvSpPr>
        <p:spPr>
          <a:xfrm>
            <a:off x="822960" y="10881360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2D8A4E"/>
                </a:solidFill>
                <a:ea typeface="Georgia" pitchFamily="34" charset="-122"/>
                <a:cs typeface="Georgia" pitchFamily="34" charset="-120"/>
              </a:rPr>
              <a:t>OBJECTIVES</a:t>
            </a:r>
            <a:endParaRPr lang="en-US" sz="2000" dirty="0"/>
          </a:p>
        </p:txBody>
      </p:sp>
      <p:sp>
        <p:nvSpPr>
          <p:cNvPr id="43" name="Shape 39"/>
          <p:cNvSpPr/>
          <p:nvPr/>
        </p:nvSpPr>
        <p:spPr>
          <a:xfrm>
            <a:off x="274320" y="11329416"/>
            <a:ext cx="6812280" cy="4572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4" name="Shape 40"/>
          <p:cNvSpPr/>
          <p:nvPr/>
        </p:nvSpPr>
        <p:spPr>
          <a:xfrm>
            <a:off x="182455" y="11375136"/>
            <a:ext cx="6812280" cy="4639287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 dirty="0"/>
          </a:p>
        </p:txBody>
      </p:sp>
      <p:sp>
        <p:nvSpPr>
          <p:cNvPr id="45" name="Shape 41"/>
          <p:cNvSpPr/>
          <p:nvPr/>
        </p:nvSpPr>
        <p:spPr>
          <a:xfrm>
            <a:off x="402336" y="11585036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6" name="Text 42"/>
          <p:cNvSpPr/>
          <p:nvPr/>
        </p:nvSpPr>
        <p:spPr>
          <a:xfrm>
            <a:off x="402336" y="11555094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47" name="Text 43"/>
          <p:cNvSpPr/>
          <p:nvPr/>
        </p:nvSpPr>
        <p:spPr>
          <a:xfrm>
            <a:off x="804672" y="11576304"/>
            <a:ext cx="1508760" cy="365760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Analyse</a:t>
            </a:r>
            <a:endParaRPr lang="en-US" sz="1400" dirty="0"/>
          </a:p>
        </p:txBody>
      </p:sp>
      <p:sp>
        <p:nvSpPr>
          <p:cNvPr id="48" name="Text 44"/>
          <p:cNvSpPr/>
          <p:nvPr/>
        </p:nvSpPr>
        <p:spPr>
          <a:xfrm>
            <a:off x="2359152" y="11576304"/>
            <a:ext cx="4599432" cy="365760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current communication practices across the three Redditch mosques</a:t>
            </a:r>
            <a:endParaRPr lang="en-US" sz="1400" dirty="0"/>
          </a:p>
        </p:txBody>
      </p:sp>
      <p:sp>
        <p:nvSpPr>
          <p:cNvPr id="49" name="Shape 45"/>
          <p:cNvSpPr/>
          <p:nvPr/>
        </p:nvSpPr>
        <p:spPr>
          <a:xfrm>
            <a:off x="411480" y="12176768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0" name="Text 46"/>
          <p:cNvSpPr/>
          <p:nvPr/>
        </p:nvSpPr>
        <p:spPr>
          <a:xfrm>
            <a:off x="420624" y="12176768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51" name="Text 47"/>
          <p:cNvSpPr/>
          <p:nvPr/>
        </p:nvSpPr>
        <p:spPr>
          <a:xfrm>
            <a:off x="804672" y="12198096"/>
            <a:ext cx="1508760" cy="2934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Review</a:t>
            </a:r>
            <a:endParaRPr lang="en-US" sz="1400" dirty="0"/>
          </a:p>
        </p:txBody>
      </p:sp>
      <p:sp>
        <p:nvSpPr>
          <p:cNvPr id="52" name="Text 48"/>
          <p:cNvSpPr/>
          <p:nvPr/>
        </p:nvSpPr>
        <p:spPr>
          <a:xfrm>
            <a:off x="2359152" y="12198096"/>
            <a:ext cx="4599432" cy="2934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existing digital mosque platforms to identify best practices &amp; gaps</a:t>
            </a:r>
            <a:endParaRPr lang="en-US" sz="1400" dirty="0"/>
          </a:p>
        </p:txBody>
      </p:sp>
      <p:sp>
        <p:nvSpPr>
          <p:cNvPr id="53" name="Shape 49"/>
          <p:cNvSpPr/>
          <p:nvPr/>
        </p:nvSpPr>
        <p:spPr>
          <a:xfrm>
            <a:off x="402336" y="12637610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4" name="Text 50"/>
          <p:cNvSpPr/>
          <p:nvPr/>
        </p:nvSpPr>
        <p:spPr>
          <a:xfrm>
            <a:off x="420624" y="12648498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55" name="Text 51"/>
          <p:cNvSpPr/>
          <p:nvPr/>
        </p:nvSpPr>
        <p:spPr>
          <a:xfrm>
            <a:off x="832104" y="12716359"/>
            <a:ext cx="1508760" cy="1097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Design &amp; Dev</a:t>
            </a:r>
            <a:endParaRPr lang="en-US" sz="1400" dirty="0"/>
          </a:p>
        </p:txBody>
      </p:sp>
      <p:sp>
        <p:nvSpPr>
          <p:cNvPr id="56" name="Text 52"/>
          <p:cNvSpPr/>
          <p:nvPr/>
        </p:nvSpPr>
        <p:spPr>
          <a:xfrm>
            <a:off x="2340864" y="12716359"/>
            <a:ext cx="4599432" cy="72327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prototype Android app using Java + XML in Android Studio</a:t>
            </a:r>
            <a:endParaRPr lang="en-US" sz="1400" dirty="0"/>
          </a:p>
        </p:txBody>
      </p:sp>
      <p:sp>
        <p:nvSpPr>
          <p:cNvPr id="57" name="Shape 53"/>
          <p:cNvSpPr/>
          <p:nvPr/>
        </p:nvSpPr>
        <p:spPr>
          <a:xfrm>
            <a:off x="420624" y="13079043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8" name="Text 54"/>
          <p:cNvSpPr/>
          <p:nvPr/>
        </p:nvSpPr>
        <p:spPr>
          <a:xfrm>
            <a:off x="428785" y="13079043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59" name="Text 55"/>
          <p:cNvSpPr/>
          <p:nvPr/>
        </p:nvSpPr>
        <p:spPr>
          <a:xfrm>
            <a:off x="842790" y="13188113"/>
            <a:ext cx="1508760" cy="45719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Build</a:t>
            </a:r>
            <a:endParaRPr lang="en-US" sz="1400" dirty="0"/>
          </a:p>
        </p:txBody>
      </p:sp>
      <p:sp>
        <p:nvSpPr>
          <p:cNvPr id="60" name="Text 56"/>
          <p:cNvSpPr/>
          <p:nvPr/>
        </p:nvSpPr>
        <p:spPr>
          <a:xfrm>
            <a:off x="2351550" y="13082862"/>
            <a:ext cx="4599432" cy="251460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Flask-based backend with admin dashboard for mosque staff</a:t>
            </a:r>
            <a:endParaRPr lang="en-US" sz="1400" dirty="0"/>
          </a:p>
        </p:txBody>
      </p:sp>
      <p:sp>
        <p:nvSpPr>
          <p:cNvPr id="61" name="Shape 57"/>
          <p:cNvSpPr/>
          <p:nvPr/>
        </p:nvSpPr>
        <p:spPr>
          <a:xfrm>
            <a:off x="431936" y="13522810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62" name="Text 58"/>
          <p:cNvSpPr/>
          <p:nvPr/>
        </p:nvSpPr>
        <p:spPr>
          <a:xfrm>
            <a:off x="438912" y="13514573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63" name="Text 59"/>
          <p:cNvSpPr/>
          <p:nvPr/>
        </p:nvSpPr>
        <p:spPr>
          <a:xfrm>
            <a:off x="870222" y="13373007"/>
            <a:ext cx="1508760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Implement</a:t>
            </a:r>
            <a:endParaRPr lang="en-US" sz="1400" dirty="0"/>
          </a:p>
        </p:txBody>
      </p:sp>
      <p:sp>
        <p:nvSpPr>
          <p:cNvPr id="64" name="Text 60"/>
          <p:cNvSpPr/>
          <p:nvPr/>
        </p:nvSpPr>
        <p:spPr>
          <a:xfrm>
            <a:off x="2395303" y="13451461"/>
            <a:ext cx="4599432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RESTful API for real-time synchronisation between app &amp; server</a:t>
            </a:r>
            <a:endParaRPr lang="en-US" sz="1400" dirty="0"/>
          </a:p>
        </p:txBody>
      </p:sp>
      <p:sp>
        <p:nvSpPr>
          <p:cNvPr id="65" name="Shape 61"/>
          <p:cNvSpPr/>
          <p:nvPr/>
        </p:nvSpPr>
        <p:spPr>
          <a:xfrm>
            <a:off x="431936" y="13965480"/>
            <a:ext cx="320040" cy="320040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66" name="Text 62"/>
          <p:cNvSpPr/>
          <p:nvPr/>
        </p:nvSpPr>
        <p:spPr>
          <a:xfrm>
            <a:off x="429391" y="13943639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67" name="Text 63"/>
          <p:cNvSpPr/>
          <p:nvPr/>
        </p:nvSpPr>
        <p:spPr>
          <a:xfrm>
            <a:off x="915592" y="13808265"/>
            <a:ext cx="1508760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Integrate</a:t>
            </a:r>
            <a:endParaRPr lang="en-US" sz="1400" dirty="0"/>
          </a:p>
        </p:txBody>
      </p:sp>
      <p:sp>
        <p:nvSpPr>
          <p:cNvPr id="68" name="Text 64"/>
          <p:cNvSpPr/>
          <p:nvPr/>
        </p:nvSpPr>
        <p:spPr>
          <a:xfrm>
            <a:off x="2359152" y="13918941"/>
            <a:ext cx="4599432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prayer times, events, announcements, Qibla compass &amp; mosque locator</a:t>
            </a:r>
            <a:endParaRPr lang="en-US" sz="1400" dirty="0"/>
          </a:p>
        </p:txBody>
      </p:sp>
      <p:sp>
        <p:nvSpPr>
          <p:cNvPr id="69" name="Shape 65"/>
          <p:cNvSpPr/>
          <p:nvPr/>
        </p:nvSpPr>
        <p:spPr>
          <a:xfrm>
            <a:off x="431936" y="14427363"/>
            <a:ext cx="320040" cy="320040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70" name="Text 66"/>
          <p:cNvSpPr/>
          <p:nvPr/>
        </p:nvSpPr>
        <p:spPr>
          <a:xfrm>
            <a:off x="438912" y="14416865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7</a:t>
            </a:r>
            <a:endParaRPr lang="en-US" sz="1400" dirty="0"/>
          </a:p>
        </p:txBody>
      </p:sp>
      <p:sp>
        <p:nvSpPr>
          <p:cNvPr id="71" name="Text 67"/>
          <p:cNvSpPr/>
          <p:nvPr/>
        </p:nvSpPr>
        <p:spPr>
          <a:xfrm>
            <a:off x="915592" y="14286929"/>
            <a:ext cx="1508760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Test</a:t>
            </a:r>
            <a:endParaRPr lang="en-US" sz="1400" dirty="0"/>
          </a:p>
        </p:txBody>
      </p:sp>
      <p:sp>
        <p:nvSpPr>
          <p:cNvPr id="72" name="Text 68"/>
          <p:cNvSpPr/>
          <p:nvPr/>
        </p:nvSpPr>
        <p:spPr>
          <a:xfrm>
            <a:off x="2359152" y="14515399"/>
            <a:ext cx="4599432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functionality &amp; usability via Android Emulator &amp; manual test cases</a:t>
            </a:r>
            <a:endParaRPr lang="en-US" sz="1400" dirty="0"/>
          </a:p>
        </p:txBody>
      </p:sp>
      <p:sp>
        <p:nvSpPr>
          <p:cNvPr id="73" name="Shape 69"/>
          <p:cNvSpPr/>
          <p:nvPr/>
        </p:nvSpPr>
        <p:spPr>
          <a:xfrm>
            <a:off x="429391" y="14889135"/>
            <a:ext cx="320040" cy="320040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74" name="Text 70"/>
          <p:cNvSpPr/>
          <p:nvPr/>
        </p:nvSpPr>
        <p:spPr>
          <a:xfrm>
            <a:off x="450224" y="14868969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8</a:t>
            </a:r>
            <a:endParaRPr lang="en-US" sz="1400" dirty="0"/>
          </a:p>
        </p:txBody>
      </p:sp>
      <p:sp>
        <p:nvSpPr>
          <p:cNvPr id="75" name="Text 71"/>
          <p:cNvSpPr/>
          <p:nvPr/>
        </p:nvSpPr>
        <p:spPr>
          <a:xfrm>
            <a:off x="911182" y="14767332"/>
            <a:ext cx="1508760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Evaluate</a:t>
            </a:r>
            <a:endParaRPr lang="en-US" sz="1400" dirty="0"/>
          </a:p>
        </p:txBody>
      </p:sp>
      <p:sp>
        <p:nvSpPr>
          <p:cNvPr id="76" name="Text 72"/>
          <p:cNvSpPr/>
          <p:nvPr/>
        </p:nvSpPr>
        <p:spPr>
          <a:xfrm>
            <a:off x="2322576" y="14938999"/>
            <a:ext cx="4599432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prototype against all functional &amp; non-functional requirements</a:t>
            </a:r>
            <a:endParaRPr lang="en-US" sz="1400" dirty="0"/>
          </a:p>
        </p:txBody>
      </p:sp>
      <p:sp>
        <p:nvSpPr>
          <p:cNvPr id="77" name="Shape 73"/>
          <p:cNvSpPr/>
          <p:nvPr/>
        </p:nvSpPr>
        <p:spPr>
          <a:xfrm>
            <a:off x="467698" y="15416784"/>
            <a:ext cx="320040" cy="320040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78" name="Text 74"/>
          <p:cNvSpPr/>
          <p:nvPr/>
        </p:nvSpPr>
        <p:spPr>
          <a:xfrm>
            <a:off x="477907" y="15407640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9</a:t>
            </a:r>
            <a:endParaRPr lang="en-US" sz="1400" dirty="0"/>
          </a:p>
        </p:txBody>
      </p:sp>
      <p:sp>
        <p:nvSpPr>
          <p:cNvPr id="79" name="Text 75"/>
          <p:cNvSpPr/>
          <p:nvPr/>
        </p:nvSpPr>
        <p:spPr>
          <a:xfrm>
            <a:off x="911182" y="15279266"/>
            <a:ext cx="1508760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D3D1F"/>
                </a:solidFill>
                <a:ea typeface="Calibri" pitchFamily="34" charset="-122"/>
                <a:cs typeface="Calibri" pitchFamily="34" charset="-120"/>
              </a:rPr>
              <a:t>Recommend</a:t>
            </a:r>
            <a:endParaRPr lang="en-US" sz="1400" dirty="0"/>
          </a:p>
        </p:txBody>
      </p:sp>
      <p:sp>
        <p:nvSpPr>
          <p:cNvPr id="80" name="Text 76"/>
          <p:cNvSpPr/>
          <p:nvPr/>
        </p:nvSpPr>
        <p:spPr>
          <a:xfrm>
            <a:off x="2286000" y="15407640"/>
            <a:ext cx="4599432" cy="5669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GDPR compliance, scalability &amp; long-term deployment strategies</a:t>
            </a:r>
            <a:endParaRPr lang="en-US" sz="1400" dirty="0"/>
          </a:p>
        </p:txBody>
      </p:sp>
      <p:sp>
        <p:nvSpPr>
          <p:cNvPr id="81" name="Shape 77"/>
          <p:cNvSpPr/>
          <p:nvPr/>
        </p:nvSpPr>
        <p:spPr>
          <a:xfrm>
            <a:off x="182455" y="16290364"/>
            <a:ext cx="6812280" cy="3332553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 dirty="0"/>
          </a:p>
        </p:txBody>
      </p:sp>
      <p:sp>
        <p:nvSpPr>
          <p:cNvPr id="82" name="Text 78"/>
          <p:cNvSpPr/>
          <p:nvPr/>
        </p:nvSpPr>
        <p:spPr>
          <a:xfrm>
            <a:off x="521208" y="16275587"/>
            <a:ext cx="6483096" cy="36429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Key Project Findings</a:t>
            </a:r>
            <a:endParaRPr lang="en-US" sz="2000" dirty="0"/>
          </a:p>
        </p:txBody>
      </p:sp>
      <p:sp>
        <p:nvSpPr>
          <p:cNvPr id="83" name="Text 79"/>
          <p:cNvSpPr/>
          <p:nvPr/>
        </p:nvSpPr>
        <p:spPr>
          <a:xfrm>
            <a:off x="347472" y="16605756"/>
            <a:ext cx="6483096" cy="49554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Unified platform for 3 Redditch mosques: Al Noor, Al Birr &amp; Farooq</a:t>
            </a:r>
            <a:endParaRPr lang="en-US" sz="1400" dirty="0"/>
          </a:p>
        </p:txBody>
      </p:sp>
      <p:sp>
        <p:nvSpPr>
          <p:cNvPr id="84" name="Text 80"/>
          <p:cNvSpPr/>
          <p:nvPr/>
        </p:nvSpPr>
        <p:spPr>
          <a:xfrm>
            <a:off x="374904" y="16554625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Flask REST API achieved &lt;200ms average response time (143–187ms)</a:t>
            </a:r>
            <a:endParaRPr lang="en-US" sz="1400" dirty="0"/>
          </a:p>
        </p:txBody>
      </p:sp>
      <p:sp>
        <p:nvSpPr>
          <p:cNvPr id="85" name="Text 81"/>
          <p:cNvSpPr/>
          <p:nvPr/>
        </p:nvSpPr>
        <p:spPr>
          <a:xfrm>
            <a:off x="374904" y="16841820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Retrofit 2 + Gson parses live JSON data from Flask backend</a:t>
            </a:r>
            <a:endParaRPr lang="en-US" sz="1400" dirty="0"/>
          </a:p>
        </p:txBody>
      </p:sp>
      <p:sp>
        <p:nvSpPr>
          <p:cNvPr id="86" name="Text 82"/>
          <p:cNvSpPr/>
          <p:nvPr/>
        </p:nvSpPr>
        <p:spPr>
          <a:xfrm>
            <a:off x="374904" y="17096479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GPS + SensorManager calculates Qibla bearing via Haversine formula</a:t>
            </a:r>
            <a:endParaRPr lang="en-US" sz="1400" dirty="0"/>
          </a:p>
        </p:txBody>
      </p:sp>
      <p:sp>
        <p:nvSpPr>
          <p:cNvPr id="87" name="Text 83"/>
          <p:cNvSpPr/>
          <p:nvPr/>
        </p:nvSpPr>
        <p:spPr>
          <a:xfrm>
            <a:off x="397764" y="17328446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Auto-expiry filters stale announcements without admin intervention</a:t>
            </a:r>
            <a:endParaRPr lang="en-US" sz="1400" dirty="0"/>
          </a:p>
        </p:txBody>
      </p:sp>
      <p:sp>
        <p:nvSpPr>
          <p:cNvPr id="88" name="Text 84"/>
          <p:cNvSpPr/>
          <p:nvPr/>
        </p:nvSpPr>
        <p:spPr>
          <a:xfrm>
            <a:off x="397764" y="17584714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Admin dashboard enables mosque staff to manage all content</a:t>
            </a:r>
            <a:endParaRPr lang="en-US" sz="1400" dirty="0"/>
          </a:p>
        </p:txBody>
      </p:sp>
      <p:sp>
        <p:nvSpPr>
          <p:cNvPr id="89" name="Text 85"/>
          <p:cNvSpPr/>
          <p:nvPr/>
        </p:nvSpPr>
        <p:spPr>
          <a:xfrm>
            <a:off x="365760" y="17817813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Graceful fallback data loads when backend is unavailable</a:t>
            </a:r>
            <a:endParaRPr lang="en-US" sz="1400" dirty="0"/>
          </a:p>
        </p:txBody>
      </p:sp>
      <p:sp>
        <p:nvSpPr>
          <p:cNvPr id="90" name="Text 86"/>
          <p:cNvSpPr/>
          <p:nvPr/>
        </p:nvSpPr>
        <p:spPr>
          <a:xfrm>
            <a:off x="374904" y="18066168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Tested on API levels 24, 29 &amp; 34 — no crashes recorded</a:t>
            </a:r>
            <a:endParaRPr lang="en-US" sz="1400" dirty="0"/>
          </a:p>
        </p:txBody>
      </p:sp>
      <p:sp>
        <p:nvSpPr>
          <p:cNvPr id="91" name="Text 87"/>
          <p:cNvSpPr/>
          <p:nvPr/>
        </p:nvSpPr>
        <p:spPr>
          <a:xfrm>
            <a:off x="429391" y="18303166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Positive usability feedback across low, medium &amp; </a:t>
            </a:r>
            <a:r>
              <a:rPr lang="en-US" sz="1400" dirty="0" err="1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hgh</a:t>
            </a: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 literacy users</a:t>
            </a:r>
            <a:endParaRPr lang="en-US" sz="1400" dirty="0"/>
          </a:p>
        </p:txBody>
      </p:sp>
      <p:sp>
        <p:nvSpPr>
          <p:cNvPr id="92" name="Text 88"/>
          <p:cNvSpPr/>
          <p:nvPr/>
        </p:nvSpPr>
        <p:spPr>
          <a:xfrm>
            <a:off x="438912" y="18522543"/>
            <a:ext cx="6483096" cy="1176833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All 9 project objectives substantially achieved on time</a:t>
            </a:r>
            <a:endParaRPr lang="en-US" sz="1400" dirty="0"/>
          </a:p>
        </p:txBody>
      </p:sp>
      <p:sp>
        <p:nvSpPr>
          <p:cNvPr id="93" name="Shape 89"/>
          <p:cNvSpPr/>
          <p:nvPr/>
        </p:nvSpPr>
        <p:spPr>
          <a:xfrm>
            <a:off x="210312" y="19691172"/>
            <a:ext cx="457200" cy="45720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94" name="Text 90"/>
          <p:cNvSpPr/>
          <p:nvPr/>
        </p:nvSpPr>
        <p:spPr>
          <a:xfrm>
            <a:off x="221624" y="19654405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4</a:t>
            </a:r>
            <a:endParaRPr lang="en-US" sz="1400" dirty="0"/>
          </a:p>
        </p:txBody>
      </p:sp>
      <p:sp>
        <p:nvSpPr>
          <p:cNvPr id="95" name="Text 91"/>
          <p:cNvSpPr/>
          <p:nvPr/>
        </p:nvSpPr>
        <p:spPr>
          <a:xfrm>
            <a:off x="923544" y="19668744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D6670"/>
                </a:solidFill>
                <a:ea typeface="Georgia" pitchFamily="34" charset="-122"/>
                <a:cs typeface="Georgia" pitchFamily="34" charset="-120"/>
              </a:rPr>
              <a:t>RESEARCH METHODOLOGY</a:t>
            </a:r>
            <a:endParaRPr lang="en-US" sz="2000" dirty="0"/>
          </a:p>
        </p:txBody>
      </p:sp>
      <p:sp>
        <p:nvSpPr>
          <p:cNvPr id="96" name="Shape 92"/>
          <p:cNvSpPr/>
          <p:nvPr/>
        </p:nvSpPr>
        <p:spPr>
          <a:xfrm>
            <a:off x="7287768" y="3593592"/>
            <a:ext cx="6812280" cy="4572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97" name="Shape 93"/>
          <p:cNvSpPr/>
          <p:nvPr/>
        </p:nvSpPr>
        <p:spPr>
          <a:xfrm>
            <a:off x="146304" y="20232873"/>
            <a:ext cx="6812280" cy="717635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98" name="Text 94"/>
          <p:cNvSpPr/>
          <p:nvPr/>
        </p:nvSpPr>
        <p:spPr>
          <a:xfrm>
            <a:off x="210312" y="20218988"/>
            <a:ext cx="6483096" cy="731520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Mixed-method design combining critical literature review, stakeholder consultation, and iterative Agile development across four two-week sprints [6].</a:t>
            </a:r>
            <a:endParaRPr lang="en-US" sz="1400" dirty="0"/>
          </a:p>
        </p:txBody>
      </p:sp>
      <p:sp>
        <p:nvSpPr>
          <p:cNvPr id="99" name="Shape 95"/>
          <p:cNvSpPr/>
          <p:nvPr/>
        </p:nvSpPr>
        <p:spPr>
          <a:xfrm>
            <a:off x="169859" y="21064783"/>
            <a:ext cx="6830566" cy="4685546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102" name="Text 97"/>
          <p:cNvSpPr/>
          <p:nvPr/>
        </p:nvSpPr>
        <p:spPr>
          <a:xfrm>
            <a:off x="7388352" y="3730752"/>
            <a:ext cx="6812280" cy="338328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Development Sprints Timeline:</a:t>
            </a:r>
            <a:endParaRPr lang="en-US" sz="2000" dirty="0"/>
          </a:p>
        </p:txBody>
      </p:sp>
      <p:sp>
        <p:nvSpPr>
          <p:cNvPr id="103" name="Shape 98"/>
          <p:cNvSpPr/>
          <p:nvPr/>
        </p:nvSpPr>
        <p:spPr>
          <a:xfrm>
            <a:off x="7342632" y="4187952"/>
            <a:ext cx="6812280" cy="4782312"/>
          </a:xfrm>
          <a:prstGeom prst="rect">
            <a:avLst/>
          </a:prstGeom>
          <a:solidFill>
            <a:srgbClr val="FAFAFA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106" name="Shape 100"/>
          <p:cNvSpPr/>
          <p:nvPr/>
        </p:nvSpPr>
        <p:spPr>
          <a:xfrm>
            <a:off x="7498080" y="9278874"/>
            <a:ext cx="457200" cy="45720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07" name="Text 101"/>
          <p:cNvSpPr/>
          <p:nvPr/>
        </p:nvSpPr>
        <p:spPr>
          <a:xfrm>
            <a:off x="7516368" y="92354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5</a:t>
            </a:r>
            <a:endParaRPr lang="en-US" sz="1400" dirty="0"/>
          </a:p>
        </p:txBody>
      </p:sp>
      <p:sp>
        <p:nvSpPr>
          <p:cNvPr id="108" name="Text 102"/>
          <p:cNvSpPr/>
          <p:nvPr/>
        </p:nvSpPr>
        <p:spPr>
          <a:xfrm>
            <a:off x="8046720" y="9290304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Georgia" pitchFamily="34" charset="-122"/>
                <a:cs typeface="Georgia" pitchFamily="34" charset="-120"/>
              </a:rPr>
              <a:t>SYSTEM ARCHITECTURE</a:t>
            </a:r>
            <a:endParaRPr lang="en-US" sz="2000" dirty="0"/>
          </a:p>
        </p:txBody>
      </p:sp>
      <p:sp>
        <p:nvSpPr>
          <p:cNvPr id="109" name="Shape 103"/>
          <p:cNvSpPr/>
          <p:nvPr/>
        </p:nvSpPr>
        <p:spPr>
          <a:xfrm>
            <a:off x="7324344" y="9811512"/>
            <a:ext cx="6812280" cy="4572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10" name="Shape 104"/>
          <p:cNvSpPr/>
          <p:nvPr/>
        </p:nvSpPr>
        <p:spPr>
          <a:xfrm>
            <a:off x="7388352" y="10033518"/>
            <a:ext cx="6812280" cy="3906417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 dirty="0"/>
          </a:p>
        </p:txBody>
      </p:sp>
      <p:sp>
        <p:nvSpPr>
          <p:cNvPr id="111" name="Text 105"/>
          <p:cNvSpPr/>
          <p:nvPr/>
        </p:nvSpPr>
        <p:spPr>
          <a:xfrm>
            <a:off x="7744968" y="10033518"/>
            <a:ext cx="6483096" cy="39810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Three-Tier Client-Server Architecture</a:t>
            </a:r>
            <a:endParaRPr lang="en-US" sz="1400" dirty="0"/>
          </a:p>
        </p:txBody>
      </p:sp>
      <p:sp>
        <p:nvSpPr>
          <p:cNvPr id="112" name="Shape 106"/>
          <p:cNvSpPr/>
          <p:nvPr/>
        </p:nvSpPr>
        <p:spPr>
          <a:xfrm>
            <a:off x="7744969" y="10597896"/>
            <a:ext cx="5897880" cy="845959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13" name="Text 107"/>
          <p:cNvSpPr/>
          <p:nvPr/>
        </p:nvSpPr>
        <p:spPr>
          <a:xfrm>
            <a:off x="7744967" y="10597897"/>
            <a:ext cx="5747095" cy="246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📱  Android Mobile Application</a:t>
            </a:r>
            <a:endParaRPr lang="en-US" sz="1400" dirty="0"/>
          </a:p>
        </p:txBody>
      </p:sp>
      <p:sp>
        <p:nvSpPr>
          <p:cNvPr id="114" name="Text 108"/>
          <p:cNvSpPr/>
          <p:nvPr/>
        </p:nvSpPr>
        <p:spPr>
          <a:xfrm>
            <a:off x="7974781" y="10881360"/>
            <a:ext cx="589788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D0EED0"/>
                </a:solidFill>
                <a:ea typeface="Calibri" pitchFamily="34" charset="-122"/>
                <a:cs typeface="Calibri" pitchFamily="34" charset="-120"/>
              </a:rPr>
              <a:t>Java + XML  ·  API Level 24+  ·  Android Studio</a:t>
            </a:r>
          </a:p>
          <a:p>
            <a:pPr algn="ctr">
              <a:lnSpc>
                <a:spcPct val="120000"/>
              </a:lnSpc>
            </a:pPr>
            <a:r>
              <a:rPr lang="en-US" sz="1400" i="1" dirty="0">
                <a:solidFill>
                  <a:schemeClr val="bg1"/>
                </a:solidFill>
                <a:ea typeface="Calibri" pitchFamily="34" charset="-122"/>
                <a:cs typeface="Calibri" pitchFamily="34" charset="-120"/>
              </a:rPr>
              <a:t>JSON</a:t>
            </a:r>
            <a:endParaRPr lang="en-US" sz="1400" dirty="0">
              <a:solidFill>
                <a:schemeClr val="bg1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US" sz="1400" dirty="0"/>
          </a:p>
        </p:txBody>
      </p:sp>
      <p:sp>
        <p:nvSpPr>
          <p:cNvPr id="115" name="Text 109"/>
          <p:cNvSpPr/>
          <p:nvPr/>
        </p:nvSpPr>
        <p:spPr>
          <a:xfrm>
            <a:off x="7287768" y="14229836"/>
            <a:ext cx="6812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endParaRPr lang="en-US" sz="1400" dirty="0"/>
          </a:p>
        </p:txBody>
      </p:sp>
      <p:sp>
        <p:nvSpPr>
          <p:cNvPr id="116" name="Shape 110"/>
          <p:cNvSpPr/>
          <p:nvPr/>
        </p:nvSpPr>
        <p:spPr>
          <a:xfrm>
            <a:off x="7799832" y="11614933"/>
            <a:ext cx="5897880" cy="74858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17" name="Text 111"/>
          <p:cNvSpPr/>
          <p:nvPr/>
        </p:nvSpPr>
        <p:spPr>
          <a:xfrm>
            <a:off x="7477522" y="11686032"/>
            <a:ext cx="5897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🖥️  Flask REST API Server</a:t>
            </a:r>
            <a:endParaRPr lang="en-US" sz="1400" dirty="0"/>
          </a:p>
        </p:txBody>
      </p:sp>
      <p:sp>
        <p:nvSpPr>
          <p:cNvPr id="118" name="Text 112"/>
          <p:cNvSpPr/>
          <p:nvPr/>
        </p:nvSpPr>
        <p:spPr>
          <a:xfrm>
            <a:off x="7712652" y="11942064"/>
            <a:ext cx="5897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D0EED0"/>
                </a:solidFill>
                <a:ea typeface="Calibri" pitchFamily="34" charset="-122"/>
                <a:cs typeface="Calibri" pitchFamily="34" charset="-120"/>
              </a:rPr>
              <a:t>Python 3  ·  Port 5000  ·  SQLAlchemy ORM</a:t>
            </a:r>
            <a:endParaRPr lang="en-US" sz="1400" dirty="0"/>
          </a:p>
        </p:txBody>
      </p:sp>
      <p:sp>
        <p:nvSpPr>
          <p:cNvPr id="119" name="Text 113"/>
          <p:cNvSpPr/>
          <p:nvPr/>
        </p:nvSpPr>
        <p:spPr>
          <a:xfrm>
            <a:off x="7132320" y="12110761"/>
            <a:ext cx="6812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i="1" dirty="0">
                <a:solidFill>
                  <a:schemeClr val="bg1"/>
                </a:solidFill>
                <a:ea typeface="Calibri" pitchFamily="34" charset="-122"/>
                <a:cs typeface="Calibri" pitchFamily="34" charset="-120"/>
              </a:rPr>
              <a:t> JSON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20" name="Shape 114"/>
          <p:cNvSpPr/>
          <p:nvPr/>
        </p:nvSpPr>
        <p:spPr>
          <a:xfrm>
            <a:off x="7863840" y="12734328"/>
            <a:ext cx="5897880" cy="758127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21" name="Text 115"/>
          <p:cNvSpPr/>
          <p:nvPr/>
        </p:nvSpPr>
        <p:spPr>
          <a:xfrm>
            <a:off x="7287768" y="12860353"/>
            <a:ext cx="5897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🗄️  SQLite Database</a:t>
            </a:r>
            <a:endParaRPr lang="en-US" sz="1400" dirty="0"/>
          </a:p>
        </p:txBody>
      </p:sp>
      <p:sp>
        <p:nvSpPr>
          <p:cNvPr id="122" name="Text 116"/>
          <p:cNvSpPr/>
          <p:nvPr/>
        </p:nvSpPr>
        <p:spPr>
          <a:xfrm>
            <a:off x="7712652" y="13158698"/>
            <a:ext cx="5897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D0EED0"/>
                </a:solidFill>
                <a:ea typeface="Calibri" pitchFamily="34" charset="-122"/>
                <a:cs typeface="Calibri" pitchFamily="34" charset="-120"/>
              </a:rPr>
              <a:t>Mosque · Admin · Event · Announcement · PrayerTime</a:t>
            </a:r>
            <a:endParaRPr lang="en-US" sz="1400" dirty="0"/>
          </a:p>
        </p:txBody>
      </p:sp>
      <p:sp>
        <p:nvSpPr>
          <p:cNvPr id="123" name="Text 117"/>
          <p:cNvSpPr/>
          <p:nvPr/>
        </p:nvSpPr>
        <p:spPr>
          <a:xfrm>
            <a:off x="7488935" y="14029487"/>
            <a:ext cx="6483096" cy="345705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REST API Endpoints</a:t>
            </a: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:</a:t>
            </a:r>
            <a:endParaRPr lang="en-US" sz="1400" dirty="0"/>
          </a:p>
        </p:txBody>
      </p:sp>
      <p:sp>
        <p:nvSpPr>
          <p:cNvPr id="124" name="Shape 118"/>
          <p:cNvSpPr/>
          <p:nvPr/>
        </p:nvSpPr>
        <p:spPr>
          <a:xfrm>
            <a:off x="7507224" y="14485869"/>
            <a:ext cx="3241548" cy="419676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25" name="Text 119"/>
          <p:cNvSpPr/>
          <p:nvPr/>
        </p:nvSpPr>
        <p:spPr>
          <a:xfrm>
            <a:off x="7662672" y="14591942"/>
            <a:ext cx="3150108" cy="222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GET /api/mosques</a:t>
            </a:r>
            <a:endParaRPr lang="en-US" sz="1400" dirty="0"/>
          </a:p>
        </p:txBody>
      </p:sp>
      <p:sp>
        <p:nvSpPr>
          <p:cNvPr id="126" name="Shape 120"/>
          <p:cNvSpPr/>
          <p:nvPr/>
        </p:nvSpPr>
        <p:spPr>
          <a:xfrm>
            <a:off x="10858499" y="14485867"/>
            <a:ext cx="3241548" cy="419677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27" name="Text 121"/>
          <p:cNvSpPr/>
          <p:nvPr/>
        </p:nvSpPr>
        <p:spPr>
          <a:xfrm>
            <a:off x="11004804" y="14618750"/>
            <a:ext cx="3150108" cy="137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GET /api/announcements/{id}</a:t>
            </a:r>
            <a:endParaRPr lang="en-US" sz="1400" dirty="0"/>
          </a:p>
        </p:txBody>
      </p:sp>
      <p:sp>
        <p:nvSpPr>
          <p:cNvPr id="128" name="Shape 122"/>
          <p:cNvSpPr/>
          <p:nvPr/>
        </p:nvSpPr>
        <p:spPr>
          <a:xfrm>
            <a:off x="7507224" y="15115031"/>
            <a:ext cx="3241548" cy="375729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29" name="Text 123"/>
          <p:cNvSpPr/>
          <p:nvPr/>
        </p:nvSpPr>
        <p:spPr>
          <a:xfrm>
            <a:off x="7708391" y="15207030"/>
            <a:ext cx="31501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GET /api/events/{id}</a:t>
            </a:r>
            <a:endParaRPr lang="en-US" sz="1400" dirty="0"/>
          </a:p>
        </p:txBody>
      </p:sp>
      <p:sp>
        <p:nvSpPr>
          <p:cNvPr id="130" name="Shape 124"/>
          <p:cNvSpPr/>
          <p:nvPr/>
        </p:nvSpPr>
        <p:spPr>
          <a:xfrm>
            <a:off x="10858602" y="15131960"/>
            <a:ext cx="3241548" cy="358800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31" name="Text 125"/>
          <p:cNvSpPr/>
          <p:nvPr/>
        </p:nvSpPr>
        <p:spPr>
          <a:xfrm>
            <a:off x="10949940" y="15217806"/>
            <a:ext cx="31501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GET /api/prayers/{id}</a:t>
            </a:r>
            <a:endParaRPr lang="en-US" sz="1400" dirty="0"/>
          </a:p>
        </p:txBody>
      </p:sp>
      <p:sp>
        <p:nvSpPr>
          <p:cNvPr id="132" name="Shape 126"/>
          <p:cNvSpPr/>
          <p:nvPr/>
        </p:nvSpPr>
        <p:spPr>
          <a:xfrm>
            <a:off x="7498080" y="15755937"/>
            <a:ext cx="3241548" cy="384048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33" name="Text 127"/>
          <p:cNvSpPr/>
          <p:nvPr/>
        </p:nvSpPr>
        <p:spPr>
          <a:xfrm>
            <a:off x="7712652" y="15838233"/>
            <a:ext cx="31501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GET /api/contacts</a:t>
            </a:r>
            <a:endParaRPr lang="en-US" sz="1400" dirty="0"/>
          </a:p>
        </p:txBody>
      </p:sp>
      <p:sp>
        <p:nvSpPr>
          <p:cNvPr id="134" name="Shape 128"/>
          <p:cNvSpPr/>
          <p:nvPr/>
        </p:nvSpPr>
        <p:spPr>
          <a:xfrm>
            <a:off x="10907041" y="15755937"/>
            <a:ext cx="3241548" cy="384048"/>
          </a:xfrm>
          <a:prstGeom prst="rect">
            <a:avLst/>
          </a:prstGeom>
          <a:solidFill>
            <a:srgbClr val="E8FAF0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35" name="Text 129"/>
          <p:cNvSpPr/>
          <p:nvPr/>
        </p:nvSpPr>
        <p:spPr>
          <a:xfrm>
            <a:off x="11039469" y="15831543"/>
            <a:ext cx="31501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0D3D1F"/>
                </a:solidFill>
                <a:ea typeface="Consolas" pitchFamily="34" charset="-122"/>
                <a:cs typeface="Consolas" pitchFamily="34" charset="-120"/>
              </a:rPr>
              <a:t>POST /api/admin/login</a:t>
            </a:r>
            <a:endParaRPr lang="en-US" sz="1400" dirty="0"/>
          </a:p>
        </p:txBody>
      </p:sp>
      <p:sp>
        <p:nvSpPr>
          <p:cNvPr id="136" name="Shape 130"/>
          <p:cNvSpPr/>
          <p:nvPr/>
        </p:nvSpPr>
        <p:spPr>
          <a:xfrm>
            <a:off x="7402068" y="16560609"/>
            <a:ext cx="457200" cy="45720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37" name="Text 131"/>
          <p:cNvSpPr/>
          <p:nvPr/>
        </p:nvSpPr>
        <p:spPr>
          <a:xfrm>
            <a:off x="7408278" y="16542321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6</a:t>
            </a:r>
            <a:endParaRPr lang="en-US" sz="1400" dirty="0"/>
          </a:p>
        </p:txBody>
      </p:sp>
      <p:sp>
        <p:nvSpPr>
          <p:cNvPr id="138" name="Text 132"/>
          <p:cNvSpPr/>
          <p:nvPr/>
        </p:nvSpPr>
        <p:spPr>
          <a:xfrm>
            <a:off x="8046720" y="16589617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2D8A4E"/>
                </a:solidFill>
                <a:ea typeface="Georgia" pitchFamily="34" charset="-122"/>
                <a:cs typeface="Georgia" pitchFamily="34" charset="-120"/>
              </a:rPr>
              <a:t>TOOLS &amp; TECHNOLOGIES</a:t>
            </a:r>
            <a:endParaRPr lang="en-US" sz="2000" dirty="0"/>
          </a:p>
        </p:txBody>
      </p:sp>
      <p:sp>
        <p:nvSpPr>
          <p:cNvPr id="139" name="Shape 133"/>
          <p:cNvSpPr/>
          <p:nvPr/>
        </p:nvSpPr>
        <p:spPr>
          <a:xfrm>
            <a:off x="7377297" y="17117568"/>
            <a:ext cx="6812280" cy="4572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66" name="Text 160"/>
          <p:cNvSpPr/>
          <p:nvPr/>
        </p:nvSpPr>
        <p:spPr>
          <a:xfrm>
            <a:off x="10757916" y="20127716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🧭</a:t>
            </a:r>
            <a:endParaRPr lang="en-US" sz="1400" dirty="0"/>
          </a:p>
        </p:txBody>
      </p:sp>
      <p:grpSp>
        <p:nvGrpSpPr>
          <p:cNvPr id="373" name="Group 372">
            <a:extLst>
              <a:ext uri="{FF2B5EF4-FFF2-40B4-BE49-F238E27FC236}">
                <a16:creationId xmlns:a16="http://schemas.microsoft.com/office/drawing/2014/main" id="{8B150D57-C849-51C6-6C11-778897F161AC}"/>
              </a:ext>
            </a:extLst>
          </p:cNvPr>
          <p:cNvGrpSpPr/>
          <p:nvPr/>
        </p:nvGrpSpPr>
        <p:grpSpPr>
          <a:xfrm>
            <a:off x="7278624" y="17351564"/>
            <a:ext cx="6812280" cy="3882227"/>
            <a:chOff x="7287768" y="18966428"/>
            <a:chExt cx="6812280" cy="3154680"/>
          </a:xfrm>
        </p:grpSpPr>
        <p:sp>
          <p:nvSpPr>
            <p:cNvPr id="140" name="Shape 134"/>
            <p:cNvSpPr/>
            <p:nvPr/>
          </p:nvSpPr>
          <p:spPr>
            <a:xfrm>
              <a:off x="7287768" y="18966428"/>
              <a:ext cx="6812280" cy="315468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41" name="Shape 135"/>
            <p:cNvSpPr/>
            <p:nvPr/>
          </p:nvSpPr>
          <p:spPr>
            <a:xfrm>
              <a:off x="7397496" y="1913102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42" name="Text 136"/>
            <p:cNvSpPr/>
            <p:nvPr/>
          </p:nvSpPr>
          <p:spPr>
            <a:xfrm>
              <a:off x="7397496" y="1916759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📱</a:t>
              </a:r>
              <a:endParaRPr lang="en-US" sz="1400" dirty="0"/>
            </a:p>
          </p:txBody>
        </p:sp>
        <p:sp>
          <p:nvSpPr>
            <p:cNvPr id="143" name="Text 137"/>
            <p:cNvSpPr/>
            <p:nvPr/>
          </p:nvSpPr>
          <p:spPr>
            <a:xfrm>
              <a:off x="7818120" y="1917674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Android Studio</a:t>
              </a:r>
              <a:endParaRPr lang="en-US" sz="1400" dirty="0"/>
            </a:p>
          </p:txBody>
        </p:sp>
        <p:sp>
          <p:nvSpPr>
            <p:cNvPr id="144" name="Text 138"/>
            <p:cNvSpPr/>
            <p:nvPr/>
          </p:nvSpPr>
          <p:spPr>
            <a:xfrm>
              <a:off x="7818120" y="1945106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Java+XML, API 24+</a:t>
              </a:r>
              <a:endParaRPr lang="en-US" sz="1400" dirty="0"/>
            </a:p>
          </p:txBody>
        </p:sp>
        <p:sp>
          <p:nvSpPr>
            <p:cNvPr id="145" name="Shape 139"/>
            <p:cNvSpPr/>
            <p:nvPr/>
          </p:nvSpPr>
          <p:spPr>
            <a:xfrm>
              <a:off x="9077706" y="1913102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46" name="Text 140"/>
            <p:cNvSpPr/>
            <p:nvPr/>
          </p:nvSpPr>
          <p:spPr>
            <a:xfrm>
              <a:off x="9077706" y="1916759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☕</a:t>
              </a:r>
              <a:endParaRPr lang="en-US" sz="1400" dirty="0"/>
            </a:p>
          </p:txBody>
        </p:sp>
        <p:sp>
          <p:nvSpPr>
            <p:cNvPr id="147" name="Text 141"/>
            <p:cNvSpPr/>
            <p:nvPr/>
          </p:nvSpPr>
          <p:spPr>
            <a:xfrm>
              <a:off x="9498330" y="1917674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Java</a:t>
              </a:r>
              <a:endParaRPr lang="en-US" sz="1400" dirty="0"/>
            </a:p>
          </p:txBody>
        </p:sp>
        <p:sp>
          <p:nvSpPr>
            <p:cNvPr id="148" name="Text 142"/>
            <p:cNvSpPr/>
            <p:nvPr/>
          </p:nvSpPr>
          <p:spPr>
            <a:xfrm>
              <a:off x="9498330" y="1945106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App logic &amp; API calls</a:t>
              </a:r>
              <a:endParaRPr lang="en-US" sz="1400" dirty="0"/>
            </a:p>
          </p:txBody>
        </p:sp>
        <p:sp>
          <p:nvSpPr>
            <p:cNvPr id="149" name="Shape 143"/>
            <p:cNvSpPr/>
            <p:nvPr/>
          </p:nvSpPr>
          <p:spPr>
            <a:xfrm>
              <a:off x="10757916" y="1913102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50" name="Text 144"/>
            <p:cNvSpPr/>
            <p:nvPr/>
          </p:nvSpPr>
          <p:spPr>
            <a:xfrm>
              <a:off x="10757916" y="1916759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🐍</a:t>
              </a:r>
              <a:endParaRPr lang="en-US" sz="1400" dirty="0"/>
            </a:p>
          </p:txBody>
        </p:sp>
        <p:sp>
          <p:nvSpPr>
            <p:cNvPr id="151" name="Text 145"/>
            <p:cNvSpPr/>
            <p:nvPr/>
          </p:nvSpPr>
          <p:spPr>
            <a:xfrm>
              <a:off x="11178540" y="1917674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Python Flask</a:t>
              </a:r>
              <a:endParaRPr lang="en-US" sz="1400" dirty="0"/>
            </a:p>
          </p:txBody>
        </p:sp>
        <p:sp>
          <p:nvSpPr>
            <p:cNvPr id="152" name="Text 146"/>
            <p:cNvSpPr/>
            <p:nvPr/>
          </p:nvSpPr>
          <p:spPr>
            <a:xfrm>
              <a:off x="11178540" y="1945106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Backend server</a:t>
              </a:r>
              <a:endParaRPr lang="en-US" sz="1400" dirty="0"/>
            </a:p>
          </p:txBody>
        </p:sp>
        <p:sp>
          <p:nvSpPr>
            <p:cNvPr id="153" name="Shape 147"/>
            <p:cNvSpPr/>
            <p:nvPr/>
          </p:nvSpPr>
          <p:spPr>
            <a:xfrm>
              <a:off x="12438126" y="1913102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54" name="Text 148"/>
            <p:cNvSpPr/>
            <p:nvPr/>
          </p:nvSpPr>
          <p:spPr>
            <a:xfrm>
              <a:off x="12438126" y="1916759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🗄️</a:t>
              </a:r>
              <a:endParaRPr lang="en-US" sz="1400" dirty="0"/>
            </a:p>
          </p:txBody>
        </p:sp>
        <p:sp>
          <p:nvSpPr>
            <p:cNvPr id="155" name="Text 149"/>
            <p:cNvSpPr/>
            <p:nvPr/>
          </p:nvSpPr>
          <p:spPr>
            <a:xfrm>
              <a:off x="12858750" y="1917674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SQLite</a:t>
              </a:r>
              <a:endParaRPr lang="en-US" sz="1400" dirty="0"/>
            </a:p>
          </p:txBody>
        </p:sp>
        <p:sp>
          <p:nvSpPr>
            <p:cNvPr id="156" name="Text 150"/>
            <p:cNvSpPr/>
            <p:nvPr/>
          </p:nvSpPr>
          <p:spPr>
            <a:xfrm>
              <a:off x="12858750" y="1945106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Lightweight database</a:t>
              </a:r>
              <a:endParaRPr lang="en-US" sz="1400" dirty="0"/>
            </a:p>
          </p:txBody>
        </p:sp>
        <p:sp>
          <p:nvSpPr>
            <p:cNvPr id="157" name="Shape 151"/>
            <p:cNvSpPr/>
            <p:nvPr/>
          </p:nvSpPr>
          <p:spPr>
            <a:xfrm>
              <a:off x="7397496" y="2009114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58" name="Text 152"/>
            <p:cNvSpPr/>
            <p:nvPr/>
          </p:nvSpPr>
          <p:spPr>
            <a:xfrm>
              <a:off x="7397496" y="2012771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🔗</a:t>
              </a:r>
              <a:endParaRPr lang="en-US" sz="1400" dirty="0"/>
            </a:p>
          </p:txBody>
        </p:sp>
        <p:sp>
          <p:nvSpPr>
            <p:cNvPr id="159" name="Text 153"/>
            <p:cNvSpPr/>
            <p:nvPr/>
          </p:nvSpPr>
          <p:spPr>
            <a:xfrm>
              <a:off x="7818120" y="2013686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Retrofit 2</a:t>
              </a:r>
              <a:endParaRPr lang="en-US" sz="1400" dirty="0"/>
            </a:p>
          </p:txBody>
        </p:sp>
        <p:sp>
          <p:nvSpPr>
            <p:cNvPr id="160" name="Text 154"/>
            <p:cNvSpPr/>
            <p:nvPr/>
          </p:nvSpPr>
          <p:spPr>
            <a:xfrm>
              <a:off x="7818120" y="2041118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HTTP client</a:t>
              </a:r>
              <a:endParaRPr lang="en-US" sz="1400" dirty="0"/>
            </a:p>
          </p:txBody>
        </p:sp>
        <p:sp>
          <p:nvSpPr>
            <p:cNvPr id="161" name="Shape 155"/>
            <p:cNvSpPr/>
            <p:nvPr/>
          </p:nvSpPr>
          <p:spPr>
            <a:xfrm>
              <a:off x="9077706" y="2009114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62" name="Text 156"/>
            <p:cNvSpPr/>
            <p:nvPr/>
          </p:nvSpPr>
          <p:spPr>
            <a:xfrm>
              <a:off x="9077706" y="2012771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🗺️</a:t>
              </a:r>
              <a:endParaRPr lang="en-US" sz="1400" dirty="0"/>
            </a:p>
          </p:txBody>
        </p:sp>
        <p:sp>
          <p:nvSpPr>
            <p:cNvPr id="163" name="Text 157"/>
            <p:cNvSpPr/>
            <p:nvPr/>
          </p:nvSpPr>
          <p:spPr>
            <a:xfrm>
              <a:off x="9498330" y="2013686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Google Maps SDK</a:t>
              </a:r>
              <a:endParaRPr lang="en-US" sz="1400" dirty="0"/>
            </a:p>
          </p:txBody>
        </p:sp>
        <p:sp>
          <p:nvSpPr>
            <p:cNvPr id="164" name="Text 158"/>
            <p:cNvSpPr/>
            <p:nvPr/>
          </p:nvSpPr>
          <p:spPr>
            <a:xfrm>
              <a:off x="9498330" y="2041118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Mosque locator</a:t>
              </a:r>
              <a:endParaRPr lang="en-US" sz="1400" dirty="0"/>
            </a:p>
          </p:txBody>
        </p:sp>
        <p:sp>
          <p:nvSpPr>
            <p:cNvPr id="165" name="Shape 159"/>
            <p:cNvSpPr/>
            <p:nvPr/>
          </p:nvSpPr>
          <p:spPr>
            <a:xfrm>
              <a:off x="10757916" y="2009114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67" name="Text 161"/>
            <p:cNvSpPr/>
            <p:nvPr/>
          </p:nvSpPr>
          <p:spPr>
            <a:xfrm>
              <a:off x="11178540" y="2013686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SensorManager</a:t>
              </a:r>
              <a:endParaRPr lang="en-US" sz="1400" dirty="0"/>
            </a:p>
          </p:txBody>
        </p:sp>
        <p:sp>
          <p:nvSpPr>
            <p:cNvPr id="168" name="Text 162"/>
            <p:cNvSpPr/>
            <p:nvPr/>
          </p:nvSpPr>
          <p:spPr>
            <a:xfrm>
              <a:off x="11178540" y="2041118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Qibla compass (GPS)</a:t>
              </a:r>
              <a:endParaRPr lang="en-US" sz="1400" dirty="0"/>
            </a:p>
          </p:txBody>
        </p:sp>
        <p:sp>
          <p:nvSpPr>
            <p:cNvPr id="169" name="Shape 163"/>
            <p:cNvSpPr/>
            <p:nvPr/>
          </p:nvSpPr>
          <p:spPr>
            <a:xfrm>
              <a:off x="12438126" y="2009114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70" name="Text 164"/>
            <p:cNvSpPr/>
            <p:nvPr/>
          </p:nvSpPr>
          <p:spPr>
            <a:xfrm>
              <a:off x="12438126" y="2012771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📋</a:t>
              </a:r>
              <a:endParaRPr lang="en-US" sz="1400" dirty="0"/>
            </a:p>
          </p:txBody>
        </p:sp>
        <p:sp>
          <p:nvSpPr>
            <p:cNvPr id="171" name="Text 165"/>
            <p:cNvSpPr/>
            <p:nvPr/>
          </p:nvSpPr>
          <p:spPr>
            <a:xfrm>
              <a:off x="12858750" y="2013686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SQLAlchemy</a:t>
              </a:r>
              <a:endParaRPr lang="en-US" sz="1400" dirty="0"/>
            </a:p>
          </p:txBody>
        </p:sp>
        <p:sp>
          <p:nvSpPr>
            <p:cNvPr id="172" name="Text 166"/>
            <p:cNvSpPr/>
            <p:nvPr/>
          </p:nvSpPr>
          <p:spPr>
            <a:xfrm>
              <a:off x="12858750" y="2041118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ORM models</a:t>
              </a:r>
              <a:endParaRPr lang="en-US" sz="1400" dirty="0"/>
            </a:p>
          </p:txBody>
        </p:sp>
        <p:sp>
          <p:nvSpPr>
            <p:cNvPr id="173" name="Shape 167"/>
            <p:cNvSpPr/>
            <p:nvPr/>
          </p:nvSpPr>
          <p:spPr>
            <a:xfrm>
              <a:off x="7397496" y="2105126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74" name="Text 168"/>
            <p:cNvSpPr/>
            <p:nvPr/>
          </p:nvSpPr>
          <p:spPr>
            <a:xfrm>
              <a:off x="7397496" y="2108783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🔒</a:t>
              </a:r>
              <a:endParaRPr lang="en-US" sz="1400" dirty="0"/>
            </a:p>
          </p:txBody>
        </p:sp>
        <p:sp>
          <p:nvSpPr>
            <p:cNvPr id="175" name="Text 169"/>
            <p:cNvSpPr/>
            <p:nvPr/>
          </p:nvSpPr>
          <p:spPr>
            <a:xfrm>
              <a:off x="7818120" y="2109698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Flask-Login</a:t>
              </a:r>
              <a:endParaRPr lang="en-US" sz="1400" dirty="0"/>
            </a:p>
          </p:txBody>
        </p:sp>
        <p:sp>
          <p:nvSpPr>
            <p:cNvPr id="176" name="Text 170"/>
            <p:cNvSpPr/>
            <p:nvPr/>
          </p:nvSpPr>
          <p:spPr>
            <a:xfrm>
              <a:off x="7818120" y="2137130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Admin authentication</a:t>
              </a:r>
              <a:endParaRPr lang="en-US" sz="1400" dirty="0"/>
            </a:p>
          </p:txBody>
        </p:sp>
        <p:sp>
          <p:nvSpPr>
            <p:cNvPr id="177" name="Shape 171"/>
            <p:cNvSpPr/>
            <p:nvPr/>
          </p:nvSpPr>
          <p:spPr>
            <a:xfrm>
              <a:off x="9077706" y="2105126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78" name="Text 172"/>
            <p:cNvSpPr/>
            <p:nvPr/>
          </p:nvSpPr>
          <p:spPr>
            <a:xfrm>
              <a:off x="9077706" y="2108783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📐</a:t>
              </a:r>
              <a:endParaRPr lang="en-US" sz="1400" dirty="0"/>
            </a:p>
          </p:txBody>
        </p:sp>
        <p:sp>
          <p:nvSpPr>
            <p:cNvPr id="179" name="Text 173"/>
            <p:cNvSpPr/>
            <p:nvPr/>
          </p:nvSpPr>
          <p:spPr>
            <a:xfrm>
              <a:off x="9498330" y="2109698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Figma</a:t>
              </a:r>
              <a:endParaRPr lang="en-US" sz="1400" dirty="0"/>
            </a:p>
          </p:txBody>
        </p:sp>
        <p:sp>
          <p:nvSpPr>
            <p:cNvPr id="180" name="Text 174"/>
            <p:cNvSpPr/>
            <p:nvPr/>
          </p:nvSpPr>
          <p:spPr>
            <a:xfrm>
              <a:off x="9498330" y="2137130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UI wireframes</a:t>
              </a:r>
              <a:endParaRPr lang="en-US" sz="1400" dirty="0"/>
            </a:p>
          </p:txBody>
        </p:sp>
        <p:sp>
          <p:nvSpPr>
            <p:cNvPr id="181" name="Shape 175"/>
            <p:cNvSpPr/>
            <p:nvPr/>
          </p:nvSpPr>
          <p:spPr>
            <a:xfrm>
              <a:off x="10757916" y="2105126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82" name="Text 176"/>
            <p:cNvSpPr/>
            <p:nvPr/>
          </p:nvSpPr>
          <p:spPr>
            <a:xfrm>
              <a:off x="10757916" y="2108783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🧪</a:t>
              </a:r>
              <a:endParaRPr lang="en-US" sz="1400" dirty="0"/>
            </a:p>
          </p:txBody>
        </p:sp>
        <p:sp>
          <p:nvSpPr>
            <p:cNvPr id="183" name="Text 177"/>
            <p:cNvSpPr/>
            <p:nvPr/>
          </p:nvSpPr>
          <p:spPr>
            <a:xfrm>
              <a:off x="11178540" y="2109698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Android Emulator</a:t>
              </a:r>
              <a:endParaRPr lang="en-US" sz="1400" dirty="0"/>
            </a:p>
          </p:txBody>
        </p:sp>
        <p:sp>
          <p:nvSpPr>
            <p:cNvPr id="184" name="Text 178"/>
            <p:cNvSpPr/>
            <p:nvPr/>
          </p:nvSpPr>
          <p:spPr>
            <a:xfrm>
              <a:off x="11178540" y="2137130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Testing env</a:t>
              </a:r>
              <a:endParaRPr lang="en-US" sz="1400" dirty="0"/>
            </a:p>
          </p:txBody>
        </p:sp>
        <p:sp>
          <p:nvSpPr>
            <p:cNvPr id="185" name="Shape 179"/>
            <p:cNvSpPr/>
            <p:nvPr/>
          </p:nvSpPr>
          <p:spPr>
            <a:xfrm>
              <a:off x="12438126" y="21051260"/>
              <a:ext cx="1607058" cy="868680"/>
            </a:xfrm>
            <a:prstGeom prst="rect">
              <a:avLst/>
            </a:prstGeom>
            <a:solidFill>
              <a:srgbClr val="F8FDF8"/>
            </a:solidFill>
            <a:ln w="12700">
              <a:solidFill>
                <a:srgbClr val="C0D8C0"/>
              </a:solidFill>
              <a:prstDash val="solid"/>
            </a:ln>
            <a:effectLst>
              <a:outerShdw blurRad="63500" dist="25400" dir="8100000" algn="bl" rotWithShape="0">
                <a:srgbClr val="000000">
                  <a:alpha val="8000"/>
                </a:srgbClr>
              </a:outerShdw>
            </a:effec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186" name="Text 180"/>
            <p:cNvSpPr/>
            <p:nvPr/>
          </p:nvSpPr>
          <p:spPr>
            <a:xfrm>
              <a:off x="12438126" y="21087836"/>
              <a:ext cx="402336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ctr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111111"/>
                  </a:solidFill>
                  <a:ea typeface="Calibri" pitchFamily="34" charset="-122"/>
                  <a:cs typeface="Calibri" pitchFamily="34" charset="-120"/>
                </a:rPr>
                <a:t>📊</a:t>
              </a:r>
              <a:endParaRPr lang="en-US" sz="1400" dirty="0"/>
            </a:p>
          </p:txBody>
        </p:sp>
        <p:sp>
          <p:nvSpPr>
            <p:cNvPr id="187" name="Text 181"/>
            <p:cNvSpPr/>
            <p:nvPr/>
          </p:nvSpPr>
          <p:spPr>
            <a:xfrm>
              <a:off x="12858750" y="21096980"/>
              <a:ext cx="1131570" cy="25603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b="1" dirty="0">
                  <a:solidFill>
                    <a:srgbClr val="0D3D1F"/>
                  </a:solidFill>
                  <a:ea typeface="Calibri" pitchFamily="34" charset="-122"/>
                  <a:cs typeface="Calibri" pitchFamily="34" charset="-120"/>
                </a:rPr>
                <a:t>Gson / JSON</a:t>
              </a:r>
              <a:endParaRPr lang="en-US" sz="1400" dirty="0"/>
            </a:p>
          </p:txBody>
        </p:sp>
        <p:sp>
          <p:nvSpPr>
            <p:cNvPr id="188" name="Text 182"/>
            <p:cNvSpPr/>
            <p:nvPr/>
          </p:nvSpPr>
          <p:spPr>
            <a:xfrm>
              <a:off x="12858750" y="21371300"/>
              <a:ext cx="1131570" cy="475488"/>
            </a:xfrm>
            <a:prstGeom prst="rect">
              <a:avLst/>
            </a:prstGeom>
            <a:noFill/>
            <a:ln/>
          </p:spPr>
          <p:txBody>
            <a:bodyPr wrap="square" lIns="38100" tIns="38100" rIns="38100" bIns="38100" rtlCol="0" anchor="t"/>
            <a:lstStyle/>
            <a:p>
              <a:pPr marL="0" indent="0" algn="l">
                <a:lnSpc>
                  <a:spcPct val="120000"/>
                </a:lnSpc>
                <a:buNone/>
              </a:pPr>
              <a:r>
                <a:rPr lang="en-US" sz="1400" dirty="0">
                  <a:solidFill>
                    <a:srgbClr val="445544"/>
                  </a:solidFill>
                  <a:ea typeface="Calibri" pitchFamily="34" charset="-122"/>
                  <a:cs typeface="Calibri" pitchFamily="34" charset="-120"/>
                </a:rPr>
                <a:t>Data serialisation</a:t>
              </a:r>
              <a:endParaRPr lang="en-US" sz="1400" dirty="0"/>
            </a:p>
          </p:txBody>
        </p:sp>
      </p:grpSp>
      <p:sp>
        <p:nvSpPr>
          <p:cNvPr id="189" name="Shape 183"/>
          <p:cNvSpPr/>
          <p:nvPr/>
        </p:nvSpPr>
        <p:spPr>
          <a:xfrm>
            <a:off x="7271028" y="21440620"/>
            <a:ext cx="457200" cy="45720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90" name="Text 184"/>
          <p:cNvSpPr/>
          <p:nvPr/>
        </p:nvSpPr>
        <p:spPr>
          <a:xfrm>
            <a:off x="7248922" y="214406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8</a:t>
            </a:r>
            <a:endParaRPr lang="en-US" sz="1400" dirty="0"/>
          </a:p>
        </p:txBody>
      </p:sp>
      <p:sp>
        <p:nvSpPr>
          <p:cNvPr id="191" name="Text 185"/>
          <p:cNvSpPr/>
          <p:nvPr/>
        </p:nvSpPr>
        <p:spPr>
          <a:xfrm>
            <a:off x="7872984" y="21495484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C8860A"/>
                </a:solidFill>
                <a:ea typeface="Georgia" pitchFamily="34" charset="-122"/>
                <a:cs typeface="Georgia" pitchFamily="34" charset="-120"/>
              </a:rPr>
              <a:t>SYSTEM REQUIREMENTS</a:t>
            </a:r>
            <a:endParaRPr lang="en-US" sz="2000" dirty="0"/>
          </a:p>
        </p:txBody>
      </p:sp>
      <p:sp>
        <p:nvSpPr>
          <p:cNvPr id="192" name="Shape 186"/>
          <p:cNvSpPr/>
          <p:nvPr/>
        </p:nvSpPr>
        <p:spPr>
          <a:xfrm>
            <a:off x="7287870" y="21974530"/>
            <a:ext cx="6812280" cy="4572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93" name="Shape 187"/>
          <p:cNvSpPr/>
          <p:nvPr/>
        </p:nvSpPr>
        <p:spPr>
          <a:xfrm>
            <a:off x="7388352" y="22148800"/>
            <a:ext cx="6812280" cy="7274266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194" name="Text 188"/>
          <p:cNvSpPr/>
          <p:nvPr/>
        </p:nvSpPr>
        <p:spPr>
          <a:xfrm>
            <a:off x="7498080" y="22278929"/>
            <a:ext cx="6483096" cy="25603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Functional Requirements:</a:t>
            </a:r>
            <a:endParaRPr lang="en-US" sz="2000" dirty="0"/>
          </a:p>
        </p:txBody>
      </p:sp>
      <p:sp>
        <p:nvSpPr>
          <p:cNvPr id="195" name="Text 189"/>
          <p:cNvSpPr/>
          <p:nvPr/>
        </p:nvSpPr>
        <p:spPr>
          <a:xfrm>
            <a:off x="7365492" y="23000705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Display prayer times for each of the 3 Redditch mosques</a:t>
            </a:r>
            <a:endParaRPr lang="en-US" sz="1400" dirty="0"/>
          </a:p>
        </p:txBody>
      </p:sp>
      <p:sp>
        <p:nvSpPr>
          <p:cNvPr id="196" name="Text 190"/>
          <p:cNvSpPr/>
          <p:nvPr/>
        </p:nvSpPr>
        <p:spPr>
          <a:xfrm>
            <a:off x="7402068" y="23537665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Show upcoming events &amp; announcements from Flask backend</a:t>
            </a:r>
            <a:endParaRPr lang="en-US" sz="1400" dirty="0"/>
          </a:p>
        </p:txBody>
      </p:sp>
      <p:sp>
        <p:nvSpPr>
          <p:cNvPr id="197" name="Text 191"/>
          <p:cNvSpPr/>
          <p:nvPr/>
        </p:nvSpPr>
        <p:spPr>
          <a:xfrm>
            <a:off x="7377297" y="24088912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Auto-remove expired content based on admin-set expiry times</a:t>
            </a:r>
            <a:endParaRPr lang="en-US" sz="1400" dirty="0"/>
          </a:p>
        </p:txBody>
      </p:sp>
      <p:sp>
        <p:nvSpPr>
          <p:cNvPr id="198" name="Text 192"/>
          <p:cNvSpPr/>
          <p:nvPr/>
        </p:nvSpPr>
        <p:spPr>
          <a:xfrm>
            <a:off x="7365492" y="24634761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Display mosque locations on interactive Google Maps interface</a:t>
            </a:r>
            <a:endParaRPr lang="en-US" sz="1400" dirty="0"/>
          </a:p>
        </p:txBody>
      </p:sp>
      <p:sp>
        <p:nvSpPr>
          <p:cNvPr id="199" name="Text 193"/>
          <p:cNvSpPr/>
          <p:nvPr/>
        </p:nvSpPr>
        <p:spPr>
          <a:xfrm>
            <a:off x="7402068" y="25197117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Real-time Qibla compass using GPS + device rotation sensor</a:t>
            </a:r>
            <a:endParaRPr lang="en-US" sz="1400" dirty="0"/>
          </a:p>
        </p:txBody>
      </p:sp>
      <p:sp>
        <p:nvSpPr>
          <p:cNvPr id="200" name="Text 194"/>
          <p:cNvSpPr/>
          <p:nvPr/>
        </p:nvSpPr>
        <p:spPr>
          <a:xfrm>
            <a:off x="7417045" y="25779270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Community tab with mosque resources &amp; emergency contacts</a:t>
            </a:r>
            <a:endParaRPr lang="en-US" sz="1400" dirty="0"/>
          </a:p>
        </p:txBody>
      </p:sp>
      <p:sp>
        <p:nvSpPr>
          <p:cNvPr id="201" name="Text 195"/>
          <p:cNvSpPr/>
          <p:nvPr/>
        </p:nvSpPr>
        <p:spPr>
          <a:xfrm>
            <a:off x="7474211" y="26273900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Admin dashboard for mosque staff via web browser</a:t>
            </a:r>
            <a:endParaRPr lang="en-US" sz="1400" dirty="0"/>
          </a:p>
        </p:txBody>
      </p:sp>
      <p:sp>
        <p:nvSpPr>
          <p:cNvPr id="202" name="Text 196"/>
          <p:cNvSpPr/>
          <p:nvPr/>
        </p:nvSpPr>
        <p:spPr>
          <a:xfrm>
            <a:off x="7402068" y="26811602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Add, view &amp; delete announcements, events &amp; prayer times</a:t>
            </a:r>
            <a:endParaRPr lang="en-US" sz="1400" dirty="0"/>
          </a:p>
        </p:txBody>
      </p:sp>
      <p:sp>
        <p:nvSpPr>
          <p:cNvPr id="203" name="Text 197"/>
          <p:cNvSpPr/>
          <p:nvPr/>
        </p:nvSpPr>
        <p:spPr>
          <a:xfrm>
            <a:off x="7365573" y="27309381"/>
            <a:ext cx="6483096" cy="26517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✔  Graceful fallback to default data when backend unavailable</a:t>
            </a:r>
            <a:endParaRPr lang="en-US" sz="1400" dirty="0"/>
          </a:p>
        </p:txBody>
      </p:sp>
      <p:sp>
        <p:nvSpPr>
          <p:cNvPr id="204" name="Text 198"/>
          <p:cNvSpPr/>
          <p:nvPr/>
        </p:nvSpPr>
        <p:spPr>
          <a:xfrm>
            <a:off x="7507224" y="27911576"/>
            <a:ext cx="6483096" cy="25603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Non-Functional Requirements:</a:t>
            </a:r>
            <a:endParaRPr lang="en-US" sz="1400" dirty="0"/>
          </a:p>
        </p:txBody>
      </p:sp>
      <p:sp>
        <p:nvSpPr>
          <p:cNvPr id="205" name="Text 199"/>
          <p:cNvSpPr/>
          <p:nvPr/>
        </p:nvSpPr>
        <p:spPr>
          <a:xfrm>
            <a:off x="7477522" y="28514905"/>
            <a:ext cx="2069592" cy="2698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⚡ Performance</a:t>
            </a:r>
            <a:endParaRPr lang="en-US" sz="1400" dirty="0"/>
          </a:p>
        </p:txBody>
      </p:sp>
      <p:sp>
        <p:nvSpPr>
          <p:cNvPr id="206" name="Text 200"/>
          <p:cNvSpPr/>
          <p:nvPr/>
        </p:nvSpPr>
        <p:spPr>
          <a:xfrm>
            <a:off x="9678726" y="28475564"/>
            <a:ext cx="1326078" cy="217737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👤 Usability</a:t>
            </a:r>
            <a:endParaRPr lang="en-US" sz="1400" dirty="0"/>
          </a:p>
        </p:txBody>
      </p:sp>
      <p:sp>
        <p:nvSpPr>
          <p:cNvPr id="207" name="Text 201"/>
          <p:cNvSpPr/>
          <p:nvPr/>
        </p:nvSpPr>
        <p:spPr>
          <a:xfrm>
            <a:off x="11873314" y="28403949"/>
            <a:ext cx="1847202" cy="496971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🔒 Security (HTTPS)</a:t>
            </a:r>
            <a:endParaRPr lang="en-US" sz="1400" dirty="0"/>
          </a:p>
        </p:txBody>
      </p:sp>
      <p:sp>
        <p:nvSpPr>
          <p:cNvPr id="208" name="Text 202"/>
          <p:cNvSpPr/>
          <p:nvPr/>
        </p:nvSpPr>
        <p:spPr>
          <a:xfrm>
            <a:off x="7498080" y="28979450"/>
            <a:ext cx="2069592" cy="32918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📱 Compatibility (API 24+)</a:t>
            </a:r>
            <a:endParaRPr lang="en-US" sz="1400" dirty="0"/>
          </a:p>
        </p:txBody>
      </p:sp>
      <p:sp>
        <p:nvSpPr>
          <p:cNvPr id="209" name="Text 203"/>
          <p:cNvSpPr/>
          <p:nvPr/>
        </p:nvSpPr>
        <p:spPr>
          <a:xfrm>
            <a:off x="9793485" y="28979451"/>
            <a:ext cx="1652154" cy="32918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📈 Scalability</a:t>
            </a:r>
            <a:endParaRPr lang="en-US" sz="1400" dirty="0"/>
          </a:p>
        </p:txBody>
      </p:sp>
      <p:sp>
        <p:nvSpPr>
          <p:cNvPr id="210" name="Text 204"/>
          <p:cNvSpPr/>
          <p:nvPr/>
        </p:nvSpPr>
        <p:spPr>
          <a:xfrm>
            <a:off x="11815572" y="28979450"/>
            <a:ext cx="2069592" cy="32918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🔧 Maintainability</a:t>
            </a:r>
            <a:endParaRPr lang="en-US" sz="1400" dirty="0"/>
          </a:p>
        </p:txBody>
      </p:sp>
      <p:sp>
        <p:nvSpPr>
          <p:cNvPr id="211" name="Shape 205"/>
          <p:cNvSpPr/>
          <p:nvPr/>
        </p:nvSpPr>
        <p:spPr>
          <a:xfrm>
            <a:off x="14301216" y="3108960"/>
            <a:ext cx="457200" cy="45720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12" name="Text 206"/>
          <p:cNvSpPr/>
          <p:nvPr/>
        </p:nvSpPr>
        <p:spPr>
          <a:xfrm>
            <a:off x="14301216" y="31089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9</a:t>
            </a:r>
            <a:endParaRPr lang="en-US" sz="1400" dirty="0"/>
          </a:p>
        </p:txBody>
      </p:sp>
      <p:sp>
        <p:nvSpPr>
          <p:cNvPr id="213" name="Text 207"/>
          <p:cNvSpPr/>
          <p:nvPr/>
        </p:nvSpPr>
        <p:spPr>
          <a:xfrm>
            <a:off x="14849856" y="3145536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D6670"/>
                </a:solidFill>
                <a:ea typeface="Georgia" pitchFamily="34" charset="-122"/>
                <a:cs typeface="Georgia" pitchFamily="34" charset="-120"/>
              </a:rPr>
              <a:t>IMPLEMENTATION</a:t>
            </a:r>
            <a:endParaRPr lang="en-US" sz="2000" dirty="0"/>
          </a:p>
        </p:txBody>
      </p:sp>
      <p:sp>
        <p:nvSpPr>
          <p:cNvPr id="214" name="Shape 208"/>
          <p:cNvSpPr/>
          <p:nvPr/>
        </p:nvSpPr>
        <p:spPr>
          <a:xfrm>
            <a:off x="14301216" y="3593592"/>
            <a:ext cx="6812280" cy="45720"/>
          </a:xfrm>
          <a:prstGeom prst="rect">
            <a:avLst/>
          </a:prstGeom>
          <a:solidFill>
            <a:srgbClr val="0D6670"/>
          </a:solidFill>
          <a:ln w="12700">
            <a:solidFill>
              <a:srgbClr val="0D667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15" name="Text 209"/>
          <p:cNvSpPr/>
          <p:nvPr/>
        </p:nvSpPr>
        <p:spPr>
          <a:xfrm>
            <a:off x="14301216" y="3703320"/>
            <a:ext cx="6812280" cy="274320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SmartConnect Android App — Key Screens:</a:t>
            </a:r>
            <a:endParaRPr lang="en-US" sz="1400" dirty="0"/>
          </a:p>
        </p:txBody>
      </p:sp>
      <p:sp>
        <p:nvSpPr>
          <p:cNvPr id="218" name="Text 211"/>
          <p:cNvSpPr/>
          <p:nvPr/>
        </p:nvSpPr>
        <p:spPr>
          <a:xfrm>
            <a:off x="14301216" y="7474267"/>
            <a:ext cx="16344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Home &amp; Prayer Times</a:t>
            </a:r>
            <a:endParaRPr lang="en-US" sz="1400" dirty="0"/>
          </a:p>
        </p:txBody>
      </p:sp>
      <p:sp>
        <p:nvSpPr>
          <p:cNvPr id="221" name="Text 213"/>
          <p:cNvSpPr/>
          <p:nvPr/>
        </p:nvSpPr>
        <p:spPr>
          <a:xfrm>
            <a:off x="16027146" y="7474267"/>
            <a:ext cx="16344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Mosques in Redditch</a:t>
            </a:r>
            <a:endParaRPr lang="en-US" sz="1400" dirty="0"/>
          </a:p>
        </p:txBody>
      </p:sp>
      <p:sp>
        <p:nvSpPr>
          <p:cNvPr id="224" name="Text 215"/>
          <p:cNvSpPr/>
          <p:nvPr/>
        </p:nvSpPr>
        <p:spPr>
          <a:xfrm>
            <a:off x="17753076" y="7474267"/>
            <a:ext cx="16344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About </a:t>
            </a:r>
            <a:endParaRPr lang="en-US" sz="1400" dirty="0"/>
          </a:p>
        </p:txBody>
      </p:sp>
      <p:pic>
        <p:nvPicPr>
          <p:cNvPr id="226" name="Image 7" descr="/home/claude/screen_qibl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32945" y="7763256"/>
            <a:ext cx="2196291" cy="4575606"/>
          </a:xfrm>
          <a:prstGeom prst="rect">
            <a:avLst/>
          </a:prstGeom>
        </p:spPr>
      </p:pic>
      <p:sp>
        <p:nvSpPr>
          <p:cNvPr id="227" name="Text 217"/>
          <p:cNvSpPr/>
          <p:nvPr/>
        </p:nvSpPr>
        <p:spPr>
          <a:xfrm>
            <a:off x="19479006" y="7474267"/>
            <a:ext cx="16344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 err="1"/>
              <a:t>Zakkat</a:t>
            </a:r>
            <a:r>
              <a:rPr lang="en-US" sz="1400" dirty="0"/>
              <a:t> Calculator</a:t>
            </a:r>
          </a:p>
        </p:txBody>
      </p:sp>
      <p:sp>
        <p:nvSpPr>
          <p:cNvPr id="228" name="Shape 218"/>
          <p:cNvSpPr/>
          <p:nvPr/>
        </p:nvSpPr>
        <p:spPr>
          <a:xfrm>
            <a:off x="14301216" y="7748587"/>
            <a:ext cx="2197608" cy="457835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pic>
        <p:nvPicPr>
          <p:cNvPr id="229" name="Image 8" descr="/home/claude/screen_pray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01216" y="7748587"/>
            <a:ext cx="2197608" cy="4578350"/>
          </a:xfrm>
          <a:prstGeom prst="rect">
            <a:avLst/>
          </a:prstGeom>
        </p:spPr>
      </p:pic>
      <p:sp>
        <p:nvSpPr>
          <p:cNvPr id="230" name="Text 219"/>
          <p:cNvSpPr/>
          <p:nvPr/>
        </p:nvSpPr>
        <p:spPr>
          <a:xfrm>
            <a:off x="14301216" y="12363513"/>
            <a:ext cx="219760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Prayer Times Detail</a:t>
            </a:r>
            <a:endParaRPr lang="en-US" sz="1400" dirty="0"/>
          </a:p>
        </p:txBody>
      </p:sp>
      <p:sp>
        <p:nvSpPr>
          <p:cNvPr id="233" name="Text 221"/>
          <p:cNvSpPr/>
          <p:nvPr/>
        </p:nvSpPr>
        <p:spPr>
          <a:xfrm>
            <a:off x="16608552" y="12363513"/>
            <a:ext cx="24206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Qibla Compass</a:t>
            </a:r>
            <a:endParaRPr lang="en-US" sz="1400" dirty="0"/>
          </a:p>
          <a:p>
            <a:pPr marL="0" indent="0" algn="ctr">
              <a:lnSpc>
                <a:spcPct val="120000"/>
              </a:lnSpc>
              <a:buNone/>
            </a:pPr>
            <a:endParaRPr lang="en-US" sz="1400" dirty="0"/>
          </a:p>
        </p:txBody>
      </p:sp>
      <p:sp>
        <p:nvSpPr>
          <p:cNvPr id="236" name="Text 223"/>
          <p:cNvSpPr/>
          <p:nvPr/>
        </p:nvSpPr>
        <p:spPr>
          <a:xfrm>
            <a:off x="18915888" y="12363513"/>
            <a:ext cx="219760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Settings</a:t>
            </a:r>
            <a:endParaRPr lang="en-US" sz="1400" dirty="0"/>
          </a:p>
        </p:txBody>
      </p:sp>
      <p:sp>
        <p:nvSpPr>
          <p:cNvPr id="237" name="Shape 224"/>
          <p:cNvSpPr/>
          <p:nvPr/>
        </p:nvSpPr>
        <p:spPr>
          <a:xfrm>
            <a:off x="14301216" y="12637833"/>
            <a:ext cx="457200" cy="45720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38" name="Text 225"/>
          <p:cNvSpPr/>
          <p:nvPr/>
        </p:nvSpPr>
        <p:spPr>
          <a:xfrm>
            <a:off x="14301216" y="12637833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10</a:t>
            </a:r>
            <a:endParaRPr lang="en-US" sz="1400" dirty="0"/>
          </a:p>
        </p:txBody>
      </p:sp>
      <p:sp>
        <p:nvSpPr>
          <p:cNvPr id="239" name="Text 226"/>
          <p:cNvSpPr/>
          <p:nvPr/>
        </p:nvSpPr>
        <p:spPr>
          <a:xfrm>
            <a:off x="14849856" y="12674409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Georgia" pitchFamily="34" charset="-122"/>
                <a:cs typeface="Georgia" pitchFamily="34" charset="-120"/>
              </a:rPr>
              <a:t>TESTING &amp; RESULTS</a:t>
            </a:r>
            <a:endParaRPr lang="en-US" sz="2000" dirty="0"/>
          </a:p>
        </p:txBody>
      </p:sp>
      <p:sp>
        <p:nvSpPr>
          <p:cNvPr id="240" name="Shape 227"/>
          <p:cNvSpPr/>
          <p:nvPr/>
        </p:nvSpPr>
        <p:spPr>
          <a:xfrm>
            <a:off x="14301216" y="13122465"/>
            <a:ext cx="6812280" cy="4572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41" name="Shape 228"/>
          <p:cNvSpPr/>
          <p:nvPr/>
        </p:nvSpPr>
        <p:spPr>
          <a:xfrm>
            <a:off x="14301216" y="13232193"/>
            <a:ext cx="1675638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2D8A4E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42" name="Shape 229"/>
          <p:cNvSpPr/>
          <p:nvPr/>
        </p:nvSpPr>
        <p:spPr>
          <a:xfrm>
            <a:off x="14301216" y="13232193"/>
            <a:ext cx="1675638" cy="7315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43" name="Text 230"/>
          <p:cNvSpPr/>
          <p:nvPr/>
        </p:nvSpPr>
        <p:spPr>
          <a:xfrm>
            <a:off x="14301216" y="13323633"/>
            <a:ext cx="1675638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Georgia" pitchFamily="34" charset="-122"/>
                <a:cs typeface="Georgia" pitchFamily="34" charset="-120"/>
              </a:rPr>
              <a:t>15</a:t>
            </a:r>
            <a:endParaRPr lang="en-US" sz="1400" dirty="0"/>
          </a:p>
        </p:txBody>
      </p:sp>
      <p:sp>
        <p:nvSpPr>
          <p:cNvPr id="244" name="Text 231"/>
          <p:cNvSpPr/>
          <p:nvPr/>
        </p:nvSpPr>
        <p:spPr>
          <a:xfrm>
            <a:off x="14301216" y="13853985"/>
            <a:ext cx="167563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Test Cases</a:t>
            </a:r>
            <a:endParaRPr lang="en-US" sz="1400" dirty="0"/>
          </a:p>
        </p:txBody>
      </p:sp>
      <p:sp>
        <p:nvSpPr>
          <p:cNvPr id="245" name="Shape 232"/>
          <p:cNvSpPr/>
          <p:nvPr/>
        </p:nvSpPr>
        <p:spPr>
          <a:xfrm>
            <a:off x="16013430" y="13232193"/>
            <a:ext cx="1675638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1A6A8A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46" name="Shape 233"/>
          <p:cNvSpPr/>
          <p:nvPr/>
        </p:nvSpPr>
        <p:spPr>
          <a:xfrm>
            <a:off x="16013430" y="13232193"/>
            <a:ext cx="1675638" cy="73152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47" name="Text 234"/>
          <p:cNvSpPr/>
          <p:nvPr/>
        </p:nvSpPr>
        <p:spPr>
          <a:xfrm>
            <a:off x="16013430" y="13323633"/>
            <a:ext cx="1675638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6A8A"/>
                </a:solidFill>
                <a:ea typeface="Georgia" pitchFamily="34" charset="-122"/>
                <a:cs typeface="Georgia" pitchFamily="34" charset="-120"/>
              </a:rPr>
              <a:t>100%</a:t>
            </a:r>
            <a:endParaRPr lang="en-US" sz="1400" dirty="0"/>
          </a:p>
        </p:txBody>
      </p:sp>
      <p:sp>
        <p:nvSpPr>
          <p:cNvPr id="248" name="Text 235"/>
          <p:cNvSpPr/>
          <p:nvPr/>
        </p:nvSpPr>
        <p:spPr>
          <a:xfrm>
            <a:off x="16013430" y="13853985"/>
            <a:ext cx="167563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Pass Rate</a:t>
            </a:r>
            <a:endParaRPr lang="en-US" sz="1400" dirty="0"/>
          </a:p>
        </p:txBody>
      </p:sp>
      <p:sp>
        <p:nvSpPr>
          <p:cNvPr id="249" name="Shape 236"/>
          <p:cNvSpPr/>
          <p:nvPr/>
        </p:nvSpPr>
        <p:spPr>
          <a:xfrm>
            <a:off x="17725644" y="13232193"/>
            <a:ext cx="1675638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B8500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50" name="Shape 237"/>
          <p:cNvSpPr/>
          <p:nvPr/>
        </p:nvSpPr>
        <p:spPr>
          <a:xfrm>
            <a:off x="17725644" y="13232193"/>
            <a:ext cx="1675638" cy="73152"/>
          </a:xfrm>
          <a:prstGeom prst="rect">
            <a:avLst/>
          </a:prstGeom>
          <a:solidFill>
            <a:srgbClr val="B85000"/>
          </a:solidFill>
          <a:ln w="12700">
            <a:solidFill>
              <a:srgbClr val="B85000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51" name="Text 238"/>
          <p:cNvSpPr/>
          <p:nvPr/>
        </p:nvSpPr>
        <p:spPr>
          <a:xfrm>
            <a:off x="17725644" y="13323633"/>
            <a:ext cx="1675638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B85000"/>
                </a:solidFill>
                <a:ea typeface="Georgia" pitchFamily="34" charset="-122"/>
                <a:cs typeface="Georgia" pitchFamily="34" charset="-120"/>
              </a:rPr>
              <a:t>&lt;200ms</a:t>
            </a:r>
            <a:endParaRPr lang="en-US" sz="1400" dirty="0"/>
          </a:p>
        </p:txBody>
      </p:sp>
      <p:sp>
        <p:nvSpPr>
          <p:cNvPr id="252" name="Text 239"/>
          <p:cNvSpPr/>
          <p:nvPr/>
        </p:nvSpPr>
        <p:spPr>
          <a:xfrm>
            <a:off x="17725644" y="13853985"/>
            <a:ext cx="167563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API Response</a:t>
            </a:r>
            <a:endParaRPr lang="en-US" sz="1400" dirty="0"/>
          </a:p>
        </p:txBody>
      </p:sp>
      <p:sp>
        <p:nvSpPr>
          <p:cNvPr id="253" name="Shape 240"/>
          <p:cNvSpPr/>
          <p:nvPr/>
        </p:nvSpPr>
        <p:spPr>
          <a:xfrm>
            <a:off x="19437858" y="13232193"/>
            <a:ext cx="1675638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C8860A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54" name="Shape 241"/>
          <p:cNvSpPr/>
          <p:nvPr/>
        </p:nvSpPr>
        <p:spPr>
          <a:xfrm>
            <a:off x="19437858" y="13232193"/>
            <a:ext cx="1675638" cy="73152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55" name="Text 242"/>
          <p:cNvSpPr/>
          <p:nvPr/>
        </p:nvSpPr>
        <p:spPr>
          <a:xfrm>
            <a:off x="19437858" y="13323633"/>
            <a:ext cx="1675638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C8860A"/>
                </a:solidFill>
                <a:ea typeface="Georgia" pitchFamily="34" charset="-122"/>
                <a:cs typeface="Georgia" pitchFamily="34" charset="-120"/>
              </a:rPr>
              <a:t>API 24-34</a:t>
            </a:r>
            <a:endParaRPr lang="en-US" sz="1400" dirty="0"/>
          </a:p>
        </p:txBody>
      </p:sp>
      <p:sp>
        <p:nvSpPr>
          <p:cNvPr id="256" name="Text 243"/>
          <p:cNvSpPr/>
          <p:nvPr/>
        </p:nvSpPr>
        <p:spPr>
          <a:xfrm>
            <a:off x="19437858" y="13853985"/>
            <a:ext cx="167563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dirty="0">
                <a:solidFill>
                  <a:srgbClr val="445544"/>
                </a:solidFill>
                <a:ea typeface="Calibri" pitchFamily="34" charset="-122"/>
                <a:cs typeface="Calibri" pitchFamily="34" charset="-120"/>
              </a:rPr>
              <a:t>Compatibility</a:t>
            </a:r>
            <a:endParaRPr lang="en-US" sz="1400" dirty="0"/>
          </a:p>
        </p:txBody>
      </p:sp>
      <p:sp>
        <p:nvSpPr>
          <p:cNvPr id="257" name="Shape 244"/>
          <p:cNvSpPr/>
          <p:nvPr/>
        </p:nvSpPr>
        <p:spPr>
          <a:xfrm>
            <a:off x="14301216" y="14283753"/>
            <a:ext cx="6812280" cy="32004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58" name="Text 245"/>
          <p:cNvSpPr/>
          <p:nvPr/>
        </p:nvSpPr>
        <p:spPr>
          <a:xfrm>
            <a:off x="14410944" y="14202404"/>
            <a:ext cx="6556248" cy="389537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Functional Test Cases:</a:t>
            </a:r>
            <a:endParaRPr lang="en-US" sz="2000" dirty="0"/>
          </a:p>
        </p:txBody>
      </p:sp>
      <p:sp>
        <p:nvSpPr>
          <p:cNvPr id="259" name="Shape 246"/>
          <p:cNvSpPr/>
          <p:nvPr/>
        </p:nvSpPr>
        <p:spPr>
          <a:xfrm>
            <a:off x="14392656" y="14649513"/>
            <a:ext cx="6629400" cy="25603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60" name="Text 247"/>
          <p:cNvSpPr/>
          <p:nvPr/>
        </p:nvSpPr>
        <p:spPr>
          <a:xfrm>
            <a:off x="14429232" y="14676945"/>
            <a:ext cx="23774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#</a:t>
            </a:r>
            <a:endParaRPr lang="en-US" sz="1400" dirty="0"/>
          </a:p>
        </p:txBody>
      </p:sp>
      <p:sp>
        <p:nvSpPr>
          <p:cNvPr id="261" name="Text 248"/>
          <p:cNvSpPr/>
          <p:nvPr/>
        </p:nvSpPr>
        <p:spPr>
          <a:xfrm>
            <a:off x="14703552" y="14676945"/>
            <a:ext cx="24839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Test Case</a:t>
            </a:r>
            <a:endParaRPr lang="en-US" sz="1400" dirty="0"/>
          </a:p>
        </p:txBody>
      </p:sp>
      <p:sp>
        <p:nvSpPr>
          <p:cNvPr id="262" name="Text 249"/>
          <p:cNvSpPr/>
          <p:nvPr/>
        </p:nvSpPr>
        <p:spPr>
          <a:xfrm>
            <a:off x="17224096" y="14676945"/>
            <a:ext cx="1257757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Expected</a:t>
            </a:r>
            <a:endParaRPr lang="en-US" sz="1400" dirty="0"/>
          </a:p>
        </p:txBody>
      </p:sp>
      <p:sp>
        <p:nvSpPr>
          <p:cNvPr id="263" name="Text 250"/>
          <p:cNvSpPr/>
          <p:nvPr/>
        </p:nvSpPr>
        <p:spPr>
          <a:xfrm>
            <a:off x="18518429" y="14676945"/>
            <a:ext cx="1257757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Actual</a:t>
            </a:r>
            <a:endParaRPr lang="en-US" sz="1400" dirty="0"/>
          </a:p>
        </p:txBody>
      </p:sp>
      <p:sp>
        <p:nvSpPr>
          <p:cNvPr id="264" name="Text 251"/>
          <p:cNvSpPr/>
          <p:nvPr/>
        </p:nvSpPr>
        <p:spPr>
          <a:xfrm>
            <a:off x="19812762" y="14676945"/>
            <a:ext cx="98526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Status</a:t>
            </a:r>
            <a:endParaRPr lang="en-US" sz="1400" dirty="0"/>
          </a:p>
        </p:txBody>
      </p:sp>
      <p:sp>
        <p:nvSpPr>
          <p:cNvPr id="265" name="Shape 252"/>
          <p:cNvSpPr/>
          <p:nvPr/>
        </p:nvSpPr>
        <p:spPr>
          <a:xfrm>
            <a:off x="14392656" y="14905545"/>
            <a:ext cx="6629400" cy="28346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66" name="Text 253"/>
          <p:cNvSpPr/>
          <p:nvPr/>
        </p:nvSpPr>
        <p:spPr>
          <a:xfrm>
            <a:off x="14429232" y="14932977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267" name="Text 254"/>
          <p:cNvSpPr/>
          <p:nvPr/>
        </p:nvSpPr>
        <p:spPr>
          <a:xfrm>
            <a:off x="14703552" y="14932977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Load Prayer Times from API</a:t>
            </a:r>
            <a:endParaRPr lang="en-US" sz="1400" dirty="0"/>
          </a:p>
        </p:txBody>
      </p:sp>
      <p:sp>
        <p:nvSpPr>
          <p:cNvPr id="268" name="Text 255"/>
          <p:cNvSpPr/>
          <p:nvPr/>
        </p:nvSpPr>
        <p:spPr>
          <a:xfrm>
            <a:off x="17224096" y="14932977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Times displayed</a:t>
            </a:r>
            <a:endParaRPr lang="en-US" sz="1400" dirty="0"/>
          </a:p>
        </p:txBody>
      </p:sp>
      <p:sp>
        <p:nvSpPr>
          <p:cNvPr id="269" name="Text 256"/>
          <p:cNvSpPr/>
          <p:nvPr/>
        </p:nvSpPr>
        <p:spPr>
          <a:xfrm>
            <a:off x="18518429" y="14932977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Times shown</a:t>
            </a:r>
            <a:endParaRPr lang="en-US" sz="1400" dirty="0"/>
          </a:p>
        </p:txBody>
      </p:sp>
      <p:sp>
        <p:nvSpPr>
          <p:cNvPr id="270" name="Text 257"/>
          <p:cNvSpPr/>
          <p:nvPr/>
        </p:nvSpPr>
        <p:spPr>
          <a:xfrm>
            <a:off x="19812762" y="14932977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271" name="Shape 258"/>
          <p:cNvSpPr/>
          <p:nvPr/>
        </p:nvSpPr>
        <p:spPr>
          <a:xfrm>
            <a:off x="14392656" y="15207297"/>
            <a:ext cx="6629400" cy="283464"/>
          </a:xfrm>
          <a:prstGeom prst="rect">
            <a:avLst/>
          </a:prstGeom>
          <a:solidFill>
            <a:srgbClr val="F2FAF4"/>
          </a:solidFill>
          <a:ln w="12700">
            <a:solidFill>
              <a:srgbClr val="F2FAF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72" name="Text 259"/>
          <p:cNvSpPr/>
          <p:nvPr/>
        </p:nvSpPr>
        <p:spPr>
          <a:xfrm>
            <a:off x="14429232" y="15234729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273" name="Text 260"/>
          <p:cNvSpPr/>
          <p:nvPr/>
        </p:nvSpPr>
        <p:spPr>
          <a:xfrm>
            <a:off x="14703552" y="15234729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Display Mosque Map Markers</a:t>
            </a:r>
            <a:endParaRPr lang="en-US" sz="1400" dirty="0"/>
          </a:p>
        </p:txBody>
      </p:sp>
      <p:sp>
        <p:nvSpPr>
          <p:cNvPr id="274" name="Text 261"/>
          <p:cNvSpPr/>
          <p:nvPr/>
        </p:nvSpPr>
        <p:spPr>
          <a:xfrm>
            <a:off x="17224096" y="15234729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3 markers shown</a:t>
            </a:r>
            <a:endParaRPr lang="en-US" sz="1400" dirty="0"/>
          </a:p>
        </p:txBody>
      </p:sp>
      <p:sp>
        <p:nvSpPr>
          <p:cNvPr id="275" name="Text 262"/>
          <p:cNvSpPr/>
          <p:nvPr/>
        </p:nvSpPr>
        <p:spPr>
          <a:xfrm>
            <a:off x="18518429" y="15234729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3 shown</a:t>
            </a:r>
            <a:endParaRPr lang="en-US" sz="1400" dirty="0"/>
          </a:p>
        </p:txBody>
      </p:sp>
      <p:sp>
        <p:nvSpPr>
          <p:cNvPr id="276" name="Text 263"/>
          <p:cNvSpPr/>
          <p:nvPr/>
        </p:nvSpPr>
        <p:spPr>
          <a:xfrm>
            <a:off x="19812762" y="15234729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277" name="Shape 264"/>
          <p:cNvSpPr/>
          <p:nvPr/>
        </p:nvSpPr>
        <p:spPr>
          <a:xfrm>
            <a:off x="14392656" y="15509049"/>
            <a:ext cx="6629400" cy="28346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78" name="Text 265"/>
          <p:cNvSpPr/>
          <p:nvPr/>
        </p:nvSpPr>
        <p:spPr>
          <a:xfrm>
            <a:off x="14429232" y="15536481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79" name="Text 266"/>
          <p:cNvSpPr/>
          <p:nvPr/>
        </p:nvSpPr>
        <p:spPr>
          <a:xfrm>
            <a:off x="14703552" y="15536481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Fetch Active Announcements</a:t>
            </a:r>
            <a:endParaRPr lang="en-US" sz="1400" dirty="0"/>
          </a:p>
        </p:txBody>
      </p:sp>
      <p:sp>
        <p:nvSpPr>
          <p:cNvPr id="280" name="Text 267"/>
          <p:cNvSpPr/>
          <p:nvPr/>
        </p:nvSpPr>
        <p:spPr>
          <a:xfrm>
            <a:off x="17224096" y="15536481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Current only</a:t>
            </a:r>
            <a:endParaRPr lang="en-US" sz="1400" dirty="0"/>
          </a:p>
        </p:txBody>
      </p:sp>
      <p:sp>
        <p:nvSpPr>
          <p:cNvPr id="281" name="Text 268"/>
          <p:cNvSpPr/>
          <p:nvPr/>
        </p:nvSpPr>
        <p:spPr>
          <a:xfrm>
            <a:off x="18518429" y="15536481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Expired filtered</a:t>
            </a:r>
            <a:endParaRPr lang="en-US" sz="1400" dirty="0"/>
          </a:p>
        </p:txBody>
      </p:sp>
      <p:sp>
        <p:nvSpPr>
          <p:cNvPr id="282" name="Text 269"/>
          <p:cNvSpPr/>
          <p:nvPr/>
        </p:nvSpPr>
        <p:spPr>
          <a:xfrm>
            <a:off x="19812762" y="15536481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283" name="Shape 270"/>
          <p:cNvSpPr/>
          <p:nvPr/>
        </p:nvSpPr>
        <p:spPr>
          <a:xfrm>
            <a:off x="14392656" y="15810801"/>
            <a:ext cx="6629400" cy="283464"/>
          </a:xfrm>
          <a:prstGeom prst="rect">
            <a:avLst/>
          </a:prstGeom>
          <a:solidFill>
            <a:srgbClr val="F2FAF4"/>
          </a:solidFill>
          <a:ln w="12700">
            <a:solidFill>
              <a:srgbClr val="F2FAF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84" name="Text 271"/>
          <p:cNvSpPr/>
          <p:nvPr/>
        </p:nvSpPr>
        <p:spPr>
          <a:xfrm>
            <a:off x="14429232" y="15838233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85" name="Text 272"/>
          <p:cNvSpPr/>
          <p:nvPr/>
        </p:nvSpPr>
        <p:spPr>
          <a:xfrm>
            <a:off x="14703552" y="15838233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Qibla Compass Direction</a:t>
            </a:r>
            <a:endParaRPr lang="en-US" sz="1400" dirty="0"/>
          </a:p>
        </p:txBody>
      </p:sp>
      <p:sp>
        <p:nvSpPr>
          <p:cNvPr id="286" name="Text 273"/>
          <p:cNvSpPr/>
          <p:nvPr/>
        </p:nvSpPr>
        <p:spPr>
          <a:xfrm>
            <a:off x="17224096" y="15838233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Accurate bearing</a:t>
            </a:r>
            <a:endParaRPr lang="en-US" sz="1400" dirty="0"/>
          </a:p>
        </p:txBody>
      </p:sp>
      <p:sp>
        <p:nvSpPr>
          <p:cNvPr id="287" name="Text 274"/>
          <p:cNvSpPr/>
          <p:nvPr/>
        </p:nvSpPr>
        <p:spPr>
          <a:xfrm>
            <a:off x="18518429" y="15838233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Correct</a:t>
            </a:r>
            <a:endParaRPr lang="en-US" sz="1400" dirty="0"/>
          </a:p>
        </p:txBody>
      </p:sp>
      <p:sp>
        <p:nvSpPr>
          <p:cNvPr id="288" name="Text 275"/>
          <p:cNvSpPr/>
          <p:nvPr/>
        </p:nvSpPr>
        <p:spPr>
          <a:xfrm>
            <a:off x="19812762" y="15838233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289" name="Shape 276"/>
          <p:cNvSpPr/>
          <p:nvPr/>
        </p:nvSpPr>
        <p:spPr>
          <a:xfrm>
            <a:off x="14392656" y="16112553"/>
            <a:ext cx="6629400" cy="28346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90" name="Text 277"/>
          <p:cNvSpPr/>
          <p:nvPr/>
        </p:nvSpPr>
        <p:spPr>
          <a:xfrm>
            <a:off x="14429232" y="16139985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91" name="Text 278"/>
          <p:cNvSpPr/>
          <p:nvPr/>
        </p:nvSpPr>
        <p:spPr>
          <a:xfrm>
            <a:off x="14703552" y="16139985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Auto-expiry removes events</a:t>
            </a:r>
            <a:endParaRPr lang="en-US" sz="1400" dirty="0"/>
          </a:p>
        </p:txBody>
      </p:sp>
      <p:sp>
        <p:nvSpPr>
          <p:cNvPr id="292" name="Text 279"/>
          <p:cNvSpPr/>
          <p:nvPr/>
        </p:nvSpPr>
        <p:spPr>
          <a:xfrm>
            <a:off x="17224096" y="16139985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Removed</a:t>
            </a:r>
            <a:endParaRPr lang="en-US" sz="1400" dirty="0"/>
          </a:p>
        </p:txBody>
      </p:sp>
      <p:sp>
        <p:nvSpPr>
          <p:cNvPr id="293" name="Text 280"/>
          <p:cNvSpPr/>
          <p:nvPr/>
        </p:nvSpPr>
        <p:spPr>
          <a:xfrm>
            <a:off x="18518429" y="16139985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Removed on load</a:t>
            </a:r>
            <a:endParaRPr lang="en-US" sz="1400" dirty="0"/>
          </a:p>
        </p:txBody>
      </p:sp>
      <p:sp>
        <p:nvSpPr>
          <p:cNvPr id="294" name="Text 281"/>
          <p:cNvSpPr/>
          <p:nvPr/>
        </p:nvSpPr>
        <p:spPr>
          <a:xfrm>
            <a:off x="19812762" y="16139985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295" name="Shape 282"/>
          <p:cNvSpPr/>
          <p:nvPr/>
        </p:nvSpPr>
        <p:spPr>
          <a:xfrm>
            <a:off x="14392656" y="16414305"/>
            <a:ext cx="6629400" cy="283464"/>
          </a:xfrm>
          <a:prstGeom prst="rect">
            <a:avLst/>
          </a:prstGeom>
          <a:solidFill>
            <a:srgbClr val="F2FAF4"/>
          </a:solidFill>
          <a:ln w="12700">
            <a:solidFill>
              <a:srgbClr val="F2FAF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96" name="Text 283"/>
          <p:cNvSpPr/>
          <p:nvPr/>
        </p:nvSpPr>
        <p:spPr>
          <a:xfrm>
            <a:off x="14429232" y="16441737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297" name="Text 284"/>
          <p:cNvSpPr/>
          <p:nvPr/>
        </p:nvSpPr>
        <p:spPr>
          <a:xfrm>
            <a:off x="14703552" y="16441737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Admin login authentication</a:t>
            </a:r>
            <a:endParaRPr lang="en-US" sz="1400" dirty="0"/>
          </a:p>
        </p:txBody>
      </p:sp>
      <p:sp>
        <p:nvSpPr>
          <p:cNvPr id="298" name="Text 285"/>
          <p:cNvSpPr/>
          <p:nvPr/>
        </p:nvSpPr>
        <p:spPr>
          <a:xfrm>
            <a:off x="17224096" y="16441737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Access granted</a:t>
            </a:r>
            <a:endParaRPr lang="en-US" sz="1400" dirty="0"/>
          </a:p>
        </p:txBody>
      </p:sp>
      <p:sp>
        <p:nvSpPr>
          <p:cNvPr id="299" name="Text 286"/>
          <p:cNvSpPr/>
          <p:nvPr/>
        </p:nvSpPr>
        <p:spPr>
          <a:xfrm>
            <a:off x="18518429" y="16441737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Session created</a:t>
            </a:r>
            <a:endParaRPr lang="en-US" sz="1400" dirty="0"/>
          </a:p>
        </p:txBody>
      </p:sp>
      <p:sp>
        <p:nvSpPr>
          <p:cNvPr id="300" name="Text 287"/>
          <p:cNvSpPr/>
          <p:nvPr/>
        </p:nvSpPr>
        <p:spPr>
          <a:xfrm>
            <a:off x="19812762" y="16441737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301" name="Shape 288"/>
          <p:cNvSpPr/>
          <p:nvPr/>
        </p:nvSpPr>
        <p:spPr>
          <a:xfrm>
            <a:off x="14392656" y="16716057"/>
            <a:ext cx="6629400" cy="28346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02" name="Text 289"/>
          <p:cNvSpPr/>
          <p:nvPr/>
        </p:nvSpPr>
        <p:spPr>
          <a:xfrm>
            <a:off x="14429232" y="16743490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7</a:t>
            </a:r>
            <a:endParaRPr lang="en-US" sz="1400" dirty="0"/>
          </a:p>
        </p:txBody>
      </p:sp>
      <p:sp>
        <p:nvSpPr>
          <p:cNvPr id="303" name="Text 290"/>
          <p:cNvSpPr/>
          <p:nvPr/>
        </p:nvSpPr>
        <p:spPr>
          <a:xfrm>
            <a:off x="14703552" y="16743490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API fallback to defaults</a:t>
            </a:r>
            <a:endParaRPr lang="en-US" sz="1400" dirty="0"/>
          </a:p>
        </p:txBody>
      </p:sp>
      <p:sp>
        <p:nvSpPr>
          <p:cNvPr id="304" name="Text 291"/>
          <p:cNvSpPr/>
          <p:nvPr/>
        </p:nvSpPr>
        <p:spPr>
          <a:xfrm>
            <a:off x="17224096" y="16743490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App works</a:t>
            </a:r>
            <a:endParaRPr lang="en-US" sz="1400" dirty="0"/>
          </a:p>
        </p:txBody>
      </p:sp>
      <p:sp>
        <p:nvSpPr>
          <p:cNvPr id="305" name="Text 292"/>
          <p:cNvSpPr/>
          <p:nvPr/>
        </p:nvSpPr>
        <p:spPr>
          <a:xfrm>
            <a:off x="18518429" y="16743490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Defaults loaded</a:t>
            </a:r>
            <a:endParaRPr lang="en-US" sz="1400" dirty="0"/>
          </a:p>
        </p:txBody>
      </p:sp>
      <p:sp>
        <p:nvSpPr>
          <p:cNvPr id="306" name="Text 293"/>
          <p:cNvSpPr/>
          <p:nvPr/>
        </p:nvSpPr>
        <p:spPr>
          <a:xfrm>
            <a:off x="19812762" y="16743490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307" name="Shape 294"/>
          <p:cNvSpPr/>
          <p:nvPr/>
        </p:nvSpPr>
        <p:spPr>
          <a:xfrm>
            <a:off x="14392656" y="17017809"/>
            <a:ext cx="6629400" cy="283464"/>
          </a:xfrm>
          <a:prstGeom prst="rect">
            <a:avLst/>
          </a:prstGeom>
          <a:solidFill>
            <a:srgbClr val="F2FAF4"/>
          </a:solidFill>
          <a:ln w="12700">
            <a:solidFill>
              <a:srgbClr val="F2FAF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08" name="Text 295"/>
          <p:cNvSpPr/>
          <p:nvPr/>
        </p:nvSpPr>
        <p:spPr>
          <a:xfrm>
            <a:off x="14429232" y="17045241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8</a:t>
            </a:r>
            <a:endParaRPr lang="en-US" sz="1400" dirty="0"/>
          </a:p>
        </p:txBody>
      </p:sp>
      <p:sp>
        <p:nvSpPr>
          <p:cNvPr id="309" name="Text 296"/>
          <p:cNvSpPr/>
          <p:nvPr/>
        </p:nvSpPr>
        <p:spPr>
          <a:xfrm>
            <a:off x="14703552" y="17045241"/>
            <a:ext cx="248396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Emergency contacts display</a:t>
            </a:r>
            <a:endParaRPr lang="en-US" sz="1400" dirty="0"/>
          </a:p>
        </p:txBody>
      </p:sp>
      <p:sp>
        <p:nvSpPr>
          <p:cNvPr id="310" name="Text 297"/>
          <p:cNvSpPr/>
          <p:nvPr/>
        </p:nvSpPr>
        <p:spPr>
          <a:xfrm>
            <a:off x="17224096" y="17045241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Contacts listed</a:t>
            </a:r>
            <a:endParaRPr lang="en-US" sz="1400" dirty="0"/>
          </a:p>
        </p:txBody>
      </p:sp>
      <p:sp>
        <p:nvSpPr>
          <p:cNvPr id="311" name="Text 298"/>
          <p:cNvSpPr/>
          <p:nvPr/>
        </p:nvSpPr>
        <p:spPr>
          <a:xfrm>
            <a:off x="18518429" y="17045241"/>
            <a:ext cx="125775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Shown</a:t>
            </a:r>
            <a:endParaRPr lang="en-US" sz="1400" dirty="0"/>
          </a:p>
        </p:txBody>
      </p:sp>
      <p:sp>
        <p:nvSpPr>
          <p:cNvPr id="312" name="Text 299"/>
          <p:cNvSpPr/>
          <p:nvPr/>
        </p:nvSpPr>
        <p:spPr>
          <a:xfrm>
            <a:off x="19812762" y="17045241"/>
            <a:ext cx="98526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PASS</a:t>
            </a:r>
            <a:endParaRPr lang="en-US" sz="1400" dirty="0"/>
          </a:p>
        </p:txBody>
      </p:sp>
      <p:sp>
        <p:nvSpPr>
          <p:cNvPr id="313" name="Shape 300"/>
          <p:cNvSpPr/>
          <p:nvPr/>
        </p:nvSpPr>
        <p:spPr>
          <a:xfrm>
            <a:off x="14301216" y="17539017"/>
            <a:ext cx="681228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14" name="Text 301"/>
          <p:cNvSpPr/>
          <p:nvPr/>
        </p:nvSpPr>
        <p:spPr>
          <a:xfrm>
            <a:off x="14429232" y="17612169"/>
            <a:ext cx="6556248" cy="21945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Non-Functional Results:</a:t>
            </a:r>
            <a:endParaRPr lang="en-US" sz="1400" dirty="0"/>
          </a:p>
        </p:txBody>
      </p:sp>
      <p:sp>
        <p:nvSpPr>
          <p:cNvPr id="315" name="Text 302"/>
          <p:cNvSpPr/>
          <p:nvPr/>
        </p:nvSpPr>
        <p:spPr>
          <a:xfrm>
            <a:off x="14429232" y="17868201"/>
            <a:ext cx="1280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⚡ Performance</a:t>
            </a:r>
            <a:endParaRPr lang="en-US" sz="1400" dirty="0"/>
          </a:p>
        </p:txBody>
      </p:sp>
      <p:sp>
        <p:nvSpPr>
          <p:cNvPr id="316" name="Text 303"/>
          <p:cNvSpPr/>
          <p:nvPr/>
        </p:nvSpPr>
        <p:spPr>
          <a:xfrm>
            <a:off x="15745968" y="17868201"/>
            <a:ext cx="523951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All API endpoints averaged &lt;200ms (143-187ms range)</a:t>
            </a:r>
            <a:endParaRPr lang="en-US" sz="1400" dirty="0"/>
          </a:p>
        </p:txBody>
      </p:sp>
      <p:sp>
        <p:nvSpPr>
          <p:cNvPr id="317" name="Text 304"/>
          <p:cNvSpPr/>
          <p:nvPr/>
        </p:nvSpPr>
        <p:spPr>
          <a:xfrm>
            <a:off x="14429232" y="18142521"/>
            <a:ext cx="1280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👤 Usability</a:t>
            </a:r>
            <a:endParaRPr lang="en-US" sz="1400" dirty="0"/>
          </a:p>
        </p:txBody>
      </p:sp>
      <p:sp>
        <p:nvSpPr>
          <p:cNvPr id="318" name="Text 305"/>
          <p:cNvSpPr/>
          <p:nvPr/>
        </p:nvSpPr>
        <p:spPr>
          <a:xfrm>
            <a:off x="15745968" y="18142521"/>
            <a:ext cx="523951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Positive feedback from 3 user profiles (low-high literacy) [7].</a:t>
            </a:r>
            <a:endParaRPr lang="en-US" sz="1400" dirty="0"/>
          </a:p>
        </p:txBody>
      </p:sp>
      <p:sp>
        <p:nvSpPr>
          <p:cNvPr id="319" name="Text 306"/>
          <p:cNvSpPr/>
          <p:nvPr/>
        </p:nvSpPr>
        <p:spPr>
          <a:xfrm>
            <a:off x="14429232" y="18416841"/>
            <a:ext cx="1280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📱 Compat.</a:t>
            </a:r>
            <a:endParaRPr lang="en-US" sz="1400" dirty="0"/>
          </a:p>
        </p:txBody>
      </p:sp>
      <p:sp>
        <p:nvSpPr>
          <p:cNvPr id="320" name="Text 307"/>
          <p:cNvSpPr/>
          <p:nvPr/>
        </p:nvSpPr>
        <p:spPr>
          <a:xfrm>
            <a:off x="15745968" y="18416841"/>
            <a:ext cx="523951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No crashes on API levels 24, 29 &amp; 34 in Android Emulator</a:t>
            </a:r>
            <a:endParaRPr lang="en-US" sz="1400" dirty="0"/>
          </a:p>
        </p:txBody>
      </p:sp>
      <p:sp>
        <p:nvSpPr>
          <p:cNvPr id="321" name="Text 308"/>
          <p:cNvSpPr/>
          <p:nvPr/>
        </p:nvSpPr>
        <p:spPr>
          <a:xfrm>
            <a:off x="14429232" y="18691161"/>
            <a:ext cx="1280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🔒 Security</a:t>
            </a:r>
            <a:endParaRPr lang="en-US" sz="1400" dirty="0"/>
          </a:p>
        </p:txBody>
      </p:sp>
      <p:sp>
        <p:nvSpPr>
          <p:cNvPr id="322" name="Text 309"/>
          <p:cNvSpPr/>
          <p:nvPr/>
        </p:nvSpPr>
        <p:spPr>
          <a:xfrm>
            <a:off x="15745968" y="18691161"/>
            <a:ext cx="523951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HTTP on local network; HTTPS flagged for production</a:t>
            </a:r>
            <a:endParaRPr lang="en-US" sz="1400" dirty="0"/>
          </a:p>
        </p:txBody>
      </p:sp>
      <p:sp>
        <p:nvSpPr>
          <p:cNvPr id="323" name="Text 310"/>
          <p:cNvSpPr/>
          <p:nvPr/>
        </p:nvSpPr>
        <p:spPr>
          <a:xfrm>
            <a:off x="14429232" y="18965481"/>
            <a:ext cx="1280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A5C2E"/>
                </a:solidFill>
                <a:ea typeface="Calibri" pitchFamily="34" charset="-122"/>
                <a:cs typeface="Calibri" pitchFamily="34" charset="-120"/>
              </a:rPr>
              <a:t>📈 Scalability</a:t>
            </a:r>
            <a:endParaRPr lang="en-US" sz="1400" dirty="0"/>
          </a:p>
        </p:txBody>
      </p:sp>
      <p:sp>
        <p:nvSpPr>
          <p:cNvPr id="324" name="Text 311"/>
          <p:cNvSpPr/>
          <p:nvPr/>
        </p:nvSpPr>
        <p:spPr>
          <a:xfrm>
            <a:off x="15745968" y="18965481"/>
            <a:ext cx="523951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DB schema supports more mosques without structural changes</a:t>
            </a:r>
            <a:endParaRPr lang="en-US" sz="1400" dirty="0"/>
          </a:p>
        </p:txBody>
      </p:sp>
      <p:sp>
        <p:nvSpPr>
          <p:cNvPr id="325" name="Shape 312"/>
          <p:cNvSpPr/>
          <p:nvPr/>
        </p:nvSpPr>
        <p:spPr>
          <a:xfrm>
            <a:off x="14301216" y="19440969"/>
            <a:ext cx="681228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26" name="Text 313"/>
          <p:cNvSpPr/>
          <p:nvPr/>
        </p:nvSpPr>
        <p:spPr>
          <a:xfrm>
            <a:off x="14465808" y="19495833"/>
            <a:ext cx="648309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2D8A4E"/>
                </a:solidFill>
                <a:ea typeface="Calibri" pitchFamily="34" charset="-122"/>
                <a:cs typeface="Calibri" pitchFamily="34" charset="-120"/>
              </a:rPr>
              <a:t>✅  All 9 project objectives substantially achieved within the project timeline.</a:t>
            </a:r>
            <a:endParaRPr lang="en-US" sz="1400" dirty="0"/>
          </a:p>
        </p:txBody>
      </p:sp>
      <p:sp>
        <p:nvSpPr>
          <p:cNvPr id="327" name="Shape 314"/>
          <p:cNvSpPr/>
          <p:nvPr/>
        </p:nvSpPr>
        <p:spPr>
          <a:xfrm>
            <a:off x="14301216" y="19916457"/>
            <a:ext cx="457200" cy="45720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28" name="Text 315"/>
          <p:cNvSpPr/>
          <p:nvPr/>
        </p:nvSpPr>
        <p:spPr>
          <a:xfrm>
            <a:off x="14301216" y="19916457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11</a:t>
            </a:r>
            <a:endParaRPr lang="en-US" sz="1400" dirty="0"/>
          </a:p>
        </p:txBody>
      </p:sp>
      <p:sp>
        <p:nvSpPr>
          <p:cNvPr id="329" name="Text 316"/>
          <p:cNvSpPr/>
          <p:nvPr/>
        </p:nvSpPr>
        <p:spPr>
          <a:xfrm>
            <a:off x="14849856" y="19953033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C8860A"/>
                </a:solidFill>
                <a:ea typeface="Georgia" pitchFamily="34" charset="-122"/>
                <a:cs typeface="Georgia" pitchFamily="34" charset="-120"/>
              </a:rPr>
              <a:t>CONCLUSION</a:t>
            </a:r>
            <a:endParaRPr lang="en-US" sz="2000" dirty="0"/>
          </a:p>
        </p:txBody>
      </p:sp>
      <p:sp>
        <p:nvSpPr>
          <p:cNvPr id="330" name="Shape 317"/>
          <p:cNvSpPr/>
          <p:nvPr/>
        </p:nvSpPr>
        <p:spPr>
          <a:xfrm>
            <a:off x="14301216" y="20401089"/>
            <a:ext cx="6812280" cy="4572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31" name="Shape 318"/>
          <p:cNvSpPr/>
          <p:nvPr/>
        </p:nvSpPr>
        <p:spPr>
          <a:xfrm>
            <a:off x="14301216" y="20510817"/>
            <a:ext cx="6812280" cy="2926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32" name="Text 319"/>
          <p:cNvSpPr/>
          <p:nvPr/>
        </p:nvSpPr>
        <p:spPr>
          <a:xfrm>
            <a:off x="14465808" y="20638833"/>
            <a:ext cx="6483096" cy="2706624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SmartConnect successfully demonstrates that mobile technology can support faith-based community engagement in small UK towns. The prototype consolidates prayer times, announcements, events, Qibla compass, mosque locator, and emergency contacts in a single accessible platform, addressing the fragmented digital landscape across the three Redditch mosques.</a:t>
            </a:r>
            <a:endParaRPr lang="en-US" sz="1400" dirty="0"/>
          </a:p>
          <a:p>
            <a:pPr marL="0" indent="0" algn="l">
              <a:lnSpc>
                <a:spcPct val="132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All nine objectives were substantially achieved. Agile methodology proved well-suited to faith-based development, enabling continuous refinement through stakeholder dialogue. SmartConnect provides a scalable, replicable model for other UK religious communities.</a:t>
            </a:r>
            <a:endParaRPr lang="en-US" sz="1400" dirty="0"/>
          </a:p>
        </p:txBody>
      </p:sp>
      <p:sp>
        <p:nvSpPr>
          <p:cNvPr id="333" name="Shape 320"/>
          <p:cNvSpPr/>
          <p:nvPr/>
        </p:nvSpPr>
        <p:spPr>
          <a:xfrm>
            <a:off x="14301216" y="23601489"/>
            <a:ext cx="457200" cy="4572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34" name="Text 321"/>
          <p:cNvSpPr/>
          <p:nvPr/>
        </p:nvSpPr>
        <p:spPr>
          <a:xfrm>
            <a:off x="14301216" y="23601489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12</a:t>
            </a:r>
            <a:endParaRPr lang="en-US" sz="1400" dirty="0"/>
          </a:p>
        </p:txBody>
      </p:sp>
      <p:sp>
        <p:nvSpPr>
          <p:cNvPr id="335" name="Text 322"/>
          <p:cNvSpPr/>
          <p:nvPr/>
        </p:nvSpPr>
        <p:spPr>
          <a:xfrm>
            <a:off x="14849856" y="23638065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D3D1F"/>
                </a:solidFill>
                <a:ea typeface="Georgia" pitchFamily="34" charset="-122"/>
                <a:cs typeface="Georgia" pitchFamily="34" charset="-120"/>
              </a:rPr>
              <a:t>FUTURE RECOMMENDATIONS</a:t>
            </a:r>
            <a:endParaRPr lang="en-US" sz="2000" dirty="0"/>
          </a:p>
        </p:txBody>
      </p:sp>
      <p:sp>
        <p:nvSpPr>
          <p:cNvPr id="336" name="Shape 323"/>
          <p:cNvSpPr/>
          <p:nvPr/>
        </p:nvSpPr>
        <p:spPr>
          <a:xfrm>
            <a:off x="14301216" y="24086121"/>
            <a:ext cx="6812280" cy="4572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37" name="Shape 324"/>
          <p:cNvSpPr/>
          <p:nvPr/>
        </p:nvSpPr>
        <p:spPr>
          <a:xfrm>
            <a:off x="14301216" y="24195849"/>
            <a:ext cx="6812280" cy="22860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38" name="Shape 325"/>
          <p:cNvSpPr/>
          <p:nvPr/>
        </p:nvSpPr>
        <p:spPr>
          <a:xfrm>
            <a:off x="14465808" y="24360441"/>
            <a:ext cx="1371600" cy="27432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39" name="Text 326"/>
          <p:cNvSpPr/>
          <p:nvPr/>
        </p:nvSpPr>
        <p:spPr>
          <a:xfrm>
            <a:off x="14465808" y="24360441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Short-term</a:t>
            </a:r>
            <a:endParaRPr lang="en-US" dirty="0"/>
          </a:p>
        </p:txBody>
      </p:sp>
      <p:sp>
        <p:nvSpPr>
          <p:cNvPr id="340" name="Text 327"/>
          <p:cNvSpPr/>
          <p:nvPr/>
        </p:nvSpPr>
        <p:spPr>
          <a:xfrm>
            <a:off x="15928848" y="24323865"/>
            <a:ext cx="5020056" cy="62179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HTTPS + SSL  ·  Mosque selection toggle  ·  Firebase push notifications  ·  GDPR Privacy Impact Assessment</a:t>
            </a:r>
            <a:endParaRPr lang="en-US" sz="1400" dirty="0"/>
          </a:p>
        </p:txBody>
      </p:sp>
      <p:sp>
        <p:nvSpPr>
          <p:cNvPr id="341" name="Shape 328"/>
          <p:cNvSpPr/>
          <p:nvPr/>
        </p:nvSpPr>
        <p:spPr>
          <a:xfrm>
            <a:off x="14465808" y="25055385"/>
            <a:ext cx="1371600" cy="27432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42" name="Text 329"/>
          <p:cNvSpPr/>
          <p:nvPr/>
        </p:nvSpPr>
        <p:spPr>
          <a:xfrm>
            <a:off x="14465808" y="25055385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Medium-term</a:t>
            </a:r>
            <a:endParaRPr lang="en-US" dirty="0"/>
          </a:p>
        </p:txBody>
      </p:sp>
      <p:sp>
        <p:nvSpPr>
          <p:cNvPr id="343" name="Text 330"/>
          <p:cNvSpPr/>
          <p:nvPr/>
        </p:nvSpPr>
        <p:spPr>
          <a:xfrm>
            <a:off x="15928848" y="25018809"/>
            <a:ext cx="5020056" cy="62179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Migrate SQLite to PostgreSQL  ·  iOS version via Flutter  ·  Urdu, Arabic &amp; Somali language support</a:t>
            </a:r>
            <a:endParaRPr lang="en-US" sz="1400" dirty="0"/>
          </a:p>
        </p:txBody>
      </p:sp>
      <p:sp>
        <p:nvSpPr>
          <p:cNvPr id="344" name="Shape 331"/>
          <p:cNvSpPr/>
          <p:nvPr/>
        </p:nvSpPr>
        <p:spPr>
          <a:xfrm>
            <a:off x="14465808" y="25750329"/>
            <a:ext cx="1371600" cy="27432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45" name="Text 332"/>
          <p:cNvSpPr/>
          <p:nvPr/>
        </p:nvSpPr>
        <p:spPr>
          <a:xfrm>
            <a:off x="14465808" y="25750329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Long-term</a:t>
            </a:r>
            <a:endParaRPr lang="en-US" dirty="0"/>
          </a:p>
        </p:txBody>
      </p:sp>
      <p:sp>
        <p:nvSpPr>
          <p:cNvPr id="346" name="Text 333"/>
          <p:cNvSpPr/>
          <p:nvPr/>
        </p:nvSpPr>
        <p:spPr>
          <a:xfrm>
            <a:off x="15928848" y="25713753"/>
            <a:ext cx="5020056" cy="621792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SaaS model for UK mosques  ·  Zakat/donation integration  ·  Academic impact study post-deployment</a:t>
            </a:r>
            <a:endParaRPr lang="en-US" sz="1400" dirty="0"/>
          </a:p>
        </p:txBody>
      </p:sp>
      <p:sp>
        <p:nvSpPr>
          <p:cNvPr id="347" name="Shape 334"/>
          <p:cNvSpPr/>
          <p:nvPr/>
        </p:nvSpPr>
        <p:spPr>
          <a:xfrm>
            <a:off x="14310360" y="26586494"/>
            <a:ext cx="457200" cy="457200"/>
          </a:xfrm>
          <a:prstGeom prst="rect">
            <a:avLst/>
          </a:prstGeom>
          <a:solidFill>
            <a:srgbClr val="555555"/>
          </a:solidFill>
          <a:ln w="12700">
            <a:solidFill>
              <a:srgbClr val="555555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48" name="Text 335"/>
          <p:cNvSpPr/>
          <p:nvPr/>
        </p:nvSpPr>
        <p:spPr>
          <a:xfrm>
            <a:off x="14310360" y="2658300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13</a:t>
            </a:r>
            <a:endParaRPr lang="en-US" sz="1400" dirty="0"/>
          </a:p>
        </p:txBody>
      </p:sp>
      <p:sp>
        <p:nvSpPr>
          <p:cNvPr id="349" name="Text 336"/>
          <p:cNvSpPr/>
          <p:nvPr/>
        </p:nvSpPr>
        <p:spPr>
          <a:xfrm>
            <a:off x="14849856" y="26534567"/>
            <a:ext cx="6263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555555"/>
                </a:solidFill>
                <a:ea typeface="Georgia" pitchFamily="34" charset="-122"/>
                <a:cs typeface="Georgia" pitchFamily="34" charset="-120"/>
              </a:rPr>
              <a:t>REFERENCES</a:t>
            </a:r>
            <a:endParaRPr lang="en-US" sz="2000" dirty="0"/>
          </a:p>
        </p:txBody>
      </p:sp>
      <p:sp>
        <p:nvSpPr>
          <p:cNvPr id="350" name="Shape 337"/>
          <p:cNvSpPr/>
          <p:nvPr/>
        </p:nvSpPr>
        <p:spPr>
          <a:xfrm>
            <a:off x="14297943" y="27085353"/>
            <a:ext cx="6812280" cy="45720"/>
          </a:xfrm>
          <a:prstGeom prst="rect">
            <a:avLst/>
          </a:prstGeom>
          <a:solidFill>
            <a:srgbClr val="555555"/>
          </a:solidFill>
          <a:ln w="12700">
            <a:solidFill>
              <a:srgbClr val="555555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51" name="Shape 338"/>
          <p:cNvSpPr/>
          <p:nvPr/>
        </p:nvSpPr>
        <p:spPr>
          <a:xfrm>
            <a:off x="14377977" y="27131073"/>
            <a:ext cx="6812280" cy="2422335"/>
          </a:xfrm>
          <a:prstGeom prst="rect">
            <a:avLst/>
          </a:prstGeom>
          <a:solidFill>
            <a:srgbClr val="FFFFFF"/>
          </a:solidFill>
          <a:ln w="12700">
            <a:solidFill>
              <a:srgbClr val="C0D8C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r>
              <a:rPr lang="en-GB" sz="1200" b="1" dirty="0"/>
              <a:t>[1]</a:t>
            </a:r>
            <a:r>
              <a:rPr lang="en-GB" sz="1200" dirty="0"/>
              <a:t> ONS, "Religion in England and Wales: Census 2021," ONS, Newport, 2021.</a:t>
            </a:r>
          </a:p>
          <a:p>
            <a:r>
              <a:rPr lang="en-GB" sz="1200" b="1" dirty="0"/>
              <a:t>[2]</a:t>
            </a:r>
            <a:r>
              <a:rPr lang="en-GB" sz="1200" dirty="0"/>
              <a:t> M. </a:t>
            </a:r>
            <a:r>
              <a:rPr lang="en-GB" sz="1200" dirty="0" err="1"/>
              <a:t>Ajouaou</a:t>
            </a:r>
            <a:r>
              <a:rPr lang="en-GB" sz="1200" dirty="0"/>
              <a:t> &amp; J. J. de Ruiter, "Online activity of mosques and Muslims in the Netherlands," </a:t>
            </a:r>
            <a:r>
              <a:rPr lang="en-GB" sz="1200" i="1" dirty="0"/>
              <a:t>Religions</a:t>
            </a:r>
            <a:r>
              <a:rPr lang="en-GB" sz="1200" dirty="0"/>
              <a:t>, vol. 10, no. 12, p. 660, 2019.</a:t>
            </a:r>
          </a:p>
          <a:p>
            <a:r>
              <a:rPr lang="en-GB" sz="1200" b="1" dirty="0"/>
              <a:t>[3]</a:t>
            </a:r>
            <a:r>
              <a:rPr lang="en-GB" sz="1200" dirty="0"/>
              <a:t> Muslim Pro, "Muslim Pro App Hits 170M Downloads," APN News, 2025.</a:t>
            </a:r>
          </a:p>
          <a:p>
            <a:r>
              <a:rPr lang="en-GB" sz="1200" b="1" dirty="0"/>
              <a:t>[4]</a:t>
            </a:r>
            <a:r>
              <a:rPr lang="en-GB" sz="1200" dirty="0"/>
              <a:t> Pew Research </a:t>
            </a:r>
            <a:r>
              <a:rPr lang="en-GB" sz="1200" dirty="0" err="1"/>
              <a:t>Center</a:t>
            </a:r>
            <a:r>
              <a:rPr lang="en-GB" sz="1200" dirty="0"/>
              <a:t>, "Use of Apps and Websites in Religious Life," Pew Research </a:t>
            </a:r>
            <a:r>
              <a:rPr lang="en-GB" sz="1200" dirty="0" err="1"/>
              <a:t>Center</a:t>
            </a:r>
            <a:r>
              <a:rPr lang="en-GB" sz="1200" dirty="0"/>
              <a:t>, Washington DC, 2023.</a:t>
            </a:r>
          </a:p>
          <a:p>
            <a:r>
              <a:rPr lang="en-GB" sz="1200" b="1" dirty="0"/>
              <a:t>[5]</a:t>
            </a:r>
            <a:r>
              <a:rPr lang="en-GB" sz="1200" dirty="0"/>
              <a:t> S. Othman &amp; R. A. Rahman, "Limitations of generic Islamic apps," 2022.</a:t>
            </a:r>
          </a:p>
          <a:p>
            <a:r>
              <a:rPr lang="en-GB" sz="1200" b="1" dirty="0"/>
              <a:t>[6]</a:t>
            </a:r>
            <a:r>
              <a:rPr lang="en-GB" sz="1200" dirty="0"/>
              <a:t> K. Beck et al., "Manifesto for Agile Software Development," Agile Alliance, 2001. Available: </a:t>
            </a:r>
            <a:r>
              <a:rPr lang="en-GB" sz="1200" dirty="0">
                <a:hlinkClick r:id="rId7"/>
              </a:rPr>
              <a:t>https://agilemanifesto.org/</a:t>
            </a:r>
            <a:endParaRPr lang="en-GB" sz="1200" dirty="0"/>
          </a:p>
          <a:p>
            <a:r>
              <a:rPr lang="en-GB" sz="1200" b="1" dirty="0"/>
              <a:t>[7]</a:t>
            </a:r>
            <a:r>
              <a:rPr lang="en-GB" sz="1200" dirty="0"/>
              <a:t> R. Wijaya, C. </a:t>
            </a:r>
            <a:r>
              <a:rPr lang="en-GB" sz="1200" dirty="0" err="1"/>
              <a:t>Cahyana</a:t>
            </a:r>
            <a:r>
              <a:rPr lang="en-GB" sz="1200" dirty="0"/>
              <a:t>, and B. Pudjoatmodjo, "Usability and User Experience Test on the Muezzin and Khatib Scheduling Mobile Application," </a:t>
            </a:r>
            <a:r>
              <a:rPr lang="en-GB" sz="1200" i="1" dirty="0"/>
              <a:t>Int. J. Applied Information Technology</a:t>
            </a:r>
            <a:r>
              <a:rPr lang="en-GB" sz="1200" dirty="0"/>
              <a:t>, vol. 5, no. 1, pp. 1–7, Nov. 2021.</a:t>
            </a:r>
          </a:p>
        </p:txBody>
      </p:sp>
      <p:sp>
        <p:nvSpPr>
          <p:cNvPr id="365" name="Shape 352"/>
          <p:cNvSpPr/>
          <p:nvPr/>
        </p:nvSpPr>
        <p:spPr>
          <a:xfrm>
            <a:off x="0" y="29681424"/>
            <a:ext cx="21387816" cy="59436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66" name="Shape 353"/>
          <p:cNvSpPr/>
          <p:nvPr/>
        </p:nvSpPr>
        <p:spPr>
          <a:xfrm>
            <a:off x="45720" y="29553408"/>
            <a:ext cx="21387816" cy="73152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67" name="Text 354"/>
          <p:cNvSpPr/>
          <p:nvPr/>
        </p:nvSpPr>
        <p:spPr>
          <a:xfrm>
            <a:off x="320040" y="29782008"/>
            <a:ext cx="1176329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A8DBB8"/>
                </a:solidFill>
                <a:ea typeface="Calibri" pitchFamily="34" charset="-122"/>
                <a:cs typeface="Calibri" pitchFamily="34" charset="-120"/>
              </a:rPr>
              <a:t>SmartConnect  ·  Sana Khan  ·  Student ID: 2239157  ·  BSc Cloud Computing  ·  University of Wales Trinity Saint David  ·  2026</a:t>
            </a:r>
            <a:endParaRPr lang="en-US" sz="1400" dirty="0"/>
          </a:p>
        </p:txBody>
      </p:sp>
      <p:sp>
        <p:nvSpPr>
          <p:cNvPr id="368" name="Text 355"/>
          <p:cNvSpPr/>
          <p:nvPr/>
        </p:nvSpPr>
        <p:spPr>
          <a:xfrm>
            <a:off x="11763299" y="29782008"/>
            <a:ext cx="941063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120000"/>
              </a:lnSpc>
              <a:buNone/>
            </a:pPr>
            <a:r>
              <a:rPr lang="en-US" sz="1400" dirty="0">
                <a:solidFill>
                  <a:srgbClr val="A8DBB8"/>
                </a:solidFill>
                <a:ea typeface="Calibri" pitchFamily="34" charset="-122"/>
                <a:cs typeface="Calibri" pitchFamily="34" charset="-120"/>
              </a:rPr>
              <a:t>Keywords: mosque application  ·  Android  ·  Flask  ·  community engagement  ·  digital religion  ·  Redditch</a:t>
            </a:r>
            <a:endParaRPr lang="en-US" sz="1400" dirty="0"/>
          </a:p>
        </p:txBody>
      </p:sp>
      <p:sp>
        <p:nvSpPr>
          <p:cNvPr id="369" name="Shape 103">
            <a:extLst>
              <a:ext uri="{FF2B5EF4-FFF2-40B4-BE49-F238E27FC236}">
                <a16:creationId xmlns:a16="http://schemas.microsoft.com/office/drawing/2014/main" id="{21DA5D1D-FED6-A746-D06D-0B0A85B0ED30}"/>
              </a:ext>
            </a:extLst>
          </p:cNvPr>
          <p:cNvSpPr/>
          <p:nvPr/>
        </p:nvSpPr>
        <p:spPr>
          <a:xfrm>
            <a:off x="7420356" y="9098280"/>
            <a:ext cx="6812280" cy="4572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pic>
        <p:nvPicPr>
          <p:cNvPr id="385" name="Picture 384">
            <a:extLst>
              <a:ext uri="{FF2B5EF4-FFF2-40B4-BE49-F238E27FC236}">
                <a16:creationId xmlns:a16="http://schemas.microsoft.com/office/drawing/2014/main" id="{B67BFB1E-D516-6539-32A5-3A2B0A9523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403658" y="4069080"/>
            <a:ext cx="1560832" cy="3268566"/>
          </a:xfrm>
          <a:prstGeom prst="rect">
            <a:avLst/>
          </a:prstGeom>
        </p:spPr>
      </p:pic>
      <p:pic>
        <p:nvPicPr>
          <p:cNvPr id="387" name="Picture 386">
            <a:extLst>
              <a:ext uri="{FF2B5EF4-FFF2-40B4-BE49-F238E27FC236}">
                <a16:creationId xmlns:a16="http://schemas.microsoft.com/office/drawing/2014/main" id="{C9F21CF6-16AC-78DB-2DC2-E5AF6D7DE8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204985" y="4032504"/>
            <a:ext cx="1566516" cy="3289210"/>
          </a:xfrm>
          <a:prstGeom prst="rect">
            <a:avLst/>
          </a:prstGeom>
        </p:spPr>
      </p:pic>
      <p:pic>
        <p:nvPicPr>
          <p:cNvPr id="389" name="Picture 388">
            <a:extLst>
              <a:ext uri="{FF2B5EF4-FFF2-40B4-BE49-F238E27FC236}">
                <a16:creationId xmlns:a16="http://schemas.microsoft.com/office/drawing/2014/main" id="{A1FF7B86-049A-CE2B-88A8-4A0B69816C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040489" y="4032504"/>
            <a:ext cx="1485610" cy="3267417"/>
          </a:xfrm>
          <a:prstGeom prst="rect">
            <a:avLst/>
          </a:prstGeom>
        </p:spPr>
      </p:pic>
      <p:pic>
        <p:nvPicPr>
          <p:cNvPr id="391" name="Picture 390">
            <a:extLst>
              <a:ext uri="{FF2B5EF4-FFF2-40B4-BE49-F238E27FC236}">
                <a16:creationId xmlns:a16="http://schemas.microsoft.com/office/drawing/2014/main" id="{CA6D6AC6-7868-99EE-8B62-43EEE838945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76186" y="4069079"/>
            <a:ext cx="1458340" cy="3180181"/>
          </a:xfrm>
          <a:prstGeom prst="rect">
            <a:avLst/>
          </a:prstGeom>
        </p:spPr>
      </p:pic>
      <p:pic>
        <p:nvPicPr>
          <p:cNvPr id="393" name="Picture 392">
            <a:extLst>
              <a:ext uri="{FF2B5EF4-FFF2-40B4-BE49-F238E27FC236}">
                <a16:creationId xmlns:a16="http://schemas.microsoft.com/office/drawing/2014/main" id="{9E7E58D5-BB56-8D8B-F125-36F4D0180A3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215281" y="7763256"/>
            <a:ext cx="2103107" cy="4485782"/>
          </a:xfrm>
          <a:prstGeom prst="rect">
            <a:avLst/>
          </a:prstGeom>
        </p:spPr>
      </p:pic>
      <p:pic>
        <p:nvPicPr>
          <p:cNvPr id="394" name="Picture 393">
            <a:extLst>
              <a:ext uri="{FF2B5EF4-FFF2-40B4-BE49-F238E27FC236}">
                <a16:creationId xmlns:a16="http://schemas.microsoft.com/office/drawing/2014/main" id="{23776FFB-AA2F-F3BF-9919-F151DFBAF3E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10060" y="4216732"/>
            <a:ext cx="6533081" cy="4702868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396" name="Picture 395">
            <a:extLst>
              <a:ext uri="{FF2B5EF4-FFF2-40B4-BE49-F238E27FC236}">
                <a16:creationId xmlns:a16="http://schemas.microsoft.com/office/drawing/2014/main" id="{FB6DAE8F-871B-4EE0-FE69-96D6850BED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23545" y="21214340"/>
            <a:ext cx="5198960" cy="4492897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</p:pic>
      <p:sp>
        <p:nvSpPr>
          <p:cNvPr id="398" name="QR_Frame"/>
          <p:cNvSpPr>
            <a:spLocks noGrp="1"/>
          </p:cNvSpPr>
          <p:nvPr/>
        </p:nvSpPr>
        <p:spPr>
          <a:xfrm>
            <a:off x="182456" y="27040202"/>
            <a:ext cx="6849280" cy="2382864"/>
          </a:xfrm>
          <a:prstGeom prst="rect">
            <a:avLst/>
          </a:prstGeom>
          <a:solidFill>
            <a:srgbClr val="FFFFFF"/>
          </a:solidFill>
          <a:ln w="38100">
            <a:solidFill>
              <a:srgbClr val="C8860A"/>
            </a:solidFill>
          </a:ln>
        </p:spPr>
        <p:txBody>
          <a:bodyPr/>
          <a:lstStyle/>
          <a:p>
            <a:endParaRPr/>
          </a:p>
        </p:txBody>
      </p:sp>
      <p:sp>
        <p:nvSpPr>
          <p:cNvPr id="397" name="QR_Label"/>
          <p:cNvSpPr>
            <a:spLocks noGrp="1"/>
          </p:cNvSpPr>
          <p:nvPr/>
        </p:nvSpPr>
        <p:spPr>
          <a:xfrm>
            <a:off x="163498" y="25877407"/>
            <a:ext cx="2760000" cy="1059496"/>
          </a:xfrm>
          <a:prstGeom prst="roundRect">
            <a:avLst>
              <a:gd name="adj" fmla="val 20000"/>
            </a:avLst>
          </a:prstGeom>
          <a:solidFill>
            <a:srgbClr val="1A5C2E"/>
          </a:solidFill>
          <a:ln>
            <a:solidFill>
              <a:srgbClr val="C8860A"/>
            </a:solidFill>
            <a:prstDash val="solid"/>
          </a:ln>
        </p:spPr>
        <p:txBody>
          <a:bodyPr lIns="91440" tIns="45720" rIns="91440" bIns="4572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📱 Download SmartConnect</a:t>
            </a:r>
          </a:p>
          <a:p>
            <a:pPr algn="ctr"/>
            <a:r>
              <a:rPr lang="en-GB" sz="1400" dirty="0">
                <a:solidFill>
                  <a:srgbClr val="C8860A"/>
                </a:solidFill>
              </a:rPr>
              <a:t>Scan QR Code to get the app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Al Noor  ·  Al Birr  ·  Farooq Masjid</a:t>
            </a:r>
          </a:p>
        </p:txBody>
      </p:sp>
      <p:pic>
        <p:nvPicPr>
          <p:cNvPr id="399" name="QR_Code" descr="SmartConnect App QR Code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915223" y="27129677"/>
            <a:ext cx="3203429" cy="213085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17322</TotalTime>
  <Words>1414</Words>
  <Application>Microsoft Office PowerPoint</Application>
  <PresentationFormat>Custom</PresentationFormat>
  <Paragraphs>245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Consolas</vt:lpstr>
      <vt:lpstr>Georgia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Sana Khan</cp:lastModifiedBy>
  <cp:revision>5</cp:revision>
  <dcterms:created xsi:type="dcterms:W3CDTF">2026-02-25T22:50:14Z</dcterms:created>
  <dcterms:modified xsi:type="dcterms:W3CDTF">2026-03-16T00:04:27Z</dcterms:modified>
</cp:coreProperties>
</file>