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4"/>
  </p:sldMasterIdLst>
  <p:sldIdLst>
    <p:sldId id="298" r:id="rId5"/>
    <p:sldId id="300" r:id="rId6"/>
    <p:sldId id="301" r:id="rId7"/>
    <p:sldId id="302" r:id="rId8"/>
    <p:sldId id="325" r:id="rId9"/>
    <p:sldId id="326" r:id="rId10"/>
    <p:sldId id="303" r:id="rId11"/>
    <p:sldId id="327" r:id="rId12"/>
    <p:sldId id="304" r:id="rId13"/>
    <p:sldId id="305" r:id="rId14"/>
    <p:sldId id="306" r:id="rId15"/>
    <p:sldId id="307" r:id="rId16"/>
    <p:sldId id="309" r:id="rId17"/>
    <p:sldId id="310" r:id="rId18"/>
    <p:sldId id="311" r:id="rId19"/>
    <p:sldId id="312" r:id="rId20"/>
    <p:sldId id="334" r:id="rId21"/>
    <p:sldId id="328" r:id="rId22"/>
    <p:sldId id="329" r:id="rId23"/>
    <p:sldId id="313" r:id="rId24"/>
    <p:sldId id="314" r:id="rId25"/>
    <p:sldId id="315" r:id="rId26"/>
    <p:sldId id="316" r:id="rId27"/>
    <p:sldId id="317" r:id="rId28"/>
    <p:sldId id="333" r:id="rId29"/>
    <p:sldId id="318" r:id="rId30"/>
    <p:sldId id="319" r:id="rId31"/>
    <p:sldId id="332" r:id="rId32"/>
    <p:sldId id="320" r:id="rId33"/>
    <p:sldId id="330" r:id="rId34"/>
    <p:sldId id="321" r:id="rId35"/>
    <p:sldId id="323" r:id="rId36"/>
    <p:sldId id="324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8155" autoAdjust="0"/>
  </p:normalViewPr>
  <p:slideViewPr>
    <p:cSldViewPr snapToGrid="0">
      <p:cViewPr varScale="1">
        <p:scale>
          <a:sx n="57" d="100"/>
          <a:sy n="57" d="100"/>
        </p:scale>
        <p:origin x="102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530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056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729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01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578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506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207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6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983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15625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66981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85112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43224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29718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293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5316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76745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2D6E202-B606-4609-B914-27C9371A1F6D}" type="datetime1">
              <a:rPr lang="en-US" smtClean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755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heimersresearchuk.org/dementia-information/types-of-dementia/alzheimers-disease/risk-factors/" TargetMode="External"/><Relationship Id="rId2" Type="http://schemas.openxmlformats.org/officeDocument/2006/relationships/hyperlink" Target="https://www.alzint.org/resource/world-alzheimer-report-2021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alzheimers.org.uk/blog/how-many-people-have-dementia-uk" TargetMode="External"/><Relationship Id="rId4" Type="http://schemas.openxmlformats.org/officeDocument/2006/relationships/hyperlink" Target="https://www.alzheimers.org.uk/about-dementia/types-dementia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b63e9e5274a34770eb5f4/dh_094052.pdf" TargetMode="External"/><Relationship Id="rId2" Type="http://schemas.openxmlformats.org/officeDocument/2006/relationships/hyperlink" Target="https://www.ageuk.org.uk/information-advice/health-wellbeing/conditions-illnesses/dementia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16/S0140-6736(20)30367-6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a.nih.gov/health/what-dementia" TargetMode="External"/><Relationship Id="rId7" Type="http://schemas.openxmlformats.org/officeDocument/2006/relationships/hyperlink" Target="https://www.nhs.uk/conditions/dementia/treatment/" TargetMode="External"/><Relationship Id="rId2" Type="http://schemas.openxmlformats.org/officeDocument/2006/relationships/hyperlink" Target="https://www.nao.org.uk/report/improving-dementia-services-in-england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dementia/diagnosis/" TargetMode="External"/><Relationship Id="rId5" Type="http://schemas.openxmlformats.org/officeDocument/2006/relationships/hyperlink" Target="https://www.nhs.uk/conditions/dementia/" TargetMode="External"/><Relationship Id="rId4" Type="http://schemas.openxmlformats.org/officeDocument/2006/relationships/hyperlink" Target="https://www.nice.org.uk/guidance/ng97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int.org/resource/world-alzheimer-report-2015/" TargetMode="External"/><Relationship Id="rId2" Type="http://schemas.openxmlformats.org/officeDocument/2006/relationships/hyperlink" Target="https://www.england.nhs.uk/wp-content/uploads/2019/01/universal-personalised-care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cpsych.ac.uk/improving-care/ccqi/quality-networks-accreditation/memory-services-national-accreditation-programme-msnap" TargetMode="External"/><Relationship Id="rId4" Type="http://schemas.openxmlformats.org/officeDocument/2006/relationships/hyperlink" Target="https://www.gov.uk/government/publications/health-matters-midlife-approaches-to-reduce-dementia-risk/health-matters-midlife-approaches-to-reduce-dementia-risk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dementia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dementia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6001" y="5448549"/>
            <a:ext cx="3214307" cy="874247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</a:rPr>
              <a:t>Dementia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5187" y="5271584"/>
            <a:ext cx="2998352" cy="500318"/>
          </a:xfrm>
        </p:spPr>
        <p:txBody>
          <a:bodyPr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dirty="0"/>
              <a:t>LONG TERM CONDITION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8FC8C7-167C-1F54-649F-256D036E3623}"/>
              </a:ext>
            </a:extLst>
          </p:cNvPr>
          <p:cNvSpPr txBox="1"/>
          <p:nvPr/>
        </p:nvSpPr>
        <p:spPr>
          <a:xfrm>
            <a:off x="3145168" y="0"/>
            <a:ext cx="6133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Bharatji odedra</a:t>
            </a:r>
          </a:p>
          <a:p>
            <a:pPr algn="ctr"/>
            <a:r>
              <a:rPr 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id- 2522919</a:t>
            </a:r>
            <a:r>
              <a:rPr lang="en-US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9773AF-FD87-7FE6-A765-205C5248F338}"/>
              </a:ext>
            </a:extLst>
          </p:cNvPr>
          <p:cNvSpPr txBox="1"/>
          <p:nvPr/>
        </p:nvSpPr>
        <p:spPr>
          <a:xfrm>
            <a:off x="3201559" y="3136612"/>
            <a:ext cx="57856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Module code – LCHS7003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44520D-6A87-9FB0-A17F-C2F05DDAECF5}"/>
              </a:ext>
            </a:extLst>
          </p:cNvPr>
          <p:cNvSpPr txBox="1"/>
          <p:nvPr/>
        </p:nvSpPr>
        <p:spPr>
          <a:xfrm>
            <a:off x="2808509" y="3923743"/>
            <a:ext cx="64697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Community care and management  of longer-term conditions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847EFCB-D7B2-4BAD-E570-217B24E9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0999" y="1600677"/>
            <a:ext cx="4066729" cy="149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Definition</a:t>
            </a:r>
            <a:r>
              <a:rPr lang="en-US" sz="4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F5E428-2552-9B99-81B2-0FEB03E5D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348" y="1548554"/>
            <a:ext cx="10345303" cy="376089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 Narrow" panose="020B0606020202030204" pitchFamily="34" charset="0"/>
              </a:rPr>
              <a:t>Dementia is a syndrome characterized by a progressive decline in cognitive function, including memory, thinking, and the ability to perform everyday activities.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arrow" panose="020B0606020202030204" pitchFamily="34" charset="0"/>
              </a:rPr>
              <a:t>It is caused by various underlying diseases that damage brain cells and interfere with normal brain function.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arrow" panose="020B0606020202030204" pitchFamily="34" charset="0"/>
              </a:rPr>
              <a:t>Dementia primarily affects older adults, although it is not a normal part of ageing.</a:t>
            </a:r>
            <a:br>
              <a:rPr lang="en-US" dirty="0">
                <a:latin typeface="Arial Narrow" panose="020B0606020202030204" pitchFamily="34" charset="0"/>
              </a:rPr>
            </a:br>
            <a:r>
              <a:rPr lang="en-US" dirty="0">
                <a:latin typeface="Arial Narrow" panose="020B0606020202030204" pitchFamily="34" charset="0"/>
              </a:rPr>
              <a:t>(World Health Organization, 2021)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800" b="1" i="1" dirty="0">
              <a:solidFill>
                <a:schemeClr val="tx1"/>
              </a:solidFill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B65A1A3-F2A5-BB26-4853-0BD30A709F14}"/>
              </a:ext>
            </a:extLst>
          </p:cNvPr>
          <p:cNvSpPr txBox="1"/>
          <p:nvPr/>
        </p:nvSpPr>
        <p:spPr>
          <a:xfrm>
            <a:off x="1067499" y="750139"/>
            <a:ext cx="10492530" cy="54584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Symptoms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 not easy to remember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800" dirty="0">
                <a:latin typeface="Arial Narrow" panose="020B0606020202030204" pitchFamily="34" charset="0"/>
              </a:rPr>
              <a:t>Problems during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 concentrating and making decisions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Problems performing familiar daily tasks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Language difficulties  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Confusion regarding time and location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split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 mood, behavior, and personality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Narrow" panose="020B0606020202030204" pitchFamily="34" charset="0"/>
              </a:rPr>
              <a:t>(NHS, 2023) </a:t>
            </a:r>
          </a:p>
        </p:txBody>
      </p:sp>
    </p:spTree>
    <p:extLst>
      <p:ext uri="{BB962C8B-B14F-4D97-AF65-F5344CB8AC3E}">
        <p14:creationId xmlns:p14="http://schemas.microsoft.com/office/powerpoint/2010/main" val="4152124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F907C-D85D-1D0E-63F7-60DCCD86F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9682573" cy="1089191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Aetiology of Dementia</a:t>
            </a:r>
            <a:b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454A5F-0A8D-7F80-F377-E650D6B249E2}"/>
              </a:ext>
            </a:extLst>
          </p:cNvPr>
          <p:cNvSpPr txBox="1"/>
          <p:nvPr/>
        </p:nvSpPr>
        <p:spPr>
          <a:xfrm>
            <a:off x="831069" y="657697"/>
            <a:ext cx="10529861" cy="6474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Dementia is caused by a range of neurodegenerative and vascular conditions that lead to progressive brain damage.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Common causes include: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Alzheimer’s disease (most common)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Vascular dementia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Lewy body dementia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Frontotemporal dementia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These conditions result in neuronal loss, leading to impaired cognitive and functional abilities.</a:t>
            </a:r>
            <a:br>
              <a:rPr lang="en-US" sz="2700" dirty="0">
                <a:latin typeface="Arial Narrow" panose="020B0606020202030204" pitchFamily="34" charset="0"/>
              </a:rPr>
            </a:br>
            <a:r>
              <a:rPr lang="en-US" sz="2700" dirty="0">
                <a:latin typeface="Arial Narrow" panose="020B0606020202030204" pitchFamily="34" charset="0"/>
              </a:rPr>
              <a:t>(World Health Organization, 2021)</a:t>
            </a:r>
          </a:p>
        </p:txBody>
      </p:sp>
    </p:spTree>
    <p:extLst>
      <p:ext uri="{BB962C8B-B14F-4D97-AF65-F5344CB8AC3E}">
        <p14:creationId xmlns:p14="http://schemas.microsoft.com/office/powerpoint/2010/main" val="9396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8A2E40-3906-6B76-0010-6460B32B4133}"/>
              </a:ext>
            </a:extLst>
          </p:cNvPr>
          <p:cNvSpPr txBox="1"/>
          <p:nvPr/>
        </p:nvSpPr>
        <p:spPr>
          <a:xfrm>
            <a:off x="669371" y="289231"/>
            <a:ext cx="10853257" cy="573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Arial Narrow" panose="020B0606020202030204" pitchFamily="34" charset="0"/>
              </a:rPr>
              <a:t>Prevalence</a:t>
            </a:r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of dementia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b="1" dirty="0">
                <a:latin typeface="Arial Narrow" panose="020B0606020202030204" pitchFamily="34" charset="0"/>
              </a:rPr>
              <a:t>1 million people in the UK</a:t>
            </a:r>
            <a:r>
              <a:rPr lang="en-US" altLang="en-US" sz="2800" dirty="0">
                <a:latin typeface="Arial Narrow" panose="020B0606020202030204" pitchFamily="34" charset="0"/>
              </a:rPr>
              <a:t> Facing dementia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Numbers are projected  </a:t>
            </a:r>
            <a:r>
              <a:rPr lang="en-US" altLang="en-US" sz="2800" b="1" dirty="0">
                <a:latin typeface="Arial Narrow" panose="020B0606020202030204" pitchFamily="34" charset="0"/>
              </a:rPr>
              <a:t>1600–1,800 thousand by 2040</a:t>
            </a:r>
            <a:r>
              <a:rPr lang="en-US" altLang="en-US" sz="2800" dirty="0">
                <a:latin typeface="Arial Narrow" panose="020B0606020202030204" pitchFamily="34" charset="0"/>
              </a:rPr>
              <a:t>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Globally, around </a:t>
            </a:r>
            <a:r>
              <a:rPr lang="en-US" altLang="en-US" sz="2800" b="1" dirty="0">
                <a:latin typeface="Arial Narrow" panose="020B0606020202030204" pitchFamily="34" charset="0"/>
              </a:rPr>
              <a:t>60 million people</a:t>
            </a:r>
            <a:r>
              <a:rPr lang="en-US" altLang="en-US" sz="2800" dirty="0">
                <a:latin typeface="Arial Narrow" panose="020B0606020202030204" pitchFamily="34" charset="0"/>
              </a:rPr>
              <a:t> are affected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latin typeface="Arial Narrow" panose="020B0606020202030204" pitchFamily="34" charset="0"/>
              </a:rPr>
              <a:t>Cases expected to increase significantly due to ageing populations</a:t>
            </a:r>
            <a:br>
              <a:rPr lang="en-US" altLang="en-US" sz="2800" dirty="0">
                <a:latin typeface="Arial Narrow" panose="020B0606020202030204" pitchFamily="34" charset="0"/>
              </a:rPr>
            </a:br>
            <a:r>
              <a:rPr lang="en-US" altLang="en-US" sz="2800" dirty="0">
                <a:latin typeface="Arial Narrow" panose="020B0606020202030204" pitchFamily="34" charset="0"/>
              </a:rPr>
              <a:t>(Alzheimer’s Society, 2024; World Health Organization, 2021) </a:t>
            </a:r>
          </a:p>
          <a:p>
            <a:endParaRPr lang="en-US" sz="4000" b="1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en-US" sz="2800" b="1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203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0AEC64-850D-8B5A-DD6C-00C50E522AB0}"/>
              </a:ext>
            </a:extLst>
          </p:cNvPr>
          <p:cNvSpPr txBox="1"/>
          <p:nvPr/>
        </p:nvSpPr>
        <p:spPr>
          <a:xfrm>
            <a:off x="740329" y="1358746"/>
            <a:ext cx="10987480" cy="3242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n-US" sz="2800" b="1" dirty="0"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Global prevalence: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60 million people 2025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Expected to rise: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approximately 10 million/year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Most cases: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&gt; 60% currently live in low-and middle-income countries.</a:t>
            </a:r>
          </a:p>
          <a:p>
            <a:pPr algn="just">
              <a:lnSpc>
                <a:spcPct val="150000"/>
              </a:lnSpc>
            </a:pPr>
            <a:endParaRPr lang="en-US" sz="2800" dirty="0"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866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3DFBB1-31A8-820B-1292-AF59604FA29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33600" y="111125"/>
            <a:ext cx="10058400" cy="1223963"/>
          </a:xfrm>
        </p:spPr>
        <p:txBody>
          <a:bodyPr>
            <a:noAutofit/>
          </a:bodyPr>
          <a:lstStyle/>
          <a:p>
            <a:r>
              <a:rPr lang="en-US" sz="4400" dirty="0">
                <a:latin typeface="Aptos Narrow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Economic Burden of Dementia </a:t>
            </a:r>
            <a:br>
              <a:rPr lang="en-US" sz="4400" dirty="0">
                <a:latin typeface="Aptos Narrow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4400" dirty="0">
              <a:latin typeface="Aptos Narrow" panose="020B00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E26CA0-9FFF-0AC4-126D-4FC6B458CF59}"/>
              </a:ext>
            </a:extLst>
          </p:cNvPr>
          <p:cNvSpPr txBox="1"/>
          <p:nvPr/>
        </p:nvSpPr>
        <p:spPr>
          <a:xfrm>
            <a:off x="795276" y="584165"/>
            <a:ext cx="10161767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Dementia places a substantial financial burden on individuals, families, and healthcare systems.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Annual cost per person ranges from </a:t>
            </a:r>
            <a:r>
              <a:rPr lang="en-US" sz="2800" b="1" dirty="0">
                <a:latin typeface="Arial Narrow" panose="020B0606020202030204" pitchFamily="34" charset="0"/>
              </a:rPr>
              <a:t>£28,000 to £80,000</a:t>
            </a:r>
            <a:r>
              <a:rPr lang="en-US" sz="2800" dirty="0">
                <a:latin typeface="Arial Narrow" panose="020B0606020202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Includes: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Healthcare costs (diagnosis, treatment, hospital care)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Social care (home care, residential care)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Informal care provided by family members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A significant proportion of costs is borne by unpaid carers.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(Alzheimer’s Society, 2024)</a:t>
            </a:r>
          </a:p>
          <a:p>
            <a:pPr algn="just"/>
            <a:endParaRPr lang="en-US" sz="2800" i="0" dirty="0"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11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A1D8D7-0AEA-5932-25B9-4D24695E179E}"/>
              </a:ext>
            </a:extLst>
          </p:cNvPr>
          <p:cNvSpPr txBox="1"/>
          <p:nvPr/>
        </p:nvSpPr>
        <p:spPr>
          <a:xfrm>
            <a:off x="698384" y="732495"/>
            <a:ext cx="10643532" cy="4528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Costs include: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Healthcare approx. 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£1,375 a week,</a:t>
            </a: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(diagnosis, treatment, hospital care) </a:t>
            </a:r>
            <a:r>
              <a:rPr lang="en-US" sz="28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 </a:t>
            </a:r>
            <a:r>
              <a:rPr lang="en-US" sz="2800" b="1" i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Alzheimer’s Society. (2024) </a:t>
            </a:r>
            <a:endParaRPr lang="en-US" sz="2800" b="1" i="1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care (home care, care homes)</a:t>
            </a:r>
          </a:p>
          <a:p>
            <a:pPr marL="742950" lvl="1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Informal care (unpaid care by family and friends)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large proportion of costs is borne by families and unpaid carers, not just the healthcare system</a:t>
            </a:r>
          </a:p>
        </p:txBody>
      </p:sp>
    </p:spTree>
    <p:extLst>
      <p:ext uri="{BB962C8B-B14F-4D97-AF65-F5344CB8AC3E}">
        <p14:creationId xmlns:p14="http://schemas.microsoft.com/office/powerpoint/2010/main" val="657839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88498-03BF-5E33-E4AD-86D2769C6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40709"/>
            <a:ext cx="10689252" cy="1359317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tx1"/>
                </a:solidFill>
                <a:latin typeface="Arial Narrow" panose="020B0606020202030204" pitchFamily="34" charset="0"/>
              </a:rPr>
              <a:t>Social Burden of Dementia</a:t>
            </a:r>
            <a:r>
              <a:rPr lang="en-US" sz="4000" dirty="0">
                <a:solidFill>
                  <a:schemeClr val="tx1"/>
                </a:solidFill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sz="4000" dirty="0">
              <a:solidFill>
                <a:schemeClr val="tx1"/>
              </a:solidFill>
              <a:latin typeface="Arial Narrow" panose="020B0606020202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8B50E6-B84E-88C4-2A86-3CDB0FA83655}"/>
              </a:ext>
            </a:extLst>
          </p:cNvPr>
          <p:cNvSpPr txBox="1"/>
          <p:nvPr/>
        </p:nvSpPr>
        <p:spPr>
          <a:xfrm>
            <a:off x="702998" y="1332246"/>
            <a:ext cx="9724445" cy="5827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Dementia has significant social and psychological consequences: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Loss of independence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Increased risk of anxiety and depression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Social isolation and stigma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Emotional and physical burden on carers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Impact on family relationships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This highlights the need for comprehensive support systems.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(Prince et al., 2015)</a:t>
            </a:r>
          </a:p>
          <a:p>
            <a:pPr marL="457200" indent="-4572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80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350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BA886-D0A2-2BC3-3E81-CE46B01E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9955033" cy="524430"/>
          </a:xfrm>
        </p:spPr>
        <p:txBody>
          <a:bodyPr>
            <a:noAutofit/>
          </a:bodyPr>
          <a:lstStyle/>
          <a:p>
            <a:r>
              <a:rPr lang="en-US" sz="40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Dementia diagnosis and assessment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2D6697-D52B-F4DC-0FB2-27206C7B724C}"/>
              </a:ext>
            </a:extLst>
          </p:cNvPr>
          <p:cNvSpPr txBox="1"/>
          <p:nvPr/>
        </p:nvSpPr>
        <p:spPr>
          <a:xfrm>
            <a:off x="1005002" y="749977"/>
            <a:ext cx="10404026" cy="6474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Diagnosis involves a structured, multi-stage process: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b="1" dirty="0">
                <a:latin typeface="Arial Narrow" panose="020B0606020202030204" pitchFamily="34" charset="0"/>
              </a:rPr>
              <a:t>Primary Care Assessment</a:t>
            </a:r>
            <a:endParaRPr lang="en-US" sz="27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Medical history and symptom review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Physical examination and blood tests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b="1" dirty="0">
                <a:latin typeface="Arial Narrow" panose="020B0606020202030204" pitchFamily="34" charset="0"/>
              </a:rPr>
              <a:t>Cognitive Assessment</a:t>
            </a:r>
            <a:endParaRPr lang="en-US" sz="27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Standardized tools (e.g. MoCA, 6CIT)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b="1" dirty="0">
                <a:latin typeface="Arial Narrow" panose="020B0606020202030204" pitchFamily="34" charset="0"/>
              </a:rPr>
              <a:t>Specialist Referral</a:t>
            </a:r>
            <a:endParaRPr lang="en-US" sz="27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Neurologists, psychiatrists, or memory clinics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700" dirty="0">
                <a:latin typeface="Arial Narrow" panose="020B0606020202030204" pitchFamily="34" charset="0"/>
              </a:rPr>
              <a:t>Early diagnosis is essential for effective management.</a:t>
            </a:r>
            <a:br>
              <a:rPr lang="en-US" sz="2700" dirty="0">
                <a:latin typeface="Arial Narrow" panose="020B0606020202030204" pitchFamily="34" charset="0"/>
              </a:rPr>
            </a:br>
            <a:r>
              <a:rPr lang="en-US" sz="2700" dirty="0">
                <a:latin typeface="Arial Narrow" panose="020B0606020202030204" pitchFamily="34" charset="0"/>
              </a:rPr>
              <a:t>(NICE, 2018; NHS, 2023)</a:t>
            </a:r>
          </a:p>
        </p:txBody>
      </p:sp>
    </p:spTree>
    <p:extLst>
      <p:ext uri="{BB962C8B-B14F-4D97-AF65-F5344CB8AC3E}">
        <p14:creationId xmlns:p14="http://schemas.microsoft.com/office/powerpoint/2010/main" val="99806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7C6B62-1451-7F67-AB99-CA03DB12C0C8}"/>
              </a:ext>
            </a:extLst>
          </p:cNvPr>
          <p:cNvSpPr txBox="1"/>
          <p:nvPr/>
        </p:nvSpPr>
        <p:spPr>
          <a:xfrm>
            <a:off x="679508" y="159214"/>
            <a:ext cx="108217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 of dementia</a:t>
            </a:r>
            <a:r>
              <a:rPr lang="en-US" sz="4000" b="1" i="0" dirty="0">
                <a:effectLst/>
                <a:latin typeface="Arial Narrow" panose="020B0606020202030204" pitchFamily="34" charset="0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C22EE6-61DB-7734-436B-C25DE7D34C2D}"/>
              </a:ext>
            </a:extLst>
          </p:cNvPr>
          <p:cNvSpPr txBox="1"/>
          <p:nvPr/>
        </p:nvSpPr>
        <p:spPr>
          <a:xfrm>
            <a:off x="578840" y="737474"/>
            <a:ext cx="9873842" cy="5181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Dementia management requires a </a:t>
            </a:r>
            <a:r>
              <a:rPr lang="en-US" sz="2800" b="1" dirty="0">
                <a:latin typeface="Arial Narrow" panose="020B0606020202030204" pitchFamily="34" charset="0"/>
              </a:rPr>
              <a:t>person- centered, multidisciplinary approach</a:t>
            </a:r>
            <a:r>
              <a:rPr lang="en-US" sz="2800" dirty="0">
                <a:latin typeface="Arial Narrow" panose="020B0606020202030204" pitchFamily="34" charset="0"/>
              </a:rPr>
              <a:t>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Pharmacological treatment (e.g. cognitive enhancers)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Non-pharmacological interventions (therapy, social support)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Psychological and emotional support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Care planning and support for carers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The aim is to improve quality of life and maintain independence.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(NICE, 2018)</a:t>
            </a:r>
          </a:p>
        </p:txBody>
      </p:sp>
    </p:spTree>
    <p:extLst>
      <p:ext uri="{BB962C8B-B14F-4D97-AF65-F5344CB8AC3E}">
        <p14:creationId xmlns:p14="http://schemas.microsoft.com/office/powerpoint/2010/main" val="1458481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C935FAB2-EBA7-10DF-0DAB-715BF1725F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91780" y="678339"/>
            <a:ext cx="8808440" cy="5160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82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attachment">
            <a:extLst>
              <a:ext uri="{FF2B5EF4-FFF2-40B4-BE49-F238E27FC236}">
                <a16:creationId xmlns:a16="http://schemas.microsoft.com/office/drawing/2014/main" id="{8E2726F0-BEF7-CC1E-C253-6F10CFB0B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543" y="316064"/>
            <a:ext cx="9409673" cy="622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224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7B2181-D0A6-1EC4-F2C5-D86D90EB012F}"/>
              </a:ext>
            </a:extLst>
          </p:cNvPr>
          <p:cNvSpPr txBox="1"/>
          <p:nvPr/>
        </p:nvSpPr>
        <p:spPr>
          <a:xfrm>
            <a:off x="729863" y="1816966"/>
            <a:ext cx="10732273" cy="232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US" sz="44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Treatment 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None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Dementia treatment involves both medicinal  and non-medicinal  strategy’ s to targeted  at improving symptoms and quality of life </a:t>
            </a:r>
            <a:r>
              <a:rPr lang="en-US" sz="2800" b="1" i="1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(NICE, 2018; NHS, 2023).</a:t>
            </a:r>
          </a:p>
          <a:p>
            <a:pPr>
              <a:buNone/>
            </a:pPr>
            <a:b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595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attachment">
            <a:extLst>
              <a:ext uri="{FF2B5EF4-FFF2-40B4-BE49-F238E27FC236}">
                <a16:creationId xmlns:a16="http://schemas.microsoft.com/office/drawing/2014/main" id="{E1F7810C-6AB9-740A-D570-953B8030AB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885" y="256429"/>
            <a:ext cx="8078524" cy="634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333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6777BB-291F-A326-1814-594CCBADE7D1}"/>
              </a:ext>
            </a:extLst>
          </p:cNvPr>
          <p:cNvSpPr txBox="1"/>
          <p:nvPr/>
        </p:nvSpPr>
        <p:spPr>
          <a:xfrm>
            <a:off x="973559" y="0"/>
            <a:ext cx="10495721" cy="62356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300"/>
              </a:spcAft>
            </a:pPr>
            <a:r>
              <a:rPr lang="en-US" sz="4400" b="1" i="0" dirty="0">
                <a:effectLst/>
                <a:latin typeface="Arial Narrow" panose="020B0606020202030204" pitchFamily="34" charset="0"/>
              </a:rPr>
              <a:t>Impact of Comorbidity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</a:t>
            </a:r>
            <a:r>
              <a:rPr lang="en-US" sz="2800" dirty="0">
                <a:latin typeface="Arial Narrow" panose="020B0606020202030204" pitchFamily="34" charset="0"/>
              </a:rPr>
              <a:t>People with dementia often have multiple comorbid conditions, such as: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Hypertension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Diabetes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Depression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Cardiovascular disease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These conditions: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Complicate treatment and care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Increase hospital admissions </a:t>
            </a:r>
          </a:p>
        </p:txBody>
      </p:sp>
    </p:spTree>
    <p:extLst>
      <p:ext uri="{BB962C8B-B14F-4D97-AF65-F5344CB8AC3E}">
        <p14:creationId xmlns:p14="http://schemas.microsoft.com/office/powerpoint/2010/main" val="35307307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085DC4-4672-3D29-458F-05D1E6E4CE98}"/>
              </a:ext>
            </a:extLst>
          </p:cNvPr>
          <p:cNvSpPr txBox="1"/>
          <p:nvPr/>
        </p:nvSpPr>
        <p:spPr>
          <a:xfrm>
            <a:off x="866163" y="712872"/>
            <a:ext cx="10333139" cy="45736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Reduce quality of life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Effective care requires integrated management of both dementia and comorbidities.</a:t>
            </a:r>
          </a:p>
          <a:p>
            <a:pPr>
              <a:lnSpc>
                <a:spcPct val="150000"/>
              </a:lnSpc>
              <a:spcAft>
                <a:spcPts val="300"/>
              </a:spcAft>
            </a:pPr>
            <a:endParaRPr lang="en-US" sz="2800" b="1" i="0" dirty="0">
              <a:effectLst/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US" sz="2800" dirty="0">
              <a:latin typeface="Arial Narrow" panose="020B0606020202030204" pitchFamily="34" charset="0"/>
            </a:endParaRPr>
          </a:p>
          <a:p>
            <a:pPr>
              <a:lnSpc>
                <a:spcPct val="150000"/>
              </a:lnSpc>
              <a:buNone/>
            </a:pPr>
            <a:br>
              <a:rPr lang="en-US" sz="2800" dirty="0">
                <a:latin typeface="Arial Narrow" panose="020B0606020202030204" pitchFamily="34" charset="0"/>
              </a:rPr>
            </a:br>
            <a:endParaRPr lang="en-US" sz="28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1179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170F98-AEC0-DA8C-59C8-D72E751D41FF}"/>
              </a:ext>
            </a:extLst>
          </p:cNvPr>
          <p:cNvSpPr txBox="1"/>
          <p:nvPr/>
        </p:nvSpPr>
        <p:spPr>
          <a:xfrm>
            <a:off x="589327" y="419450"/>
            <a:ext cx="10861646" cy="4812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Impacts of Comorbidities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Reduced Quality of Life &amp; Survival: Higher numbers of comorbidities are directly associated with lower quality of life, increased frailty, and earlier mortality.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Complicated Treatment: Dementia makes managing other conditions difficult due to cognitive decline affecting treatment adherence. Conversely, medications for other conditions can exacerbate dementia symptoms.</a:t>
            </a:r>
          </a:p>
        </p:txBody>
      </p:sp>
    </p:spTree>
    <p:extLst>
      <p:ext uri="{BB962C8B-B14F-4D97-AF65-F5344CB8AC3E}">
        <p14:creationId xmlns:p14="http://schemas.microsoft.com/office/powerpoint/2010/main" val="952874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653294-5272-2255-BB41-31D92162DD44}"/>
              </a:ext>
            </a:extLst>
          </p:cNvPr>
          <p:cNvSpPr txBox="1"/>
          <p:nvPr/>
        </p:nvSpPr>
        <p:spPr>
          <a:xfrm>
            <a:off x="858123" y="800472"/>
            <a:ext cx="10475753" cy="3888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Diagnostic Overshadowing: Symptoms of physical illnesses may be incorrectly attributed to dementia, delaying the diagnosis and treatment of, for example, infections or pain.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Higher Health Service Usage: Patients with dementia and comorbidities require more intensive, often uncoordinated care, resulting in higher rates of primary care consultations and hospital admissions. </a:t>
            </a:r>
          </a:p>
        </p:txBody>
      </p:sp>
    </p:spTree>
    <p:extLst>
      <p:ext uri="{BB962C8B-B14F-4D97-AF65-F5344CB8AC3E}">
        <p14:creationId xmlns:p14="http://schemas.microsoft.com/office/powerpoint/2010/main" val="4006600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442212-E25F-500F-DB6D-F32DD17FC4CD}"/>
              </a:ext>
            </a:extLst>
          </p:cNvPr>
          <p:cNvSpPr txBox="1"/>
          <p:nvPr/>
        </p:nvSpPr>
        <p:spPr>
          <a:xfrm>
            <a:off x="629479" y="584167"/>
            <a:ext cx="10933042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of dementia</a:t>
            </a:r>
            <a:r>
              <a:rPr lang="en-US" sz="4000" b="1" i="0" dirty="0">
                <a:effectLst/>
                <a:latin typeface="Arial Narrow" panose="020B0606020202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Although dementia cannot always be prevented, risk can be reduced through: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Healthy diet and regular physical activity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Cardiovascular risk management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Smoking cessation and reduced alcohol intake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Cognitive and social engagement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 Narrow" panose="020B0606020202030204" pitchFamily="34" charset="0"/>
              </a:rPr>
              <a:t>These interventions may delay onset and progression.</a:t>
            </a:r>
            <a:br>
              <a:rPr lang="en-US" sz="2800" dirty="0">
                <a:latin typeface="Arial Narrow" panose="020B0606020202030204" pitchFamily="34" charset="0"/>
              </a:rPr>
            </a:br>
            <a:r>
              <a:rPr lang="en-US" sz="2800" dirty="0">
                <a:latin typeface="Arial Narrow" panose="020B0606020202030204" pitchFamily="34" charset="0"/>
              </a:rPr>
              <a:t>(NHS, 2023)</a:t>
            </a:r>
          </a:p>
          <a:p>
            <a:endParaRPr lang="en-US" sz="4000" b="1" i="0" dirty="0">
              <a:effectLst/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9434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attachment">
            <a:extLst>
              <a:ext uri="{FF2B5EF4-FFF2-40B4-BE49-F238E27FC236}">
                <a16:creationId xmlns:a16="http://schemas.microsoft.com/office/drawing/2014/main" id="{3DA424CD-C98B-4EB2-289B-5BE10F9A70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904" y="234892"/>
            <a:ext cx="8942059" cy="59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3188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attachment">
            <a:extLst>
              <a:ext uri="{FF2B5EF4-FFF2-40B4-BE49-F238E27FC236}">
                <a16:creationId xmlns:a16="http://schemas.microsoft.com/office/drawing/2014/main" id="{4FF384AB-B14C-1D9B-B68E-A02F899E0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368" y="-66367"/>
            <a:ext cx="10102645" cy="635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17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D499B5-0B01-C7FE-BE8E-BF312D0584BC}"/>
              </a:ext>
            </a:extLst>
          </p:cNvPr>
          <p:cNvSpPr txBox="1"/>
          <p:nvPr/>
        </p:nvSpPr>
        <p:spPr>
          <a:xfrm>
            <a:off x="590882" y="732636"/>
            <a:ext cx="11378381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comprehensive model of personalized care includes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six key components such as </a:t>
            </a: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compile </a:t>
            </a: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decision-making and supported self-management to improve outcomes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i="1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(NHS England, 2019).</a:t>
            </a:r>
          </a:p>
          <a:p>
            <a:pPr marL="514350" indent="-514350" algn="just">
              <a:lnSpc>
                <a:spcPct val="150000"/>
              </a:lnSpc>
              <a:buAutoNum type="arabicPeriod"/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Shared Decision-Making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Discuss options, risks, and preferences</a:t>
            </a:r>
          </a:p>
          <a:p>
            <a:pPr algn="just"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Personalized Care Planning</a:t>
            </a:r>
          </a:p>
          <a:p>
            <a:endParaRPr lang="en-US" sz="2800" b="1" i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3777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706284-D425-4B40-48C6-C6D09393105F}"/>
              </a:ext>
            </a:extLst>
          </p:cNvPr>
          <p:cNvSpPr txBox="1"/>
          <p:nvPr/>
        </p:nvSpPr>
        <p:spPr>
          <a:xfrm>
            <a:off x="858739" y="0"/>
            <a:ext cx="10063727" cy="58662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spcAft>
                <a:spcPts val="300"/>
              </a:spcAft>
              <a:buNone/>
            </a:pPr>
            <a:r>
              <a:rPr lang="en-US" sz="28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Enabling Choice (Social Prescribing)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People set to ensure care is personalized, focusing on what matters most to them rather than just clinical needs. </a:t>
            </a:r>
            <a:endParaRPr lang="en-US" sz="28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4. Supported Self-Management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Education about dementia.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Skills to manage symptoms and daily life.</a:t>
            </a:r>
          </a:p>
          <a:p>
            <a:pPr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5. Personal Health Budgets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Patients can manage allocated healthcare funding of there need.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Greater control over care and support.</a:t>
            </a:r>
          </a:p>
        </p:txBody>
      </p:sp>
    </p:spTree>
    <p:extLst>
      <p:ext uri="{BB962C8B-B14F-4D97-AF65-F5344CB8AC3E}">
        <p14:creationId xmlns:p14="http://schemas.microsoft.com/office/powerpoint/2010/main" val="2581180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898F34-ABCA-3595-EDC0-96CCCDDEC06F}"/>
              </a:ext>
            </a:extLst>
          </p:cNvPr>
          <p:cNvSpPr txBox="1"/>
          <p:nvPr/>
        </p:nvSpPr>
        <p:spPr>
          <a:xfrm>
            <a:off x="924885" y="569857"/>
            <a:ext cx="10752589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6. Integrated Care &amp; Multidisciplinary Working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Coordination between health and social care services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approach (GPs, nurses, social workers, etc.)</a:t>
            </a:r>
          </a:p>
          <a:p>
            <a:pPr algn="l">
              <a:lnSpc>
                <a:spcPct val="150000"/>
              </a:lnSpc>
            </a:pPr>
            <a:endParaRPr lang="en-US" sz="2800" b="0" i="0" dirty="0">
              <a:solidFill>
                <a:srgbClr val="0D0D0D"/>
              </a:solidFill>
              <a:effectLst/>
              <a:latin typeface="Arial Narrow" panose="020B0606020202030204" pitchFamily="34" charset="0"/>
            </a:endParaRPr>
          </a:p>
          <a:p>
            <a:pPr algn="l"/>
            <a:endParaRPr lang="en-US" b="0" i="0" dirty="0">
              <a:solidFill>
                <a:srgbClr val="0D0D0D"/>
              </a:solidFill>
              <a:effectLst/>
              <a:latin typeface="ui-sans-serif"/>
            </a:endParaRPr>
          </a:p>
        </p:txBody>
      </p:sp>
    </p:spTree>
    <p:extLst>
      <p:ext uri="{BB962C8B-B14F-4D97-AF65-F5344CB8AC3E}">
        <p14:creationId xmlns:p14="http://schemas.microsoft.com/office/powerpoint/2010/main" val="4844589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attachment">
            <a:extLst>
              <a:ext uri="{FF2B5EF4-FFF2-40B4-BE49-F238E27FC236}">
                <a16:creationId xmlns:a16="http://schemas.microsoft.com/office/drawing/2014/main" id="{1C50D115-2CAB-5D39-DBCF-C2B454F01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427839"/>
            <a:ext cx="10287000" cy="588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7531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4E138A-4E03-FA37-6313-786623651EE2}"/>
              </a:ext>
            </a:extLst>
          </p:cNvPr>
          <p:cNvSpPr txBox="1"/>
          <p:nvPr/>
        </p:nvSpPr>
        <p:spPr>
          <a:xfrm>
            <a:off x="704675" y="201336"/>
            <a:ext cx="10628852" cy="6874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4400" b="1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Reference’s</a:t>
            </a:r>
            <a:r>
              <a:rPr lang="en-US" sz="2800" b="0" i="0" dirty="0">
                <a:effectLst/>
                <a:latin typeface="Arial Narrow" panose="020B0606020202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sz="24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Disease International (2021) </a:t>
            </a:r>
            <a:r>
              <a:rPr lang="en-US" sz="2000" i="1" dirty="0">
                <a:latin typeface="Arial Narrow" panose="020B0606020202030204" pitchFamily="34" charset="0"/>
              </a:rPr>
              <a:t>World Alzheimer Report 2021</a:t>
            </a:r>
            <a:r>
              <a:rPr lang="en-US" sz="2000" dirty="0">
                <a:latin typeface="Arial Narrow" panose="020B0606020202030204" pitchFamily="34" charset="0"/>
              </a:rPr>
              <a:t>. London: ADI.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https://www.alzint.org/resource/world-alzheimer-report-2021/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Research UK (2022) </a:t>
            </a:r>
            <a:r>
              <a:rPr lang="en-US" sz="2000" i="1" dirty="0">
                <a:latin typeface="Arial Narrow" panose="020B0606020202030204" pitchFamily="34" charset="0"/>
              </a:rPr>
              <a:t>Risk factors for dementia</a:t>
            </a:r>
            <a:r>
              <a:rPr lang="en-US" sz="2000" dirty="0">
                <a:latin typeface="Arial Narrow" panose="020B0606020202030204" pitchFamily="34" charset="0"/>
              </a:rPr>
              <a:t>. Cambridge: ARUK.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https://www.alzheimersresearchuk.org/dementia-information/types-of-dementia/alzheimers-disease/risk-factors/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Research UK (2023) </a:t>
            </a:r>
            <a:r>
              <a:rPr lang="en-US" sz="2000" i="1" dirty="0">
                <a:latin typeface="Arial Narrow" panose="020B0606020202030204" pitchFamily="34" charset="0"/>
              </a:rPr>
              <a:t>Types of dementia</a:t>
            </a:r>
            <a:r>
              <a:rPr lang="en-US" sz="2000" dirty="0">
                <a:latin typeface="Arial Narrow" panose="020B0606020202030204" pitchFamily="34" charset="0"/>
              </a:rPr>
              <a:t>. Cambridge: ARUK. Available at: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https://www.alzheimers.org.uk/about-dementia/types-dementia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Society (2022) </a:t>
            </a:r>
            <a:r>
              <a:rPr lang="en-US" sz="2000" i="1" dirty="0">
                <a:latin typeface="Arial Narrow" panose="020B0606020202030204" pitchFamily="34" charset="0"/>
              </a:rPr>
              <a:t>Dementia care and support</a:t>
            </a:r>
            <a:r>
              <a:rPr lang="en-US" sz="2000" dirty="0">
                <a:latin typeface="Arial Narrow" panose="020B0606020202030204" pitchFamily="34" charset="0"/>
              </a:rPr>
              <a:t>. London: Alzheimer’s Society.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  Alzheimer’s Society (2023a) </a:t>
            </a:r>
            <a:r>
              <a:rPr lang="en-US" sz="2000" i="1" dirty="0">
                <a:latin typeface="Arial Narrow" panose="020B0606020202030204" pitchFamily="34" charset="0"/>
              </a:rPr>
              <a:t>Dementia UK statistics</a:t>
            </a:r>
            <a:r>
              <a:rPr lang="en-US" sz="2000" dirty="0">
                <a:latin typeface="Arial Narrow" panose="020B0606020202030204" pitchFamily="34" charset="0"/>
              </a:rPr>
              <a:t>. London: Alzheimer’s Society.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  Alzheimer’s Society (2023b) </a:t>
            </a:r>
            <a:r>
              <a:rPr lang="en-US" sz="2000" i="1" dirty="0">
                <a:latin typeface="Arial Narrow" panose="020B0606020202030204" pitchFamily="34" charset="0"/>
              </a:rPr>
              <a:t>What is dementia?</a:t>
            </a:r>
            <a:r>
              <a:rPr lang="en-US" sz="2000" dirty="0">
                <a:latin typeface="Arial Narrow" panose="020B0606020202030204" pitchFamily="34" charset="0"/>
              </a:rPr>
              <a:t> London: Alzheimer’s Society.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Alzheimer’s Society (2024) </a:t>
            </a:r>
            <a:r>
              <a:rPr lang="en-US" sz="2000" i="1" dirty="0">
                <a:latin typeface="Arial Narrow" panose="020B0606020202030204" pitchFamily="34" charset="0"/>
              </a:rPr>
              <a:t>How many people have dementia in the UK?</a:t>
            </a:r>
            <a:r>
              <a:rPr lang="en-US" sz="2000" dirty="0">
                <a:latin typeface="Arial Narrow" panose="020B0606020202030204" pitchFamily="34" charset="0"/>
              </a:rPr>
              <a:t> Available at: </a:t>
            </a:r>
            <a:r>
              <a:rPr lang="en-US" sz="2000" dirty="0">
                <a:latin typeface="Arial Narrow" panose="020B0606020202030204" pitchFamily="34" charset="0"/>
                <a:hlinkClick r:id="rId5"/>
              </a:rPr>
              <a:t>https://www.alzheimers.org.uk/blog/how-many-people-have-dementia-uk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algn="l">
              <a:lnSpc>
                <a:spcPct val="150000"/>
              </a:lnSpc>
            </a:pPr>
            <a:endParaRPr lang="en-US" sz="28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3846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92F547F-BEC4-354B-4826-466EA01AC204}"/>
              </a:ext>
            </a:extLst>
          </p:cNvPr>
          <p:cNvSpPr txBox="1"/>
          <p:nvPr/>
        </p:nvSpPr>
        <p:spPr>
          <a:xfrm>
            <a:off x="677761" y="658023"/>
            <a:ext cx="10836478" cy="6038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Age UK (2022) </a:t>
            </a:r>
            <a:r>
              <a:rPr lang="en-US" sz="2000" i="1" dirty="0">
                <a:latin typeface="Arial Narrow" panose="020B0606020202030204" pitchFamily="34" charset="0"/>
              </a:rPr>
              <a:t>Dementia: support and guidance for individuals and carers</a:t>
            </a:r>
            <a:r>
              <a:rPr lang="en-US" sz="2000" dirty="0">
                <a:latin typeface="Arial Narrow" panose="020B0606020202030204" pitchFamily="34" charset="0"/>
              </a:rPr>
              <a:t>. London: Age UK.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https://www.ageuk.org.uk/information-advice/health-wellbeing/conditions-illnesses/dementia/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Brooker, D. (2007) </a:t>
            </a:r>
            <a:r>
              <a:rPr lang="en-US" sz="2000" i="1" dirty="0">
                <a:latin typeface="Arial Narrow" panose="020B0606020202030204" pitchFamily="34" charset="0"/>
              </a:rPr>
              <a:t>Person-</a:t>
            </a:r>
            <a:r>
              <a:rPr lang="en-US" sz="2000" i="1" dirty="0" err="1">
                <a:latin typeface="Arial Narrow" panose="020B0606020202030204" pitchFamily="34" charset="0"/>
              </a:rPr>
              <a:t>centred</a:t>
            </a:r>
            <a:r>
              <a:rPr lang="en-US" sz="2000" i="1" dirty="0">
                <a:latin typeface="Arial Narrow" panose="020B0606020202030204" pitchFamily="34" charset="0"/>
              </a:rPr>
              <a:t> dementia care</a:t>
            </a:r>
            <a:r>
              <a:rPr lang="en-US" sz="2000" dirty="0">
                <a:latin typeface="Arial Narrow" panose="020B0606020202030204" pitchFamily="34" charset="0"/>
              </a:rPr>
              <a:t>. London: Jessica Kingsley Publishers.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Department of Health (2009) </a:t>
            </a:r>
            <a:r>
              <a:rPr lang="en-US" sz="2000" i="1" dirty="0">
                <a:latin typeface="Arial Narrow" panose="020B0606020202030204" pitchFamily="34" charset="0"/>
              </a:rPr>
              <a:t>Living well with dementia: A National Dementia Strategy</a:t>
            </a:r>
            <a:r>
              <a:rPr lang="en-US" sz="2000" dirty="0">
                <a:latin typeface="Arial Narrow" panose="020B0606020202030204" pitchFamily="34" charset="0"/>
              </a:rPr>
              <a:t>. London: Department of Health.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https://assets.publishing.service.gov.uk/media/5a7b63e9e5274a34770eb5f4/dh_094052.pdf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Department of Health (2015) </a:t>
            </a:r>
            <a:r>
              <a:rPr lang="en-US" sz="2000" i="1" dirty="0">
                <a:latin typeface="Arial Narrow" panose="020B0606020202030204" pitchFamily="34" charset="0"/>
              </a:rPr>
              <a:t>Prime Minister’s Challenge on Dementia 2020</a:t>
            </a:r>
            <a:r>
              <a:rPr lang="en-US" sz="2000" dirty="0">
                <a:latin typeface="Arial Narrow" panose="020B0606020202030204" pitchFamily="34" charset="0"/>
              </a:rPr>
              <a:t>. London: Department of Health.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 Narrow" panose="020B0606020202030204" pitchFamily="34" charset="0"/>
              </a:rPr>
              <a:t>Kitwood</a:t>
            </a:r>
            <a:r>
              <a:rPr lang="en-US" sz="2000" dirty="0">
                <a:latin typeface="Arial Narrow" panose="020B0606020202030204" pitchFamily="34" charset="0"/>
              </a:rPr>
              <a:t>, T. (1997) </a:t>
            </a:r>
            <a:r>
              <a:rPr lang="en-US" sz="2000" i="1" dirty="0">
                <a:latin typeface="Arial Narrow" panose="020B0606020202030204" pitchFamily="34" charset="0"/>
              </a:rPr>
              <a:t>Dementia reconsidered: The person comes first</a:t>
            </a:r>
            <a:r>
              <a:rPr lang="en-US" sz="2000" dirty="0">
                <a:latin typeface="Arial Narrow" panose="020B0606020202030204" pitchFamily="34" charset="0"/>
              </a:rPr>
              <a:t>. Buckingham: Open University Press.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Livingston, G. et al. (2020) ‘Dementia prevention, intervention, and care’, </a:t>
            </a:r>
            <a:r>
              <a:rPr lang="en-US" sz="2000" i="1" dirty="0">
                <a:latin typeface="Arial Narrow" panose="020B0606020202030204" pitchFamily="34" charset="0"/>
              </a:rPr>
              <a:t>The Lancet</a:t>
            </a:r>
            <a:r>
              <a:rPr lang="en-US" sz="2000" dirty="0">
                <a:latin typeface="Arial Narrow" panose="020B0606020202030204" pitchFamily="34" charset="0"/>
              </a:rPr>
              <a:t>, 396(10248), pp. 413–446. </a:t>
            </a:r>
            <a:r>
              <a:rPr lang="en-US" sz="2000" dirty="0" err="1">
                <a:latin typeface="Arial Narrow" panose="020B0606020202030204" pitchFamily="34" charset="0"/>
              </a:rPr>
              <a:t>doi</a:t>
            </a:r>
            <a:r>
              <a:rPr lang="en-US" sz="2000" dirty="0">
                <a:latin typeface="Arial Narrow" panose="020B0606020202030204" pitchFamily="34" charset="0"/>
              </a:rPr>
              <a:t>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https://doi.org/10.1016/S0140-6736(20)30367-6</a:t>
            </a:r>
            <a:r>
              <a:rPr lang="en-US" sz="2000" dirty="0">
                <a:latin typeface="Arial Narrow" panose="020B060602020203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92636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B3DD0E-1DC8-5C4E-9AC9-89699281FF97}"/>
              </a:ext>
            </a:extLst>
          </p:cNvPr>
          <p:cNvSpPr txBox="1"/>
          <p:nvPr/>
        </p:nvSpPr>
        <p:spPr>
          <a:xfrm>
            <a:off x="620785" y="355224"/>
            <a:ext cx="10997968" cy="7416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National Audit Office (2020) </a:t>
            </a:r>
            <a:r>
              <a:rPr lang="en-US" sz="2000" i="1" dirty="0">
                <a:latin typeface="Arial Narrow" panose="020B0606020202030204" pitchFamily="34" charset="0"/>
              </a:rPr>
              <a:t>Improving dementia services in England</a:t>
            </a:r>
            <a:r>
              <a:rPr lang="en-US" sz="2000" dirty="0">
                <a:latin typeface="Arial Narrow" panose="020B0606020202030204" pitchFamily="34" charset="0"/>
              </a:rPr>
              <a:t>. London: National Audit Office.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https://www.nao.org.uk/report/improving-dementia-services-in-england/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National Institute on Aging (2022) </a:t>
            </a:r>
            <a:r>
              <a:rPr lang="en-US" sz="2000" i="1" dirty="0">
                <a:latin typeface="Arial Narrow" panose="020B0606020202030204" pitchFamily="34" charset="0"/>
              </a:rPr>
              <a:t>What is dementia?</a:t>
            </a:r>
            <a:r>
              <a:rPr lang="en-US" sz="2000" dirty="0">
                <a:latin typeface="Arial Narrow" panose="020B0606020202030204" pitchFamily="34" charset="0"/>
              </a:rPr>
              <a:t>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https://www.nia.nih.gov/health/what-dementia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National Institute for Health and Care Excellence (2018) </a:t>
            </a:r>
            <a:r>
              <a:rPr lang="en-US" sz="2000" i="1" dirty="0">
                <a:latin typeface="Arial Narrow" panose="020B0606020202030204" pitchFamily="34" charset="0"/>
              </a:rPr>
              <a:t>Dementia: assessment, management and support for people living with dementia and their carers (NG97)</a:t>
            </a:r>
            <a:r>
              <a:rPr lang="en-US" sz="2000" dirty="0">
                <a:latin typeface="Arial Narrow" panose="020B0606020202030204" pitchFamily="34" charset="0"/>
              </a:rPr>
              <a:t>. London: NICE. Available at: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https://www.nice.org.uk/guidance/ng97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(2023)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5"/>
              </a:rPr>
              <a:t>https://www.nhs.uk/conditions/dementia/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(2023a) </a:t>
            </a:r>
            <a:r>
              <a:rPr lang="en-US" sz="2000" i="1" dirty="0">
                <a:latin typeface="Arial Narrow" panose="020B0606020202030204" pitchFamily="34" charset="0"/>
              </a:rPr>
              <a:t>Dementia diagnosis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6"/>
              </a:rPr>
              <a:t>https://www.nhs.uk/conditions/dementia/diagnosis/</a:t>
            </a:r>
            <a:r>
              <a:rPr lang="en-US" sz="2000" dirty="0">
                <a:latin typeface="Arial Narrow" panose="020B0606020202030204" pitchFamily="34" charset="0"/>
              </a:rPr>
              <a:t> (Accessed: 11 April 2026)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(2023b) </a:t>
            </a:r>
            <a:r>
              <a:rPr lang="en-US" sz="2000" i="1" dirty="0">
                <a:latin typeface="Arial Narrow" panose="020B0606020202030204" pitchFamily="34" charset="0"/>
              </a:rPr>
              <a:t>Dementia treatment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7"/>
              </a:rPr>
              <a:t>https://www.nhs.uk/conditions/dementia/treatment/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 Narrow" panose="020B0606020202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 Narrow" panose="020B0606020202030204" pitchFamily="34" charset="0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000" b="0" i="0" dirty="0">
              <a:solidFill>
                <a:srgbClr val="0D0D0D"/>
              </a:solidFill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9808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E2481B7-BFD7-002F-F4B8-28912BB2656D}"/>
              </a:ext>
            </a:extLst>
          </p:cNvPr>
          <p:cNvSpPr txBox="1"/>
          <p:nvPr/>
        </p:nvSpPr>
        <p:spPr>
          <a:xfrm>
            <a:off x="486561" y="-265747"/>
            <a:ext cx="11014745" cy="7325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US" sz="2000" dirty="0">
              <a:latin typeface="Arial Narrow" panose="020B0606020202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England (2019a) </a:t>
            </a:r>
            <a:r>
              <a:rPr lang="en-US" sz="2000" i="1" dirty="0">
                <a:latin typeface="Arial Narrow" panose="020B0606020202030204" pitchFamily="34" charset="0"/>
              </a:rPr>
              <a:t>The NHS Long Term Plan</a:t>
            </a:r>
            <a:r>
              <a:rPr lang="en-US" sz="2000" dirty="0">
                <a:latin typeface="Arial Narrow" panose="020B0606020202030204" pitchFamily="34" charset="0"/>
              </a:rPr>
              <a:t>. London: NHS England.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NHS England (2019b) </a:t>
            </a:r>
            <a:r>
              <a:rPr lang="en-US" sz="2000" i="1" dirty="0">
                <a:latin typeface="Arial Narrow" panose="020B0606020202030204" pitchFamily="34" charset="0"/>
              </a:rPr>
              <a:t>Universal </a:t>
            </a:r>
            <a:r>
              <a:rPr lang="en-US" sz="2000" i="1" dirty="0" err="1">
                <a:latin typeface="Arial Narrow" panose="020B0606020202030204" pitchFamily="34" charset="0"/>
              </a:rPr>
              <a:t>personalised</a:t>
            </a:r>
            <a:r>
              <a:rPr lang="en-US" sz="2000" i="1" dirty="0">
                <a:latin typeface="Arial Narrow" panose="020B0606020202030204" pitchFamily="34" charset="0"/>
              </a:rPr>
              <a:t> care: Implementing the comprehensive model</a:t>
            </a:r>
            <a:r>
              <a:rPr lang="en-US" sz="2000" dirty="0">
                <a:latin typeface="Arial Narrow" panose="020B0606020202030204" pitchFamily="34" charset="0"/>
              </a:rPr>
              <a:t>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https://www.england.nhs.uk/wp-content/uploads/2019/01/universal-personalised-care.pdf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Office for National Statistics (2023) </a:t>
            </a:r>
            <a:r>
              <a:rPr lang="en-US" sz="2000" i="1" dirty="0">
                <a:latin typeface="Arial Narrow" panose="020B0606020202030204" pitchFamily="34" charset="0"/>
              </a:rPr>
              <a:t>Dementia statistics</a:t>
            </a:r>
            <a:r>
              <a:rPr lang="en-US" sz="2000" dirty="0">
                <a:latin typeface="Arial Narrow" panose="020B0606020202030204" pitchFamily="34" charset="0"/>
              </a:rPr>
              <a:t>. London: ONS.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Prince, M. et al. (2015) </a:t>
            </a:r>
            <a:r>
              <a:rPr lang="en-US" sz="2000" i="1" dirty="0">
                <a:latin typeface="Arial Narrow" panose="020B0606020202030204" pitchFamily="34" charset="0"/>
              </a:rPr>
              <a:t>World Alzheimer Report 2015: The global impact of dementia</a:t>
            </a:r>
            <a:r>
              <a:rPr lang="en-US" sz="2000" dirty="0">
                <a:latin typeface="Arial Narrow" panose="020B0606020202030204" pitchFamily="34" charset="0"/>
              </a:rPr>
              <a:t>. London: Alzheimer’s Disease International. Available at: </a:t>
            </a:r>
            <a:r>
              <a:rPr lang="en-US" sz="2000" dirty="0">
                <a:latin typeface="Arial Narrow" panose="020B0606020202030204" pitchFamily="34" charset="0"/>
                <a:hlinkClick r:id="rId3"/>
              </a:rPr>
              <a:t>https://www.alzint.org/resource/world-alzheimer-report-2015/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Public Health England (2019) </a:t>
            </a:r>
            <a:r>
              <a:rPr lang="en-US" sz="2000" i="1" dirty="0">
                <a:latin typeface="Arial Narrow" panose="020B0606020202030204" pitchFamily="34" charset="0"/>
              </a:rPr>
              <a:t>Health matters: Mid-life approaches to reduce dementia risk</a:t>
            </a:r>
            <a:r>
              <a:rPr lang="en-US" sz="2000" dirty="0">
                <a:latin typeface="Arial Narrow" panose="020B0606020202030204" pitchFamily="34" charset="0"/>
              </a:rPr>
              <a:t>. London: Public Health England. Available at: </a:t>
            </a:r>
            <a:r>
              <a:rPr lang="en-US" sz="2000" dirty="0">
                <a:latin typeface="Arial Narrow" panose="020B0606020202030204" pitchFamily="34" charset="0"/>
                <a:hlinkClick r:id="rId4"/>
              </a:rPr>
              <a:t>https://www.gov.uk/government/publications/health-matters-midlife-approaches-to-reduce-dementia-risk/health-matters-midlife-approaches-to-reduce-dementia-risk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Royal College of Psychiatrists (2019) </a:t>
            </a:r>
            <a:r>
              <a:rPr lang="en-US" sz="2000" i="1" dirty="0"/>
              <a:t>Memory services accreditation </a:t>
            </a:r>
            <a:r>
              <a:rPr lang="en-US" sz="2000" i="1" dirty="0" err="1"/>
              <a:t>programme</a:t>
            </a:r>
            <a:r>
              <a:rPr lang="en-US" sz="2000" dirty="0"/>
              <a:t>. London: RCPsych. Available at: </a:t>
            </a:r>
            <a:r>
              <a:rPr lang="en-US" sz="2000" dirty="0">
                <a:hlinkClick r:id="rId5"/>
              </a:rPr>
              <a:t>https://www.rcpsych.ac.uk/improving-care/ccqi/quality-networks-accreditation/memory-services-national-accreditation-programme-msnap</a:t>
            </a:r>
            <a:r>
              <a:rPr lang="en-US" sz="2000" dirty="0"/>
              <a:t> (Accessed: 11 April 2026).</a:t>
            </a:r>
            <a:endParaRPr lang="en-US" sz="2000" dirty="0">
              <a:latin typeface="Arial Narrow" panose="020B0606020202030204" pitchFamily="34" charset="0"/>
            </a:endParaRPr>
          </a:p>
          <a:p>
            <a:endParaRPr lang="en-US" sz="20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064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01FF72-1ED8-E2AB-AF08-DA7AF3BA2121}"/>
              </a:ext>
            </a:extLst>
          </p:cNvPr>
          <p:cNvSpPr txBox="1"/>
          <p:nvPr/>
        </p:nvSpPr>
        <p:spPr>
          <a:xfrm>
            <a:off x="643156" y="444617"/>
            <a:ext cx="10905688" cy="1880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Skills for Care (2021) </a:t>
            </a:r>
            <a:r>
              <a:rPr lang="en-US" sz="2000" i="1" dirty="0">
                <a:latin typeface="Arial Narrow" panose="020B0606020202030204" pitchFamily="34" charset="0"/>
              </a:rPr>
              <a:t>Dementia care skills framework</a:t>
            </a:r>
            <a:r>
              <a:rPr lang="en-US" sz="2000" dirty="0">
                <a:latin typeface="Arial Narrow" panose="020B0606020202030204" pitchFamily="34" charset="0"/>
              </a:rPr>
              <a:t>. Leeds: Skills for Care.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World Health Organization (2021)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Geneva: World Health Organization.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https://www.who.int/news-room/fact-sheets/detail/dementia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algn="l">
              <a:lnSpc>
                <a:spcPct val="150000"/>
              </a:lnSpc>
            </a:pPr>
            <a:endParaRPr lang="en-US" sz="2000" b="0" i="0" dirty="0">
              <a:solidFill>
                <a:srgbClr val="0D0D0D"/>
              </a:solidFill>
              <a:effectLst/>
              <a:latin typeface="Arial Narrow" panose="020B0606020202030204" pitchFamily="34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7340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40E6B-8EFD-DEE7-8133-23D0A96C0B1B}"/>
              </a:ext>
            </a:extLst>
          </p:cNvPr>
          <p:cNvSpPr txBox="1"/>
          <p:nvPr/>
        </p:nvSpPr>
        <p:spPr>
          <a:xfrm>
            <a:off x="897622" y="444617"/>
            <a:ext cx="9823507" cy="2342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 Narrow" panose="020B0606020202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World Health Organization (2021)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Geneva: World Health Organization.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https://www.who.int/news-room/fact-sheets/detail/dementia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 Narrow" panose="020B0606020202030204" pitchFamily="34" charset="0"/>
              </a:rPr>
              <a:t>World Health Organization (2021) </a:t>
            </a:r>
            <a:r>
              <a:rPr lang="en-US" sz="2000" i="1" dirty="0">
                <a:latin typeface="Arial Narrow" panose="020B0606020202030204" pitchFamily="34" charset="0"/>
              </a:rPr>
              <a:t>Dementia</a:t>
            </a:r>
            <a:r>
              <a:rPr lang="en-US" sz="2000" dirty="0">
                <a:latin typeface="Arial Narrow" panose="020B0606020202030204" pitchFamily="34" charset="0"/>
              </a:rPr>
              <a:t>. Geneva: World Health Organization. Available at: </a:t>
            </a:r>
            <a:r>
              <a:rPr lang="en-US" sz="2000" dirty="0">
                <a:latin typeface="Arial Narrow" panose="020B0606020202030204" pitchFamily="34" charset="0"/>
                <a:hlinkClick r:id="rId2"/>
              </a:rPr>
              <a:t>https://www.who.int/news-room/fact-sheets/detail/dementia</a:t>
            </a:r>
            <a:r>
              <a:rPr lang="en-US" sz="2000" dirty="0">
                <a:latin typeface="Arial Narrow" panose="020B0606020202030204" pitchFamily="34" charset="0"/>
              </a:rPr>
              <a:t> (Accessed: 11 April 2026).</a:t>
            </a:r>
            <a:endParaRPr lang="en-US" sz="2000" b="0" i="0" dirty="0">
              <a:effectLst/>
              <a:latin typeface="Arial Narrow" panose="020B0606020202030204" pitchFamily="34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1739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8C324C-2F79-B259-2E3A-31697AE07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891375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957789-34B8-480C-AF9B-3EB54B9E5C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718</TotalTime>
  <Words>1922</Words>
  <Application>Microsoft Office PowerPoint</Application>
  <PresentationFormat>Widescreen</PresentationFormat>
  <Paragraphs>153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Aptos Narrow</vt:lpstr>
      <vt:lpstr>Arial</vt:lpstr>
      <vt:lpstr>Arial Narrow</vt:lpstr>
      <vt:lpstr>Corbel</vt:lpstr>
      <vt:lpstr>Tahoma</vt:lpstr>
      <vt:lpstr>Times New Roman</vt:lpstr>
      <vt:lpstr>ui-sans-serif</vt:lpstr>
      <vt:lpstr>Wingdings</vt:lpstr>
      <vt:lpstr>Depth</vt:lpstr>
      <vt:lpstr>Dementia</vt:lpstr>
      <vt:lpstr>Definition  </vt:lpstr>
      <vt:lpstr>PowerPoint Presentation</vt:lpstr>
      <vt:lpstr>Aetiology of Dementia  </vt:lpstr>
      <vt:lpstr>PowerPoint Presentation</vt:lpstr>
      <vt:lpstr>PowerPoint Presentation</vt:lpstr>
      <vt:lpstr>Economic Burden of Dementia  </vt:lpstr>
      <vt:lpstr>PowerPoint Presentation</vt:lpstr>
      <vt:lpstr>Social Burden of Dementia </vt:lpstr>
      <vt:lpstr>Dementia diagnosis and assessment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Nilesh Paswan</dc:creator>
  <cp:lastModifiedBy>Nilesh Paswan</cp:lastModifiedBy>
  <cp:revision>85</cp:revision>
  <dcterms:created xsi:type="dcterms:W3CDTF">2026-04-09T10:57:29Z</dcterms:created>
  <dcterms:modified xsi:type="dcterms:W3CDTF">2026-04-15T23:25:54Z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