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56" r:id="rId3"/>
    <p:sldId id="264" r:id="rId4"/>
    <p:sldId id="270" r:id="rId5"/>
    <p:sldId id="272" r:id="rId6"/>
    <p:sldId id="257" r:id="rId7"/>
    <p:sldId id="258" r:id="rId8"/>
    <p:sldId id="259" r:id="rId9"/>
    <p:sldId id="260" r:id="rId10"/>
    <p:sldId id="261" r:id="rId11"/>
    <p:sldId id="262" r:id="rId12"/>
    <p:sldId id="263" r:id="rId13"/>
    <p:sldId id="265" r:id="rId14"/>
    <p:sldId id="266" r:id="rId15"/>
    <p:sldId id="267" r:id="rId16"/>
    <p:sldId id="268" r:id="rId17"/>
    <p:sldId id="269"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7" d="100"/>
          <a:sy n="77" d="100"/>
        </p:scale>
        <p:origin x="82"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EB7-74E3-21E4-C003-4098D68FC9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3CCDF4-6D12-72FC-DA53-EA27B33C5B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CCC90F-40CF-4FB6-81B8-B892EB07C4C9}"/>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5" name="Footer Placeholder 4">
            <a:extLst>
              <a:ext uri="{FF2B5EF4-FFF2-40B4-BE49-F238E27FC236}">
                <a16:creationId xmlns:a16="http://schemas.microsoft.com/office/drawing/2014/main" id="{A72F09FC-E1BC-AC07-0385-37B83797B0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5A0613-97F5-36D8-C2A1-071626B54A0D}"/>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91602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AE79C-DC55-8AB8-E1FF-6E9FD62250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3A3386-06EE-19F4-943A-B7DE3CB65A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D2CD7E-A6EC-E7ED-54D3-6E759C382ECC}"/>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5" name="Footer Placeholder 4">
            <a:extLst>
              <a:ext uri="{FF2B5EF4-FFF2-40B4-BE49-F238E27FC236}">
                <a16:creationId xmlns:a16="http://schemas.microsoft.com/office/drawing/2014/main" id="{57A17D0F-3786-890C-B74E-FCFAE1F082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D4BDAF-0248-6623-F231-F7C68AC06362}"/>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4049494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C99BE-B781-9F90-B5A1-E1C820DFCA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BACCD7-1153-9C79-7C13-C425768C41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954E71-0C02-BC98-D409-DA2CE9EBA78B}"/>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5" name="Footer Placeholder 4">
            <a:extLst>
              <a:ext uri="{FF2B5EF4-FFF2-40B4-BE49-F238E27FC236}">
                <a16:creationId xmlns:a16="http://schemas.microsoft.com/office/drawing/2014/main" id="{70FC35D3-84C7-738C-9A74-BDE6C9622C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889A0-F787-A587-2954-CB5C5CF2F08D}"/>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4258149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94711-D763-6770-2B5E-45B445C4E9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8FED59-E9B3-7D23-955B-D4D033B6BF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9AAC55-B8FA-4917-3829-7D449F0DDD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1C7B36-11A5-F1F6-6A6F-4C54FD2FA718}"/>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6" name="Footer Placeholder 5">
            <a:extLst>
              <a:ext uri="{FF2B5EF4-FFF2-40B4-BE49-F238E27FC236}">
                <a16:creationId xmlns:a16="http://schemas.microsoft.com/office/drawing/2014/main" id="{80CFC331-1FFF-BB8E-D71B-47960F5A1F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6B7469-72CF-9CEF-6417-C15305927B79}"/>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1366536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1A624-ED5B-7D03-4449-688C4F0DD3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41ED41-EC43-DCBB-7C3C-F6870F129C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19F6EE-6CAB-3D26-A90C-8E13FE8D03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E053F6-5A97-0085-D033-ECEE7E8300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C283B0-5E6A-CE62-A430-FD970858A9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E5D9F8-5DC5-FF46-3185-4B75045A1DF9}"/>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8" name="Footer Placeholder 7">
            <a:extLst>
              <a:ext uri="{FF2B5EF4-FFF2-40B4-BE49-F238E27FC236}">
                <a16:creationId xmlns:a16="http://schemas.microsoft.com/office/drawing/2014/main" id="{AC9D283C-1DC2-4BFB-E730-634B1AE798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920FCC-30B2-B79F-212C-5C8B91DA5C00}"/>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3597211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161DC-2B8B-1375-9CA1-7D0DE7766EF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96667C-B86A-0060-B283-A70333AE82F8}"/>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4" name="Footer Placeholder 3">
            <a:extLst>
              <a:ext uri="{FF2B5EF4-FFF2-40B4-BE49-F238E27FC236}">
                <a16:creationId xmlns:a16="http://schemas.microsoft.com/office/drawing/2014/main" id="{1A4D2AD3-346D-B9F7-2AED-6FB6DBBBC5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7155FA-BB19-2935-5F0B-C958FD04FD71}"/>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3766919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908A80-C019-9603-7944-9A93AE9EDD59}"/>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3" name="Footer Placeholder 2">
            <a:extLst>
              <a:ext uri="{FF2B5EF4-FFF2-40B4-BE49-F238E27FC236}">
                <a16:creationId xmlns:a16="http://schemas.microsoft.com/office/drawing/2014/main" id="{2AB3FD74-7020-7C7F-04DA-BB6B1D785F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8814C9-747F-5C96-02AB-941C5DC5A8EB}"/>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1945018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C78D-1315-DDFD-D6A3-00991C0727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2F65C5-DD69-8D48-466B-70728C7884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44A5C3-D146-B670-B376-34D8A0B188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B7BDB1-A628-3AE6-358E-6D9ED774971B}"/>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6" name="Footer Placeholder 5">
            <a:extLst>
              <a:ext uri="{FF2B5EF4-FFF2-40B4-BE49-F238E27FC236}">
                <a16:creationId xmlns:a16="http://schemas.microsoft.com/office/drawing/2014/main" id="{249CB6FE-D7AC-FA02-69FF-6D030625B3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51C3C4-C1DD-1A43-85EC-4469B9EEBE0C}"/>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3617227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9661B-E666-0FA6-B755-11180AEC95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A385EE-A434-6FA1-5A49-953718FE95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835350-268F-4B0F-4C65-F521FAA661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285EE1-89A3-4726-8520-775CE123572A}"/>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6" name="Footer Placeholder 5">
            <a:extLst>
              <a:ext uri="{FF2B5EF4-FFF2-40B4-BE49-F238E27FC236}">
                <a16:creationId xmlns:a16="http://schemas.microsoft.com/office/drawing/2014/main" id="{9822419E-F87F-86D3-675F-460AB8900D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44C25D-AF1F-2AE4-3321-C4CEE05ADDD5}"/>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2921403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0118E-90DA-6B89-4CC2-A5AE96FA3C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78CCA-EA48-13F3-2DD1-3D8A5D6FD8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EC631D-8A22-4D01-2CDE-446B113A4100}"/>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5" name="Footer Placeholder 4">
            <a:extLst>
              <a:ext uri="{FF2B5EF4-FFF2-40B4-BE49-F238E27FC236}">
                <a16:creationId xmlns:a16="http://schemas.microsoft.com/office/drawing/2014/main" id="{318DB545-F6CB-B448-AEB2-61FF01C503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267503-7C3B-1C86-60C3-927E0FF18EB4}"/>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1701932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E6227D-2B64-C5D5-2419-BD650C486E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A917E8-DABA-D535-E35E-D5AAAA27D2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D42D8E-E145-A111-CBAF-EF72402EE1C1}"/>
              </a:ext>
            </a:extLst>
          </p:cNvPr>
          <p:cNvSpPr>
            <a:spLocks noGrp="1"/>
          </p:cNvSpPr>
          <p:nvPr>
            <p:ph type="dt" sz="half" idx="10"/>
          </p:nvPr>
        </p:nvSpPr>
        <p:spPr/>
        <p:txBody>
          <a:bodyPr/>
          <a:lstStyle/>
          <a:p>
            <a:fld id="{CCB8F561-D396-4A44-844E-C9722CFA083F}" type="datetimeFigureOut">
              <a:rPr lang="en-GB" smtClean="0"/>
              <a:t>31/05/2023</a:t>
            </a:fld>
            <a:endParaRPr lang="en-GB"/>
          </a:p>
        </p:txBody>
      </p:sp>
      <p:sp>
        <p:nvSpPr>
          <p:cNvPr id="5" name="Footer Placeholder 4">
            <a:extLst>
              <a:ext uri="{FF2B5EF4-FFF2-40B4-BE49-F238E27FC236}">
                <a16:creationId xmlns:a16="http://schemas.microsoft.com/office/drawing/2014/main" id="{70F46204-3DFE-53EF-7C9D-69638D7EB3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AE8B09-D634-EF71-26A4-1CFDFF679E92}"/>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611379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5E0D8C-AC77-FFE6-D48A-AAA6763D4C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521434-1474-040B-ADFD-BC9EB21FF8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FB69C0-4D31-5D7D-C74B-29EA0D4677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B8F561-D396-4A44-844E-C9722CFA083F}" type="datetimeFigureOut">
              <a:rPr lang="en-GB" smtClean="0"/>
              <a:t>31/05/2023</a:t>
            </a:fld>
            <a:endParaRPr lang="en-GB"/>
          </a:p>
        </p:txBody>
      </p:sp>
      <p:sp>
        <p:nvSpPr>
          <p:cNvPr id="5" name="Footer Placeholder 4">
            <a:extLst>
              <a:ext uri="{FF2B5EF4-FFF2-40B4-BE49-F238E27FC236}">
                <a16:creationId xmlns:a16="http://schemas.microsoft.com/office/drawing/2014/main" id="{D70CF838-93F6-24E6-E8D0-FCD1B99D57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86F078-7AE3-A13A-290F-0363EFE8EE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FC1018-B4F2-46F7-93EF-6C3249E5C8C2}" type="slidenum">
              <a:rPr lang="en-GB" smtClean="0"/>
              <a:t>‹#›</a:t>
            </a:fld>
            <a:endParaRPr lang="en-GB"/>
          </a:p>
        </p:txBody>
      </p:sp>
    </p:spTree>
    <p:extLst>
      <p:ext uri="{BB962C8B-B14F-4D97-AF65-F5344CB8AC3E}">
        <p14:creationId xmlns:p14="http://schemas.microsoft.com/office/powerpoint/2010/main" val="1207573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video" Target="https://www.youtube.com/embed/cjVQ36NhbMk?feature=oembed"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Vt_5MS7rzVs?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s://www.sja.org.uk/get-advice/first-aid-advice/how-to/how-to-use-a-defibrillator/"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OI9LXlSUmp0?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7F55EAC-550A-4BDD-9099-3F20B8FA0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C4F5A5F-493F-49AE-89B6-D5AF5EBC8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 name="Online Media 1" title="The Fray - How to Save a Life (Official Video)">
            <a:hlinkClick r:id="" action="ppaction://media"/>
            <a:extLst>
              <a:ext uri="{FF2B5EF4-FFF2-40B4-BE49-F238E27FC236}">
                <a16:creationId xmlns:a16="http://schemas.microsoft.com/office/drawing/2014/main" id="{5347CDBB-399E-9BEA-8FB0-50C0DACF7FAD}"/>
              </a:ext>
            </a:extLst>
          </p:cNvPr>
          <p:cNvPicPr>
            <a:picLocks noRot="1" noChangeAspect="1"/>
          </p:cNvPicPr>
          <p:nvPr>
            <a:videoFile r:link="rId1"/>
          </p:nvPr>
        </p:nvPicPr>
        <p:blipFill>
          <a:blip r:embed="rId3"/>
          <a:stretch>
            <a:fillRect/>
          </a:stretch>
        </p:blipFill>
        <p:spPr>
          <a:xfrm>
            <a:off x="3914633" y="1289713"/>
            <a:ext cx="5431809" cy="4073857"/>
          </a:xfrm>
          <a:prstGeom prst="rect">
            <a:avLst/>
          </a:prstGeom>
        </p:spPr>
      </p:pic>
    </p:spTree>
    <p:extLst>
      <p:ext uri="{BB962C8B-B14F-4D97-AF65-F5344CB8AC3E}">
        <p14:creationId xmlns:p14="http://schemas.microsoft.com/office/powerpoint/2010/main" val="989710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3185F8D-B2AA-7B99-C578-F600169BC08F}"/>
              </a:ext>
            </a:extLst>
          </p:cNvPr>
          <p:cNvSpPr>
            <a:spLocks noGrp="1"/>
          </p:cNvSpPr>
          <p:nvPr>
            <p:ph type="title"/>
          </p:nvPr>
        </p:nvSpPr>
        <p:spPr>
          <a:xfrm>
            <a:off x="686834" y="1153572"/>
            <a:ext cx="3200400" cy="4461163"/>
          </a:xfrm>
        </p:spPr>
        <p:txBody>
          <a:bodyPr>
            <a:normAutofit/>
          </a:bodyPr>
          <a:lstStyle/>
          <a:p>
            <a:r>
              <a:rPr lang="en-US">
                <a:solidFill>
                  <a:srgbClr val="FFFFFF"/>
                </a:solidFill>
              </a:rPr>
              <a:t>Why should more people be trained in CPR? </a:t>
            </a:r>
            <a:endParaRPr lang="en-GB">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F4725C40-8B5F-79FC-A6F2-5CB3059A643B}"/>
              </a:ext>
            </a:extLst>
          </p:cNvPr>
          <p:cNvSpPr>
            <a:spLocks noGrp="1"/>
          </p:cNvSpPr>
          <p:nvPr>
            <p:ph idx="1"/>
          </p:nvPr>
        </p:nvSpPr>
        <p:spPr>
          <a:xfrm>
            <a:off x="4447308" y="591344"/>
            <a:ext cx="6906491" cy="5585619"/>
          </a:xfrm>
        </p:spPr>
        <p:txBody>
          <a:bodyPr anchor="ctr">
            <a:normAutofit/>
          </a:bodyPr>
          <a:lstStyle/>
          <a:p>
            <a:r>
              <a:rPr lang="en-US" dirty="0">
                <a:solidFill>
                  <a:srgbClr val="111111"/>
                </a:solidFill>
                <a:latin typeface="Roboto" panose="02000000000000000000" pitchFamily="2" charset="0"/>
              </a:rPr>
              <a:t>The community response to cardiac arrest remains critical to saving lives. Bystander cardiopulmonary resuscitation (CPR) and use of an automated external defibrillator (AED) increase the chances of survival </a:t>
            </a:r>
            <a:r>
              <a:rPr lang="en-US" dirty="0"/>
              <a:t>.</a:t>
            </a:r>
          </a:p>
          <a:p>
            <a:r>
              <a:rPr lang="en-US" b="0" i="0" dirty="0">
                <a:solidFill>
                  <a:srgbClr val="111111"/>
                </a:solidFill>
                <a:effectLst/>
                <a:latin typeface="Roboto" panose="02000000000000000000" pitchFamily="2" charset="0"/>
              </a:rPr>
              <a:t>Immediate initiation of CPR can double or quadruple survival from out hospital cardiac arrest. Only 40% of people receive bystander CPR in the UK.</a:t>
            </a:r>
          </a:p>
          <a:p>
            <a:pPr algn="l">
              <a:buFont typeface="Arial" panose="020B0604020202020204" pitchFamily="34" charset="0"/>
              <a:buChar char="•"/>
            </a:pPr>
            <a:r>
              <a:rPr lang="en-US" b="0" i="0" dirty="0">
                <a:solidFill>
                  <a:srgbClr val="111111"/>
                </a:solidFill>
                <a:effectLst/>
                <a:latin typeface="Roboto" panose="02000000000000000000" pitchFamily="2" charset="0"/>
              </a:rPr>
              <a:t>Defibrillation within 3–5 minutes of collapse can produce survival rates up to 50–70%.</a:t>
            </a:r>
          </a:p>
          <a:p>
            <a:endParaRPr lang="en-GB" dirty="0"/>
          </a:p>
        </p:txBody>
      </p:sp>
    </p:spTree>
    <p:extLst>
      <p:ext uri="{BB962C8B-B14F-4D97-AF65-F5344CB8AC3E}">
        <p14:creationId xmlns:p14="http://schemas.microsoft.com/office/powerpoint/2010/main" val="1448435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Front steps and columns of a majestic city building">
            <a:extLst>
              <a:ext uri="{FF2B5EF4-FFF2-40B4-BE49-F238E27FC236}">
                <a16:creationId xmlns:a16="http://schemas.microsoft.com/office/drawing/2014/main" id="{AD2DA53F-8695-D8BD-364B-EB94BF31C4FB}"/>
              </a:ext>
            </a:extLst>
          </p:cNvPr>
          <p:cNvPicPr>
            <a:picLocks noChangeAspect="1"/>
          </p:cNvPicPr>
          <p:nvPr/>
        </p:nvPicPr>
        <p:blipFill rotWithShape="1">
          <a:blip r:embed="rId2"/>
          <a:srcRect l="25195" r="27544"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F466F9-F6D1-8DDF-6A51-7313B2937AB7}"/>
              </a:ext>
            </a:extLst>
          </p:cNvPr>
          <p:cNvSpPr>
            <a:spLocks noGrp="1"/>
          </p:cNvSpPr>
          <p:nvPr>
            <p:ph type="title"/>
          </p:nvPr>
        </p:nvSpPr>
        <p:spPr>
          <a:xfrm>
            <a:off x="5827048" y="407987"/>
            <a:ext cx="5721484" cy="1325563"/>
          </a:xfrm>
        </p:spPr>
        <p:txBody>
          <a:bodyPr>
            <a:normAutofit/>
          </a:bodyPr>
          <a:lstStyle/>
          <a:p>
            <a:r>
              <a:rPr lang="en-US" dirty="0"/>
              <a:t>What if I forget or do something wrong?</a:t>
            </a:r>
            <a:endParaRPr lang="en-GB" dirty="0"/>
          </a:p>
        </p:txBody>
      </p:sp>
      <p:sp>
        <p:nvSpPr>
          <p:cNvPr id="3" name="Content Placeholder 2">
            <a:extLst>
              <a:ext uri="{FF2B5EF4-FFF2-40B4-BE49-F238E27FC236}">
                <a16:creationId xmlns:a16="http://schemas.microsoft.com/office/drawing/2014/main" id="{B35A422A-C014-4A0D-AC19-3FABE05621F8}"/>
              </a:ext>
            </a:extLst>
          </p:cNvPr>
          <p:cNvSpPr>
            <a:spLocks noGrp="1"/>
          </p:cNvSpPr>
          <p:nvPr>
            <p:ph idx="1"/>
          </p:nvPr>
        </p:nvSpPr>
        <p:spPr>
          <a:xfrm>
            <a:off x="5827048" y="1868487"/>
            <a:ext cx="5721484" cy="4351338"/>
          </a:xfrm>
        </p:spPr>
        <p:txBody>
          <a:bodyPr>
            <a:normAutofit/>
          </a:bodyPr>
          <a:lstStyle/>
          <a:p>
            <a:r>
              <a:rPr lang="en-US" b="1" i="0">
                <a:effectLst/>
                <a:latin typeface="Roboto" panose="02000000000000000000" pitchFamily="2" charset="0"/>
              </a:rPr>
              <a:t>The Good Samaritan Law</a:t>
            </a:r>
            <a:r>
              <a:rPr lang="en-US" b="0" i="0">
                <a:effectLst/>
                <a:latin typeface="Roboto" panose="02000000000000000000" pitchFamily="2" charset="0"/>
              </a:rPr>
              <a:t> protects all who assist those who are injured, ill or in peril. As long as they’re acting voluntary, without expectation of reimbursement or compensation while performing such aid, on-site—they’ll have legal protection.</a:t>
            </a:r>
            <a:endParaRPr lang="en-GB" dirty="0"/>
          </a:p>
        </p:txBody>
      </p:sp>
    </p:spTree>
    <p:extLst>
      <p:ext uri="{BB962C8B-B14F-4D97-AF65-F5344CB8AC3E}">
        <p14:creationId xmlns:p14="http://schemas.microsoft.com/office/powerpoint/2010/main" val="1823617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5E8423-6BA5-1A08-22FF-BA42D51D9270}"/>
              </a:ext>
            </a:extLst>
          </p:cNvPr>
          <p:cNvSpPr>
            <a:spLocks noGrp="1"/>
          </p:cNvSpPr>
          <p:nvPr>
            <p:ph type="title"/>
          </p:nvPr>
        </p:nvSpPr>
        <p:spPr>
          <a:xfrm>
            <a:off x="874815" y="798703"/>
            <a:ext cx="5221185" cy="3072015"/>
          </a:xfrm>
        </p:spPr>
        <p:txBody>
          <a:bodyPr vert="horz" lIns="91440" tIns="45720" rIns="91440" bIns="45720" rtlCol="0" anchor="b">
            <a:normAutofit/>
          </a:bodyPr>
          <a:lstStyle/>
          <a:p>
            <a:pPr algn="ctr"/>
            <a:r>
              <a:rPr lang="en-US" sz="6000" kern="1200">
                <a:solidFill>
                  <a:schemeClr val="tx1"/>
                </a:solidFill>
                <a:latin typeface="+mj-lt"/>
                <a:ea typeface="+mj-ea"/>
                <a:cs typeface="+mj-cs"/>
              </a:rPr>
              <a:t>Get help!</a:t>
            </a:r>
          </a:p>
        </p:txBody>
      </p:sp>
      <p:sp>
        <p:nvSpPr>
          <p:cNvPr id="24" name="Freeform: Shape 1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1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The Original 911 - MobiJokes">
            <a:hlinkClick r:id="" action="ppaction://media"/>
            <a:extLst>
              <a:ext uri="{FF2B5EF4-FFF2-40B4-BE49-F238E27FC236}">
                <a16:creationId xmlns:a16="http://schemas.microsoft.com/office/drawing/2014/main" id="{20BF6291-95F3-76ED-F761-BDB596D79E9B}"/>
              </a:ext>
            </a:extLst>
          </p:cNvPr>
          <p:cNvPicPr>
            <a:picLocks noGrp="1" noRot="1" noChangeAspect="1"/>
          </p:cNvPicPr>
          <p:nvPr>
            <p:ph idx="1"/>
            <a:videoFile r:link="rId1"/>
          </p:nvPr>
        </p:nvPicPr>
        <p:blipFill>
          <a:blip r:embed="rId4"/>
          <a:stretch>
            <a:fillRect/>
          </a:stretch>
        </p:blipFill>
        <p:spPr>
          <a:xfrm>
            <a:off x="1994132" y="479768"/>
            <a:ext cx="8203735" cy="6152801"/>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6" name="Freeform: Shape 1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1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8" name="Freeform: Shape 1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622576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94B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difference between sudden cardiac arrest and heart attacks ...">
            <a:extLst>
              <a:ext uri="{FF2B5EF4-FFF2-40B4-BE49-F238E27FC236}">
                <a16:creationId xmlns:a16="http://schemas.microsoft.com/office/drawing/2014/main" id="{9B6921D6-25A3-8E9F-9F67-524B673654C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09334" y="643467"/>
            <a:ext cx="6773332"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1954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38BD3-6F1E-8150-ED5C-DB60585DCADC}"/>
              </a:ext>
            </a:extLst>
          </p:cNvPr>
          <p:cNvSpPr>
            <a:spLocks noGrp="1"/>
          </p:cNvSpPr>
          <p:nvPr>
            <p:ph type="title"/>
          </p:nvPr>
        </p:nvSpPr>
        <p:spPr>
          <a:xfrm>
            <a:off x="630936" y="639520"/>
            <a:ext cx="3429000" cy="1719072"/>
          </a:xfrm>
        </p:spPr>
        <p:txBody>
          <a:bodyPr anchor="b">
            <a:normAutofit/>
          </a:bodyPr>
          <a:lstStyle/>
          <a:p>
            <a:r>
              <a:rPr lang="en-US" sz="3800"/>
              <a:t>How to recognise cardiac arrest</a:t>
            </a:r>
            <a:endParaRPr lang="en-GB" sz="3800"/>
          </a:p>
        </p:txBody>
      </p:sp>
      <p:sp>
        <p:nvSpPr>
          <p:cNvPr id="29"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C724B6-168F-6389-B790-95F1B4C1CF92}"/>
              </a:ext>
            </a:extLst>
          </p:cNvPr>
          <p:cNvSpPr>
            <a:spLocks noGrp="1"/>
          </p:cNvSpPr>
          <p:nvPr>
            <p:ph idx="1"/>
          </p:nvPr>
        </p:nvSpPr>
        <p:spPr>
          <a:xfrm>
            <a:off x="630936" y="2807208"/>
            <a:ext cx="3429000" cy="3410712"/>
          </a:xfrm>
        </p:spPr>
        <p:txBody>
          <a:bodyPr anchor="t">
            <a:noAutofit/>
          </a:bodyPr>
          <a:lstStyle/>
          <a:p>
            <a:r>
              <a:rPr lang="en-US" sz="1800" dirty="0"/>
              <a:t>Start CPR in any unresponsive person with absent or abnormal breathing. </a:t>
            </a:r>
          </a:p>
          <a:p>
            <a:r>
              <a:rPr lang="en-US" sz="1800" dirty="0"/>
              <a:t>Slow, </a:t>
            </a:r>
            <a:r>
              <a:rPr lang="en-US" sz="1800" dirty="0" err="1"/>
              <a:t>laboured</a:t>
            </a:r>
            <a:r>
              <a:rPr lang="en-US" sz="1800" dirty="0"/>
              <a:t> breathing (agonal breathing) should be considered a sign of cardiac arrest. </a:t>
            </a:r>
          </a:p>
          <a:p>
            <a:r>
              <a:rPr lang="en-US" sz="1800" dirty="0"/>
              <a:t>A short period of seizure-like movements can occur at the start of cardiac arrest. Assess the person after the seizure has stopped: if unresponsive and with absent or abnormal breathing, start CPR.</a:t>
            </a:r>
            <a:endParaRPr lang="en-GB" sz="1800" dirty="0"/>
          </a:p>
        </p:txBody>
      </p:sp>
      <p:pic>
        <p:nvPicPr>
          <p:cNvPr id="5" name="Picture 4" descr="A picture containing text, font, logo, graphic design&#10;&#10;Description automatically generated">
            <a:extLst>
              <a:ext uri="{FF2B5EF4-FFF2-40B4-BE49-F238E27FC236}">
                <a16:creationId xmlns:a16="http://schemas.microsoft.com/office/drawing/2014/main" id="{AD1019F9-8B15-F5D2-83C5-3BFF48E599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262958"/>
            <a:ext cx="6903720" cy="4332084"/>
          </a:xfrm>
          <a:prstGeom prst="rect">
            <a:avLst/>
          </a:prstGeom>
        </p:spPr>
      </p:pic>
    </p:spTree>
    <p:extLst>
      <p:ext uri="{BB962C8B-B14F-4D97-AF65-F5344CB8AC3E}">
        <p14:creationId xmlns:p14="http://schemas.microsoft.com/office/powerpoint/2010/main" val="2030544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6B592-F6EF-98B2-BF59-DD9BF72F0A0E}"/>
              </a:ext>
            </a:extLst>
          </p:cNvPr>
          <p:cNvSpPr>
            <a:spLocks noGrp="1"/>
          </p:cNvSpPr>
          <p:nvPr>
            <p:ph type="title"/>
          </p:nvPr>
        </p:nvSpPr>
        <p:spPr>
          <a:xfrm>
            <a:off x="630936" y="639520"/>
            <a:ext cx="3429000" cy="1719072"/>
          </a:xfrm>
        </p:spPr>
        <p:txBody>
          <a:bodyPr anchor="b">
            <a:normAutofit/>
          </a:bodyPr>
          <a:lstStyle/>
          <a:p>
            <a:r>
              <a:rPr lang="en-US" sz="3800"/>
              <a:t>How to alert the emergency services</a:t>
            </a:r>
            <a:endParaRPr lang="en-GB" sz="3800"/>
          </a:p>
        </p:txBody>
      </p:sp>
      <p:sp>
        <p:nvSpPr>
          <p:cNvPr id="29"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510593-4348-2552-5E20-9E7A500B156F}"/>
              </a:ext>
            </a:extLst>
          </p:cNvPr>
          <p:cNvSpPr>
            <a:spLocks noGrp="1"/>
          </p:cNvSpPr>
          <p:nvPr>
            <p:ph idx="1"/>
          </p:nvPr>
        </p:nvSpPr>
        <p:spPr>
          <a:xfrm>
            <a:off x="630936" y="2807208"/>
            <a:ext cx="3429000" cy="3410712"/>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chor="t">
            <a:noAutofit/>
          </a:bodyPr>
          <a:lstStyle/>
          <a:p>
            <a:r>
              <a:rPr lang="en-US" sz="1800" dirty="0"/>
              <a:t>Alert the emergency medical services (EMS) immediately by </a:t>
            </a:r>
            <a:r>
              <a:rPr lang="en-US" sz="1800" dirty="0" err="1"/>
              <a:t>dialling</a:t>
            </a:r>
            <a:r>
              <a:rPr lang="en-US" sz="1800" dirty="0"/>
              <a:t> 999 on your phone, if a person is unconscious with absent or abnormal breathing. </a:t>
            </a:r>
          </a:p>
          <a:p>
            <a:r>
              <a:rPr lang="en-US" sz="1800" dirty="0"/>
              <a:t>A lone bystander with a mobile phone should dial 999, activate the speaker or another hands-free option on the mobile phone and immediately start CPR assisted by the dispatcher. </a:t>
            </a:r>
          </a:p>
        </p:txBody>
      </p:sp>
      <p:pic>
        <p:nvPicPr>
          <p:cNvPr id="5" name="Picture 4" descr="A group of paramedics carrying a patient in an ambulance&#10;&#10;Description automatically generated with low confidence">
            <a:extLst>
              <a:ext uri="{FF2B5EF4-FFF2-40B4-BE49-F238E27FC236}">
                <a16:creationId xmlns:a16="http://schemas.microsoft.com/office/drawing/2014/main" id="{B4180408-F9A6-3762-4789-11C36C376D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025026"/>
            <a:ext cx="6903720" cy="4807947"/>
          </a:xfrm>
          <a:prstGeom prst="rect">
            <a:avLst/>
          </a:prstGeom>
        </p:spPr>
      </p:pic>
    </p:spTree>
    <p:extLst>
      <p:ext uri="{BB962C8B-B14F-4D97-AF65-F5344CB8AC3E}">
        <p14:creationId xmlns:p14="http://schemas.microsoft.com/office/powerpoint/2010/main" val="2953670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922B7-863D-1AE1-40C9-25923C95278E}"/>
              </a:ext>
            </a:extLst>
          </p:cNvPr>
          <p:cNvSpPr>
            <a:spLocks noGrp="1"/>
          </p:cNvSpPr>
          <p:nvPr>
            <p:ph type="title"/>
          </p:nvPr>
        </p:nvSpPr>
        <p:spPr>
          <a:xfrm>
            <a:off x="640080" y="325369"/>
            <a:ext cx="4368602" cy="1956841"/>
          </a:xfrm>
        </p:spPr>
        <p:txBody>
          <a:bodyPr anchor="b">
            <a:normAutofit/>
          </a:bodyPr>
          <a:lstStyle/>
          <a:p>
            <a:r>
              <a:rPr lang="en-GB" sz="4200"/>
              <a:t>High-quality chest compressions</a:t>
            </a:r>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3C885A-3AC5-0F35-2119-A71017C2FCE0}"/>
              </a:ext>
            </a:extLst>
          </p:cNvPr>
          <p:cNvSpPr>
            <a:spLocks noGrp="1"/>
          </p:cNvSpPr>
          <p:nvPr>
            <p:ph idx="1"/>
          </p:nvPr>
        </p:nvSpPr>
        <p:spPr>
          <a:xfrm>
            <a:off x="640081" y="2872899"/>
            <a:ext cx="4180398" cy="3746562"/>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Autofit/>
          </a:bodyPr>
          <a:lstStyle/>
          <a:p>
            <a:r>
              <a:rPr lang="en-US" sz="1800" dirty="0"/>
              <a:t>Start chest compressions as soon as possible. Deliver compressions on the lower half of the sternum (‘in the </a:t>
            </a:r>
            <a:r>
              <a:rPr lang="en-US" sz="1800" dirty="0" err="1"/>
              <a:t>centre</a:t>
            </a:r>
            <a:r>
              <a:rPr lang="en-US" sz="1800" dirty="0"/>
              <a:t> of the chest’)</a:t>
            </a:r>
          </a:p>
          <a:p>
            <a:r>
              <a:rPr lang="en-US" sz="1800" dirty="0"/>
              <a:t>Compress to a depth of at least 5 cm but not more than 6 cm.</a:t>
            </a:r>
          </a:p>
          <a:p>
            <a:r>
              <a:rPr lang="en-US" sz="1800" dirty="0"/>
              <a:t> Compress the chest at a rate of 100–120 min−1 with as few interruptions as possible.</a:t>
            </a:r>
          </a:p>
          <a:p>
            <a:r>
              <a:rPr lang="en-US" sz="1800" dirty="0"/>
              <a:t> Allow the chest to recoil completely after each compression; do not lean on the chest. Perform chest compressions on a firm surface whenever feasible</a:t>
            </a:r>
            <a:endParaRPr lang="en-GB" sz="1800" dirty="0"/>
          </a:p>
        </p:txBody>
      </p:sp>
      <p:pic>
        <p:nvPicPr>
          <p:cNvPr id="5" name="Picture 4" descr="A picture containing text, clothing, person, fashion&#10;&#10;Description automatically generated">
            <a:extLst>
              <a:ext uri="{FF2B5EF4-FFF2-40B4-BE49-F238E27FC236}">
                <a16:creationId xmlns:a16="http://schemas.microsoft.com/office/drawing/2014/main" id="{60AB5E24-F475-A822-0C79-09F71A728072}"/>
              </a:ext>
            </a:extLst>
          </p:cNvPr>
          <p:cNvPicPr>
            <a:picLocks noChangeAspect="1"/>
          </p:cNvPicPr>
          <p:nvPr/>
        </p:nvPicPr>
        <p:blipFill rotWithShape="1">
          <a:blip r:embed="rId2">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Tree>
    <p:extLst>
      <p:ext uri="{BB962C8B-B14F-4D97-AF65-F5344CB8AC3E}">
        <p14:creationId xmlns:p14="http://schemas.microsoft.com/office/powerpoint/2010/main" val="1394221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D2667-6648-11B2-352B-9BDCECB619F9}"/>
              </a:ext>
            </a:extLst>
          </p:cNvPr>
          <p:cNvSpPr>
            <a:spLocks noGrp="1"/>
          </p:cNvSpPr>
          <p:nvPr>
            <p:ph type="title"/>
          </p:nvPr>
        </p:nvSpPr>
        <p:spPr>
          <a:xfrm>
            <a:off x="640080" y="325369"/>
            <a:ext cx="4368602" cy="1956841"/>
          </a:xfrm>
        </p:spPr>
        <p:txBody>
          <a:bodyPr anchor="b">
            <a:normAutofit/>
          </a:bodyPr>
          <a:lstStyle/>
          <a:p>
            <a:r>
              <a:rPr lang="en-GB" sz="5400"/>
              <a:t>Rescue breaths</a:t>
            </a:r>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0E254A-87CE-C4C1-F66C-1316A9305887}"/>
              </a:ext>
            </a:extLst>
          </p:cNvPr>
          <p:cNvSpPr>
            <a:spLocks noGrp="1"/>
          </p:cNvSpPr>
          <p:nvPr>
            <p:ph idx="1"/>
          </p:nvPr>
        </p:nvSpPr>
        <p:spPr>
          <a:xfrm>
            <a:off x="640080" y="2872899"/>
            <a:ext cx="4243589" cy="3320668"/>
          </a:xfrm>
        </p:spPr>
        <p:txBody>
          <a:bodyPr>
            <a:normAutofit/>
          </a:bodyPr>
          <a:lstStyle/>
          <a:p>
            <a:r>
              <a:rPr lang="en-US" sz="2200"/>
              <a:t>If you wish to do so, after 30 compressions, provide 2 rescue breaths. Alternate between providing 30 compressions and 2 rescue breaths. </a:t>
            </a:r>
          </a:p>
          <a:p>
            <a:r>
              <a:rPr lang="en-US" sz="2200"/>
              <a:t>If you are unable or unwilling to provide ventilations, give continuous chest compressions.</a:t>
            </a:r>
            <a:endParaRPr lang="en-GB" sz="2200"/>
          </a:p>
        </p:txBody>
      </p:sp>
      <p:pic>
        <p:nvPicPr>
          <p:cNvPr id="5" name="Picture 4" descr="A person practicing cpr on a mannequin">
            <a:extLst>
              <a:ext uri="{FF2B5EF4-FFF2-40B4-BE49-F238E27FC236}">
                <a16:creationId xmlns:a16="http://schemas.microsoft.com/office/drawing/2014/main" id="{E1D2BB8E-B9CF-85FA-B30D-CD6AF9DC33AE}"/>
              </a:ext>
            </a:extLst>
          </p:cNvPr>
          <p:cNvPicPr>
            <a:picLocks noChangeAspect="1"/>
          </p:cNvPicPr>
          <p:nvPr/>
        </p:nvPicPr>
        <p:blipFill rotWithShape="1">
          <a:blip r:embed="rId2">
            <a:extLst>
              <a:ext uri="{28A0092B-C50C-407E-A947-70E740481C1C}">
                <a14:useLocalDpi xmlns:a14="http://schemas.microsoft.com/office/drawing/2010/main" val="0"/>
              </a:ext>
            </a:extLst>
          </a:blip>
          <a:srcRect t="3768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158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B0372-F0A8-E0DA-3892-BE94C5121DC8}"/>
              </a:ext>
            </a:extLst>
          </p:cNvPr>
          <p:cNvSpPr>
            <a:spLocks noGrp="1"/>
          </p:cNvSpPr>
          <p:nvPr>
            <p:ph type="title"/>
          </p:nvPr>
        </p:nvSpPr>
        <p:spPr>
          <a:xfrm>
            <a:off x="640080" y="325369"/>
            <a:ext cx="4368602" cy="1956841"/>
          </a:xfrm>
        </p:spPr>
        <p:txBody>
          <a:bodyPr anchor="b">
            <a:normAutofit/>
          </a:bodyPr>
          <a:lstStyle/>
          <a:p>
            <a:r>
              <a:rPr lang="en-US" sz="5400"/>
              <a:t>How to find an AED</a:t>
            </a:r>
            <a:endParaRPr lang="en-GB" sz="5400"/>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F7E726-A7D4-65A3-50ED-79C97286AFF0}"/>
              </a:ext>
            </a:extLst>
          </p:cNvPr>
          <p:cNvSpPr>
            <a:spLocks noGrp="1"/>
          </p:cNvSpPr>
          <p:nvPr>
            <p:ph idx="1"/>
          </p:nvPr>
        </p:nvSpPr>
        <p:spPr>
          <a:xfrm>
            <a:off x="640080" y="2872899"/>
            <a:ext cx="4243589" cy="3320668"/>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r>
              <a:rPr lang="en-US" sz="2000" dirty="0"/>
              <a:t>The location of an AED should be indicated by clear signage.</a:t>
            </a:r>
          </a:p>
          <a:p>
            <a:r>
              <a:rPr lang="en-US" sz="2000" dirty="0"/>
              <a:t> Ambulance services should have available up to date information on defibrillator locations, either through regional databases or national databases such as the Circuit. </a:t>
            </a:r>
          </a:p>
          <a:p>
            <a:r>
              <a:rPr lang="en-US" sz="2000" dirty="0"/>
              <a:t>There are a number of apps available for the public that list defibrillator locations. </a:t>
            </a:r>
            <a:endParaRPr lang="en-GB" sz="2000" dirty="0"/>
          </a:p>
        </p:txBody>
      </p:sp>
      <p:pic>
        <p:nvPicPr>
          <p:cNvPr id="5" name="Picture 4" descr="A defibrillator door with a red sign">
            <a:extLst>
              <a:ext uri="{FF2B5EF4-FFF2-40B4-BE49-F238E27FC236}">
                <a16:creationId xmlns:a16="http://schemas.microsoft.com/office/drawing/2014/main" id="{97212415-3AEA-E197-E6C9-5082AE38A30A}"/>
              </a:ext>
            </a:extLst>
          </p:cNvPr>
          <p:cNvPicPr>
            <a:picLocks noChangeAspect="1"/>
          </p:cNvPicPr>
          <p:nvPr/>
        </p:nvPicPr>
        <p:blipFill rotWithShape="1">
          <a:blip r:embed="rId2">
            <a:extLst>
              <a:ext uri="{28A0092B-C50C-407E-A947-70E740481C1C}">
                <a14:useLocalDpi xmlns:a14="http://schemas.microsoft.com/office/drawing/2010/main" val="0"/>
              </a:ext>
            </a:extLst>
          </a:blip>
          <a:srcRect l="21956" r="2337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86666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976F8-C572-F755-58CC-8EE81F37D4DE}"/>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When and how to use an AED</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8B31BD-9C00-3995-0D7B-65A804A98B85}"/>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1900" dirty="0"/>
              <a:t>As soon as the AED arrives, or if one is already available at the site of the cardiac arrest, switch it on. </a:t>
            </a:r>
          </a:p>
          <a:p>
            <a:r>
              <a:rPr lang="en-US" sz="1900" dirty="0"/>
              <a:t>Attach the electrode pads to the person's (who has sustained cardiac arrest) bare </a:t>
            </a:r>
            <a:r>
              <a:rPr lang="en-US" sz="1900" b="0" i="0" dirty="0">
                <a:effectLst/>
              </a:rPr>
              <a:t>The first pad should be on the upper right side below the collar bone.</a:t>
            </a:r>
          </a:p>
          <a:p>
            <a:r>
              <a:rPr lang="en-US" sz="1900" b="0" i="0" dirty="0">
                <a:effectLst/>
              </a:rPr>
              <a:t>The second pad should be on the casualty’s left side below the arm pit.</a:t>
            </a:r>
          </a:p>
          <a:p>
            <a:pPr marL="0"/>
            <a:endParaRPr lang="en-US" sz="1900" dirty="0"/>
          </a:p>
          <a:p>
            <a:r>
              <a:rPr lang="en-US" sz="1900" dirty="0"/>
              <a:t>If more than one rescuer is present, continue CPR whilst the pads are being attached. Follow the spoken (and/or visual) prompts from the AED. </a:t>
            </a:r>
          </a:p>
          <a:p>
            <a:r>
              <a:rPr lang="en-US" sz="1900" dirty="0"/>
              <a:t>Ensure that nobody is touching the person whilst the AED is </a:t>
            </a:r>
            <a:r>
              <a:rPr lang="en-US" sz="1900" dirty="0" err="1"/>
              <a:t>analysing</a:t>
            </a:r>
            <a:r>
              <a:rPr lang="en-US" sz="1900" dirty="0"/>
              <a:t> the heart rhythm</a:t>
            </a:r>
          </a:p>
        </p:txBody>
      </p:sp>
      <p:pic>
        <p:nvPicPr>
          <p:cNvPr id="6" name="Content Placeholder 5" descr="A picture containing text, gadget, electronic device, everyday carry">
            <a:extLst>
              <a:ext uri="{FF2B5EF4-FFF2-40B4-BE49-F238E27FC236}">
                <a16:creationId xmlns:a16="http://schemas.microsoft.com/office/drawing/2014/main" id="{45B7312B-E22A-841B-8C97-DFAE7B07084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160" r="25356" b="-1"/>
          <a:stretch/>
        </p:blipFill>
        <p:spPr>
          <a:xfrm>
            <a:off x="7675658" y="2093976"/>
            <a:ext cx="3941064" cy="4096512"/>
          </a:xfrm>
          <a:prstGeom prst="rect">
            <a:avLst/>
          </a:prstGeom>
        </p:spPr>
      </p:pic>
    </p:spTree>
    <p:extLst>
      <p:ext uri="{BB962C8B-B14F-4D97-AF65-F5344CB8AC3E}">
        <p14:creationId xmlns:p14="http://schemas.microsoft.com/office/powerpoint/2010/main" val="3863819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itle 3">
            <a:extLst>
              <a:ext uri="{FF2B5EF4-FFF2-40B4-BE49-F238E27FC236}">
                <a16:creationId xmlns:a16="http://schemas.microsoft.com/office/drawing/2014/main" id="{9B53C52C-2FA6-92E2-D66E-4346B05590B7}"/>
              </a:ext>
            </a:extLst>
          </p:cNvPr>
          <p:cNvSpPr>
            <a:spLocks noGrp="1"/>
          </p:cNvSpPr>
          <p:nvPr>
            <p:ph type="title"/>
          </p:nvPr>
        </p:nvSpPr>
        <p:spPr>
          <a:xfrm>
            <a:off x="838200" y="365125"/>
            <a:ext cx="5387502" cy="1325563"/>
          </a:xfrm>
        </p:spPr>
        <p:txBody>
          <a:bodyPr vert="horz" lIns="91440" tIns="45720" rIns="91440" bIns="45720" rtlCol="0" anchor="ctr">
            <a:normAutofit/>
          </a:bodyPr>
          <a:lstStyle/>
          <a:p>
            <a:r>
              <a:rPr lang="en-US"/>
              <a:t>AED </a:t>
            </a:r>
          </a:p>
        </p:txBody>
      </p:sp>
      <p:sp>
        <p:nvSpPr>
          <p:cNvPr id="5" name="Content Placeholder 4">
            <a:extLst>
              <a:ext uri="{FF2B5EF4-FFF2-40B4-BE49-F238E27FC236}">
                <a16:creationId xmlns:a16="http://schemas.microsoft.com/office/drawing/2014/main" id="{34E118E7-B16A-F69D-129E-C6E0281DBF24}"/>
              </a:ext>
            </a:extLst>
          </p:cNvPr>
          <p:cNvSpPr>
            <a:spLocks noGrp="1"/>
          </p:cNvSpPr>
          <p:nvPr>
            <p:ph sz="half" idx="1"/>
          </p:nvPr>
        </p:nvSpPr>
        <p:spPr>
          <a:xfrm>
            <a:off x="838200" y="1825625"/>
            <a:ext cx="5387502" cy="4351338"/>
          </a:xfrm>
        </p:spPr>
        <p:txBody>
          <a:bodyPr vert="horz" lIns="91440" tIns="45720" rIns="91440" bIns="45720" rtlCol="0">
            <a:normAutofit/>
          </a:bodyPr>
          <a:lstStyle/>
          <a:p>
            <a:r>
              <a:rPr lang="en-US" sz="2200"/>
              <a:t>If a shock is indicated, ensure that nobody is touching the person. Push the shock button as prompted.</a:t>
            </a:r>
          </a:p>
          <a:p>
            <a:r>
              <a:rPr lang="en-US" sz="2200"/>
              <a:t> Immediately restart CPR with 30 compressions. </a:t>
            </a:r>
          </a:p>
          <a:p>
            <a:r>
              <a:rPr lang="en-US" sz="2200"/>
              <a:t>If no shock is indicated, immediately restart CPR with 30 compressions.</a:t>
            </a:r>
          </a:p>
          <a:p>
            <a:r>
              <a:rPr lang="en-US" sz="2200"/>
              <a:t> In either case, continue with CPR as prompted by the AED. There will be a period of CPR (commonly 2 minutes) before the AED prompts for a further pause in CPR for rhythm analysis.</a:t>
            </a:r>
          </a:p>
        </p:txBody>
      </p:sp>
      <p:pic>
        <p:nvPicPr>
          <p:cNvPr id="6" name="Content Placeholder 5" descr="A picture containing text, gadget, electronic device, everyday carry">
            <a:extLst>
              <a:ext uri="{FF2B5EF4-FFF2-40B4-BE49-F238E27FC236}">
                <a16:creationId xmlns:a16="http://schemas.microsoft.com/office/drawing/2014/main" id="{825EACD3-5CB4-675A-017D-86C96EB94BF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983" r="24179"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6862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erson in blue scrubs doing cpr&#10;&#10;Description automatically generated with low confidence">
            <a:extLst>
              <a:ext uri="{FF2B5EF4-FFF2-40B4-BE49-F238E27FC236}">
                <a16:creationId xmlns:a16="http://schemas.microsoft.com/office/drawing/2014/main" id="{5C6A96AE-0FB5-8C60-BB5E-27A38FA1CBD4}"/>
              </a:ext>
            </a:extLst>
          </p:cNvPr>
          <p:cNvPicPr>
            <a:picLocks noChangeAspect="1"/>
          </p:cNvPicPr>
          <p:nvPr/>
        </p:nvPicPr>
        <p:blipFill rotWithShape="1">
          <a:blip r:embed="rId2">
            <a:extLst>
              <a:ext uri="{28A0092B-C50C-407E-A947-70E740481C1C}">
                <a14:useLocalDpi xmlns:a14="http://schemas.microsoft.com/office/drawing/2010/main" val="0"/>
              </a:ext>
            </a:extLst>
          </a:blip>
          <a:srcRect t="3952" r="-1" b="212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40"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5FFEB5-087F-1ADC-6BC8-F407CE17BADB}"/>
              </a:ext>
            </a:extLst>
          </p:cNvPr>
          <p:cNvSpPr>
            <a:spLocks noGrp="1"/>
          </p:cNvSpPr>
          <p:nvPr>
            <p:ph type="title"/>
          </p:nvPr>
        </p:nvSpPr>
        <p:spPr>
          <a:xfrm>
            <a:off x="5827048" y="407987"/>
            <a:ext cx="5721484" cy="1325563"/>
          </a:xfrm>
        </p:spPr>
        <p:txBody>
          <a:bodyPr>
            <a:normAutofit/>
          </a:bodyPr>
          <a:lstStyle/>
          <a:p>
            <a:r>
              <a:rPr lang="en-US"/>
              <a:t>Children </a:t>
            </a:r>
            <a:endParaRPr lang="en-GB"/>
          </a:p>
        </p:txBody>
      </p:sp>
      <p:sp>
        <p:nvSpPr>
          <p:cNvPr id="3" name="Content Placeholder 2">
            <a:extLst>
              <a:ext uri="{FF2B5EF4-FFF2-40B4-BE49-F238E27FC236}">
                <a16:creationId xmlns:a16="http://schemas.microsoft.com/office/drawing/2014/main" id="{F0494C12-9466-9DFF-5F46-5E265E219FFA}"/>
              </a:ext>
            </a:extLst>
          </p:cNvPr>
          <p:cNvSpPr>
            <a:spLocks noGrp="1"/>
          </p:cNvSpPr>
          <p:nvPr>
            <p:ph idx="1"/>
          </p:nvPr>
        </p:nvSpPr>
        <p:spPr>
          <a:xfrm>
            <a:off x="5827048" y="1868487"/>
            <a:ext cx="5721484" cy="4351338"/>
          </a:xfrm>
        </p:spPr>
        <p:txBody>
          <a:bodyPr>
            <a:normAutofit/>
          </a:bodyPr>
          <a:lstStyle/>
          <a:p>
            <a:r>
              <a:rPr lang="en-US" sz="2000" b="0" i="0">
                <a:effectLst/>
                <a:latin typeface="Whitney A"/>
              </a:rPr>
              <a:t>Start CPR. Place them on a firm surface and open their airway. To do this, place one hand on their forehead to tilt their head back and use two fingers from the other hand to gently lift the chin.</a:t>
            </a:r>
          </a:p>
          <a:p>
            <a:r>
              <a:rPr lang="en-US" sz="2000" b="0" i="0">
                <a:effectLst/>
                <a:latin typeface="Whitney A"/>
              </a:rPr>
              <a:t>Give five initial rescue breaths.</a:t>
            </a:r>
          </a:p>
          <a:p>
            <a:r>
              <a:rPr lang="en-US" sz="2000" b="0" i="0">
                <a:effectLst/>
                <a:latin typeface="Whitney A"/>
              </a:rPr>
              <a:t>Take the hand from the forehead and pinch the soft part of the nose closed, allowing the mouth to fall open.</a:t>
            </a:r>
          </a:p>
          <a:p>
            <a:r>
              <a:rPr lang="en-US" sz="2000" b="0" i="0">
                <a:effectLst/>
                <a:latin typeface="Whitney A"/>
              </a:rPr>
              <a:t>With the head still tilted, take a breath and put your mouth around the child’s, to make a seal.</a:t>
            </a:r>
          </a:p>
          <a:p>
            <a:r>
              <a:rPr lang="en-US" sz="2000" b="0" i="0">
                <a:effectLst/>
                <a:latin typeface="Whitney A"/>
              </a:rPr>
              <a:t>Blow into their mouth gently and steadily for up to one second, until the chest rises.</a:t>
            </a:r>
          </a:p>
          <a:p>
            <a:endParaRPr lang="en-GB" sz="2000"/>
          </a:p>
        </p:txBody>
      </p:sp>
    </p:spTree>
    <p:extLst>
      <p:ext uri="{BB962C8B-B14F-4D97-AF65-F5344CB8AC3E}">
        <p14:creationId xmlns:p14="http://schemas.microsoft.com/office/powerpoint/2010/main" val="751571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28FBC68-7999-570E-AAB7-08500EF33216}"/>
              </a:ext>
            </a:extLst>
          </p:cNvPr>
          <p:cNvSpPr>
            <a:spLocks noGrp="1"/>
          </p:cNvSpPr>
          <p:nvPr>
            <p:ph type="title"/>
          </p:nvPr>
        </p:nvSpPr>
        <p:spPr>
          <a:xfrm>
            <a:off x="1137034" y="609597"/>
            <a:ext cx="9392421" cy="1330841"/>
          </a:xfrm>
        </p:spPr>
        <p:txBody>
          <a:bodyPr>
            <a:normAutofit/>
          </a:bodyPr>
          <a:lstStyle/>
          <a:p>
            <a:r>
              <a:rPr lang="en-US"/>
              <a:t>Children </a:t>
            </a:r>
            <a:endParaRPr lang="en-GB"/>
          </a:p>
        </p:txBody>
      </p:sp>
      <p:sp>
        <p:nvSpPr>
          <p:cNvPr id="3" name="Content Placeholder 2">
            <a:extLst>
              <a:ext uri="{FF2B5EF4-FFF2-40B4-BE49-F238E27FC236}">
                <a16:creationId xmlns:a16="http://schemas.microsoft.com/office/drawing/2014/main" id="{66A81DD0-E8DD-A9D8-0AEB-F50D68595A55}"/>
              </a:ext>
            </a:extLst>
          </p:cNvPr>
          <p:cNvSpPr>
            <a:spLocks noGrp="1"/>
          </p:cNvSpPr>
          <p:nvPr>
            <p:ph idx="1"/>
          </p:nvPr>
        </p:nvSpPr>
        <p:spPr>
          <a:xfrm>
            <a:off x="1137034" y="2198362"/>
            <a:ext cx="4958966" cy="3917773"/>
          </a:xfrm>
        </p:spPr>
        <p:txBody>
          <a:bodyPr>
            <a:normAutofit/>
          </a:bodyPr>
          <a:lstStyle/>
          <a:p>
            <a:r>
              <a:rPr lang="en-US" sz="1900" b="0" i="0">
                <a:effectLst/>
                <a:latin typeface="Whitney A"/>
              </a:rPr>
              <a:t>You will then need to give 30 chest compressions.</a:t>
            </a:r>
          </a:p>
          <a:p>
            <a:r>
              <a:rPr lang="en-US" sz="1900" b="0" i="0">
                <a:effectLst/>
                <a:latin typeface="Whitney A"/>
              </a:rPr>
              <a:t>Kneel by the child and put one hand in the centre of the child’s chest.</a:t>
            </a:r>
          </a:p>
          <a:p>
            <a:r>
              <a:rPr lang="en-US" sz="1900" b="0" i="0">
                <a:effectLst/>
                <a:latin typeface="Whitney A"/>
              </a:rPr>
              <a:t>Push down a third of the depth of the chest.</a:t>
            </a:r>
          </a:p>
          <a:p>
            <a:r>
              <a:rPr lang="en-US" sz="1900" b="0" i="0">
                <a:effectLst/>
                <a:latin typeface="Whitney A"/>
              </a:rPr>
              <a:t>Release the pressure allowing the chest to come back up.</a:t>
            </a:r>
          </a:p>
          <a:p>
            <a:r>
              <a:rPr lang="en-US" sz="1900" b="0" i="0">
                <a:effectLst/>
                <a:latin typeface="Whitney A"/>
              </a:rPr>
              <a:t>Repeat this 30 times at a rate of 100 to 120 compressions per minute.</a:t>
            </a:r>
          </a:p>
          <a:p>
            <a:pPr>
              <a:buFont typeface="Arial" panose="020B0604020202020204" pitchFamily="34" charset="0"/>
              <a:buChar char="•"/>
            </a:pPr>
            <a:r>
              <a:rPr lang="en-US" sz="1900" b="0" i="0">
                <a:effectLst/>
                <a:latin typeface="Whitney A"/>
              </a:rPr>
              <a:t>The beat of the song ‘Stayin' Alive’ can help you keep the right rate.</a:t>
            </a:r>
          </a:p>
          <a:p>
            <a:pPr>
              <a:buFont typeface="Arial" panose="020B0604020202020204" pitchFamily="34" charset="0"/>
              <a:buChar char="•"/>
            </a:pPr>
            <a:endParaRPr lang="en-US" sz="1900" b="0" i="0">
              <a:effectLst/>
              <a:latin typeface="Whitney A"/>
            </a:endParaRPr>
          </a:p>
          <a:p>
            <a:endParaRPr lang="en-GB" sz="1900"/>
          </a:p>
        </p:txBody>
      </p:sp>
      <p:pic>
        <p:nvPicPr>
          <p:cNvPr id="5" name="Picture 4" descr="A picture containing text, screenshot, font&#10;&#10;Description automatically generated">
            <a:extLst>
              <a:ext uri="{FF2B5EF4-FFF2-40B4-BE49-F238E27FC236}">
                <a16:creationId xmlns:a16="http://schemas.microsoft.com/office/drawing/2014/main" id="{B5F6C28C-4F2B-8CF2-2259-A873FA2D81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2426" y="2184914"/>
            <a:ext cx="4342386" cy="3755915"/>
          </a:xfrm>
          <a:prstGeom prst="rect">
            <a:avLst/>
          </a:prstGeom>
        </p:spPr>
      </p:pic>
      <p:sp>
        <p:nvSpPr>
          <p:cNvPr id="31" name="Freeform: Shape 3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17950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29EEB-7D26-C569-56DE-B49F3C5EAEF7}"/>
              </a:ext>
            </a:extLst>
          </p:cNvPr>
          <p:cNvSpPr>
            <a:spLocks noGrp="1"/>
          </p:cNvSpPr>
          <p:nvPr>
            <p:ph type="title"/>
          </p:nvPr>
        </p:nvSpPr>
        <p:spPr>
          <a:xfrm>
            <a:off x="630936" y="640080"/>
            <a:ext cx="4818888" cy="1481328"/>
          </a:xfrm>
        </p:spPr>
        <p:txBody>
          <a:bodyPr anchor="b">
            <a:normAutofit/>
          </a:bodyPr>
          <a:lstStyle/>
          <a:p>
            <a:r>
              <a:rPr lang="en-US" sz="5400"/>
              <a:t>Children </a:t>
            </a:r>
            <a:endParaRPr lang="en-GB" sz="5400"/>
          </a:p>
        </p:txBody>
      </p:sp>
      <p:sp>
        <p:nvSpPr>
          <p:cNvPr id="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29ADAB-EB56-A707-842C-D66FA579E18A}"/>
              </a:ext>
            </a:extLst>
          </p:cNvPr>
          <p:cNvSpPr>
            <a:spLocks noGrp="1"/>
          </p:cNvSpPr>
          <p:nvPr>
            <p:ph idx="1"/>
          </p:nvPr>
        </p:nvSpPr>
        <p:spPr>
          <a:xfrm>
            <a:off x="630936" y="2660904"/>
            <a:ext cx="4818888" cy="3547872"/>
          </a:xfrm>
        </p:spPr>
        <p:txBody>
          <a:bodyPr anchor="t">
            <a:normAutofit/>
          </a:bodyPr>
          <a:lstStyle/>
          <a:p>
            <a:r>
              <a:rPr lang="en-US" sz="1900" b="0" i="0">
                <a:effectLst/>
                <a:latin typeface="Whitney A"/>
              </a:rPr>
              <a:t>After 30 compressions, open the airway and give two breaths.</a:t>
            </a:r>
          </a:p>
          <a:p>
            <a:r>
              <a:rPr lang="en-US" sz="1900" b="0" i="0">
                <a:effectLst/>
                <a:latin typeface="Whitney A"/>
              </a:rPr>
              <a:t>Keep alternating 30 compressions with two breaths (30:2) until:</a:t>
            </a:r>
          </a:p>
          <a:p>
            <a:pPr>
              <a:buFont typeface="Arial" panose="020B0604020202020204" pitchFamily="34" charset="0"/>
              <a:buChar char="•"/>
            </a:pPr>
            <a:r>
              <a:rPr lang="en-US" sz="1900" b="0" i="0">
                <a:effectLst/>
                <a:latin typeface="Whitney A"/>
              </a:rPr>
              <a:t>emergency help arrives and takes over</a:t>
            </a:r>
          </a:p>
          <a:p>
            <a:pPr>
              <a:buFont typeface="Arial" panose="020B0604020202020204" pitchFamily="34" charset="0"/>
              <a:buChar char="•"/>
            </a:pPr>
            <a:r>
              <a:rPr lang="en-US" sz="1900" b="0" i="0">
                <a:effectLst/>
                <a:latin typeface="Whitney A"/>
              </a:rPr>
              <a:t>the child starts showing signs of life and starts to breathe normally a </a:t>
            </a:r>
            <a:r>
              <a:rPr lang="en-US" sz="1900" b="0" i="0" u="none" strike="noStrike">
                <a:effectLst/>
                <a:latin typeface="Whitney A"/>
                <a:hlinkClick r:id="rId2" tooltip="How to use a defibrillator"/>
              </a:rPr>
              <a:t>defibrillator</a:t>
            </a:r>
            <a:r>
              <a:rPr lang="en-US" sz="1900" b="0" i="0">
                <a:effectLst/>
                <a:latin typeface="Whitney A"/>
              </a:rPr>
              <a:t> is ready to be used.</a:t>
            </a:r>
          </a:p>
          <a:p>
            <a:r>
              <a:rPr lang="en-US" sz="1900" b="1" i="0">
                <a:effectLst/>
                <a:latin typeface="Whitney A"/>
              </a:rPr>
              <a:t>It is vital that you perform rescue breaths as cardiac arrest in a child is likely caused by a respiratory problem.</a:t>
            </a:r>
            <a:endParaRPr lang="en-US" sz="1900" b="0" i="0">
              <a:effectLst/>
              <a:latin typeface="Whitney A"/>
            </a:endParaRPr>
          </a:p>
          <a:p>
            <a:endParaRPr lang="en-GB" sz="1900"/>
          </a:p>
        </p:txBody>
      </p:sp>
      <p:pic>
        <p:nvPicPr>
          <p:cNvPr id="5" name="Picture 4" descr="A picture containing text, businesscard, screenshot, logo">
            <a:extLst>
              <a:ext uri="{FF2B5EF4-FFF2-40B4-BE49-F238E27FC236}">
                <a16:creationId xmlns:a16="http://schemas.microsoft.com/office/drawing/2014/main" id="{B2853036-9A9D-AE57-D621-E989CDA0AE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9048" y="1627541"/>
            <a:ext cx="5458968" cy="3602918"/>
          </a:xfrm>
          <a:prstGeom prst="rect">
            <a:avLst/>
          </a:prstGeom>
        </p:spPr>
      </p:pic>
    </p:spTree>
    <p:extLst>
      <p:ext uri="{BB962C8B-B14F-4D97-AF65-F5344CB8AC3E}">
        <p14:creationId xmlns:p14="http://schemas.microsoft.com/office/powerpoint/2010/main" val="1573827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652E5-CEC4-EA1A-9335-CE4EA186EE92}"/>
              </a:ext>
            </a:extLst>
          </p:cNvPr>
          <p:cNvSpPr>
            <a:spLocks noGrp="1"/>
          </p:cNvSpPr>
          <p:nvPr>
            <p:ph type="title"/>
          </p:nvPr>
        </p:nvSpPr>
        <p:spPr>
          <a:xfrm>
            <a:off x="640080" y="325369"/>
            <a:ext cx="4368602" cy="1956841"/>
          </a:xfrm>
        </p:spPr>
        <p:txBody>
          <a:bodyPr anchor="b">
            <a:normAutofit/>
          </a:bodyPr>
          <a:lstStyle/>
          <a:p>
            <a:r>
              <a:rPr lang="en-US" sz="5400"/>
              <a:t>Children under one </a:t>
            </a:r>
            <a:endParaRPr lang="en-GB" sz="5400"/>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B8380B-4CA7-E07A-0579-520D91DAA468}"/>
              </a:ext>
            </a:extLst>
          </p:cNvPr>
          <p:cNvSpPr>
            <a:spLocks noGrp="1"/>
          </p:cNvSpPr>
          <p:nvPr>
            <p:ph idx="1"/>
          </p:nvPr>
        </p:nvSpPr>
        <p:spPr>
          <a:xfrm>
            <a:off x="640080" y="2872899"/>
            <a:ext cx="4243589" cy="3320668"/>
          </a:xfrm>
        </p:spPr>
        <p:txBody>
          <a:bodyPr>
            <a:normAutofit/>
          </a:bodyPr>
          <a:lstStyle/>
          <a:p>
            <a:r>
              <a:rPr lang="en-US" sz="1500" b="0" i="0">
                <a:effectLst/>
                <a:latin typeface="Whitney A"/>
              </a:rPr>
              <a:t>Place the baby on a firm surface and open their airway. To do this, place one hand on their forehead and very gently tilt their head back. With your other hand, use your fingertip and gently lift the chin.</a:t>
            </a:r>
          </a:p>
          <a:p>
            <a:r>
              <a:rPr lang="en-US" sz="1500" b="0" i="0">
                <a:effectLst/>
                <a:latin typeface="Whitney A"/>
              </a:rPr>
              <a:t>Give five initial puffs. Take a breath and put your mouth around the baby’s mouth and nose to make a seal, and blow gently and steadily for up to one second. The chest should rise. Remove your mouth and watch the chest fall. That’s one rescue breath, or puff.</a:t>
            </a:r>
          </a:p>
          <a:p>
            <a:r>
              <a:rPr lang="en-US" sz="1500" b="0" i="0">
                <a:effectLst/>
                <a:latin typeface="Whitney A"/>
              </a:rPr>
              <a:t>Do this five times.</a:t>
            </a:r>
          </a:p>
          <a:p>
            <a:endParaRPr lang="en-GB" sz="1500"/>
          </a:p>
        </p:txBody>
      </p:sp>
      <p:pic>
        <p:nvPicPr>
          <p:cNvPr id="5" name="Picture 4" descr="A picture containing person, indoor, clothing, medical equipment&#10;&#10;Description automatically generated">
            <a:extLst>
              <a:ext uri="{FF2B5EF4-FFF2-40B4-BE49-F238E27FC236}">
                <a16:creationId xmlns:a16="http://schemas.microsoft.com/office/drawing/2014/main" id="{127278F2-8644-951B-692F-5CA062A50539}"/>
              </a:ext>
            </a:extLst>
          </p:cNvPr>
          <p:cNvPicPr>
            <a:picLocks noChangeAspect="1"/>
          </p:cNvPicPr>
          <p:nvPr/>
        </p:nvPicPr>
        <p:blipFill rotWithShape="1">
          <a:blip r:embed="rId2">
            <a:extLst>
              <a:ext uri="{28A0092B-C50C-407E-A947-70E740481C1C}">
                <a14:useLocalDpi xmlns:a14="http://schemas.microsoft.com/office/drawing/2010/main" val="0"/>
              </a:ext>
            </a:extLst>
          </a:blip>
          <a:srcRect l="27457" r="659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99524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0A18E6F-9D00-CCEF-538B-5A149997967E}"/>
              </a:ext>
            </a:extLst>
          </p:cNvPr>
          <p:cNvSpPr>
            <a:spLocks noGrp="1"/>
          </p:cNvSpPr>
          <p:nvPr>
            <p:ph type="title"/>
          </p:nvPr>
        </p:nvSpPr>
        <p:spPr>
          <a:xfrm>
            <a:off x="838200" y="365125"/>
            <a:ext cx="5387502" cy="1325563"/>
          </a:xfrm>
        </p:spPr>
        <p:txBody>
          <a:bodyPr>
            <a:normAutofit/>
          </a:bodyPr>
          <a:lstStyle/>
          <a:p>
            <a:r>
              <a:rPr lang="en-US"/>
              <a:t>Children under one </a:t>
            </a:r>
            <a:endParaRPr lang="en-GB" dirty="0"/>
          </a:p>
        </p:txBody>
      </p:sp>
      <p:sp>
        <p:nvSpPr>
          <p:cNvPr id="3" name="Content Placeholder 2">
            <a:extLst>
              <a:ext uri="{FF2B5EF4-FFF2-40B4-BE49-F238E27FC236}">
                <a16:creationId xmlns:a16="http://schemas.microsoft.com/office/drawing/2014/main" id="{0CB45A62-ECED-DEB4-381D-066E06731418}"/>
              </a:ext>
            </a:extLst>
          </p:cNvPr>
          <p:cNvSpPr>
            <a:spLocks noGrp="1"/>
          </p:cNvSpPr>
          <p:nvPr>
            <p:ph idx="1"/>
          </p:nvPr>
        </p:nvSpPr>
        <p:spPr>
          <a:xfrm>
            <a:off x="838200" y="1825625"/>
            <a:ext cx="5387502" cy="4351338"/>
          </a:xfrm>
        </p:spPr>
        <p:txBody>
          <a:bodyPr>
            <a:normAutofit/>
          </a:bodyPr>
          <a:lstStyle/>
          <a:p>
            <a:r>
              <a:rPr lang="en-US" sz="2200" b="0" i="0" dirty="0">
                <a:effectLst/>
                <a:latin typeface="Whitney A"/>
              </a:rPr>
              <a:t>You will then need to give 30 pumps. Put two fingers in the </a:t>
            </a:r>
            <a:r>
              <a:rPr lang="en-US" sz="2200" b="0" i="0" dirty="0" err="1">
                <a:effectLst/>
                <a:latin typeface="Whitney A"/>
              </a:rPr>
              <a:t>centre</a:t>
            </a:r>
            <a:r>
              <a:rPr lang="en-US" sz="2200" b="0" i="0" dirty="0">
                <a:effectLst/>
                <a:latin typeface="Whitney A"/>
              </a:rPr>
              <a:t> of the baby’s chest and push down a third of the depth of the chest. Release the pressure allowing the chest to come back up.</a:t>
            </a:r>
          </a:p>
          <a:p>
            <a:r>
              <a:rPr lang="en-US" sz="2200" b="0" i="0" dirty="0">
                <a:effectLst/>
                <a:latin typeface="Whitney A"/>
              </a:rPr>
              <a:t>Repeat this 30 times at a rate of 100 to 120 pumps per minute.</a:t>
            </a:r>
          </a:p>
          <a:p>
            <a:pPr>
              <a:buFont typeface="Arial" panose="020B0604020202020204" pitchFamily="34" charset="0"/>
              <a:buChar char="•"/>
            </a:pPr>
            <a:r>
              <a:rPr lang="en-US" sz="2200" b="0" i="0" dirty="0">
                <a:effectLst/>
                <a:latin typeface="Whitney A"/>
              </a:rPr>
              <a:t>The beat of the song ‘Stayin' Alive’ can help you keep the right rate.</a:t>
            </a:r>
          </a:p>
          <a:p>
            <a:r>
              <a:rPr lang="en-US" sz="2200" b="0" i="0" dirty="0">
                <a:effectLst/>
                <a:latin typeface="Whitney A"/>
              </a:rPr>
              <a:t>After 30 pumps, open the airway and give two puffs. Keep alternating 30 pumps with two puffs (30:2) until:</a:t>
            </a:r>
          </a:p>
          <a:p>
            <a:pPr>
              <a:buFont typeface="Arial" panose="020B0604020202020204" pitchFamily="34" charset="0"/>
              <a:buChar char="•"/>
            </a:pPr>
            <a:endParaRPr lang="en-US" sz="2200" b="0" i="0" dirty="0">
              <a:effectLst/>
              <a:latin typeface="Whitney A"/>
            </a:endParaRPr>
          </a:p>
          <a:p>
            <a:endParaRPr lang="en-GB" sz="2200" dirty="0"/>
          </a:p>
        </p:txBody>
      </p:sp>
      <p:pic>
        <p:nvPicPr>
          <p:cNvPr id="5" name="Picture 4">
            <a:extLst>
              <a:ext uri="{FF2B5EF4-FFF2-40B4-BE49-F238E27FC236}">
                <a16:creationId xmlns:a16="http://schemas.microsoft.com/office/drawing/2014/main" id="{3F2797B3-73E1-207B-91CB-B986AC82C445}"/>
              </a:ext>
            </a:extLst>
          </p:cNvPr>
          <p:cNvPicPr>
            <a:picLocks noChangeAspect="1"/>
          </p:cNvPicPr>
          <p:nvPr/>
        </p:nvPicPr>
        <p:blipFill rotWithShape="1">
          <a:blip r:embed="rId2"/>
          <a:srcRect l="33987" r="968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6"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3589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BBAE-C9B4-482D-25FC-AF8E08BF02DD}"/>
              </a:ext>
            </a:extLst>
          </p:cNvPr>
          <p:cNvSpPr>
            <a:spLocks noGrp="1"/>
          </p:cNvSpPr>
          <p:nvPr>
            <p:ph type="title"/>
          </p:nvPr>
        </p:nvSpPr>
        <p:spPr/>
        <p:txBody>
          <a:bodyPr/>
          <a:lstStyle/>
          <a:p>
            <a:r>
              <a:rPr lang="en-US" dirty="0"/>
              <a:t>Your turn any questions? </a:t>
            </a:r>
            <a:endParaRPr lang="en-GB" dirty="0"/>
          </a:p>
        </p:txBody>
      </p:sp>
      <p:pic>
        <p:nvPicPr>
          <p:cNvPr id="4" name="Online Media 3" title="Stayin Alive CPR - Save a LIFE!">
            <a:hlinkClick r:id="" action="ppaction://media"/>
            <a:extLst>
              <a:ext uri="{FF2B5EF4-FFF2-40B4-BE49-F238E27FC236}">
                <a16:creationId xmlns:a16="http://schemas.microsoft.com/office/drawing/2014/main" id="{C32D01DF-0AC2-301A-42C7-CAB5D142D310}"/>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066806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TotalTime>
  <Words>1153</Words>
  <Application>Microsoft Office PowerPoint</Application>
  <PresentationFormat>Widescreen</PresentationFormat>
  <Paragraphs>67</Paragraphs>
  <Slides>18</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Roboto</vt:lpstr>
      <vt:lpstr>Whitney A</vt:lpstr>
      <vt:lpstr>Office Theme</vt:lpstr>
      <vt:lpstr>PowerPoint Presentation</vt:lpstr>
      <vt:lpstr>Why should more people be trained in CPR? </vt:lpstr>
      <vt:lpstr>What if I forget or do something wrong?</vt:lpstr>
      <vt:lpstr>Get help!</vt:lpstr>
      <vt:lpstr>PowerPoint Presentation</vt:lpstr>
      <vt:lpstr>How to recognise cardiac arrest</vt:lpstr>
      <vt:lpstr>How to alert the emergency services</vt:lpstr>
      <vt:lpstr>High-quality chest compressions</vt:lpstr>
      <vt:lpstr>Rescue breaths</vt:lpstr>
      <vt:lpstr>How to find an AED</vt:lpstr>
      <vt:lpstr>When and how to use an AED</vt:lpstr>
      <vt:lpstr>AED </vt:lpstr>
      <vt:lpstr>Children </vt:lpstr>
      <vt:lpstr>Children </vt:lpstr>
      <vt:lpstr>Children </vt:lpstr>
      <vt:lpstr>Children under one </vt:lpstr>
      <vt:lpstr>Children under one </vt:lpstr>
      <vt:lpstr>Your turn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should more people be trained in CPR? </dc:title>
  <dc:creator>Felicity Peacock</dc:creator>
  <cp:lastModifiedBy>Felicity Peacock</cp:lastModifiedBy>
  <cp:revision>4</cp:revision>
  <dcterms:created xsi:type="dcterms:W3CDTF">2023-05-31T09:22:00Z</dcterms:created>
  <dcterms:modified xsi:type="dcterms:W3CDTF">2023-05-31T12:21:13Z</dcterms:modified>
</cp:coreProperties>
</file>