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85" d="100"/>
          <a:sy n="85" d="100"/>
        </p:scale>
        <p:origin x="-232" y="-8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9A5B15-3465-0E43-B7B4-AD8459DB6B9B}" type="datetimeFigureOut">
              <a:rPr lang="en-US" smtClean="0"/>
              <a:t>03/10/19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EE20F-DE69-4C48-899D-A76BAAC0C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005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EE20F-DE69-4C48-899D-A76BAAC0C53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52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03/10/19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03/10/19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=""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796117" y="0"/>
            <a:ext cx="3335188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851692" y="59237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=""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" y="188892"/>
            <a:ext cx="3212354" cy="214193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30" y="307680"/>
            <a:ext cx="28927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=""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873" y="3634760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5312053" y="3716806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=""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5724" y="675464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=""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71464" y="736412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=""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0253" y="3680748"/>
            <a:ext cx="2451418" cy="223595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=""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588" y="3570943"/>
            <a:ext cx="3190059" cy="259976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09247" y="3727163"/>
            <a:ext cx="34887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dirty="0"/>
          </a:p>
        </p:txBody>
      </p:sp>
      <p:sp>
        <p:nvSpPr>
          <p:cNvPr id="2" name="TextBox 1"/>
          <p:cNvSpPr txBox="1"/>
          <p:nvPr/>
        </p:nvSpPr>
        <p:spPr>
          <a:xfrm>
            <a:off x="9756585" y="4616826"/>
            <a:ext cx="2300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 smtClean="0">
                <a:cs typeface="Century Gothic (Body)"/>
              </a:rPr>
              <a:t>Medraf</a:t>
            </a:r>
            <a:r>
              <a:rPr lang="en-US" sz="1200" dirty="0" smtClean="0">
                <a:cs typeface="Century Gothic (Body)"/>
              </a:rPr>
              <a:t> </a:t>
            </a:r>
            <a:r>
              <a:rPr lang="en-US" sz="1200" dirty="0" err="1" smtClean="0">
                <a:cs typeface="Century Gothic (Body)"/>
              </a:rPr>
              <a:t>addysgu</a:t>
            </a:r>
            <a:r>
              <a:rPr lang="en-US" sz="1200" dirty="0">
                <a:cs typeface="Century Gothic (Body)"/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  <a:cs typeface="Century Gothic (Body)"/>
              </a:rPr>
              <a:t>Mathemateg</a:t>
            </a:r>
            <a:r>
              <a:rPr lang="en-US" sz="1200" dirty="0" smtClean="0">
                <a:solidFill>
                  <a:srgbClr val="FFFFFF"/>
                </a:solidFill>
                <a:cs typeface="Century Gothic (Body)"/>
              </a:rPr>
              <a:t> a </a:t>
            </a:r>
            <a:r>
              <a:rPr lang="en-US" sz="1200" dirty="0" err="1" smtClean="0">
                <a:solidFill>
                  <a:srgbClr val="FFFFFF"/>
                </a:solidFill>
                <a:cs typeface="Century Gothic (Body)"/>
              </a:rPr>
              <a:t>Rhifedd</a:t>
            </a:r>
            <a:r>
              <a:rPr lang="en-US" sz="1200" dirty="0" smtClean="0">
                <a:solidFill>
                  <a:srgbClr val="FFFFFF"/>
                </a:solidFill>
                <a:cs typeface="Century Gothic (Body)"/>
              </a:rPr>
              <a:t>. </a:t>
            </a:r>
          </a:p>
          <a:p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Gan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wnes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i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Lefel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A </a:t>
            </a:r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bioleg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hefyd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gallwn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i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addysgu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bioleg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i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>
                <a:solidFill>
                  <a:srgbClr val="FFFFFF"/>
                </a:solidFill>
                <a:ea typeface="Calibri"/>
                <a:cs typeface="Century Gothic (Body)"/>
              </a:rPr>
              <a:t>ddisgyblion</a:t>
            </a:r>
            <a:r>
              <a:rPr lang="en-US" sz="1200" dirty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iau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os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oedd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 </a:t>
            </a:r>
            <a:r>
              <a:rPr lang="en-US" sz="1200" dirty="0" err="1" smtClean="0">
                <a:solidFill>
                  <a:srgbClr val="FFFFFF"/>
                </a:solidFill>
                <a:ea typeface="Calibri"/>
                <a:cs typeface="Century Gothic (Body)"/>
              </a:rPr>
              <a:t>angen</a:t>
            </a:r>
            <a:r>
              <a:rPr lang="en-US" sz="1200" dirty="0" smtClean="0">
                <a:solidFill>
                  <a:srgbClr val="FFFFFF"/>
                </a:solidFill>
                <a:ea typeface="Calibri"/>
                <a:cs typeface="Century Gothic (Body)"/>
              </a:rPr>
              <a:t>.</a:t>
            </a:r>
            <a:endParaRPr lang="en-US" sz="1200" dirty="0">
              <a:solidFill>
                <a:srgbClr val="FFFFFF"/>
              </a:solidFill>
              <a:cs typeface="Century Gothic (Body)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8472" y="4422591"/>
            <a:ext cx="286870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Mynychais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Gyfun</a:t>
            </a:r>
            <a:r>
              <a:rPr lang="en-US" sz="1200" dirty="0"/>
              <a:t> y </a:t>
            </a:r>
            <a:r>
              <a:rPr lang="en-US" sz="1200" dirty="0" err="1"/>
              <a:t>Strade</a:t>
            </a:r>
            <a:r>
              <a:rPr lang="en-US" sz="1200" dirty="0"/>
              <a:t>. </a:t>
            </a:r>
            <a:r>
              <a:rPr lang="en-US" sz="1200" dirty="0" err="1"/>
              <a:t>Cyflawnais</a:t>
            </a:r>
            <a:r>
              <a:rPr lang="en-US" sz="1200" dirty="0"/>
              <a:t> 12 TGAU A*-B, AS </a:t>
            </a:r>
            <a:r>
              <a:rPr lang="en-US" sz="1200" dirty="0" err="1"/>
              <a:t>Celf</a:t>
            </a:r>
            <a:r>
              <a:rPr lang="en-US" sz="1200" dirty="0"/>
              <a:t> a </a:t>
            </a:r>
            <a:r>
              <a:rPr lang="en-US" sz="1200" dirty="0" err="1"/>
              <a:t>Lefel</a:t>
            </a:r>
            <a:r>
              <a:rPr lang="en-US" sz="1200" dirty="0"/>
              <a:t> A </a:t>
            </a:r>
            <a:r>
              <a:rPr lang="en-US" sz="1200" dirty="0" err="1"/>
              <a:t>Mathemateg</a:t>
            </a:r>
            <a:r>
              <a:rPr lang="en-US" sz="1200" dirty="0"/>
              <a:t>, </a:t>
            </a:r>
            <a:r>
              <a:rPr lang="en-US" sz="1200" dirty="0" err="1"/>
              <a:t>Bioleg</a:t>
            </a:r>
            <a:r>
              <a:rPr lang="en-US" sz="1200" dirty="0"/>
              <a:t> a </a:t>
            </a:r>
            <a:r>
              <a:rPr lang="en-US" sz="1200" dirty="0" err="1"/>
              <a:t>Bagloriaeth</a:t>
            </a:r>
            <a:r>
              <a:rPr lang="en-US" sz="1200" dirty="0"/>
              <a:t> </a:t>
            </a:r>
            <a:r>
              <a:rPr lang="en-US" sz="1200" dirty="0" err="1"/>
              <a:t>Cymru</a:t>
            </a:r>
            <a:r>
              <a:rPr lang="en-US" sz="1200" dirty="0"/>
              <a:t>. </a:t>
            </a:r>
            <a:r>
              <a:rPr lang="en-US" sz="1200" dirty="0" err="1"/>
              <a:t>Es</a:t>
            </a:r>
            <a:r>
              <a:rPr lang="en-US" sz="1200" dirty="0"/>
              <a:t> I </a:t>
            </a:r>
            <a:r>
              <a:rPr lang="en-US" sz="1200" dirty="0" err="1"/>
              <a:t>ymlaen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astudio</a:t>
            </a:r>
            <a:r>
              <a:rPr lang="en-US" sz="1200" dirty="0"/>
              <a:t> </a:t>
            </a:r>
            <a:r>
              <a:rPr lang="en-US" sz="1200" dirty="0" err="1"/>
              <a:t>Mathemateg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Brifysgol</a:t>
            </a:r>
            <a:r>
              <a:rPr lang="en-US" sz="1200" dirty="0"/>
              <a:t> </a:t>
            </a:r>
            <a:r>
              <a:rPr lang="en-US" sz="1200" dirty="0" err="1"/>
              <a:t>Gaerdydd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raddio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ystod</a:t>
            </a:r>
            <a:r>
              <a:rPr lang="en-US" sz="1200" dirty="0"/>
              <a:t> y </a:t>
            </a:r>
            <a:r>
              <a:rPr lang="en-US" sz="1200" dirty="0" err="1"/>
              <a:t>flwyddyn</a:t>
            </a:r>
            <a:r>
              <a:rPr lang="en-US" sz="1200" dirty="0"/>
              <a:t> </a:t>
            </a:r>
            <a:r>
              <a:rPr lang="en-US" sz="1200" dirty="0" err="1"/>
              <a:t>ddiwethaf</a:t>
            </a:r>
            <a:r>
              <a:rPr lang="en-US" sz="1200" dirty="0"/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4001" y="851663"/>
            <a:ext cx="28985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Cwblheais</a:t>
            </a:r>
            <a:r>
              <a:rPr lang="en-US" sz="1200" dirty="0"/>
              <a:t> </a:t>
            </a:r>
            <a:r>
              <a:rPr lang="en-US" sz="1200" dirty="0" err="1"/>
              <a:t>wythnos</a:t>
            </a:r>
            <a:r>
              <a:rPr lang="en-US" sz="1200" dirty="0"/>
              <a:t> o </a:t>
            </a:r>
            <a:r>
              <a:rPr lang="en-US" sz="1200" dirty="0" err="1"/>
              <a:t>brofiad</a:t>
            </a:r>
            <a:r>
              <a:rPr lang="en-US" sz="1200" dirty="0"/>
              <a:t> </a:t>
            </a:r>
            <a:r>
              <a:rPr lang="en-US" sz="1200" dirty="0" err="1"/>
              <a:t>gwaith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Bro </a:t>
            </a:r>
            <a:r>
              <a:rPr lang="en-US" sz="1200" dirty="0" err="1"/>
              <a:t>Dinefwr</a:t>
            </a:r>
            <a:r>
              <a:rPr lang="en-US" sz="1200" dirty="0"/>
              <a:t> </a:t>
            </a:r>
            <a:r>
              <a:rPr lang="en-US" sz="1200" dirty="0" err="1"/>
              <a:t>blwyddyn</a:t>
            </a:r>
            <a:r>
              <a:rPr lang="en-US" sz="1200" dirty="0"/>
              <a:t> </a:t>
            </a:r>
            <a:r>
              <a:rPr lang="en-US" sz="1200" dirty="0" err="1"/>
              <a:t>ddiwethaf</a:t>
            </a:r>
            <a:r>
              <a:rPr lang="en-US" sz="1200" dirty="0"/>
              <a:t>.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fwy</a:t>
            </a:r>
            <a:r>
              <a:rPr lang="en-US" sz="1200" dirty="0"/>
              <a:t> </a:t>
            </a:r>
            <a:r>
              <a:rPr lang="en-US" sz="1200" dirty="0" err="1"/>
              <a:t>diweddar</a:t>
            </a:r>
            <a:r>
              <a:rPr lang="en-US" sz="1200" dirty="0"/>
              <a:t> </a:t>
            </a:r>
            <a:r>
              <a:rPr lang="en-US" sz="1200" dirty="0" err="1"/>
              <a:t>mynychais</a:t>
            </a:r>
            <a:r>
              <a:rPr lang="en-US" sz="1200" dirty="0"/>
              <a:t> </a:t>
            </a:r>
            <a:r>
              <a:rPr lang="en-US" sz="1200" dirty="0" err="1"/>
              <a:t>Ysgol</a:t>
            </a:r>
            <a:r>
              <a:rPr lang="en-US" sz="1200" dirty="0"/>
              <a:t> </a:t>
            </a:r>
            <a:r>
              <a:rPr lang="en-US" sz="1200" dirty="0" err="1"/>
              <a:t>Gyfun</a:t>
            </a:r>
            <a:r>
              <a:rPr lang="en-US" sz="1200" dirty="0"/>
              <a:t> </a:t>
            </a:r>
            <a:r>
              <a:rPr lang="en-US" sz="1200" dirty="0" err="1"/>
              <a:t>Gymraeg</a:t>
            </a:r>
            <a:r>
              <a:rPr lang="en-US" sz="1200" dirty="0"/>
              <a:t> </a:t>
            </a:r>
            <a:r>
              <a:rPr lang="en-US" sz="1200" dirty="0" err="1"/>
              <a:t>Plasmawr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wythnosol</a:t>
            </a:r>
            <a:r>
              <a:rPr lang="en-US" sz="1200" dirty="0"/>
              <a:t> </a:t>
            </a:r>
            <a:r>
              <a:rPr lang="en-US" sz="1200" dirty="0" smtClean="0"/>
              <a:t>am </a:t>
            </a:r>
            <a:r>
              <a:rPr lang="en-US" sz="1200" dirty="0" err="1"/>
              <a:t>gyfanswm</a:t>
            </a:r>
            <a:r>
              <a:rPr lang="en-US" sz="1200" dirty="0"/>
              <a:t> o 10 </a:t>
            </a:r>
            <a:r>
              <a:rPr lang="en-US" sz="1200" dirty="0" err="1"/>
              <a:t>diwrnod</a:t>
            </a:r>
            <a:r>
              <a:rPr lang="en-US" sz="1200" dirty="0"/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869767" y="4676586"/>
            <a:ext cx="54983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ea typeface="Century Gothic"/>
                <a:cs typeface="Century Gothic"/>
              </a:rPr>
              <a:t>Rwy’n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ddiolchgar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iawn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mod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wedi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cael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nifer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athrawon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cefnogol</a:t>
            </a:r>
            <a:r>
              <a:rPr lang="en-US" sz="1200" dirty="0">
                <a:ea typeface="Century Gothic"/>
                <a:cs typeface="Century Gothic"/>
              </a:rPr>
              <a:t> ac </a:t>
            </a:r>
            <a:r>
              <a:rPr lang="en-US" sz="1200" dirty="0" err="1">
                <a:ea typeface="Century Gothic"/>
                <a:cs typeface="Century Gothic"/>
              </a:rPr>
              <a:t>ysbrydoledig</a:t>
            </a:r>
            <a:r>
              <a:rPr lang="en-US" sz="1200" dirty="0">
                <a:ea typeface="Century Gothic"/>
                <a:cs typeface="Century Gothic"/>
              </a:rPr>
              <a:t> a </a:t>
            </a:r>
            <a:r>
              <a:rPr lang="en-US" sz="1200" dirty="0" err="1">
                <a:ea typeface="Century Gothic"/>
                <a:cs typeface="Century Gothic"/>
              </a:rPr>
              <a:t>wnaeth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gosod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disgwyliadau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uchel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fi </a:t>
            </a:r>
            <a:r>
              <a:rPr lang="en-US" sz="1200" dirty="0" err="1">
                <a:ea typeface="Century Gothic"/>
                <a:cs typeface="Century Gothic"/>
              </a:rPr>
              <a:t>yn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ystod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ysgol</a:t>
            </a:r>
            <a:r>
              <a:rPr lang="en-US" sz="1200" dirty="0">
                <a:ea typeface="Century Gothic"/>
                <a:cs typeface="Century Gothic"/>
              </a:rPr>
              <a:t>. </a:t>
            </a:r>
            <a:r>
              <a:rPr lang="en-US" sz="1200" dirty="0" err="1">
                <a:ea typeface="Century Gothic"/>
                <a:cs typeface="Century Gothic"/>
              </a:rPr>
              <a:t>Teimlaf</a:t>
            </a:r>
            <a:r>
              <a:rPr lang="en-US" sz="1200" dirty="0">
                <a:ea typeface="Century Gothic"/>
                <a:cs typeface="Century Gothic"/>
              </a:rPr>
              <a:t> y </a:t>
            </a:r>
            <a:r>
              <a:rPr lang="en-US" sz="1200" dirty="0" err="1">
                <a:ea typeface="Century Gothic"/>
                <a:cs typeface="Century Gothic"/>
              </a:rPr>
              <a:t>dylai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disgyblion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cael</a:t>
            </a:r>
            <a:r>
              <a:rPr lang="en-US" sz="1200" dirty="0">
                <a:ea typeface="Century Gothic"/>
                <a:cs typeface="Century Gothic"/>
              </a:rPr>
              <a:t> y </a:t>
            </a:r>
            <a:r>
              <a:rPr lang="en-US" sz="1200" dirty="0" err="1">
                <a:ea typeface="Century Gothic"/>
                <a:cs typeface="Century Gothic"/>
              </a:rPr>
              <a:t>cyfleoedd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gorau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posibl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lwyddo</a:t>
            </a:r>
            <a:r>
              <a:rPr lang="en-US" sz="1200" dirty="0">
                <a:ea typeface="Century Gothic"/>
                <a:cs typeface="Century Gothic"/>
              </a:rPr>
              <a:t>.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athrawon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oedd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wedi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galluogi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natblygiad</a:t>
            </a:r>
            <a:r>
              <a:rPr lang="en-US" sz="1200" dirty="0">
                <a:ea typeface="Century Gothic"/>
                <a:cs typeface="Century Gothic"/>
              </a:rPr>
              <a:t> a </a:t>
            </a:r>
            <a:r>
              <a:rPr lang="en-US" sz="1200" dirty="0" err="1">
                <a:ea typeface="Century Gothic"/>
                <a:cs typeface="Century Gothic"/>
              </a:rPr>
              <a:t>diddordeb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 smtClean="0">
                <a:ea typeface="Century Gothic"/>
                <a:cs typeface="Century Gothic"/>
              </a:rPr>
              <a:t>ym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mathemateg</a:t>
            </a:r>
            <a:r>
              <a:rPr lang="en-US" sz="1200" dirty="0">
                <a:ea typeface="Century Gothic"/>
                <a:cs typeface="Century Gothic"/>
              </a:rPr>
              <a:t> ac </a:t>
            </a:r>
            <a:r>
              <a:rPr lang="en-US" sz="1200" dirty="0" err="1">
                <a:ea typeface="Century Gothic"/>
                <a:cs typeface="Century Gothic"/>
              </a:rPr>
              <a:t>rwyf</a:t>
            </a:r>
            <a:r>
              <a:rPr lang="en-US" sz="1200" dirty="0">
                <a:ea typeface="Century Gothic"/>
                <a:cs typeface="Century Gothic"/>
              </a:rPr>
              <a:t> am </a:t>
            </a:r>
            <a:r>
              <a:rPr lang="en-US" sz="1200" dirty="0" err="1">
                <a:ea typeface="Century Gothic"/>
                <a:cs typeface="Century Gothic"/>
              </a:rPr>
              <a:t>gael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yr</a:t>
            </a:r>
            <a:r>
              <a:rPr lang="en-US" sz="1200" dirty="0">
                <a:ea typeface="Century Gothic"/>
                <a:cs typeface="Century Gothic"/>
              </a:rPr>
              <a:t> un </a:t>
            </a:r>
            <a:r>
              <a:rPr lang="en-US" sz="1200" dirty="0" err="1">
                <a:ea typeface="Century Gothic"/>
                <a:cs typeface="Century Gothic"/>
              </a:rPr>
              <a:t>dylanwad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cadarnhaol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yma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ar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eraill</a:t>
            </a:r>
            <a:r>
              <a:rPr lang="en-US" sz="1200" dirty="0">
                <a:ea typeface="Century Gothic"/>
                <a:cs typeface="Century Gothic"/>
              </a:rPr>
              <a:t>.
</a:t>
            </a:r>
            <a:r>
              <a:rPr lang="en-US" sz="1200" dirty="0" err="1">
                <a:ea typeface="Century Gothic"/>
                <a:cs typeface="Century Gothic"/>
              </a:rPr>
              <a:t>Dros</a:t>
            </a:r>
            <a:r>
              <a:rPr lang="en-US" sz="1200" dirty="0">
                <a:ea typeface="Century Gothic"/>
                <a:cs typeface="Century Gothic"/>
              </a:rPr>
              <a:t> y </a:t>
            </a:r>
            <a:r>
              <a:rPr lang="en-US" sz="1200" dirty="0" err="1">
                <a:ea typeface="Century Gothic"/>
                <a:cs typeface="Century Gothic"/>
              </a:rPr>
              <a:t>blynyddoedd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diwethaf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mae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mhrofiadau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fewn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ysgolion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wedi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nghymell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fwy</a:t>
            </a:r>
            <a:r>
              <a:rPr lang="en-US" sz="1200" dirty="0">
                <a:ea typeface="Century Gothic"/>
                <a:cs typeface="Century Gothic"/>
              </a:rPr>
              <a:t> nag </a:t>
            </a:r>
            <a:r>
              <a:rPr lang="en-US" sz="1200" dirty="0" err="1">
                <a:ea typeface="Century Gothic"/>
                <a:cs typeface="Century Gothic"/>
              </a:rPr>
              <a:t>erioed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fynd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ati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addysgu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gan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mod </a:t>
            </a:r>
            <a:r>
              <a:rPr lang="en-US" sz="1200" dirty="0" err="1">
                <a:ea typeface="Century Gothic"/>
                <a:cs typeface="Century Gothic"/>
              </a:rPr>
              <a:t>wedi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mwynhau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gweithio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 smtClean="0">
                <a:ea typeface="Century Gothic"/>
                <a:cs typeface="Century Gothic"/>
              </a:rPr>
              <a:t>â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nifer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wahanol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ddisgyblion</a:t>
            </a:r>
            <a:r>
              <a:rPr lang="en-US" sz="1200" dirty="0">
                <a:ea typeface="Century Gothic"/>
                <a:cs typeface="Century Gothic"/>
              </a:rPr>
              <a:t> ac </a:t>
            </a:r>
            <a:r>
              <a:rPr lang="en-US" sz="1200" dirty="0" err="1">
                <a:ea typeface="Century Gothic"/>
                <a:cs typeface="Century Gothic"/>
              </a:rPr>
              <a:t>athrawon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ystod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profiad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gwaith</a:t>
            </a:r>
            <a:r>
              <a:rPr lang="en-US" sz="1200" dirty="0">
                <a:ea typeface="Century Gothic"/>
                <a:cs typeface="Century Gothic"/>
              </a:rPr>
              <a:t>. </a:t>
            </a:r>
            <a:r>
              <a:rPr lang="en-US" sz="1200" dirty="0" err="1">
                <a:ea typeface="Century Gothic"/>
                <a:cs typeface="Century Gothic"/>
              </a:rPr>
              <a:t>Rwy'n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edrych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ymlaen</a:t>
            </a:r>
            <a:r>
              <a:rPr lang="en-US" sz="1200" dirty="0">
                <a:ea typeface="Century Gothic"/>
                <a:cs typeface="Century Gothic"/>
              </a:rPr>
              <a:t> at </a:t>
            </a:r>
            <a:r>
              <a:rPr lang="en-US" sz="1200" dirty="0" err="1">
                <a:ea typeface="Century Gothic"/>
                <a:cs typeface="Century Gothic"/>
              </a:rPr>
              <a:t>lawer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fwy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gyfleoedd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fewn</a:t>
            </a:r>
            <a:r>
              <a:rPr lang="en-US" sz="1200" dirty="0">
                <a:ea typeface="Century Gothic"/>
                <a:cs typeface="Century Gothic"/>
              </a:rPr>
              <a:t> y </a:t>
            </a:r>
            <a:r>
              <a:rPr lang="en-US" sz="1200" dirty="0" err="1">
                <a:ea typeface="Century Gothic"/>
                <a:cs typeface="Century Gothic"/>
              </a:rPr>
              <a:t>maes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allu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datblygu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fy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sgiliau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ymhellach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wrth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ddechrau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addysgu</a:t>
            </a:r>
            <a:r>
              <a:rPr lang="en-US" sz="1200" dirty="0">
                <a:ea typeface="Century Gothic"/>
                <a:cs typeface="Century Gothic"/>
              </a:rPr>
              <a:t>.
</a:t>
            </a:r>
            <a:endParaRPr lang="cy-GB" sz="1200" dirty="0"/>
          </a:p>
        </p:txBody>
      </p:sp>
      <p:sp>
        <p:nvSpPr>
          <p:cNvPr id="33" name="TextBox 32"/>
          <p:cNvSpPr txBox="1"/>
          <p:nvPr/>
        </p:nvSpPr>
        <p:spPr>
          <a:xfrm>
            <a:off x="5393765" y="884564"/>
            <a:ext cx="2614705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ea typeface="Century Gothic"/>
                <a:cs typeface="Century Gothic"/>
              </a:rPr>
              <a:t>Ar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hyn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bryd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rwy’n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astudio</a:t>
            </a:r>
            <a:r>
              <a:rPr lang="en-US" sz="1200" dirty="0">
                <a:ea typeface="Century Gothic"/>
                <a:cs typeface="Century Gothic"/>
              </a:rPr>
              <a:t> TAR </a:t>
            </a:r>
            <a:r>
              <a:rPr lang="en-US" sz="1200" dirty="0" err="1">
                <a:ea typeface="Century Gothic"/>
                <a:cs typeface="Century Gothic"/>
              </a:rPr>
              <a:t>Uwchradd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Fathemateg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Brifysgol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Cymru</a:t>
            </a:r>
            <a:r>
              <a:rPr lang="en-US" sz="1200" dirty="0">
                <a:ea typeface="Century Gothic"/>
                <a:cs typeface="Century Gothic"/>
              </a:rPr>
              <a:t> y </a:t>
            </a:r>
            <a:r>
              <a:rPr lang="en-US" sz="1200" dirty="0" err="1">
                <a:ea typeface="Century Gothic"/>
                <a:cs typeface="Century Gothic"/>
              </a:rPr>
              <a:t>Drindod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Dewi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Sant</a:t>
            </a:r>
            <a:r>
              <a:rPr lang="en-US" sz="1200" dirty="0">
                <a:ea typeface="Century Gothic"/>
                <a:cs typeface="Century Gothic"/>
              </a:rPr>
              <a:t>, </a:t>
            </a:r>
            <a:r>
              <a:rPr lang="en-US" sz="1200" dirty="0" err="1">
                <a:ea typeface="Century Gothic"/>
                <a:cs typeface="Century Gothic"/>
              </a:rPr>
              <a:t>Abertawe</a:t>
            </a:r>
            <a:r>
              <a:rPr lang="en-US" sz="1200" dirty="0">
                <a:ea typeface="Century Gothic"/>
                <a:cs typeface="Century Gothic"/>
              </a:rPr>
              <a:t>. </a:t>
            </a:r>
            <a:r>
              <a:rPr lang="en-US" sz="1200" dirty="0" err="1">
                <a:ea typeface="Century Gothic"/>
                <a:cs typeface="Century Gothic"/>
              </a:rPr>
              <a:t>Rwy’n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berson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penderfynol</a:t>
            </a:r>
            <a:r>
              <a:rPr lang="en-US" sz="1200" dirty="0">
                <a:ea typeface="Century Gothic"/>
                <a:cs typeface="Century Gothic"/>
              </a:rPr>
              <a:t> ac </a:t>
            </a:r>
            <a:r>
              <a:rPr lang="en-US" sz="1200" dirty="0" err="1">
                <a:ea typeface="Century Gothic"/>
                <a:cs typeface="Century Gothic"/>
              </a:rPr>
              <a:t>yn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frwdfrydig</a:t>
            </a:r>
            <a:r>
              <a:rPr lang="en-US" sz="1200" dirty="0">
                <a:ea typeface="Century Gothic"/>
                <a:cs typeface="Century Gothic"/>
              </a:rPr>
              <a:t> am </a:t>
            </a:r>
            <a:r>
              <a:rPr lang="en-US" sz="1200" dirty="0" err="1">
                <a:ea typeface="Century Gothic"/>
                <a:cs typeface="Century Gothic"/>
              </a:rPr>
              <a:t>fathemateg</a:t>
            </a:r>
            <a:r>
              <a:rPr lang="en-US" sz="1200" dirty="0">
                <a:ea typeface="Century Gothic"/>
                <a:cs typeface="Century Gothic"/>
              </a:rPr>
              <a:t>. </a:t>
            </a:r>
            <a:r>
              <a:rPr lang="en-US" sz="1200" dirty="0" err="1">
                <a:ea typeface="Century Gothic"/>
                <a:cs typeface="Century Gothic"/>
              </a:rPr>
              <a:t>Rwy’n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mwynhau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cyfathrebu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ag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amrywiaeth</a:t>
            </a:r>
            <a:r>
              <a:rPr lang="en-US" sz="1200" dirty="0">
                <a:ea typeface="Century Gothic"/>
                <a:cs typeface="Century Gothic"/>
              </a:rPr>
              <a:t> o </a:t>
            </a:r>
            <a:r>
              <a:rPr lang="en-US" sz="1200" dirty="0" err="1">
                <a:ea typeface="Century Gothic"/>
                <a:cs typeface="Century Gothic"/>
              </a:rPr>
              <a:t>bobl</a:t>
            </a:r>
            <a:r>
              <a:rPr lang="en-US" sz="1200" dirty="0">
                <a:ea typeface="Century Gothic"/>
                <a:cs typeface="Century Gothic"/>
              </a:rPr>
              <a:t> a </a:t>
            </a:r>
            <a:r>
              <a:rPr lang="en-US" sz="1200" dirty="0" err="1">
                <a:ea typeface="Century Gothic"/>
                <a:cs typeface="Century Gothic"/>
              </a:rPr>
              <a:t>gweithio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gydag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eraill</a:t>
            </a:r>
            <a:r>
              <a:rPr lang="en-US" sz="1200" dirty="0">
                <a:ea typeface="Century Gothic"/>
                <a:cs typeface="Century Gothic"/>
              </a:rPr>
              <a:t>. </a:t>
            </a:r>
            <a:r>
              <a:rPr lang="en-US" sz="1200" dirty="0" err="1" smtClean="0">
                <a:ea typeface="Century Gothic"/>
                <a:cs typeface="Century Gothic"/>
              </a:rPr>
              <a:t>Rwy’n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 smtClean="0">
                <a:ea typeface="Century Gothic"/>
                <a:cs typeface="Century Gothic"/>
              </a:rPr>
              <a:t>berson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creadigol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hefyd</a:t>
            </a:r>
            <a:r>
              <a:rPr lang="en-US" sz="1200" dirty="0">
                <a:ea typeface="Century Gothic"/>
                <a:cs typeface="Century Gothic"/>
              </a:rPr>
              <a:t>; </a:t>
            </a:r>
            <a:r>
              <a:rPr lang="en-US" sz="1200" dirty="0" err="1">
                <a:ea typeface="Century Gothic"/>
                <a:cs typeface="Century Gothic"/>
              </a:rPr>
              <a:t>mae</a:t>
            </a:r>
            <a:r>
              <a:rPr lang="en-US" sz="1200" dirty="0">
                <a:ea typeface="Century Gothic"/>
                <a:cs typeface="Century Gothic"/>
              </a:rPr>
              <a:t> gen </a:t>
            </a:r>
            <a:r>
              <a:rPr lang="en-US" sz="1200" dirty="0" err="1">
                <a:ea typeface="Century Gothic"/>
                <a:cs typeface="Century Gothic"/>
              </a:rPr>
              <a:t>i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ddiddordeb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yn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ddrama</a:t>
            </a:r>
            <a:r>
              <a:rPr lang="en-US" sz="1200" dirty="0">
                <a:ea typeface="Century Gothic"/>
                <a:cs typeface="Century Gothic"/>
              </a:rPr>
              <a:t> ac </a:t>
            </a:r>
            <a:r>
              <a:rPr lang="en-US" sz="1200" dirty="0" err="1" smtClean="0">
                <a:ea typeface="Century Gothic"/>
                <a:cs typeface="Century Gothic"/>
              </a:rPr>
              <a:t>rwy’n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 smtClean="0">
                <a:ea typeface="Century Gothic"/>
                <a:cs typeface="Century Gothic"/>
              </a:rPr>
              <a:t>mwynhau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cymryd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rhan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mewn</a:t>
            </a:r>
            <a:r>
              <a:rPr lang="en-US" sz="1200" dirty="0">
                <a:ea typeface="Century Gothic"/>
                <a:cs typeface="Century Gothic"/>
              </a:rPr>
              <a:t> </a:t>
            </a:r>
            <a:r>
              <a:rPr lang="en-US" sz="1200" dirty="0" err="1">
                <a:ea typeface="Century Gothic"/>
                <a:cs typeface="Century Gothic"/>
              </a:rPr>
              <a:t>sioeau</a:t>
            </a:r>
            <a:r>
              <a:rPr lang="en-US" sz="1200" dirty="0">
                <a:ea typeface="Century Gothic"/>
                <a:cs typeface="Century Gothic"/>
              </a:rPr>
              <a:t> a</a:t>
            </a:r>
            <a:r>
              <a:rPr lang="en-US" sz="1200" dirty="0" smtClean="0">
                <a:ea typeface="Century Gothic"/>
                <a:cs typeface="Century Gothic"/>
              </a:rPr>
              <a:t> </a:t>
            </a:r>
            <a:r>
              <a:rPr lang="en-US" sz="1200" dirty="0" err="1" smtClean="0">
                <a:ea typeface="Century Gothic"/>
                <a:cs typeface="Century Gothic"/>
              </a:rPr>
              <a:t>chyngherddau</a:t>
            </a:r>
            <a:r>
              <a:rPr lang="en-US" sz="1200" dirty="0">
                <a:ea typeface="Century Gothic"/>
                <a:cs typeface="Century Gothic"/>
              </a:rPr>
              <a:t>.</a:t>
            </a:r>
            <a:endParaRPr lang="en-US" sz="1200" dirty="0"/>
          </a:p>
        </p:txBody>
      </p:sp>
      <p:sp>
        <p:nvSpPr>
          <p:cNvPr id="23" name="TextBox 22"/>
          <p:cNvSpPr txBox="1"/>
          <p:nvPr/>
        </p:nvSpPr>
        <p:spPr>
          <a:xfrm>
            <a:off x="8531413" y="1210237"/>
            <a:ext cx="35858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/>
              <a:t>Hoffwn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athrawes</a:t>
            </a:r>
            <a:r>
              <a:rPr lang="en-US" sz="1200" dirty="0"/>
              <a:t>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cefnogi</a:t>
            </a:r>
            <a:r>
              <a:rPr lang="en-US" sz="1200" dirty="0"/>
              <a:t> ac </a:t>
            </a:r>
            <a:r>
              <a:rPr lang="en-US" sz="1200" dirty="0" err="1"/>
              <a:t>ysbrydoli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 </a:t>
            </a:r>
            <a:r>
              <a:rPr lang="en-US" sz="1200" dirty="0" err="1"/>
              <a:t>gan</a:t>
            </a:r>
            <a:r>
              <a:rPr lang="en-US" sz="1200" dirty="0"/>
              <a:t> </a:t>
            </a:r>
            <a:r>
              <a:rPr lang="en-US" sz="1200" dirty="0" err="1"/>
              <a:t>osod</a:t>
            </a:r>
            <a:r>
              <a:rPr lang="en-US" sz="1200" dirty="0"/>
              <a:t> </a:t>
            </a:r>
            <a:r>
              <a:rPr lang="en-US" sz="1200" dirty="0" err="1"/>
              <a:t>disgwyliadau</a:t>
            </a:r>
            <a:r>
              <a:rPr lang="en-US" sz="1200" dirty="0"/>
              <a:t> </a:t>
            </a:r>
            <a:r>
              <a:rPr lang="en-US" sz="1200" dirty="0" err="1"/>
              <a:t>uchel</a:t>
            </a:r>
            <a:r>
              <a:rPr lang="en-US" sz="1200" dirty="0"/>
              <a:t> </a:t>
            </a:r>
            <a:r>
              <a:rPr lang="en-US" sz="1200" dirty="0" err="1"/>
              <a:t>ar</a:t>
            </a:r>
            <a:r>
              <a:rPr lang="en-US" sz="1200" dirty="0"/>
              <a:t> </a:t>
            </a:r>
            <a:r>
              <a:rPr lang="en-US" sz="1200" dirty="0" err="1"/>
              <a:t>gyfer</a:t>
            </a:r>
            <a:r>
              <a:rPr lang="en-US" sz="1200" dirty="0"/>
              <a:t> </a:t>
            </a:r>
            <a:r>
              <a:rPr lang="en-US" sz="1200" dirty="0" err="1"/>
              <a:t>pawb</a:t>
            </a:r>
            <a:r>
              <a:rPr lang="en-US" sz="1200" dirty="0"/>
              <a:t>. </a:t>
            </a:r>
            <a:r>
              <a:rPr lang="en-US" sz="1200" dirty="0" err="1"/>
              <a:t>Credaf</a:t>
            </a:r>
            <a:r>
              <a:rPr lang="en-US" sz="1200" dirty="0"/>
              <a:t> </a:t>
            </a:r>
            <a:r>
              <a:rPr lang="en-US" sz="1200" dirty="0" err="1"/>
              <a:t>ei</a:t>
            </a:r>
            <a:r>
              <a:rPr lang="en-US" sz="1200" dirty="0"/>
              <a:t> </a:t>
            </a:r>
            <a:r>
              <a:rPr lang="en-US" sz="1200" dirty="0" err="1"/>
              <a:t>fod</a:t>
            </a:r>
            <a:r>
              <a:rPr lang="en-US" sz="1200" dirty="0"/>
              <a:t> </a:t>
            </a:r>
            <a:r>
              <a:rPr lang="en-US" sz="1200" dirty="0" err="1"/>
              <a:t>yn</a:t>
            </a:r>
            <a:r>
              <a:rPr lang="en-US" sz="1200" dirty="0"/>
              <a:t> </a:t>
            </a:r>
            <a:r>
              <a:rPr lang="en-US" sz="1200" dirty="0" err="1"/>
              <a:t>bwysig</a:t>
            </a:r>
            <a:r>
              <a:rPr lang="en-US" sz="1200" dirty="0"/>
              <a:t> </a:t>
            </a:r>
            <a:r>
              <a:rPr lang="en-US" sz="1200" dirty="0" err="1"/>
              <a:t>i</a:t>
            </a:r>
            <a:r>
              <a:rPr lang="en-US" sz="1200" dirty="0"/>
              <a:t> </a:t>
            </a:r>
            <a:r>
              <a:rPr lang="en-US" sz="1200" dirty="0" err="1"/>
              <a:t>annog</a:t>
            </a:r>
            <a:r>
              <a:rPr lang="en-US" sz="1200" dirty="0"/>
              <a:t> </a:t>
            </a:r>
            <a:r>
              <a:rPr lang="en-US" sz="1200" dirty="0" err="1"/>
              <a:t>diddordeb</a:t>
            </a:r>
            <a:r>
              <a:rPr lang="en-US" sz="1200" dirty="0"/>
              <a:t> </a:t>
            </a:r>
            <a:r>
              <a:rPr lang="en-US" sz="1200" dirty="0" err="1" smtClean="0"/>
              <a:t>ym</a:t>
            </a:r>
            <a:r>
              <a:rPr lang="en-US" sz="1200" dirty="0" smtClean="0"/>
              <a:t> </a:t>
            </a:r>
            <a:r>
              <a:rPr lang="en-US" sz="1200" dirty="0" err="1"/>
              <a:t>mathemateg</a:t>
            </a:r>
            <a:r>
              <a:rPr lang="en-US" sz="1200" dirty="0"/>
              <a:t> ac o </a:t>
            </a:r>
            <a:r>
              <a:rPr lang="en-US" sz="1200" dirty="0" err="1"/>
              <a:t>ganlyniad</a:t>
            </a:r>
            <a:r>
              <a:rPr lang="en-US" sz="1200" dirty="0"/>
              <a:t> </a:t>
            </a:r>
            <a:r>
              <a:rPr lang="en-US" sz="1200" dirty="0" err="1"/>
              <a:t>datblygu</a:t>
            </a:r>
            <a:r>
              <a:rPr lang="en-US" sz="1200" dirty="0"/>
              <a:t> </a:t>
            </a:r>
            <a:r>
              <a:rPr lang="en-US" sz="1200" dirty="0" err="1"/>
              <a:t>dealltwriaeth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. </a:t>
            </a:r>
            <a:r>
              <a:rPr lang="en-US" sz="1200" dirty="0" err="1"/>
              <a:t>Credaf</a:t>
            </a:r>
            <a:r>
              <a:rPr lang="en-US" sz="1200" dirty="0"/>
              <a:t> gall </a:t>
            </a:r>
            <a:r>
              <a:rPr lang="en-US" sz="1200" dirty="0" err="1"/>
              <a:t>hwn</a:t>
            </a:r>
            <a:r>
              <a:rPr lang="en-US" sz="1200" dirty="0"/>
              <a:t> </a:t>
            </a:r>
            <a:r>
              <a:rPr lang="en-US" sz="1200" dirty="0" err="1"/>
              <a:t>lleihau’r</a:t>
            </a:r>
            <a:r>
              <a:rPr lang="en-US" sz="1200" dirty="0"/>
              <a:t> stigma </a:t>
            </a:r>
            <a:r>
              <a:rPr lang="en-US" sz="1200" dirty="0" err="1"/>
              <a:t>sy’n</a:t>
            </a:r>
            <a:r>
              <a:rPr lang="en-US" sz="1200" dirty="0"/>
              <a:t> </a:t>
            </a:r>
            <a:r>
              <a:rPr lang="en-US" sz="1200" dirty="0" err="1"/>
              <a:t>gysylltiedig</a:t>
            </a:r>
            <a:r>
              <a:rPr lang="en-US" sz="1200" dirty="0"/>
              <a:t> </a:t>
            </a:r>
            <a:r>
              <a:rPr lang="en-US" sz="1200" dirty="0" err="1"/>
              <a:t>â</a:t>
            </a:r>
            <a:r>
              <a:rPr lang="en-US" sz="1200" dirty="0"/>
              <a:t> </a:t>
            </a:r>
            <a:r>
              <a:rPr lang="en-US" sz="1200" dirty="0" err="1"/>
              <a:t>mathemateg</a:t>
            </a:r>
            <a:r>
              <a:rPr lang="en-US" sz="1200" dirty="0"/>
              <a:t> ac </a:t>
            </a:r>
            <a:r>
              <a:rPr lang="en-US" sz="1200" dirty="0" err="1"/>
              <a:t>adeiladu</a:t>
            </a:r>
            <a:r>
              <a:rPr lang="en-US" sz="1200" dirty="0"/>
              <a:t> </a:t>
            </a:r>
            <a:r>
              <a:rPr lang="en-US" sz="1200" dirty="0" err="1"/>
              <a:t>hyder</a:t>
            </a:r>
            <a:r>
              <a:rPr lang="en-US" sz="1200" dirty="0"/>
              <a:t> </a:t>
            </a:r>
            <a:r>
              <a:rPr lang="en-US" sz="1200" dirty="0" err="1"/>
              <a:t>disgyblion</a:t>
            </a:r>
            <a:r>
              <a:rPr lang="en-US" sz="1200" dirty="0"/>
              <a:t>.</a:t>
            </a:r>
          </a:p>
        </p:txBody>
      </p:sp>
      <p:pic>
        <p:nvPicPr>
          <p:cNvPr id="4" name="Picture 3" descr="jesss.JPG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80" b="13509"/>
          <a:stretch/>
        </p:blipFill>
        <p:spPr>
          <a:xfrm>
            <a:off x="2955377" y="1714113"/>
            <a:ext cx="2348752" cy="285791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73025" y="569895"/>
            <a:ext cx="259420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 err="1"/>
              <a:t>Fy</a:t>
            </a:r>
            <a:r>
              <a:rPr lang="en-US" sz="1400" dirty="0"/>
              <a:t> </a:t>
            </a:r>
            <a:r>
              <a:rPr lang="en-US" sz="1400" dirty="0" err="1"/>
              <a:t>enw</a:t>
            </a:r>
            <a:r>
              <a:rPr lang="en-US" sz="1400" dirty="0"/>
              <a:t> </a:t>
            </a:r>
            <a:r>
              <a:rPr lang="en-US" sz="1400" dirty="0" err="1"/>
              <a:t>i</a:t>
            </a:r>
            <a:r>
              <a:rPr lang="en-US" sz="1400" dirty="0"/>
              <a:t> </a:t>
            </a:r>
            <a:r>
              <a:rPr lang="en-US" sz="1400" dirty="0" err="1"/>
              <a:t>yw</a:t>
            </a:r>
            <a:r>
              <a:rPr lang="en-US" sz="1400" dirty="0"/>
              <a:t> Jessica Seward. 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306</TotalTime>
  <Words>325</Words>
  <Application>Microsoft Macintosh PowerPoint</Application>
  <PresentationFormat>Custom</PresentationFormat>
  <Paragraphs>21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Jessica Seward</cp:lastModifiedBy>
  <cp:revision>21</cp:revision>
  <dcterms:created xsi:type="dcterms:W3CDTF">2019-09-05T20:58:34Z</dcterms:created>
  <dcterms:modified xsi:type="dcterms:W3CDTF">2019-10-03T17:47:45Z</dcterms:modified>
</cp:coreProperties>
</file>