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 id="268" r:id="rId16"/>
    <p:sldId id="271" r:id="rId17"/>
    <p:sldId id="272" r:id="rId18"/>
    <p:sldId id="273" r:id="rId19"/>
    <p:sldId id="275" r:id="rId20"/>
    <p:sldId id="276" r:id="rId21"/>
    <p:sldId id="274"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341" autoAdjust="0"/>
  </p:normalViewPr>
  <p:slideViewPr>
    <p:cSldViewPr snapToGrid="0">
      <p:cViewPr varScale="1">
        <p:scale>
          <a:sx n="48" d="100"/>
          <a:sy n="48" d="100"/>
        </p:scale>
        <p:origin x="1554" y="54"/>
      </p:cViewPr>
      <p:guideLst>
        <p:guide orient="horz" pos="2160"/>
        <p:guide pos="3840"/>
      </p:guideLst>
    </p:cSldViewPr>
  </p:slideViewPr>
  <p:notesTextViewPr>
    <p:cViewPr>
      <p:scale>
        <a:sx n="1" d="1"/>
        <a:sy n="1" d="1"/>
      </p:scale>
      <p:origin x="0" y="-69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246A1B-02FD-4B36-B7EA-72014DC080B6}" type="datetimeFigureOut">
              <a:rPr lang="en-IN" smtClean="0"/>
              <a:pPr/>
              <a:t>04-05-2020</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93DD15-CAFE-49EE-A5B7-BE307A304819}" type="slidenum">
              <a:rPr lang="en-IN" smtClean="0"/>
              <a:pPr/>
              <a:t>‹#›</a:t>
            </a:fld>
            <a:endParaRPr lang="en-IN"/>
          </a:p>
        </p:txBody>
      </p:sp>
    </p:spTree>
    <p:extLst>
      <p:ext uri="{BB962C8B-B14F-4D97-AF65-F5344CB8AC3E}">
        <p14:creationId xmlns:p14="http://schemas.microsoft.com/office/powerpoint/2010/main" val="2331644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93DD15-CAFE-49EE-A5B7-BE307A304819}" type="slidenum">
              <a:rPr lang="en-IN" smtClean="0"/>
              <a:pPr/>
              <a:t>1</a:t>
            </a:fld>
            <a:endParaRPr lang="en-IN"/>
          </a:p>
        </p:txBody>
      </p:sp>
    </p:spTree>
    <p:extLst>
      <p:ext uri="{BB962C8B-B14F-4D97-AF65-F5344CB8AC3E}">
        <p14:creationId xmlns:p14="http://schemas.microsoft.com/office/powerpoint/2010/main" val="2431422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Though in the early days Amazon was facing majority of the issues in regard to the business undertakings as consumer queries was increasing day by day and the firm on the other hand had limited amount of resources to process such consumer queries on bulk amount and on a real-time basis. The maintenance of consumer related data was not an easy task for the management team to take care of it as maintaining it was a very hard process. Although there is an immense requirement to preserve and store such consumer related data’s because without such future issues and become a massive problem and may even create a huge mess for the concerning brand Amazon. On the other hand as the brand was progressing day by day new innovative ideas were popping into the mind to evolve into an online retail store platform where each of the consumer related commodities will be present (Zhu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2018).</a:t>
            </a:r>
          </a:p>
          <a:p>
            <a:r>
              <a:rPr lang="en-IN" dirty="0"/>
              <a:t>    </a:t>
            </a:r>
          </a:p>
          <a:p>
            <a:endParaRPr lang="en-IN" dirty="0"/>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dirty="0">
                <a:latin typeface="Arial Black" panose="020B0A04020102020204" pitchFamily="34" charset="0"/>
              </a:rPr>
              <a:t>MARIUS CONSTANTIN DRAGANESCU (1913117 )</a:t>
            </a:r>
            <a:endParaRPr lang="en-IN" b="1" i="0" dirty="0"/>
          </a:p>
          <a:p>
            <a:endParaRPr lang="en-IN" i="0" dirty="0"/>
          </a:p>
          <a:p>
            <a:endParaRPr lang="en-IN" i="0" dirty="0"/>
          </a:p>
          <a:p>
            <a:endParaRPr lang="en-IN" i="0" dirty="0"/>
          </a:p>
          <a:p>
            <a:endParaRPr lang="en-IN" dirty="0"/>
          </a:p>
        </p:txBody>
      </p:sp>
      <p:sp>
        <p:nvSpPr>
          <p:cNvPr id="4" name="Slide Number Placeholder 3"/>
          <p:cNvSpPr>
            <a:spLocks noGrp="1"/>
          </p:cNvSpPr>
          <p:nvPr>
            <p:ph type="sldNum" sz="quarter" idx="10"/>
          </p:nvPr>
        </p:nvSpPr>
        <p:spPr/>
        <p:txBody>
          <a:bodyPr/>
          <a:lstStyle/>
          <a:p>
            <a:fld id="{8093DD15-CAFE-49EE-A5B7-BE307A304819}" type="slidenum">
              <a:rPr lang="en-IN" smtClean="0"/>
              <a:pPr/>
              <a:t>2</a:t>
            </a:fld>
            <a:endParaRPr lang="en-IN"/>
          </a:p>
        </p:txBody>
      </p:sp>
    </p:spTree>
    <p:extLst>
      <p:ext uri="{BB962C8B-B14F-4D97-AF65-F5344CB8AC3E}">
        <p14:creationId xmlns:p14="http://schemas.microsoft.com/office/powerpoint/2010/main" val="1503156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Amazon was once snared through Jeff Bezos in Bellevue, Washington, in July 1994. </a:t>
            </a:r>
          </a:p>
          <a:p>
            <a:r>
              <a:rPr lang="en-IN" sz="1200" kern="1200" dirty="0">
                <a:solidFill>
                  <a:schemeClr val="tx1"/>
                </a:solidFill>
                <a:effectLst/>
                <a:latin typeface="+mn-lt"/>
                <a:ea typeface="+mn-ea"/>
                <a:cs typeface="+mn-cs"/>
              </a:rPr>
              <a:t>The organization from the start initiated as an online modern center for books yet later drawn out to advance equipment, programming, pc games, clothing, furniture, sustenance, toys, and diamonds.</a:t>
            </a:r>
          </a:p>
          <a:p>
            <a:r>
              <a:rPr lang="en-IN" sz="1200" kern="1200" dirty="0">
                <a:solidFill>
                  <a:schemeClr val="tx1"/>
                </a:solidFill>
                <a:effectLst/>
                <a:latin typeface="+mn-lt"/>
                <a:ea typeface="+mn-ea"/>
                <a:cs typeface="+mn-cs"/>
              </a:rPr>
              <a:t>Amazon spreads downloads and spilling of video, music, and digital book accounts through its Prime Video, Amazon Music, Twitch, and Audible helpers. Amazon in like manner has a dispersing arm, Amazon Publishing, a film and TV studio, Amazon Studios, and a designated registering assistant, Amazon Web Services (</a:t>
            </a:r>
            <a:r>
              <a:rPr lang="en-US" sz="1200" kern="1200" dirty="0" err="1">
                <a:solidFill>
                  <a:schemeClr val="tx1"/>
                </a:solidFill>
                <a:effectLst/>
                <a:latin typeface="+mn-lt"/>
                <a:ea typeface="+mn-ea"/>
                <a:cs typeface="+mn-cs"/>
              </a:rPr>
              <a:t>Adaji</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2017)</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In 2015, Amazon beat Walmart as the most vital retailer in the United States by method for advancing capitalization. In 2017, Amazon gained Whole Foods Market for US$13.4 billion, which inconceivably duplicated Amazon's substance as a substantial retailer.</a:t>
            </a:r>
          </a:p>
          <a:p>
            <a:r>
              <a:rPr lang="en-IN" sz="1200" kern="1200" dirty="0">
                <a:solidFill>
                  <a:schemeClr val="tx1"/>
                </a:solidFill>
                <a:effectLst/>
                <a:latin typeface="+mn-lt"/>
                <a:ea typeface="+mn-ea"/>
                <a:cs typeface="+mn-cs"/>
              </a:rPr>
              <a:t>Amazon produces customer equipment which incorporates Kindle tablets, Fire tablets, Fire TV, and Echo devices. In addition, Amazon acquisitions include Ring, Twitch, Whole Foods Market, and IMDb. Among elite conversations, the organization has been investigated for current surveillance overextend, a hyper-genuine and requesting work culture, cost avoidance, and towards genuine practices</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dirty="0"/>
          </a:p>
          <a:p>
            <a:r>
              <a:rPr lang="en-IN" b="1" dirty="0"/>
              <a:t>Speaker notes added by</a:t>
            </a:r>
            <a:r>
              <a:rPr lang="en-IN" sz="1100" b="1" dirty="0"/>
              <a:t>:</a:t>
            </a:r>
            <a:r>
              <a:rPr lang="en-IN" b="1" dirty="0"/>
              <a:t> </a:t>
            </a:r>
            <a:r>
              <a:rPr lang="en-GB" sz="1200" b="1" dirty="0">
                <a:latin typeface="Arial Black" panose="020B0A04020102020204" pitchFamily="34" charset="0"/>
              </a:rPr>
              <a:t>MARIUS CONSTANTIN DRAGANESCU (1913117 )</a:t>
            </a:r>
            <a:endParaRPr lang="en-IN" b="1" dirty="0"/>
          </a:p>
        </p:txBody>
      </p:sp>
      <p:sp>
        <p:nvSpPr>
          <p:cNvPr id="4" name="Slide Number Placeholder 3"/>
          <p:cNvSpPr>
            <a:spLocks noGrp="1"/>
          </p:cNvSpPr>
          <p:nvPr>
            <p:ph type="sldNum" sz="quarter" idx="10"/>
          </p:nvPr>
        </p:nvSpPr>
        <p:spPr/>
        <p:txBody>
          <a:bodyPr/>
          <a:lstStyle/>
          <a:p>
            <a:fld id="{8093DD15-CAFE-49EE-A5B7-BE307A304819}" type="slidenum">
              <a:rPr lang="en-IN" smtClean="0"/>
              <a:pPr/>
              <a:t>3</a:t>
            </a:fld>
            <a:endParaRPr lang="en-IN"/>
          </a:p>
        </p:txBody>
      </p:sp>
    </p:spTree>
    <p:extLst>
      <p:ext uri="{BB962C8B-B14F-4D97-AF65-F5344CB8AC3E}">
        <p14:creationId xmlns:p14="http://schemas.microsoft.com/office/powerpoint/2010/main" val="3779135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There was occurrence of huge cost because of the manual labour work that the concerning brand has to undertake via making use of the manual human labour workforce.</a:t>
            </a:r>
          </a:p>
          <a:p>
            <a:r>
              <a:rPr lang="en-IN" sz="1200" kern="1200" dirty="0">
                <a:solidFill>
                  <a:schemeClr val="tx1"/>
                </a:solidFill>
                <a:effectLst/>
                <a:latin typeface="+mn-lt"/>
                <a:ea typeface="+mn-ea"/>
                <a:cs typeface="+mn-cs"/>
              </a:rPr>
              <a:t>There were huge issue in regard to the stock and commodities handling factor, as there were a numerous number of consumer goods, and it was very difficult to keep track of such via manual labour work.</a:t>
            </a:r>
          </a:p>
          <a:p>
            <a:r>
              <a:rPr lang="en-IN" sz="1200" kern="1200" dirty="0">
                <a:solidFill>
                  <a:schemeClr val="tx1"/>
                </a:solidFill>
                <a:effectLst/>
                <a:latin typeface="+mn-lt"/>
                <a:ea typeface="+mn-ea"/>
                <a:cs typeface="+mn-cs"/>
              </a:rPr>
              <a:t>CRM activity was very hard approach but Amazon knew that without such no growth factor can ever exists for any existing or new firms. Consumer expects and keep on expecting from a specific brand after the consumer is being satisfied after the consumption of a particular commodity.</a:t>
            </a:r>
          </a:p>
          <a:p>
            <a:r>
              <a:rPr lang="en-IN" sz="1200" kern="1200" dirty="0">
                <a:solidFill>
                  <a:schemeClr val="tx1"/>
                </a:solidFill>
                <a:effectLst/>
                <a:latin typeface="+mn-lt"/>
                <a:ea typeface="+mn-ea"/>
                <a:cs typeface="+mn-cs"/>
              </a:rPr>
              <a:t>Data handling in regard to the company’s own employees and senior officials was a very tough approach. Moreover, some of the questions even took place in regard to the loyalty of the data that is being recorded and presented. As, within the globalised and competitive business environment it is very tough as to predict the data available is genuine data or not.</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Miruna</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Bozdog</a:t>
            </a:r>
            <a:r>
              <a:rPr lang="en-GB" sz="1200" b="1" i="0" kern="1200" dirty="0">
                <a:solidFill>
                  <a:schemeClr val="tx1"/>
                </a:solidFill>
                <a:effectLst/>
                <a:latin typeface="+mn-lt"/>
                <a:ea typeface="+mn-ea"/>
                <a:cs typeface="+mn-cs"/>
              </a:rPr>
              <a:t> (1912283)</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093DD15-CAFE-49EE-A5B7-BE307A304819}" type="slidenum">
              <a:rPr lang="en-IN" smtClean="0"/>
              <a:pPr/>
              <a:t>4</a:t>
            </a:fld>
            <a:endParaRPr lang="en-IN"/>
          </a:p>
        </p:txBody>
      </p:sp>
    </p:spTree>
    <p:extLst>
      <p:ext uri="{BB962C8B-B14F-4D97-AF65-F5344CB8AC3E}">
        <p14:creationId xmlns:p14="http://schemas.microsoft.com/office/powerpoint/2010/main" val="1211467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Strikingly, Amazon's $13.7B obtaining of basic dinners objects chain Whole Foods a </a:t>
            </a:r>
            <a:r>
              <a:rPr lang="en-IN" sz="1200" kern="1200" dirty="0" err="1">
                <a:solidFill>
                  <a:schemeClr val="tx1"/>
                </a:solidFill>
                <a:effectLst/>
                <a:latin typeface="+mn-lt"/>
                <a:ea typeface="+mn-ea"/>
                <a:cs typeface="+mn-cs"/>
              </a:rPr>
              <a:t>yr</a:t>
            </a:r>
            <a:r>
              <a:rPr lang="en-IN" sz="1200" kern="1200" dirty="0">
                <a:solidFill>
                  <a:schemeClr val="tx1"/>
                </a:solidFill>
                <a:effectLst/>
                <a:latin typeface="+mn-lt"/>
                <a:ea typeface="+mn-ea"/>
                <a:cs typeface="+mn-cs"/>
              </a:rPr>
              <a:t> in the past worked up the staple business, offering Amazon's evidently significant force into substantial retail (</a:t>
            </a:r>
            <a:r>
              <a:rPr lang="en-US" sz="1200" kern="1200" dirty="0" err="1">
                <a:solidFill>
                  <a:schemeClr val="tx1"/>
                </a:solidFill>
                <a:effectLst/>
                <a:latin typeface="+mn-lt"/>
                <a:ea typeface="+mn-ea"/>
                <a:cs typeface="+mn-cs"/>
              </a:rPr>
              <a:t>Wankhede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2018)</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Amazon's resulting section is AI. In a letter to brokers administered in April 2017, Bezos clarified to a great extent on AI and AI as a center with respect to the association's undertakings to hold up its criticalness and feature over its resistance. </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Miruna</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Bozdog</a:t>
            </a:r>
            <a:r>
              <a:rPr lang="en-GB" sz="1200" b="1" i="0" kern="1200" dirty="0">
                <a:solidFill>
                  <a:schemeClr val="tx1"/>
                </a:solidFill>
                <a:effectLst/>
                <a:latin typeface="+mn-lt"/>
                <a:ea typeface="+mn-ea"/>
                <a:cs typeface="+mn-cs"/>
              </a:rPr>
              <a:t> (1912283)</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093DD15-CAFE-49EE-A5B7-BE307A304819}" type="slidenum">
              <a:rPr lang="en-IN" smtClean="0"/>
              <a:pPr/>
              <a:t>5</a:t>
            </a:fld>
            <a:endParaRPr lang="en-IN"/>
          </a:p>
        </p:txBody>
      </p:sp>
    </p:spTree>
    <p:extLst>
      <p:ext uri="{BB962C8B-B14F-4D97-AF65-F5344CB8AC3E}">
        <p14:creationId xmlns:p14="http://schemas.microsoft.com/office/powerpoint/2010/main" val="3231398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At Amazon, the flywheel technique keeps up AI improvement mumbling close by and urges essentialness and insights to unfurl to phenomenal regions of the association. Amazon's flywheel system infers that improvement around AI in one spot of the company fills the undertakings of unique gatherings. Those associations utilize the advancement to control their things, which influences improvement all through the total affiliation (</a:t>
            </a:r>
            <a:r>
              <a:rPr lang="en-US" sz="1200" kern="1200" dirty="0" err="1">
                <a:solidFill>
                  <a:schemeClr val="tx1"/>
                </a:solidFill>
                <a:effectLst/>
                <a:latin typeface="+mn-lt"/>
                <a:ea typeface="+mn-ea"/>
                <a:cs typeface="+mn-cs"/>
              </a:rPr>
              <a:t>Onyusheva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2018)</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Fundamentally, what is made in one bit of Amazon goes about as a force for AI and AI improvement in unique zones. Amazon is no extra odd to AI. </a:t>
            </a:r>
          </a:p>
          <a:p>
            <a:r>
              <a:rPr lang="en-IN" sz="1200" kern="1200" dirty="0">
                <a:solidFill>
                  <a:schemeClr val="tx1"/>
                </a:solidFill>
                <a:effectLst/>
                <a:latin typeface="+mn-lt"/>
                <a:ea typeface="+mn-ea"/>
                <a:cs typeface="+mn-cs"/>
              </a:rPr>
              <a:t>The business undertaking was once one of the first to utilize advancement to compel its article implies of course as AI and AI create, the flywheel methodology has wound up a foundation to Amazon's broadening venture a central stone at the products of the association, partner the connection together.</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Miruna</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Bozdog</a:t>
            </a:r>
            <a:r>
              <a:rPr lang="en-GB" sz="1200" b="1" i="0" kern="1200" dirty="0">
                <a:solidFill>
                  <a:schemeClr val="tx1"/>
                </a:solidFill>
                <a:effectLst/>
                <a:latin typeface="+mn-lt"/>
                <a:ea typeface="+mn-ea"/>
                <a:cs typeface="+mn-cs"/>
              </a:rPr>
              <a:t> (1912283)</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093DD15-CAFE-49EE-A5B7-BE307A304819}" type="slidenum">
              <a:rPr lang="en-IN" smtClean="0"/>
              <a:pPr/>
              <a:t>6</a:t>
            </a:fld>
            <a:endParaRPr lang="en-IN"/>
          </a:p>
        </p:txBody>
      </p:sp>
    </p:spTree>
    <p:extLst>
      <p:ext uri="{BB962C8B-B14F-4D97-AF65-F5344CB8AC3E}">
        <p14:creationId xmlns:p14="http://schemas.microsoft.com/office/powerpoint/2010/main" val="438984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present Amazon is evidently some different option from an "everything store;" it is a pioneer in buyer standing up to AI and task cloud organizations. Additionally, it is ravenous desiring for new markets that suggests contenders should continually be sorted out for its charming aides of activity. </a:t>
            </a:r>
          </a:p>
          <a:p>
            <a:r>
              <a:rPr lang="en-IN" sz="1200" kern="1200" dirty="0">
                <a:solidFill>
                  <a:schemeClr val="tx1"/>
                </a:solidFill>
                <a:effectLst/>
                <a:latin typeface="+mn-lt"/>
                <a:ea typeface="+mn-ea"/>
                <a:cs typeface="+mn-cs"/>
              </a:rPr>
              <a:t>As the United States' best online retailer, the company speaks to about 4% of all retail and about 44% of all electronic undertaking spending in the US. While the enterprise has been exchanged on an open market for more than two decades, its market capitalization has raised of late. </a:t>
            </a:r>
          </a:p>
          <a:p>
            <a:r>
              <a:rPr lang="en-IN" sz="1200" kern="1200" dirty="0">
                <a:solidFill>
                  <a:schemeClr val="tx1"/>
                </a:solidFill>
                <a:effectLst/>
                <a:latin typeface="+mn-lt"/>
                <a:ea typeface="+mn-ea"/>
                <a:cs typeface="+mn-cs"/>
              </a:rPr>
              <a:t>Cash Street banks like Morgan Stanley expect that Amazon should save making at an expense that no organization its estimation has ever executed beforehand, surveying 16% customary compound improvement in offers by means of 2025. </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Iuliana</a:t>
            </a:r>
            <a:r>
              <a:rPr lang="en-GB" sz="1200" b="1" i="0" kern="1200" dirty="0">
                <a:solidFill>
                  <a:schemeClr val="tx1"/>
                </a:solidFill>
                <a:effectLst/>
                <a:latin typeface="+mn-lt"/>
                <a:ea typeface="+mn-ea"/>
                <a:cs typeface="+mn-cs"/>
              </a:rPr>
              <a:t> Tender (1912282)</a:t>
            </a:r>
          </a:p>
          <a:p>
            <a:endParaRPr lang="en-IN" dirty="0"/>
          </a:p>
        </p:txBody>
      </p:sp>
      <p:sp>
        <p:nvSpPr>
          <p:cNvPr id="4" name="Slide Number Placeholder 3"/>
          <p:cNvSpPr>
            <a:spLocks noGrp="1"/>
          </p:cNvSpPr>
          <p:nvPr>
            <p:ph type="sldNum" sz="quarter" idx="10"/>
          </p:nvPr>
        </p:nvSpPr>
        <p:spPr/>
        <p:txBody>
          <a:bodyPr/>
          <a:lstStyle/>
          <a:p>
            <a:fld id="{8093DD15-CAFE-49EE-A5B7-BE307A304819}" type="slidenum">
              <a:rPr lang="en-IN" smtClean="0"/>
              <a:pPr/>
              <a:t>7</a:t>
            </a:fld>
            <a:endParaRPr lang="en-IN"/>
          </a:p>
        </p:txBody>
      </p:sp>
    </p:spTree>
    <p:extLst>
      <p:ext uri="{BB962C8B-B14F-4D97-AF65-F5344CB8AC3E}">
        <p14:creationId xmlns:p14="http://schemas.microsoft.com/office/powerpoint/2010/main" val="1737089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dirty="0">
                <a:solidFill>
                  <a:schemeClr val="tx1"/>
                </a:solidFill>
              </a:rPr>
              <a:t>Amazon hopes to propel a bit of the pie in real retail and CPG, just as customer stock when everything is expressed in done. The organization works its own shoe line (The Fix) and clothing makers (Ella Moon, Good Threads, Paris Sunday) just as client stock accumulated underneath its Amazon Basics mark. </a:t>
            </a:r>
          </a:p>
          <a:p>
            <a:r>
              <a:rPr lang="en-IN" sz="1200" dirty="0">
                <a:solidFill>
                  <a:schemeClr val="tx1"/>
                </a:solidFill>
              </a:rPr>
              <a:t>Amazon has in addition initiated opening square and mortar digital book stores and starting late pushed Amazon Go, its agent substantially less lightening store, with plans to build up the shops all through the country. </a:t>
            </a:r>
          </a:p>
          <a:p>
            <a:r>
              <a:rPr lang="en-IN" sz="1200" dirty="0">
                <a:solidFill>
                  <a:schemeClr val="tx1"/>
                </a:solidFill>
              </a:rPr>
              <a:t>In any case, Amazon's biggest acquirement to date, the $13.7B securing of Whole Foods, is the association's most intense undertaking into the staple market and will current new open entryways for hyper-neighbourhood dispersal. Since Whole Foods making sure about, Amazon has in like manner started a restaurant movement organization that gives free transport to "Prime people".</a:t>
            </a:r>
          </a:p>
          <a:p>
            <a:endParaRPr lang="en-IN" sz="1200" dirty="0"/>
          </a:p>
          <a:p>
            <a:endParaRPr lang="en-IN" sz="1200" dirty="0"/>
          </a:p>
          <a:p>
            <a:endParaRPr lang="en-IN"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Iuliana</a:t>
            </a:r>
            <a:r>
              <a:rPr lang="en-GB" sz="1200" b="1" i="0" kern="1200" dirty="0">
                <a:solidFill>
                  <a:schemeClr val="tx1"/>
                </a:solidFill>
                <a:effectLst/>
                <a:latin typeface="+mn-lt"/>
                <a:ea typeface="+mn-ea"/>
                <a:cs typeface="+mn-cs"/>
              </a:rPr>
              <a:t> Tender (1912282)</a:t>
            </a:r>
          </a:p>
          <a:p>
            <a:endParaRPr lang="en-IN" sz="1200" dirty="0"/>
          </a:p>
          <a:p>
            <a:endParaRPr lang="en-IN" sz="1200" dirty="0"/>
          </a:p>
          <a:p>
            <a:endParaRPr lang="en-IN" sz="1200" dirty="0"/>
          </a:p>
          <a:p>
            <a:endParaRPr lang="en-IN" dirty="0"/>
          </a:p>
        </p:txBody>
      </p:sp>
      <p:sp>
        <p:nvSpPr>
          <p:cNvPr id="4" name="Slide Number Placeholder 3"/>
          <p:cNvSpPr>
            <a:spLocks noGrp="1"/>
          </p:cNvSpPr>
          <p:nvPr>
            <p:ph type="sldNum" sz="quarter" idx="10"/>
          </p:nvPr>
        </p:nvSpPr>
        <p:spPr/>
        <p:txBody>
          <a:bodyPr/>
          <a:lstStyle/>
          <a:p>
            <a:fld id="{8093DD15-CAFE-49EE-A5B7-BE307A304819}" type="slidenum">
              <a:rPr lang="en-IN" smtClean="0"/>
              <a:pPr/>
              <a:t>8</a:t>
            </a:fld>
            <a:endParaRPr lang="en-IN"/>
          </a:p>
        </p:txBody>
      </p:sp>
    </p:spTree>
    <p:extLst>
      <p:ext uri="{BB962C8B-B14F-4D97-AF65-F5344CB8AC3E}">
        <p14:creationId xmlns:p14="http://schemas.microsoft.com/office/powerpoint/2010/main" val="478634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Amazon is a trend-setter in utilizing a broad, aggregate disconnecting engine (CFE). It separates what makes a difference you sold as of now, what is in your online purchasing crate, or on your posting of issues to get, which devices you kept an eye on and evaluated, and what is important you can for most. This reality is used to suggest more noteworthy devices that exceptional clients offered when purchasing these equivalent things (</a:t>
            </a:r>
            <a:r>
              <a:rPr lang="en-US" sz="1200" kern="1200" dirty="0">
                <a:solidFill>
                  <a:schemeClr val="tx1"/>
                </a:solidFill>
                <a:effectLst/>
                <a:latin typeface="+mn-lt"/>
                <a:ea typeface="+mn-ea"/>
                <a:cs typeface="+mn-cs"/>
              </a:rPr>
              <a:t>Ivanov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2019)</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Seattle-based net digital book shop, Amazon has formed into propulsive power all through at any charge 5 huge organizations: retail, collaborations, customer advancement, assigned registering, and most starting late, media and preoccupation. </a:t>
            </a:r>
          </a:p>
          <a:p>
            <a:endParaRPr lang="en-IN" dirty="0"/>
          </a:p>
          <a:p>
            <a:endParaRPr lang="en-IN" dirty="0"/>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Iuliana</a:t>
            </a:r>
            <a:r>
              <a:rPr lang="en-GB" sz="1200" b="1" i="0" kern="1200" dirty="0">
                <a:solidFill>
                  <a:schemeClr val="tx1"/>
                </a:solidFill>
                <a:effectLst/>
                <a:latin typeface="+mn-lt"/>
                <a:ea typeface="+mn-ea"/>
                <a:cs typeface="+mn-cs"/>
              </a:rPr>
              <a:t> Tender (1912282)</a:t>
            </a:r>
          </a:p>
          <a:p>
            <a:endParaRPr lang="en-IN" dirty="0"/>
          </a:p>
        </p:txBody>
      </p:sp>
      <p:sp>
        <p:nvSpPr>
          <p:cNvPr id="4" name="Slide Number Placeholder 3"/>
          <p:cNvSpPr>
            <a:spLocks noGrp="1"/>
          </p:cNvSpPr>
          <p:nvPr>
            <p:ph type="sldNum" sz="quarter" idx="10"/>
          </p:nvPr>
        </p:nvSpPr>
        <p:spPr/>
        <p:txBody>
          <a:bodyPr/>
          <a:lstStyle/>
          <a:p>
            <a:fld id="{8093DD15-CAFE-49EE-A5B7-BE307A304819}" type="slidenum">
              <a:rPr lang="en-IN" smtClean="0"/>
              <a:pPr/>
              <a:t>9</a:t>
            </a:fld>
            <a:endParaRPr lang="en-IN"/>
          </a:p>
        </p:txBody>
      </p:sp>
    </p:spTree>
    <p:extLst>
      <p:ext uri="{BB962C8B-B14F-4D97-AF65-F5344CB8AC3E}">
        <p14:creationId xmlns:p14="http://schemas.microsoft.com/office/powerpoint/2010/main" val="4007223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a letter to brokers dispensed in April 2017, Bezos clarified comprehensively on AI and AI as a center with respect to the association's undertakings to safeguard up its congruity and side over its restriction. Amazon utilizes an AI the load up procedure alluded to as "The Flywheel", Amazon's approach to manage AI is perceived as a flywheel. In building terms, a flywheel is a misleadingly basic instrument expected to effectively shop rotational essentialness. It works by utilizing embedding’s away essentialness when a PC isn't working at a standard level (</a:t>
            </a:r>
            <a:r>
              <a:rPr lang="en-US" sz="1200" kern="1200" dirty="0">
                <a:solidFill>
                  <a:schemeClr val="tx1"/>
                </a:solidFill>
                <a:effectLst/>
                <a:latin typeface="+mn-lt"/>
                <a:ea typeface="+mn-ea"/>
                <a:cs typeface="+mn-cs"/>
              </a:rPr>
              <a:t>Arora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2016)</a:t>
            </a:r>
            <a:r>
              <a:rPr lang="en-IN" sz="1200" kern="1200" dirty="0">
                <a:solidFill>
                  <a:schemeClr val="tx1"/>
                </a:solidFill>
                <a:effectLst/>
                <a:latin typeface="+mn-lt"/>
                <a:ea typeface="+mn-ea"/>
                <a:cs typeface="+mn-cs"/>
              </a:rPr>
              <a:t>. As opposed to wasting imperativeness slaughtering on and, the flywheel keeps up the essentialness consistent and spreads it to one of a kind domains of the machine.</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Liviu-Petrica</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Schipor</a:t>
            </a:r>
            <a:r>
              <a:rPr lang="en-GB" sz="1200" b="1" i="0" kern="1200" dirty="0">
                <a:solidFill>
                  <a:schemeClr val="tx1"/>
                </a:solidFill>
                <a:effectLst/>
                <a:latin typeface="+mn-lt"/>
                <a:ea typeface="+mn-ea"/>
                <a:cs typeface="+mn-cs"/>
              </a:rPr>
              <a:t> (1909070)</a:t>
            </a: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093DD15-CAFE-49EE-A5B7-BE307A304819}" type="slidenum">
              <a:rPr lang="en-IN" smtClean="0"/>
              <a:pPr/>
              <a:t>10</a:t>
            </a:fld>
            <a:endParaRPr lang="en-IN"/>
          </a:p>
        </p:txBody>
      </p:sp>
    </p:spTree>
    <p:extLst>
      <p:ext uri="{BB962C8B-B14F-4D97-AF65-F5344CB8AC3E}">
        <p14:creationId xmlns:p14="http://schemas.microsoft.com/office/powerpoint/2010/main" val="673179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dissemination center and collaborations limits that Amazon worked to sort, pack, and pontoon these books are open, at an expense, to any merchant. Amazon Web Services, which developed to be out of the association's very own online business undertaking premise needs, has risen as a $13 billion endeavour that no longer essentially controls any similarity to Airbnb and Netflix, nonetheless, shops your Kindle advanced digital book library and makes it workable for Alexa to open to you whether you may require an umbrella today. </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Liviu-Petrica</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Schipor</a:t>
            </a:r>
            <a:r>
              <a:rPr lang="en-GB" sz="1200" b="1" i="0" kern="1200" dirty="0">
                <a:solidFill>
                  <a:schemeClr val="tx1"/>
                </a:solidFill>
                <a:effectLst/>
                <a:latin typeface="+mn-lt"/>
                <a:ea typeface="+mn-ea"/>
                <a:cs typeface="+mn-cs"/>
              </a:rPr>
              <a:t> (1909070)</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093DD15-CAFE-49EE-A5B7-BE307A304819}" type="slidenum">
              <a:rPr lang="en-IN" smtClean="0"/>
              <a:pPr/>
              <a:t>11</a:t>
            </a:fld>
            <a:endParaRPr lang="en-IN"/>
          </a:p>
        </p:txBody>
      </p:sp>
    </p:spTree>
    <p:extLst>
      <p:ext uri="{BB962C8B-B14F-4D97-AF65-F5344CB8AC3E}">
        <p14:creationId xmlns:p14="http://schemas.microsoft.com/office/powerpoint/2010/main" val="38291311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Tremendous measurements purposes like clickstream assessment, information warehousing, suggestion engines, blackmail acknowledgment, occasion pushed ETL, and Internet-of-Things (IOT) adapting to be by means of cloud-based preparing. Associations can likewise salary by utilizing Amazon Web Services by method for using them to take a gander at buyer economics, strategies for overseeing cash, and diverse ravishing records to all the extra reasonably deliberately contribute business venture contraptions habits like Amazon (</a:t>
            </a:r>
            <a:r>
              <a:rPr lang="en-US" sz="1200" kern="1200" dirty="0" err="1">
                <a:solidFill>
                  <a:schemeClr val="tx1"/>
                </a:solidFill>
                <a:effectLst/>
                <a:latin typeface="+mn-lt"/>
                <a:ea typeface="+mn-ea"/>
                <a:cs typeface="+mn-cs"/>
              </a:rPr>
              <a:t>Petrenko</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2017)</a:t>
            </a:r>
            <a:r>
              <a:rPr lang="en-IN" sz="1200" kern="1200" dirty="0">
                <a:solidFill>
                  <a:schemeClr val="tx1"/>
                </a:solidFill>
                <a:effectLst/>
                <a:latin typeface="+mn-lt"/>
                <a:ea typeface="+mn-ea"/>
                <a:cs typeface="+mn-cs"/>
              </a:rPr>
              <a:t>. All things considered, these shops can utilize Amazon to conform to you, too.</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Liviu-Petrica</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Schipor</a:t>
            </a:r>
            <a:r>
              <a:rPr lang="en-GB" sz="1200" b="1" i="0" kern="1200" dirty="0">
                <a:solidFill>
                  <a:schemeClr val="tx1"/>
                </a:solidFill>
                <a:effectLst/>
                <a:latin typeface="+mn-lt"/>
                <a:ea typeface="+mn-ea"/>
                <a:cs typeface="+mn-cs"/>
              </a:rPr>
              <a:t> (1909070)</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093DD15-CAFE-49EE-A5B7-BE307A304819}" type="slidenum">
              <a:rPr lang="en-IN" smtClean="0"/>
              <a:pPr/>
              <a:t>12</a:t>
            </a:fld>
            <a:endParaRPr lang="en-IN"/>
          </a:p>
        </p:txBody>
      </p:sp>
    </p:spTree>
    <p:extLst>
      <p:ext uri="{BB962C8B-B14F-4D97-AF65-F5344CB8AC3E}">
        <p14:creationId xmlns:p14="http://schemas.microsoft.com/office/powerpoint/2010/main" val="27920994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Additionally you, as far as possible dispatching charges by method for 10 to 40%. Moreover, the graph theory picks the top of the line movement timetable, course, and article groupings to decrease moving expenses further. </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Iuliana</a:t>
            </a:r>
            <a:r>
              <a:rPr lang="en-GB" sz="1200" b="1" i="0" kern="1200" dirty="0">
                <a:solidFill>
                  <a:schemeClr val="tx1"/>
                </a:solidFill>
                <a:effectLst/>
                <a:latin typeface="+mn-lt"/>
                <a:ea typeface="+mn-ea"/>
                <a:cs typeface="+mn-cs"/>
              </a:rPr>
              <a:t> Tender (1912282)</a:t>
            </a:r>
          </a:p>
          <a:p>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093DD15-CAFE-49EE-A5B7-BE307A304819}" type="slidenum">
              <a:rPr lang="en-IN" smtClean="0"/>
              <a:pPr/>
              <a:t>13</a:t>
            </a:fld>
            <a:endParaRPr lang="en-IN"/>
          </a:p>
        </p:txBody>
      </p:sp>
    </p:spTree>
    <p:extLst>
      <p:ext uri="{BB962C8B-B14F-4D97-AF65-F5344CB8AC3E}">
        <p14:creationId xmlns:p14="http://schemas.microsoft.com/office/powerpoint/2010/main" val="2592117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issues are despatched to a near to apportionment area or circulation center so they will be sorted out for delivery when you demand them. Amazon utilizes perceptive examination to build its item offers and web incomes while reducing its movement time and in ordinary expenses.</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Miruna</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Bozdog</a:t>
            </a:r>
            <a:r>
              <a:rPr lang="en-GB" sz="1200" b="1" i="0" kern="1200">
                <a:solidFill>
                  <a:schemeClr val="tx1"/>
                </a:solidFill>
                <a:effectLst/>
                <a:latin typeface="+mn-lt"/>
                <a:ea typeface="+mn-ea"/>
                <a:cs typeface="+mn-cs"/>
              </a:rPr>
              <a:t> (1912283)</a:t>
            </a:r>
          </a:p>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093DD15-CAFE-49EE-A5B7-BE307A304819}" type="slidenum">
              <a:rPr lang="en-IN" smtClean="0"/>
              <a:pPr/>
              <a:t>14</a:t>
            </a:fld>
            <a:endParaRPr lang="en-IN"/>
          </a:p>
        </p:txBody>
      </p:sp>
    </p:spTree>
    <p:extLst>
      <p:ext uri="{BB962C8B-B14F-4D97-AF65-F5344CB8AC3E}">
        <p14:creationId xmlns:p14="http://schemas.microsoft.com/office/powerpoint/2010/main" val="15044868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buFont typeface="Wingdings" panose="05000000000000000000" pitchFamily="2" charset="2"/>
              <a:buNone/>
            </a:pPr>
            <a:r>
              <a:rPr lang="en-IN" sz="1200" dirty="0">
                <a:solidFill>
                  <a:schemeClr val="tx1"/>
                </a:solidFill>
                <a:latin typeface="Times New Roman" panose="02020603050405020304" pitchFamily="18" charset="0"/>
                <a:cs typeface="Times New Roman" panose="02020603050405020304" pitchFamily="18" charset="0"/>
              </a:rPr>
              <a:t>Modern based technologies like AI can act as an efficient and effective assistant in arriving at a decision making process. </a:t>
            </a:r>
            <a:r>
              <a:rPr lang="en-IN" sz="1200" kern="1200" dirty="0">
                <a:solidFill>
                  <a:schemeClr val="tx1"/>
                </a:solidFill>
                <a:effectLst/>
                <a:latin typeface="+mn-lt"/>
                <a:ea typeface="+mn-ea"/>
                <a:cs typeface="+mn-cs"/>
              </a:rPr>
              <a:t>Services like that of the ERP system can help in maintain the data records of the consumer and each of the clients as well employee’s monetary related transactional records. This not only ensures accuracy but also eliminates any chances of negativity within the business undertakings. CRM on the other hand becomes much more effective when undertaken via the use of the modern based technologies, availability of technical aspects like that of the chat bots helps in consumer engagement in the real-time basis. Thus, ensuring consumer satisfaction which directly leading to the formulation of the brand goodwill.</a:t>
            </a:r>
          </a:p>
          <a:p>
            <a:pPr marL="0" indent="0" algn="just">
              <a:lnSpc>
                <a:spcPct val="150000"/>
              </a:lnSpc>
              <a:buFont typeface="Wingdings" panose="05000000000000000000" pitchFamily="2" charset="2"/>
              <a:buNone/>
            </a:pPr>
            <a:endParaRPr lang="en-IN" sz="1200" kern="1200" dirty="0">
              <a:solidFill>
                <a:schemeClr val="tx1"/>
              </a:solidFill>
              <a:effectLst/>
              <a:latin typeface="+mn-lt"/>
              <a:ea typeface="+mn-ea"/>
              <a:cs typeface="+mn-cs"/>
            </a:endParaRPr>
          </a:p>
          <a:p>
            <a:pPr marL="0" indent="0" algn="just">
              <a:lnSpc>
                <a:spcPct val="150000"/>
              </a:lnSpc>
              <a:buFont typeface="Wingdings" panose="05000000000000000000" pitchFamily="2" charset="2"/>
              <a:buNone/>
            </a:pPr>
            <a:endParaRPr lang="en-IN" sz="1200" kern="1200" dirty="0">
              <a:solidFill>
                <a:schemeClr val="tx1"/>
              </a:solidFill>
              <a:effectLst/>
              <a:latin typeface="+mn-lt"/>
              <a:ea typeface="+mn-ea"/>
              <a:cs typeface="+mn-cs"/>
            </a:endParaRPr>
          </a:p>
          <a:p>
            <a:pPr marL="0" indent="0" algn="just">
              <a:lnSpc>
                <a:spcPct val="150000"/>
              </a:lnSpc>
              <a:buFont typeface="Wingdings" panose="05000000000000000000" pitchFamily="2" charset="2"/>
              <a:buNone/>
            </a:pPr>
            <a:endParaRPr lang="en-IN" sz="1200" kern="1200" dirty="0">
              <a:solidFill>
                <a:schemeClr val="tx1"/>
              </a:solidFill>
              <a:effectLst/>
              <a:latin typeface="+mn-lt"/>
              <a:ea typeface="+mn-ea"/>
              <a:cs typeface="+mn-cs"/>
            </a:endParaRPr>
          </a:p>
          <a:p>
            <a:pPr marL="0" indent="0" algn="just">
              <a:lnSpc>
                <a:spcPct val="150000"/>
              </a:lnSpc>
              <a:buFont typeface="Wingdings" panose="05000000000000000000" pitchFamily="2" charset="2"/>
              <a:buNone/>
            </a:pPr>
            <a:endParaRPr lang="en-IN" sz="1200" kern="1200" dirty="0">
              <a:solidFill>
                <a:schemeClr val="tx1"/>
              </a:solidFill>
              <a:effectLst/>
              <a:latin typeface="+mn-lt"/>
              <a:ea typeface="+mn-ea"/>
              <a:cs typeface="+mn-cs"/>
            </a:endParaRPr>
          </a:p>
          <a:p>
            <a:pPr marL="0" marR="0" lvl="0" indent="0" algn="just" defTabSz="914400" rtl="0" eaLnBrk="1" fontAlgn="auto" latinLnBrk="0" hangingPunct="1">
              <a:lnSpc>
                <a:spcPct val="150000"/>
              </a:lnSpc>
              <a:spcBef>
                <a:spcPts val="0"/>
              </a:spcBef>
              <a:spcAft>
                <a:spcPts val="0"/>
              </a:spcAft>
              <a:buClrTx/>
              <a:buSzTx/>
              <a:buFont typeface="Wingdings" panose="05000000000000000000" pitchFamily="2" charset="2"/>
              <a:buNone/>
              <a:tabLst/>
              <a:defRPr/>
            </a:pPr>
            <a:r>
              <a:rPr lang="en-IN" b="1" dirty="0"/>
              <a:t>Speaker notes added by</a:t>
            </a:r>
            <a:r>
              <a:rPr lang="en-IN" sz="1100" b="1" i="0" dirty="0"/>
              <a:t>:</a:t>
            </a:r>
            <a:r>
              <a:rPr lang="en-IN" b="1" i="0" dirty="0"/>
              <a:t> </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Liviu-Petrica</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Schipor</a:t>
            </a:r>
            <a:r>
              <a:rPr lang="en-GB" sz="1200" b="1" i="0" kern="1200" dirty="0">
                <a:solidFill>
                  <a:schemeClr val="tx1"/>
                </a:solidFill>
                <a:effectLst/>
                <a:latin typeface="+mn-lt"/>
                <a:ea typeface="+mn-ea"/>
                <a:cs typeface="+mn-cs"/>
              </a:rPr>
              <a:t> (1909070)</a:t>
            </a:r>
          </a:p>
          <a:p>
            <a:pPr marL="0" indent="0" algn="just">
              <a:lnSpc>
                <a:spcPct val="150000"/>
              </a:lnSpc>
              <a:buFont typeface="Wingdings" panose="05000000000000000000" pitchFamily="2" charset="2"/>
              <a:buNone/>
            </a:pP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8093DD15-CAFE-49EE-A5B7-BE307A304819}" type="slidenum">
              <a:rPr lang="en-IN" smtClean="0"/>
              <a:pPr/>
              <a:t>15</a:t>
            </a:fld>
            <a:endParaRPr lang="en-IN"/>
          </a:p>
        </p:txBody>
      </p:sp>
    </p:spTree>
    <p:extLst>
      <p:ext uri="{BB962C8B-B14F-4D97-AF65-F5344CB8AC3E}">
        <p14:creationId xmlns:p14="http://schemas.microsoft.com/office/powerpoint/2010/main" val="2616745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3239540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2741689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1439673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3441314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3572791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97335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4042705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3523820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2924570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1693484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3100237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04517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2708997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37130330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16331726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3813107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44DB1C9-2252-444D-8459-CBC7086A0079}" type="datetimeFigureOut">
              <a:rPr lang="en-IN" smtClean="0"/>
              <a:pPr/>
              <a:t>04-05-2020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0DC68E-E3DE-4239-9E70-1EB9A82AE192}" type="slidenum">
              <a:rPr lang="en-IN" smtClean="0"/>
              <a:pPr/>
              <a:t>‹#›</a:t>
            </a:fld>
            <a:endParaRPr lang="en-IN"/>
          </a:p>
        </p:txBody>
      </p:sp>
    </p:spTree>
    <p:extLst>
      <p:ext uri="{BB962C8B-B14F-4D97-AF65-F5344CB8AC3E}">
        <p14:creationId xmlns:p14="http://schemas.microsoft.com/office/powerpoint/2010/main" val="551730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44DB1C9-2252-444D-8459-CBC7086A0079}" type="datetimeFigureOut">
              <a:rPr lang="en-IN" smtClean="0"/>
              <a:pPr/>
              <a:t>04-05-2020</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40DC68E-E3DE-4239-9E70-1EB9A82AE192}" type="slidenum">
              <a:rPr lang="en-IN" smtClean="0"/>
              <a:pPr/>
              <a:t>‹#›</a:t>
            </a:fld>
            <a:endParaRPr lang="en-IN"/>
          </a:p>
        </p:txBody>
      </p:sp>
    </p:spTree>
    <p:extLst>
      <p:ext uri="{BB962C8B-B14F-4D97-AF65-F5344CB8AC3E}">
        <p14:creationId xmlns:p14="http://schemas.microsoft.com/office/powerpoint/2010/main" val="58449767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3" name="Freeform: Shape 12">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0E0EF44-F68F-4FC1-B061-2A919D613521}"/>
              </a:ext>
            </a:extLst>
          </p:cNvPr>
          <p:cNvSpPr>
            <a:spLocks noGrp="1"/>
          </p:cNvSpPr>
          <p:nvPr>
            <p:ph type="ctrTitle"/>
          </p:nvPr>
        </p:nvSpPr>
        <p:spPr>
          <a:xfrm>
            <a:off x="786601" y="655984"/>
            <a:ext cx="10961452" cy="3769769"/>
          </a:xfrm>
        </p:spPr>
        <p:txBody>
          <a:bodyPr>
            <a:normAutofit fontScale="90000"/>
          </a:bodyPr>
          <a:lstStyle/>
          <a:p>
            <a:pPr>
              <a:lnSpc>
                <a:spcPct val="90000"/>
              </a:lnSpc>
            </a:pPr>
            <a:r>
              <a:rPr lang="en-GB" sz="2000" b="1" dirty="0">
                <a:latin typeface="Arial Black" panose="020B0A04020102020204" pitchFamily="34" charset="0"/>
              </a:rPr>
              <a:t>STUDENTS NAME: MARIUS CONSTANTIN DRAGANESCU (1913117 ) – </a:t>
            </a:r>
            <a:r>
              <a:rPr lang="en-GB" sz="2000" b="1" dirty="0">
                <a:solidFill>
                  <a:srgbClr val="FFFF00"/>
                </a:solidFill>
                <a:latin typeface="Arial Black" panose="020B0A04020102020204" pitchFamily="34" charset="0"/>
              </a:rPr>
              <a:t>GROUP LEADER</a:t>
            </a:r>
            <a:br>
              <a:rPr lang="en-GB" sz="2000" b="1" dirty="0">
                <a:latin typeface="Arial Black" panose="020B0A04020102020204" pitchFamily="34" charset="0"/>
              </a:rPr>
            </a:br>
            <a:br>
              <a:rPr lang="en-GB" sz="2000" b="1" dirty="0">
                <a:latin typeface="Arial Black" panose="020B0A04020102020204" pitchFamily="34" charset="0"/>
              </a:rPr>
            </a:br>
            <a:r>
              <a:rPr lang="en-GB" sz="2000" b="1" dirty="0">
                <a:latin typeface="Arial Black" panose="020B0A04020102020204" pitchFamily="34" charset="0"/>
              </a:rPr>
              <a:t>                               MIRUNA BOZDOG ( 1912283 )</a:t>
            </a:r>
            <a:br>
              <a:rPr lang="en-GB" sz="2000" b="1" dirty="0">
                <a:latin typeface="Arial Black" panose="020B0A04020102020204" pitchFamily="34" charset="0"/>
              </a:rPr>
            </a:br>
            <a:br>
              <a:rPr lang="en-GB" sz="2000" b="1" dirty="0">
                <a:latin typeface="Arial Black" panose="020B0A04020102020204" pitchFamily="34" charset="0"/>
              </a:rPr>
            </a:br>
            <a:r>
              <a:rPr lang="en-GB" sz="2000" b="1" dirty="0">
                <a:latin typeface="Arial Black" panose="020B0A04020102020204" pitchFamily="34" charset="0"/>
              </a:rPr>
              <a:t>                               LIVIU PETRICA SCHIPOR ( 1909070	)</a:t>
            </a:r>
            <a:br>
              <a:rPr lang="en-GB" sz="2000" b="1" dirty="0">
                <a:latin typeface="Arial Black" panose="020B0A04020102020204" pitchFamily="34" charset="0"/>
              </a:rPr>
            </a:br>
            <a:br>
              <a:rPr lang="en-GB" sz="2000" b="1" dirty="0">
                <a:latin typeface="Arial Black" panose="020B0A04020102020204" pitchFamily="34" charset="0"/>
              </a:rPr>
            </a:br>
            <a:r>
              <a:rPr lang="en-GB" sz="2000" b="1" dirty="0">
                <a:latin typeface="Arial Black" panose="020B0A04020102020204" pitchFamily="34" charset="0"/>
              </a:rPr>
              <a:t>                               IULIANA TENDER ( 1912282 )</a:t>
            </a:r>
            <a:br>
              <a:rPr lang="en-GB" sz="2000" b="1" dirty="0">
                <a:latin typeface="Arial Black" panose="020B0A04020102020204" pitchFamily="34" charset="0"/>
              </a:rPr>
            </a:br>
            <a:br>
              <a:rPr lang="en-GB" sz="2000" b="1" dirty="0">
                <a:latin typeface="Arial Black" panose="020B0A04020102020204" pitchFamily="34" charset="0"/>
              </a:rPr>
            </a:br>
            <a:br>
              <a:rPr lang="en-GB" sz="2000" b="1" dirty="0">
                <a:latin typeface="Arial Black" panose="020B0A04020102020204" pitchFamily="34" charset="0"/>
              </a:rPr>
            </a:br>
            <a:r>
              <a:rPr lang="en-GB" sz="2000" b="1" dirty="0">
                <a:latin typeface="Arial Black" panose="020B0A04020102020204" pitchFamily="34" charset="0"/>
              </a:rPr>
              <a:t>MODULE TITLE: DIGITAL SKILLS AND RESEARCH METHDOS</a:t>
            </a:r>
            <a:br>
              <a:rPr lang="en-GB" sz="2000" b="1" dirty="0">
                <a:latin typeface="Arial Black" panose="020B0A04020102020204" pitchFamily="34" charset="0"/>
              </a:rPr>
            </a:br>
            <a:br>
              <a:rPr lang="en-GB" sz="2000" b="1" dirty="0">
                <a:latin typeface="Arial Black" panose="020B0A04020102020204" pitchFamily="34" charset="0"/>
              </a:rPr>
            </a:br>
            <a:r>
              <a:rPr lang="en-GB" sz="2000" b="1" dirty="0">
                <a:latin typeface="Arial Black" panose="020B0A04020102020204" pitchFamily="34" charset="0"/>
              </a:rPr>
              <a:t>MODULE LECTURER: AMITAVE BANIK</a:t>
            </a:r>
            <a:br>
              <a:rPr lang="en-GB" sz="2000" b="1" dirty="0">
                <a:latin typeface="Arial Black" panose="020B0A04020102020204" pitchFamily="34" charset="0"/>
              </a:rPr>
            </a:br>
            <a:br>
              <a:rPr lang="en-GB" sz="2000" b="1" dirty="0">
                <a:latin typeface="Arial Black" panose="020B0A04020102020204" pitchFamily="34" charset="0"/>
              </a:rPr>
            </a:br>
            <a:r>
              <a:rPr lang="en-US" sz="2000" b="1" dirty="0">
                <a:latin typeface="Arial Black" panose="020B0A04020102020204" pitchFamily="34" charset="0"/>
              </a:rPr>
              <a:t>ASSIGNMENT TITLE: CERTIFICATE OF HIGHER EDUCATION IN SKILLS FOR THE WORKPLACE , UNIVERSITY OF TRINITY SAINT DAVID</a:t>
            </a:r>
            <a:br>
              <a:rPr lang="en-GB" sz="2000" b="1" dirty="0">
                <a:latin typeface="Arial Black" panose="020B0A04020102020204" pitchFamily="34" charset="0"/>
              </a:rPr>
            </a:br>
            <a:br>
              <a:rPr lang="en-GB" sz="2000" b="1" dirty="0">
                <a:latin typeface="Arial Black" panose="020B0A04020102020204" pitchFamily="34" charset="0"/>
              </a:rPr>
            </a:br>
            <a:endParaRPr lang="en-GB" sz="2000" b="1" dirty="0">
              <a:latin typeface="Arial Black" panose="020B0A04020102020204" pitchFamily="34" charset="0"/>
            </a:endParaRPr>
          </a:p>
        </p:txBody>
      </p:sp>
    </p:spTree>
    <p:extLst>
      <p:ext uri="{BB962C8B-B14F-4D97-AF65-F5344CB8AC3E}">
        <p14:creationId xmlns:p14="http://schemas.microsoft.com/office/powerpoint/2010/main" val="3342642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3000"/>
            <a:lum/>
          </a:blip>
          <a:srcRect/>
          <a:stretch>
            <a:fillRect l="-12000" t="-18000" r="-11000" b="-18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8"/>
            <a:ext cx="10408883" cy="790456"/>
          </a:xfrm>
        </p:spPr>
        <p:txBody>
          <a:bodyPr/>
          <a:lstStyle/>
          <a:p>
            <a:pPr algn="ctr"/>
            <a:r>
              <a:rPr lang="en-US" sz="4000" b="1" dirty="0">
                <a:latin typeface="Arial Rounded MT Bold" panose="020F0704030504030204" pitchFamily="34" charset="0"/>
              </a:rPr>
              <a:t>INTRODUCTION</a:t>
            </a:r>
            <a:endParaRPr lang="en-IN" sz="4000" dirty="0">
              <a:latin typeface="Arial Rounded MT Bold" panose="020F0704030504030204" pitchFamily="34" charset="0"/>
            </a:endParaRPr>
          </a:p>
        </p:txBody>
      </p:sp>
      <p:sp>
        <p:nvSpPr>
          <p:cNvPr id="5" name="Title 3"/>
          <p:cNvSpPr txBox="1">
            <a:spLocks/>
          </p:cNvSpPr>
          <p:nvPr/>
        </p:nvSpPr>
        <p:spPr>
          <a:xfrm>
            <a:off x="995431" y="2115418"/>
            <a:ext cx="10408883" cy="4275108"/>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457200" indent="-457200" algn="just">
              <a:lnSpc>
                <a:spcPct val="150000"/>
              </a:lnSpc>
              <a:buFont typeface="Wingdings" panose="05000000000000000000" pitchFamily="2" charset="2"/>
              <a:buChar char="ü"/>
            </a:pPr>
            <a:r>
              <a:rPr lang="en-IN" sz="3200" dirty="0">
                <a:solidFill>
                  <a:schemeClr val="bg1"/>
                </a:solidFill>
                <a:latin typeface="Times New Roman" panose="02020603050405020304" pitchFamily="18" charset="0"/>
                <a:cs typeface="Times New Roman" panose="02020603050405020304" pitchFamily="18" charset="0"/>
              </a:rPr>
              <a:t>The chosen organisation for the discussion of the topic is “Amazon”.</a:t>
            </a:r>
          </a:p>
          <a:p>
            <a:pPr marL="457200" indent="-457200" algn="just">
              <a:lnSpc>
                <a:spcPct val="150000"/>
              </a:lnSpc>
              <a:buFont typeface="Wingdings" panose="05000000000000000000" pitchFamily="2" charset="2"/>
              <a:buChar char="ü"/>
            </a:pPr>
            <a:r>
              <a:rPr lang="en-IN" sz="3200" dirty="0">
                <a:solidFill>
                  <a:schemeClr val="bg1"/>
                </a:solidFill>
                <a:latin typeface="Times New Roman" panose="02020603050405020304" pitchFamily="18" charset="0"/>
                <a:cs typeface="Times New Roman" panose="02020603050405020304" pitchFamily="18" charset="0"/>
              </a:rPr>
              <a:t>The firm started with the inauguration of an online book store and ended with becoming one of the leading brand and store within the ecommerce channel</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8836"/>
            <a:ext cx="4102100" cy="1981200"/>
          </a:xfrm>
          <a:prstGeom prst="rect">
            <a:avLst/>
          </a:prstGeom>
          <a:ln>
            <a:noFill/>
          </a:ln>
          <a:effectLst>
            <a:softEdge rad="112500"/>
          </a:effectLst>
        </p:spPr>
      </p:pic>
    </p:spTree>
    <p:extLst>
      <p:ext uri="{BB962C8B-B14F-4D97-AF65-F5344CB8AC3E}">
        <p14:creationId xmlns:p14="http://schemas.microsoft.com/office/powerpoint/2010/main" val="1102709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7"/>
            <a:ext cx="10408883" cy="1428417"/>
          </a:xfrm>
        </p:spPr>
        <p:txBody>
          <a:bodyPr/>
          <a:lstStyle/>
          <a:p>
            <a:pPr algn="ctr"/>
            <a:r>
              <a:rPr lang="en-US" sz="4000" b="1" dirty="0">
                <a:latin typeface="Arial Rounded MT Bold" panose="020F0704030504030204" pitchFamily="34" charset="0"/>
              </a:rPr>
              <a:t>BACKGROUND OF THE CHOSEN ORGANISATION</a:t>
            </a:r>
            <a:endParaRPr lang="en-IN" sz="4000" b="1" dirty="0">
              <a:latin typeface="Arial Rounded MT Bold" panose="020F0704030504030204" pitchFamily="34" charset="0"/>
            </a:endParaRPr>
          </a:p>
        </p:txBody>
      </p:sp>
      <p:sp>
        <p:nvSpPr>
          <p:cNvPr id="5" name="Title 3"/>
          <p:cNvSpPr txBox="1">
            <a:spLocks/>
          </p:cNvSpPr>
          <p:nvPr/>
        </p:nvSpPr>
        <p:spPr>
          <a:xfrm>
            <a:off x="995431" y="2728911"/>
            <a:ext cx="10408883" cy="339015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lgn="just">
              <a:lnSpc>
                <a:spcPct val="150000"/>
              </a:lnSpc>
              <a:buFont typeface="Wingdings" panose="05000000000000000000" pitchFamily="2" charset="2"/>
              <a:buChar char="ü"/>
            </a:pPr>
            <a:r>
              <a:rPr lang="en-IN" sz="2400" dirty="0">
                <a:latin typeface="Times New Roman" panose="02020603050405020304" pitchFamily="18" charset="0"/>
                <a:cs typeface="Times New Roman" panose="02020603050405020304" pitchFamily="18" charset="0"/>
              </a:rPr>
              <a:t>"Amazon" is an American worldwide blend advancement business endeavour situated in Seattle, with 750,000 specialists.</a:t>
            </a:r>
          </a:p>
          <a:p>
            <a:pPr marL="342900" indent="-342900" algn="just">
              <a:lnSpc>
                <a:spcPct val="150000"/>
              </a:lnSpc>
              <a:buFont typeface="Wingdings" panose="05000000000000000000" pitchFamily="2" charset="2"/>
              <a:buChar char="ü"/>
            </a:pPr>
            <a:r>
              <a:rPr lang="en-IN" sz="2400" dirty="0">
                <a:latin typeface="Times New Roman" panose="02020603050405020304" pitchFamily="18" charset="0"/>
                <a:cs typeface="Times New Roman" panose="02020603050405020304" pitchFamily="18" charset="0"/>
              </a:rPr>
              <a:t>It offices round electronic business, administered figuring, predominant spilling, and man-made intellectual prowess (Amazon, 2020).</a:t>
            </a:r>
          </a:p>
          <a:p>
            <a:pPr marL="342900" indent="-342900" algn="just">
              <a:lnSpc>
                <a:spcPct val="150000"/>
              </a:lnSpc>
              <a:buFont typeface="Wingdings" panose="05000000000000000000" pitchFamily="2" charset="2"/>
              <a:buChar char="ü"/>
            </a:pPr>
            <a:r>
              <a:rPr lang="en-IN" sz="2400" dirty="0">
                <a:latin typeface="Times New Roman" panose="02020603050405020304" pitchFamily="18" charset="0"/>
                <a:cs typeface="Times New Roman" panose="02020603050405020304" pitchFamily="18" charset="0"/>
              </a:rPr>
              <a:t>It is viewed as one of the Big Four tech associations, close by Google, Apple, and Microsoft.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
            <a:ext cx="2043113" cy="1361224"/>
          </a:xfrm>
          <a:prstGeom prst="rect">
            <a:avLst/>
          </a:prstGeom>
          <a:ln>
            <a:noFill/>
          </a:ln>
          <a:effectLst>
            <a:softEdge rad="112500"/>
          </a:effectLst>
        </p:spPr>
      </p:pic>
    </p:spTree>
    <p:extLst>
      <p:ext uri="{BB962C8B-B14F-4D97-AF65-F5344CB8AC3E}">
        <p14:creationId xmlns:p14="http://schemas.microsoft.com/office/powerpoint/2010/main" val="16158647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7"/>
            <a:ext cx="10408883" cy="1371267"/>
          </a:xfrm>
        </p:spPr>
        <p:txBody>
          <a:bodyPr/>
          <a:lstStyle/>
          <a:p>
            <a:pPr algn="ctr"/>
            <a:r>
              <a:rPr lang="en-IN" sz="3600" b="1" dirty="0">
                <a:latin typeface="Arial Rounded MT Bold" panose="020F0704030504030204" pitchFamily="34" charset="0"/>
              </a:rPr>
              <a:t>CHALLENGES BEFORE THE INTRODUCTION OF MODERN TECHNOLOGY</a:t>
            </a:r>
            <a:endParaRPr lang="en-IN" sz="3200" b="1" dirty="0">
              <a:latin typeface="Arial Rounded MT Bold" panose="020F0704030504030204" pitchFamily="34" charset="0"/>
            </a:endParaRPr>
          </a:p>
        </p:txBody>
      </p:sp>
      <p:sp>
        <p:nvSpPr>
          <p:cNvPr id="5" name="Title 3"/>
          <p:cNvSpPr txBox="1">
            <a:spLocks/>
          </p:cNvSpPr>
          <p:nvPr/>
        </p:nvSpPr>
        <p:spPr>
          <a:xfrm>
            <a:off x="995431" y="2643188"/>
            <a:ext cx="10408883" cy="3128962"/>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lnSpc>
                <a:spcPct val="150000"/>
              </a:lnSpc>
            </a:pPr>
            <a:r>
              <a:rPr lang="en-IN" sz="3200" dirty="0">
                <a:latin typeface="Times New Roman" panose="02020603050405020304" pitchFamily="18" charset="0"/>
                <a:cs typeface="Times New Roman" panose="02020603050405020304" pitchFamily="18" charset="0"/>
              </a:rPr>
              <a:t>There were handling issues in regard to the consumer related data and information’s.</a:t>
            </a:r>
          </a:p>
          <a:p>
            <a:pPr algn="just">
              <a:lnSpc>
                <a:spcPct val="150000"/>
              </a:lnSpc>
            </a:pPr>
            <a:r>
              <a:rPr lang="en-IN" sz="3200" dirty="0">
                <a:latin typeface="Times New Roman" panose="02020603050405020304" pitchFamily="18" charset="0"/>
                <a:cs typeface="Times New Roman" panose="02020603050405020304" pitchFamily="18" charset="0"/>
              </a:rPr>
              <a:t>Majority of the time it was very hard to recall a particular transaction whenever a consumer used to raise a conflict (Smith et al., 2017).</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700213" cy="1134175"/>
          </a:xfrm>
          <a:prstGeom prst="rect">
            <a:avLst/>
          </a:prstGeom>
          <a:ln>
            <a:noFill/>
          </a:ln>
          <a:effectLst>
            <a:softEdge rad="112500"/>
          </a:effectLst>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81794" y="5772150"/>
            <a:ext cx="2410206" cy="1085850"/>
          </a:xfrm>
          <a:prstGeom prst="rect">
            <a:avLst/>
          </a:prstGeom>
        </p:spPr>
      </p:pic>
    </p:spTree>
    <p:extLst>
      <p:ext uri="{BB962C8B-B14F-4D97-AF65-F5344CB8AC3E}">
        <p14:creationId xmlns:p14="http://schemas.microsoft.com/office/powerpoint/2010/main" val="1082153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8"/>
            <a:ext cx="10408883" cy="1327442"/>
          </a:xfrm>
          <a:blipFill dpi="0" rotWithShape="1">
            <a:blip r:embed="rId4">
              <a:alphaModFix amt="63000"/>
            </a:blip>
            <a:srcRect/>
            <a:tile tx="0" ty="0" sx="100000" sy="100000" flip="none" algn="tl"/>
          </a:blipFill>
        </p:spPr>
        <p:txBody>
          <a:bodyPr/>
          <a:lstStyle/>
          <a:p>
            <a:pPr algn="ctr"/>
            <a:r>
              <a:rPr lang="en-IN" sz="4000" b="1" dirty="0">
                <a:solidFill>
                  <a:schemeClr val="bg1"/>
                </a:solidFill>
                <a:latin typeface="Arial Rounded MT Bold" panose="020F0704030504030204" pitchFamily="34" charset="0"/>
                <a:cs typeface="Times New Roman" panose="02020603050405020304" pitchFamily="18" charset="0"/>
              </a:rPr>
              <a:t>INSIGHTS TO THE MODERN TECHNOLOGY INTRODUCED</a:t>
            </a:r>
            <a:endParaRPr lang="en-IN" sz="3600" b="1" dirty="0">
              <a:solidFill>
                <a:schemeClr val="bg1"/>
              </a:solidFill>
              <a:latin typeface="Arial Rounded MT Bold" panose="020F0704030504030204" pitchFamily="34" charset="0"/>
              <a:cs typeface="Times New Roman" panose="02020603050405020304" pitchFamily="18" charset="0"/>
            </a:endParaRPr>
          </a:p>
        </p:txBody>
      </p:sp>
      <p:sp>
        <p:nvSpPr>
          <p:cNvPr id="5" name="Title 3"/>
          <p:cNvSpPr txBox="1">
            <a:spLocks/>
          </p:cNvSpPr>
          <p:nvPr/>
        </p:nvSpPr>
        <p:spPr>
          <a:xfrm>
            <a:off x="995431" y="2757488"/>
            <a:ext cx="10408883" cy="2828925"/>
          </a:xfrm>
          <a:prstGeom prst="rect">
            <a:avLst/>
          </a:prstGeom>
          <a:blipFill dpi="0" rotWithShape="1">
            <a:blip r:embed="rId4">
              <a:alphaModFix amt="76000"/>
            </a:blip>
            <a:srcRect/>
            <a:tile tx="0" ty="0" sx="100000" sy="100000" flip="none" algn="tl"/>
          </a:blipFill>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457200" indent="-457200" algn="just">
              <a:lnSpc>
                <a:spcPct val="150000"/>
              </a:lnSpc>
              <a:buFont typeface="Wingdings" panose="05000000000000000000" pitchFamily="2" charset="2"/>
              <a:buChar char="ü"/>
            </a:pPr>
            <a:r>
              <a:rPr lang="en-IN" sz="2800" dirty="0">
                <a:solidFill>
                  <a:schemeClr val="bg1"/>
                </a:solidFill>
                <a:latin typeface="Times New Roman" panose="02020603050405020304" pitchFamily="18" charset="0"/>
                <a:cs typeface="Times New Roman" panose="02020603050405020304" pitchFamily="18" charset="0"/>
              </a:rPr>
              <a:t>Seattle-based net digital book shop, Amazon has formed into propulsive vitality all through in any competition 5 colossal endeavours, retail, collaborations, customer advancement, dispensed figuring, and most starting late, media and delight (</a:t>
            </a:r>
            <a:r>
              <a:rPr lang="en-IN" sz="2800" dirty="0" err="1">
                <a:solidFill>
                  <a:schemeClr val="bg1"/>
                </a:solidFill>
                <a:latin typeface="Times New Roman" panose="02020603050405020304" pitchFamily="18" charset="0"/>
                <a:cs typeface="Times New Roman" panose="02020603050405020304" pitchFamily="18" charset="0"/>
              </a:rPr>
              <a:t>Walch</a:t>
            </a:r>
            <a:r>
              <a:rPr lang="en-IN" sz="2800" dirty="0">
                <a:solidFill>
                  <a:schemeClr val="bg1"/>
                </a:solidFill>
                <a:latin typeface="Times New Roman" panose="02020603050405020304" pitchFamily="18" charset="0"/>
                <a:cs typeface="Times New Roman" panose="02020603050405020304" pitchFamily="18" charset="0"/>
              </a:rPr>
              <a:t>, 2020). </a:t>
            </a:r>
          </a:p>
        </p:txBody>
      </p:sp>
      <p:sp>
        <p:nvSpPr>
          <p:cNvPr id="6" name="Title 3"/>
          <p:cNvSpPr txBox="1">
            <a:spLocks/>
          </p:cNvSpPr>
          <p:nvPr/>
        </p:nvSpPr>
        <p:spPr>
          <a:xfrm>
            <a:off x="8167757" y="5858208"/>
            <a:ext cx="3676582" cy="79045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a:latin typeface="Arial Rounded MT Bold" panose="020F0704030504030204" pitchFamily="34" charset="0"/>
              </a:rPr>
              <a:t>Continued…</a:t>
            </a:r>
            <a:endParaRPr lang="en-IN" sz="4000" dirty="0">
              <a:latin typeface="Arial Rounded MT Bold" panose="020F0704030504030204" pitchFamily="34" charset="0"/>
            </a:endParaRPr>
          </a:p>
        </p:txBody>
      </p:sp>
    </p:spTree>
    <p:extLst>
      <p:ext uri="{BB962C8B-B14F-4D97-AF65-F5344CB8AC3E}">
        <p14:creationId xmlns:p14="http://schemas.microsoft.com/office/powerpoint/2010/main" val="3316923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5" name="Title 3"/>
          <p:cNvSpPr txBox="1">
            <a:spLocks/>
          </p:cNvSpPr>
          <p:nvPr/>
        </p:nvSpPr>
        <p:spPr>
          <a:xfrm>
            <a:off x="823981" y="1071561"/>
            <a:ext cx="10408883" cy="5243513"/>
          </a:xfrm>
          <a:prstGeom prst="rect">
            <a:avLst/>
          </a:prstGeom>
          <a:solidFill>
            <a:srgbClr val="002060">
              <a:alpha val="75000"/>
            </a:srgbClr>
          </a:solidFill>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lgn="just">
              <a:lnSpc>
                <a:spcPct val="150000"/>
              </a:lnSpc>
              <a:buFont typeface="Wingdings" panose="05000000000000000000" pitchFamily="2" charset="2"/>
              <a:buChar char="ü"/>
            </a:pPr>
            <a:endParaRPr lang="en-IN" sz="2400" dirty="0">
              <a:solidFill>
                <a:schemeClr val="tx1"/>
              </a:solidFill>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ü"/>
            </a:pPr>
            <a:r>
              <a:rPr lang="en-IN" sz="2400" dirty="0">
                <a:solidFill>
                  <a:schemeClr val="tx1"/>
                </a:solidFill>
                <a:latin typeface="Times New Roman" panose="02020603050405020304" pitchFamily="18" charset="0"/>
                <a:cs typeface="Times New Roman" panose="02020603050405020304" pitchFamily="18" charset="0"/>
              </a:rPr>
              <a:t>Amazon utilizes an AI the official's procedure known as "The Flywheel", Amazon's approach to manage AI is recognized as a flywheel. In building terms, a flywheel is a misleadingly basic framework expected to profitably spare rotational essentialness (</a:t>
            </a:r>
            <a:r>
              <a:rPr lang="en-IN" sz="2400" dirty="0" err="1">
                <a:solidFill>
                  <a:schemeClr val="tx1"/>
                </a:solidFill>
                <a:latin typeface="Times New Roman" panose="02020603050405020304" pitchFamily="18" charset="0"/>
                <a:cs typeface="Times New Roman" panose="02020603050405020304" pitchFamily="18" charset="0"/>
              </a:rPr>
              <a:t>Walch</a:t>
            </a:r>
            <a:r>
              <a:rPr lang="en-IN" sz="2400" dirty="0">
                <a:solidFill>
                  <a:schemeClr val="tx1"/>
                </a:solidFill>
                <a:latin typeface="Times New Roman" panose="02020603050405020304" pitchFamily="18" charset="0"/>
                <a:cs typeface="Times New Roman" panose="02020603050405020304" pitchFamily="18" charset="0"/>
              </a:rPr>
              <a:t>, 2020).</a:t>
            </a:r>
          </a:p>
          <a:p>
            <a:pPr marL="342900" indent="-342900" algn="just">
              <a:lnSpc>
                <a:spcPct val="150000"/>
              </a:lnSpc>
              <a:buFont typeface="Wingdings" panose="05000000000000000000" pitchFamily="2" charset="2"/>
              <a:buChar char="ü"/>
            </a:pPr>
            <a:r>
              <a:rPr lang="en-IN" sz="2400" dirty="0">
                <a:solidFill>
                  <a:schemeClr val="tx1"/>
                </a:solidFill>
                <a:latin typeface="Times New Roman" panose="02020603050405020304" pitchFamily="18" charset="0"/>
                <a:cs typeface="Times New Roman" panose="02020603050405020304" pitchFamily="18" charset="0"/>
              </a:rPr>
              <a:t>It works by means of setting ceaselessly essentialness when a PC isn't continually working at an ordinary level. As opposed to wasting imperativeness murdering on and, the flywheel keeps up the essentialness ordinary and spreads it to outstanding regions of the machine. </a:t>
            </a:r>
          </a:p>
        </p:txBody>
      </p:sp>
      <p:sp>
        <p:nvSpPr>
          <p:cNvPr id="6" name="Title 3"/>
          <p:cNvSpPr txBox="1">
            <a:spLocks/>
          </p:cNvSpPr>
          <p:nvPr/>
        </p:nvSpPr>
        <p:spPr>
          <a:xfrm>
            <a:off x="8167757" y="5858208"/>
            <a:ext cx="3676582" cy="79045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a:latin typeface="Arial Rounded MT Bold" panose="020F0704030504030204" pitchFamily="34" charset="0"/>
              </a:rPr>
              <a:t>Continued…</a:t>
            </a:r>
            <a:endParaRPr lang="en-IN" sz="4000" dirty="0">
              <a:latin typeface="Arial Rounded MT Bold" panose="020F0704030504030204" pitchFamily="34" charset="0"/>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57162"/>
            <a:ext cx="2162175" cy="1441450"/>
          </a:xfrm>
          <a:prstGeom prst="rect">
            <a:avLst/>
          </a:prstGeom>
        </p:spPr>
      </p:pic>
    </p:spTree>
    <p:extLst>
      <p:ext uri="{BB962C8B-B14F-4D97-AF65-F5344CB8AC3E}">
        <p14:creationId xmlns:p14="http://schemas.microsoft.com/office/powerpoint/2010/main" val="3913080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895419" y="1529629"/>
            <a:ext cx="10408883" cy="4542557"/>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lgn="just">
              <a:lnSpc>
                <a:spcPct val="150000"/>
              </a:lnSpc>
              <a:buFont typeface="Wingdings" panose="05000000000000000000" pitchFamily="2" charset="2"/>
              <a:buChar char="ü"/>
            </a:pPr>
            <a:r>
              <a:rPr lang="en-IN" sz="2400" dirty="0">
                <a:solidFill>
                  <a:schemeClr val="tx1"/>
                </a:solidFill>
                <a:latin typeface="Times New Roman" panose="02020603050405020304" pitchFamily="18" charset="0"/>
                <a:cs typeface="Times New Roman" panose="02020603050405020304" pitchFamily="18" charset="0"/>
              </a:rPr>
              <a:t>This is, specifically, one of a sort when a few companies storage facility their AI attempts and don't facilitate them into the ordinary association. </a:t>
            </a:r>
          </a:p>
          <a:p>
            <a:pPr marL="342900" indent="-342900" algn="just">
              <a:lnSpc>
                <a:spcPct val="150000"/>
              </a:lnSpc>
              <a:buFont typeface="Wingdings" panose="05000000000000000000" pitchFamily="2" charset="2"/>
              <a:buChar char="ü"/>
            </a:pPr>
            <a:r>
              <a:rPr lang="en-IN" sz="2400" dirty="0">
                <a:solidFill>
                  <a:schemeClr val="tx1"/>
                </a:solidFill>
                <a:latin typeface="Times New Roman" panose="02020603050405020304" pitchFamily="18" charset="0"/>
                <a:cs typeface="Times New Roman" panose="02020603050405020304" pitchFamily="18" charset="0"/>
              </a:rPr>
              <a:t>Voice, faraway partners, and incessant language training will save on being consideration for Amazon. Regardless, the business is in like manner arranged round AI-as-an organization, setting the basic mechanical assemblies of AI in the palms of its apportioned figuring and designer organize. Like in no way, shape or form sooner than already, Amazon is making an endeavour to flip into a phase association (Widmer et al., 2018). </a:t>
            </a:r>
          </a:p>
        </p:txBody>
      </p:sp>
      <p:sp>
        <p:nvSpPr>
          <p:cNvPr id="6" name="Title 3"/>
          <p:cNvSpPr txBox="1">
            <a:spLocks/>
          </p:cNvSpPr>
          <p:nvPr/>
        </p:nvSpPr>
        <p:spPr>
          <a:xfrm>
            <a:off x="8167757" y="5858208"/>
            <a:ext cx="3676582" cy="79045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a:latin typeface="Arial Rounded MT Bold" panose="020F0704030504030204" pitchFamily="34" charset="0"/>
              </a:rPr>
              <a:t>Continued…</a:t>
            </a:r>
            <a:endParaRPr lang="en-IN" sz="4000" dirty="0">
              <a:latin typeface="Arial Rounded MT Bold" panose="020F0704030504030204" pitchFamily="34" charset="0"/>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3290888" cy="1529629"/>
          </a:xfrm>
          <a:prstGeom prst="rect">
            <a:avLst/>
          </a:prstGeom>
          <a:ln>
            <a:noFill/>
          </a:ln>
          <a:effectLst>
            <a:softEdge rad="112500"/>
          </a:effectLst>
        </p:spPr>
      </p:pic>
    </p:spTree>
    <p:extLst>
      <p:ext uri="{BB962C8B-B14F-4D97-AF65-F5344CB8AC3E}">
        <p14:creationId xmlns:p14="http://schemas.microsoft.com/office/powerpoint/2010/main" val="4240661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5" name="Title 3"/>
          <p:cNvSpPr txBox="1">
            <a:spLocks/>
          </p:cNvSpPr>
          <p:nvPr/>
        </p:nvSpPr>
        <p:spPr>
          <a:xfrm>
            <a:off x="995431" y="2115418"/>
            <a:ext cx="10408883" cy="4275108"/>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IN" sz="4000" dirty="0"/>
          </a:p>
        </p:txBody>
      </p:sp>
      <p:sp>
        <p:nvSpPr>
          <p:cNvPr id="3" name="Title 2"/>
          <p:cNvSpPr>
            <a:spLocks noGrp="1"/>
          </p:cNvSpPr>
          <p:nvPr>
            <p:ph type="title"/>
          </p:nvPr>
        </p:nvSpPr>
        <p:spPr>
          <a:xfrm>
            <a:off x="995431" y="1572315"/>
            <a:ext cx="10098089" cy="4028385"/>
          </a:xfrm>
          <a:gradFill flip="none" rotWithShape="1">
            <a:gsLst>
              <a:gs pos="8000">
                <a:schemeClr val="accent5">
                  <a:lumMod val="40000"/>
                  <a:lumOff val="60000"/>
                  <a:alpha val="17000"/>
                </a:schemeClr>
              </a:gs>
              <a:gs pos="44000">
                <a:schemeClr val="accent5">
                  <a:lumMod val="95000"/>
                  <a:lumOff val="5000"/>
                </a:schemeClr>
              </a:gs>
              <a:gs pos="100000">
                <a:schemeClr val="accent5">
                  <a:lumMod val="60000"/>
                </a:schemeClr>
              </a:gs>
            </a:gsLst>
            <a:path path="circle">
              <a:fillToRect l="50000" t="130000" r="50000" b="-30000"/>
            </a:path>
            <a:tileRect/>
          </a:gradFill>
        </p:spPr>
        <p:txBody>
          <a:bodyPr/>
          <a:lstStyle/>
          <a:p>
            <a:pPr marL="457200" indent="-457200" algn="just">
              <a:lnSpc>
                <a:spcPct val="150000"/>
              </a:lnSpc>
              <a:buFont typeface="Wingdings" panose="05000000000000000000" pitchFamily="2" charset="2"/>
              <a:buChar char="ü"/>
            </a:pPr>
            <a:r>
              <a:rPr lang="en-IN" sz="2800" dirty="0">
                <a:solidFill>
                  <a:schemeClr val="tx1"/>
                </a:solidFill>
                <a:latin typeface="Times New Roman" panose="02020603050405020304" pitchFamily="18" charset="0"/>
                <a:cs typeface="Times New Roman" panose="02020603050405020304" pitchFamily="18" charset="0"/>
              </a:rPr>
              <a:t>Morgan Stanley's analysts have in like manner set a value main focus at $2,000/share or a market capitalization outperforming $1T inside the year. In the competition that Amazon can satisfy these pretentious targets, it will be "the most compelling expansion of an immense partnership all through the total presence of present-day business“(Widmer et al., 2018). </a:t>
            </a:r>
          </a:p>
        </p:txBody>
      </p:sp>
    </p:spTree>
    <p:extLst>
      <p:ext uri="{BB962C8B-B14F-4D97-AF65-F5344CB8AC3E}">
        <p14:creationId xmlns:p14="http://schemas.microsoft.com/office/powerpoint/2010/main" val="1384052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7"/>
            <a:ext cx="10408883" cy="1428417"/>
          </a:xfrm>
          <a:noFill/>
        </p:spPr>
        <p:txBody>
          <a:bodyPr/>
          <a:lstStyle/>
          <a:p>
            <a:pPr algn="ctr"/>
            <a:r>
              <a:rPr lang="en-IN" sz="4000" b="1" dirty="0">
                <a:latin typeface="Arial Rounded MT Bold" panose="020F0704030504030204" pitchFamily="34" charset="0"/>
              </a:rPr>
              <a:t>THE IMPACT OF THE TECHNOLOGY INTRODUCED</a:t>
            </a:r>
            <a:endParaRPr lang="en-IN" sz="3600" b="1" dirty="0">
              <a:latin typeface="Arial Rounded MT Bold" panose="020F0704030504030204" pitchFamily="34" charset="0"/>
            </a:endParaRPr>
          </a:p>
        </p:txBody>
      </p:sp>
      <p:sp>
        <p:nvSpPr>
          <p:cNvPr id="5" name="Title 3"/>
          <p:cNvSpPr txBox="1">
            <a:spLocks/>
          </p:cNvSpPr>
          <p:nvPr/>
        </p:nvSpPr>
        <p:spPr>
          <a:xfrm>
            <a:off x="995430" y="2600324"/>
            <a:ext cx="10408883" cy="3518738"/>
          </a:xfrm>
          <a:prstGeom prst="rect">
            <a:avLst/>
          </a:prstGeom>
          <a:noFill/>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lgn="just">
              <a:lnSpc>
                <a:spcPct val="150000"/>
              </a:lnSpc>
              <a:buFont typeface="Wingdings" panose="05000000000000000000" pitchFamily="2" charset="2"/>
              <a:buChar char="ü"/>
            </a:pPr>
            <a:r>
              <a:rPr lang="en-IN" sz="2400" dirty="0">
                <a:solidFill>
                  <a:schemeClr val="tx1"/>
                </a:solidFill>
                <a:latin typeface="Times New Roman" panose="02020603050405020304" pitchFamily="18" charset="0"/>
                <a:cs typeface="Times New Roman" panose="02020603050405020304" pitchFamily="18" charset="0"/>
              </a:rPr>
              <a:t>Amazon is a trend-setter in utilizing a broad, aggregate disconnecting engine (CFE). It separates what makes a difference you sold as of now, what is in your online purchasing crate, or on your posting of issues to get, which devices you kept an eye on and evaluated, and what is important you can for most.</a:t>
            </a:r>
          </a:p>
          <a:p>
            <a:pPr marL="342900" indent="-342900" algn="just">
              <a:lnSpc>
                <a:spcPct val="150000"/>
              </a:lnSpc>
              <a:buFont typeface="Wingdings" panose="05000000000000000000" pitchFamily="2" charset="2"/>
              <a:buChar char="ü"/>
            </a:pPr>
            <a:r>
              <a:rPr lang="en-IN" sz="2400" dirty="0">
                <a:solidFill>
                  <a:schemeClr val="tx1"/>
                </a:solidFill>
                <a:latin typeface="Times New Roman" panose="02020603050405020304" pitchFamily="18" charset="0"/>
                <a:cs typeface="Times New Roman" panose="02020603050405020304" pitchFamily="18" charset="0"/>
              </a:rPr>
              <a:t>This reality is used to suggest more noteworthy devices that exceptional clients offered when purchasing these equivalent things.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 y="28658"/>
            <a:ext cx="3000374" cy="1143249"/>
          </a:xfrm>
          <a:prstGeom prst="rect">
            <a:avLst/>
          </a:prstGeom>
          <a:ln>
            <a:noFill/>
          </a:ln>
          <a:effectLst>
            <a:softEdge rad="112500"/>
          </a:effectLst>
        </p:spPr>
      </p:pic>
    </p:spTree>
    <p:extLst>
      <p:ext uri="{BB962C8B-B14F-4D97-AF65-F5344CB8AC3E}">
        <p14:creationId xmlns:p14="http://schemas.microsoft.com/office/powerpoint/2010/main" val="3128076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3"/>
          <p:cNvSpPr txBox="1">
            <a:spLocks/>
          </p:cNvSpPr>
          <p:nvPr/>
        </p:nvSpPr>
        <p:spPr>
          <a:xfrm>
            <a:off x="881131" y="1529630"/>
            <a:ext cx="10263119" cy="4275108"/>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71500" indent="-571500" algn="just">
              <a:lnSpc>
                <a:spcPct val="150000"/>
              </a:lnSpc>
              <a:buFont typeface="Wingdings" panose="05000000000000000000" pitchFamily="2" charset="2"/>
              <a:buChar char="ü"/>
            </a:pPr>
            <a:r>
              <a:rPr lang="en-IN" sz="2800" dirty="0">
                <a:solidFill>
                  <a:schemeClr val="tx1"/>
                </a:solidFill>
                <a:latin typeface="Times New Roman" panose="02020603050405020304" pitchFamily="18" charset="0"/>
                <a:cs typeface="Times New Roman" panose="02020603050405020304" pitchFamily="18" charset="0"/>
              </a:rPr>
              <a:t>Strikingly, Amazon's $13.7B obtaining of staple chain "Whole Foods" a year in the past worked up the essential suppers object industry, giving Amazon's verifiably significant power into real retail (Amazon, 2020). </a:t>
            </a:r>
          </a:p>
          <a:p>
            <a:pPr marL="571500" indent="-571500" algn="just">
              <a:lnSpc>
                <a:spcPct val="150000"/>
              </a:lnSpc>
              <a:buFont typeface="Wingdings" panose="05000000000000000000" pitchFamily="2" charset="2"/>
              <a:buChar char="ü"/>
            </a:pPr>
            <a:r>
              <a:rPr lang="en-IN" sz="2800" dirty="0">
                <a:solidFill>
                  <a:schemeClr val="tx1"/>
                </a:solidFill>
                <a:latin typeface="Times New Roman" panose="02020603050405020304" pitchFamily="18" charset="0"/>
                <a:cs typeface="Times New Roman" panose="02020603050405020304" pitchFamily="18" charset="0"/>
              </a:rPr>
              <a:t>PC based mind advancement.</a:t>
            </a:r>
          </a:p>
          <a:p>
            <a:pPr marL="571500" indent="-571500" algn="just">
              <a:lnSpc>
                <a:spcPct val="150000"/>
              </a:lnSpc>
              <a:buFont typeface="Wingdings" panose="05000000000000000000" pitchFamily="2" charset="2"/>
              <a:buChar char="ü"/>
            </a:pPr>
            <a:r>
              <a:rPr lang="en-IN" sz="2800" dirty="0">
                <a:solidFill>
                  <a:schemeClr val="tx1"/>
                </a:solidFill>
                <a:latin typeface="Times New Roman" panose="02020603050405020304" pitchFamily="18" charset="0"/>
                <a:cs typeface="Times New Roman" panose="02020603050405020304" pitchFamily="18" charset="0"/>
              </a:rPr>
              <a:t>Amazon's ensuing segment is AI. </a:t>
            </a:r>
            <a:endParaRPr lang="en-IN" sz="2800" dirty="0">
              <a:latin typeface="Times New Roman" panose="02020603050405020304" pitchFamily="18" charset="0"/>
              <a:cs typeface="Times New Roman" panose="02020603050405020304" pitchFamily="18" charset="0"/>
            </a:endParaRPr>
          </a:p>
        </p:txBody>
      </p:sp>
      <p:sp>
        <p:nvSpPr>
          <p:cNvPr id="6" name="Title 3"/>
          <p:cNvSpPr txBox="1">
            <a:spLocks/>
          </p:cNvSpPr>
          <p:nvPr/>
        </p:nvSpPr>
        <p:spPr>
          <a:xfrm>
            <a:off x="8167757" y="5858208"/>
            <a:ext cx="3676582" cy="79045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a:latin typeface="Arial Rounded MT Bold" panose="020F0704030504030204" pitchFamily="34" charset="0"/>
              </a:rPr>
              <a:t>Continued…</a:t>
            </a:r>
            <a:endParaRPr lang="en-IN" sz="4000" dirty="0">
              <a:latin typeface="Arial Rounded MT Bold" panose="020F0704030504030204" pitchFamily="34" charset="0"/>
            </a:endParaRPr>
          </a:p>
        </p:txBody>
      </p:sp>
    </p:spTree>
    <p:extLst>
      <p:ext uri="{BB962C8B-B14F-4D97-AF65-F5344CB8AC3E}">
        <p14:creationId xmlns:p14="http://schemas.microsoft.com/office/powerpoint/2010/main" val="713964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4000" r="-14000"/>
          </a:stretch>
        </a:blipFill>
        <a:effectLst/>
      </p:bgPr>
    </p:bg>
    <p:spTree>
      <p:nvGrpSpPr>
        <p:cNvPr id="1" name=""/>
        <p:cNvGrpSpPr/>
        <p:nvPr/>
      </p:nvGrpSpPr>
      <p:grpSpPr>
        <a:xfrm>
          <a:off x="0" y="0"/>
          <a:ext cx="0" cy="0"/>
          <a:chOff x="0" y="0"/>
          <a:chExt cx="0" cy="0"/>
        </a:xfrm>
      </p:grpSpPr>
      <p:sp>
        <p:nvSpPr>
          <p:cNvPr id="5" name="Title 3"/>
          <p:cNvSpPr txBox="1">
            <a:spLocks/>
          </p:cNvSpPr>
          <p:nvPr/>
        </p:nvSpPr>
        <p:spPr>
          <a:xfrm>
            <a:off x="781119" y="630719"/>
            <a:ext cx="10408883" cy="5285507"/>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lgn="just">
              <a:lnSpc>
                <a:spcPct val="150000"/>
              </a:lnSpc>
              <a:buFont typeface="Wingdings" panose="05000000000000000000" pitchFamily="2" charset="2"/>
              <a:buChar char="ü"/>
            </a:pPr>
            <a:endParaRPr lang="en-IN" sz="2400" dirty="0">
              <a:solidFill>
                <a:schemeClr val="bg1"/>
              </a:solidFill>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ü"/>
            </a:pPr>
            <a:r>
              <a:rPr lang="en-IN" sz="2400" dirty="0">
                <a:solidFill>
                  <a:schemeClr val="bg1"/>
                </a:solidFill>
                <a:latin typeface="Times New Roman" panose="02020603050405020304" pitchFamily="18" charset="0"/>
                <a:cs typeface="Times New Roman" panose="02020603050405020304" pitchFamily="18" charset="0"/>
              </a:rPr>
              <a:t>At Amazon, the flywheel technique proceeds with AI improvement mumbling close by and urges essentialness and realities to unfurl to particular regions of the association.</a:t>
            </a:r>
          </a:p>
          <a:p>
            <a:pPr marL="342900" indent="-342900" algn="just">
              <a:lnSpc>
                <a:spcPct val="150000"/>
              </a:lnSpc>
              <a:buFont typeface="Wingdings" panose="05000000000000000000" pitchFamily="2" charset="2"/>
              <a:buChar char="ü"/>
            </a:pPr>
            <a:r>
              <a:rPr lang="en-IN" sz="2400" dirty="0">
                <a:solidFill>
                  <a:schemeClr val="bg1"/>
                </a:solidFill>
                <a:latin typeface="Times New Roman" panose="02020603050405020304" pitchFamily="18" charset="0"/>
                <a:cs typeface="Times New Roman" panose="02020603050405020304" pitchFamily="18" charset="0"/>
              </a:rPr>
              <a:t>Amazon's flywheel system suggests that Bezos' strategy of intensity improvement has acknowledged the association to examine in near to regions and later on include them with foundations.</a:t>
            </a:r>
          </a:p>
          <a:p>
            <a:pPr marL="342900" indent="-342900" algn="just">
              <a:lnSpc>
                <a:spcPct val="150000"/>
              </a:lnSpc>
              <a:buFont typeface="Wingdings" panose="05000000000000000000" pitchFamily="2" charset="2"/>
              <a:buChar char="ü"/>
            </a:pPr>
            <a:r>
              <a:rPr lang="en-IN" sz="2400" dirty="0">
                <a:solidFill>
                  <a:schemeClr val="bg1"/>
                </a:solidFill>
                <a:latin typeface="Times New Roman" panose="02020603050405020304" pitchFamily="18" charset="0"/>
                <a:cs typeface="Times New Roman" panose="02020603050405020304" pitchFamily="18" charset="0"/>
              </a:rPr>
              <a:t>The site online that when purchased basically books in present day times lets everybody set up a retail exterior and advance prominently tons anything(Ivanov et al., 2019). </a:t>
            </a:r>
          </a:p>
        </p:txBody>
      </p:sp>
      <p:sp>
        <p:nvSpPr>
          <p:cNvPr id="6" name="Title 3"/>
          <p:cNvSpPr txBox="1">
            <a:spLocks/>
          </p:cNvSpPr>
          <p:nvPr/>
        </p:nvSpPr>
        <p:spPr>
          <a:xfrm>
            <a:off x="8167757" y="5858208"/>
            <a:ext cx="3676582" cy="79045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a:solidFill>
                  <a:schemeClr val="bg1"/>
                </a:solidFill>
                <a:latin typeface="Arial Rounded MT Bold" panose="020F0704030504030204" pitchFamily="34" charset="0"/>
              </a:rPr>
              <a:t>Continued…</a:t>
            </a:r>
            <a:endParaRPr lang="en-IN" sz="4000" dirty="0">
              <a:solidFill>
                <a:schemeClr val="bg1"/>
              </a:solidFill>
              <a:latin typeface="Arial Rounded MT Bold" panose="020F0704030504030204" pitchFamily="34" charset="0"/>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1"/>
            <a:ext cx="3014663" cy="1328738"/>
          </a:xfrm>
          <a:prstGeom prst="rect">
            <a:avLst/>
          </a:prstGeom>
          <a:ln>
            <a:noFill/>
          </a:ln>
          <a:effectLst>
            <a:softEdge rad="112500"/>
          </a:effectLst>
        </p:spPr>
      </p:pic>
    </p:spTree>
    <p:extLst>
      <p:ext uri="{BB962C8B-B14F-4D97-AF65-F5344CB8AC3E}">
        <p14:creationId xmlns:p14="http://schemas.microsoft.com/office/powerpoint/2010/main" val="2837965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4000" b="-4000"/>
          </a:stretch>
        </a:blipFill>
        <a:effectLst/>
      </p:bgPr>
    </p:bg>
    <p:spTree>
      <p:nvGrpSpPr>
        <p:cNvPr id="1" name=""/>
        <p:cNvGrpSpPr/>
        <p:nvPr/>
      </p:nvGrpSpPr>
      <p:grpSpPr>
        <a:xfrm>
          <a:off x="0" y="0"/>
          <a:ext cx="0" cy="0"/>
          <a:chOff x="0" y="0"/>
          <a:chExt cx="0" cy="0"/>
        </a:xfrm>
      </p:grpSpPr>
      <p:sp>
        <p:nvSpPr>
          <p:cNvPr id="5" name="Title 3"/>
          <p:cNvSpPr txBox="1">
            <a:spLocks/>
          </p:cNvSpPr>
          <p:nvPr/>
        </p:nvSpPr>
        <p:spPr>
          <a:xfrm>
            <a:off x="866843" y="1443906"/>
            <a:ext cx="10408883" cy="461399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lnSpc>
                <a:spcPct val="150000"/>
              </a:lnSpc>
            </a:pPr>
            <a:r>
              <a:rPr lang="en-IN" sz="3200" b="1" dirty="0">
                <a:solidFill>
                  <a:schemeClr val="bg1"/>
                </a:solidFill>
                <a:latin typeface="Times New Roman" panose="02020603050405020304" pitchFamily="18" charset="0"/>
                <a:cs typeface="Times New Roman" panose="02020603050405020304" pitchFamily="18" charset="0"/>
              </a:rPr>
              <a:t>Amazon web-organizations</a:t>
            </a:r>
            <a:r>
              <a:rPr lang="en-IN" sz="3200" dirty="0">
                <a:solidFill>
                  <a:schemeClr val="bg1"/>
                </a:solidFill>
                <a:latin typeface="Times New Roman" panose="02020603050405020304" pitchFamily="18" charset="0"/>
                <a:cs typeface="Times New Roman" panose="02020603050405020304" pitchFamily="18" charset="0"/>
              </a:rPr>
              <a:t>:</a:t>
            </a:r>
          </a:p>
          <a:p>
            <a:pPr marL="571500" indent="-571500" algn="just">
              <a:lnSpc>
                <a:spcPct val="150000"/>
              </a:lnSpc>
              <a:buFont typeface="Wingdings" panose="05000000000000000000" pitchFamily="2" charset="2"/>
              <a:buChar char="ü"/>
            </a:pPr>
            <a:r>
              <a:rPr lang="en-IN" sz="3200" dirty="0">
                <a:solidFill>
                  <a:schemeClr val="bg1"/>
                </a:solidFill>
                <a:latin typeface="Times New Roman" panose="02020603050405020304" pitchFamily="18" charset="0"/>
                <a:cs typeface="Times New Roman" panose="02020603050405020304" pitchFamily="18" charset="0"/>
              </a:rPr>
              <a:t>Through "Amazon Web Services (AWS)", Amazon's administered registering organization presented in 2006, offices can make versatile mammoth information capacities and impervious them other than utilizing devices or looking after system. </a:t>
            </a:r>
          </a:p>
        </p:txBody>
      </p:sp>
      <p:sp>
        <p:nvSpPr>
          <p:cNvPr id="6" name="Title 3"/>
          <p:cNvSpPr txBox="1">
            <a:spLocks/>
          </p:cNvSpPr>
          <p:nvPr/>
        </p:nvSpPr>
        <p:spPr>
          <a:xfrm>
            <a:off x="8167757" y="5858208"/>
            <a:ext cx="3676582" cy="79045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a:solidFill>
                  <a:schemeClr val="bg1"/>
                </a:solidFill>
                <a:latin typeface="Arial Rounded MT Bold" panose="020F0704030504030204" pitchFamily="34" charset="0"/>
              </a:rPr>
              <a:t>Continued…</a:t>
            </a:r>
            <a:endParaRPr lang="en-IN" sz="4000" dirty="0">
              <a:solidFill>
                <a:schemeClr val="bg1"/>
              </a:solidFill>
              <a:latin typeface="Arial Rounded MT Bold" panose="020F0704030504030204" pitchFamily="34" charset="0"/>
            </a:endParaRPr>
          </a:p>
        </p:txBody>
      </p:sp>
    </p:spTree>
    <p:extLst>
      <p:ext uri="{BB962C8B-B14F-4D97-AF65-F5344CB8AC3E}">
        <p14:creationId xmlns:p14="http://schemas.microsoft.com/office/powerpoint/2010/main" val="36457709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1000"/>
            <a:lum/>
          </a:blip>
          <a:srcRect/>
          <a:stretch>
            <a:fillRect l="-6000" r="-6000"/>
          </a:stretch>
        </a:blipFill>
        <a:effectLst/>
      </p:bgPr>
    </p:bg>
    <p:spTree>
      <p:nvGrpSpPr>
        <p:cNvPr id="1" name=""/>
        <p:cNvGrpSpPr/>
        <p:nvPr/>
      </p:nvGrpSpPr>
      <p:grpSpPr>
        <a:xfrm>
          <a:off x="0" y="0"/>
          <a:ext cx="0" cy="0"/>
          <a:chOff x="0" y="0"/>
          <a:chExt cx="0" cy="0"/>
        </a:xfrm>
      </p:grpSpPr>
      <p:sp>
        <p:nvSpPr>
          <p:cNvPr id="5" name="Title 3"/>
          <p:cNvSpPr txBox="1">
            <a:spLocks/>
          </p:cNvSpPr>
          <p:nvPr/>
        </p:nvSpPr>
        <p:spPr>
          <a:xfrm>
            <a:off x="1224032" y="843831"/>
            <a:ext cx="10408883" cy="5085482"/>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50000"/>
              </a:lnSpc>
            </a:pPr>
            <a:r>
              <a:rPr lang="en-IN" sz="3600" dirty="0">
                <a:solidFill>
                  <a:schemeClr val="bg1"/>
                </a:solidFill>
                <a:latin typeface="Times New Roman" panose="02020603050405020304" pitchFamily="18" charset="0"/>
                <a:cs typeface="Times New Roman" panose="02020603050405020304" pitchFamily="18" charset="0"/>
              </a:rPr>
              <a:t>Effortlessly chain improvement:</a:t>
            </a:r>
          </a:p>
          <a:p>
            <a:pPr marL="571500" indent="-571500">
              <a:lnSpc>
                <a:spcPct val="150000"/>
              </a:lnSpc>
              <a:buFont typeface="Wingdings" panose="05000000000000000000" pitchFamily="2" charset="2"/>
              <a:buChar char="ü"/>
            </a:pPr>
            <a:r>
              <a:rPr lang="en-IN" sz="3600" dirty="0">
                <a:solidFill>
                  <a:schemeClr val="bg1"/>
                </a:solidFill>
                <a:latin typeface="Times New Roman" panose="02020603050405020304" pitchFamily="18" charset="0"/>
                <a:cs typeface="Times New Roman" panose="02020603050405020304" pitchFamily="18" charset="0"/>
              </a:rPr>
              <a:t>Since “Amazon” needs to satisfy your solicitations quickly, the association gets together with makers and tracks their stock. Amazon's sizeable information systems pick the stockroom closest to the specialist organization.</a:t>
            </a:r>
          </a:p>
        </p:txBody>
      </p:sp>
      <p:sp>
        <p:nvSpPr>
          <p:cNvPr id="6" name="Title 3"/>
          <p:cNvSpPr txBox="1">
            <a:spLocks/>
          </p:cNvSpPr>
          <p:nvPr/>
        </p:nvSpPr>
        <p:spPr>
          <a:xfrm>
            <a:off x="8167757" y="5858208"/>
            <a:ext cx="3676582" cy="790456"/>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b="1" dirty="0">
                <a:latin typeface="Arial Rounded MT Bold" panose="020F0704030504030204" pitchFamily="34" charset="0"/>
              </a:rPr>
              <a:t>Continued…</a:t>
            </a:r>
            <a:endParaRPr lang="en-IN" sz="4000" dirty="0">
              <a:latin typeface="Arial Rounded MT Bold" panose="020F0704030504030204" pitchFamily="34" charset="0"/>
            </a:endParaRPr>
          </a:p>
        </p:txBody>
      </p:sp>
    </p:spTree>
    <p:extLst>
      <p:ext uri="{BB962C8B-B14F-4D97-AF65-F5344CB8AC3E}">
        <p14:creationId xmlns:p14="http://schemas.microsoft.com/office/powerpoint/2010/main" val="1405901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1000"/>
            <a:lum/>
          </a:blip>
          <a:srcRect/>
          <a:stretch>
            <a:fillRect/>
          </a:stretch>
        </a:blipFill>
        <a:effectLst/>
      </p:bgPr>
    </p:bg>
    <p:spTree>
      <p:nvGrpSpPr>
        <p:cNvPr id="1" name=""/>
        <p:cNvGrpSpPr/>
        <p:nvPr/>
      </p:nvGrpSpPr>
      <p:grpSpPr>
        <a:xfrm>
          <a:off x="0" y="0"/>
          <a:ext cx="0" cy="0"/>
          <a:chOff x="0" y="0"/>
          <a:chExt cx="0" cy="0"/>
        </a:xfrm>
      </p:grpSpPr>
      <p:sp>
        <p:nvSpPr>
          <p:cNvPr id="5" name="Title 3"/>
          <p:cNvSpPr txBox="1">
            <a:spLocks/>
          </p:cNvSpPr>
          <p:nvPr/>
        </p:nvSpPr>
        <p:spPr>
          <a:xfrm>
            <a:off x="838269" y="1401043"/>
            <a:ext cx="10408883" cy="4275108"/>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lnSpc>
                <a:spcPct val="150000"/>
              </a:lnSpc>
            </a:pPr>
            <a:r>
              <a:rPr lang="en-IN" sz="3200" dirty="0">
                <a:solidFill>
                  <a:schemeClr val="bg1"/>
                </a:solidFill>
                <a:latin typeface="Times New Roman" panose="02020603050405020304" pitchFamily="18" charset="0"/>
                <a:cs typeface="Times New Roman" panose="02020603050405020304" pitchFamily="18" charset="0"/>
              </a:rPr>
              <a:t>Transportation model:</a:t>
            </a:r>
          </a:p>
          <a:p>
            <a:pPr marL="457200" indent="-457200" algn="just">
              <a:lnSpc>
                <a:spcPct val="150000"/>
              </a:lnSpc>
              <a:buFont typeface="Wingdings" panose="05000000000000000000" pitchFamily="2" charset="2"/>
              <a:buChar char="ü"/>
            </a:pPr>
            <a:r>
              <a:rPr lang="en-IN" sz="3200" dirty="0">
                <a:solidFill>
                  <a:schemeClr val="bg1"/>
                </a:solidFill>
                <a:latin typeface="Times New Roman" panose="02020603050405020304" pitchFamily="18" charset="0"/>
                <a:cs typeface="Times New Roman" panose="02020603050405020304" pitchFamily="18" charset="0"/>
              </a:rPr>
              <a:t>Amazon's authorized hopeful transportation mannequin in like manner utilizes huge records for anticipating the devices you are probably going to purchase when you can likewise get them and the spot you may furthermore require the things (Miller et al., 2017). </a:t>
            </a:r>
          </a:p>
        </p:txBody>
      </p:sp>
    </p:spTree>
    <p:extLst>
      <p:ext uri="{BB962C8B-B14F-4D97-AF65-F5344CB8AC3E}">
        <p14:creationId xmlns:p14="http://schemas.microsoft.com/office/powerpoint/2010/main" val="3101071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7"/>
            <a:ext cx="10408883" cy="1342693"/>
          </a:xfrm>
        </p:spPr>
        <p:txBody>
          <a:bodyPr/>
          <a:lstStyle/>
          <a:p>
            <a:pPr algn="ctr"/>
            <a:r>
              <a:rPr lang="en-IN" sz="4000" b="1" dirty="0">
                <a:latin typeface="Arial Rounded MT Bold" panose="020F0704030504030204" pitchFamily="34" charset="0"/>
              </a:rPr>
              <a:t>SCOPE AND BENEFITS OF MODERN BASED INNOVATIVE TECHNOLOGIES</a:t>
            </a:r>
            <a:endParaRPr lang="en-IN" sz="3600" b="1" dirty="0">
              <a:latin typeface="Arial Rounded MT Bold" panose="020F0704030504030204" pitchFamily="34" charset="0"/>
            </a:endParaRPr>
          </a:p>
        </p:txBody>
      </p:sp>
      <p:sp>
        <p:nvSpPr>
          <p:cNvPr id="5" name="Title 3"/>
          <p:cNvSpPr txBox="1">
            <a:spLocks/>
          </p:cNvSpPr>
          <p:nvPr/>
        </p:nvSpPr>
        <p:spPr>
          <a:xfrm>
            <a:off x="995432" y="2828924"/>
            <a:ext cx="10077381" cy="3408547"/>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71500" indent="-571500" algn="just">
              <a:lnSpc>
                <a:spcPct val="150000"/>
              </a:lnSpc>
              <a:buFont typeface="Wingdings" panose="05000000000000000000" pitchFamily="2" charset="2"/>
              <a:buChar char="ü"/>
            </a:pPr>
            <a:r>
              <a:rPr lang="en-IN" sz="2800" dirty="0">
                <a:solidFill>
                  <a:schemeClr val="tx1"/>
                </a:solidFill>
                <a:latin typeface="Times New Roman" panose="02020603050405020304" pitchFamily="18" charset="0"/>
                <a:cs typeface="Times New Roman" panose="02020603050405020304" pitchFamily="18" charset="0"/>
              </a:rPr>
              <a:t>Modern based technologies not only helps in overcoming the cost involved in doing the same work manually via human labour work force, but it also ensures accuracy and perfection in regard to the work outputs (</a:t>
            </a:r>
            <a:r>
              <a:rPr lang="en-IN" sz="2800" dirty="0" err="1">
                <a:solidFill>
                  <a:schemeClr val="tx1"/>
                </a:solidFill>
                <a:latin typeface="Times New Roman" panose="02020603050405020304" pitchFamily="18" charset="0"/>
                <a:cs typeface="Times New Roman" panose="02020603050405020304" pitchFamily="18" charset="0"/>
              </a:rPr>
              <a:t>Petrovskaya</a:t>
            </a:r>
            <a:r>
              <a:rPr lang="en-IN" sz="2800" dirty="0">
                <a:solidFill>
                  <a:schemeClr val="tx1"/>
                </a:solidFill>
                <a:latin typeface="Times New Roman" panose="02020603050405020304" pitchFamily="18" charset="0"/>
                <a:cs typeface="Times New Roman" panose="02020603050405020304" pitchFamily="18" charset="0"/>
              </a:rPr>
              <a:t> et al., 2018).</a:t>
            </a:r>
            <a:endParaRPr lang="en-IN"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4013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7"/>
            <a:ext cx="10408883" cy="1671305"/>
          </a:xfrm>
        </p:spPr>
        <p:txBody>
          <a:bodyPr/>
          <a:lstStyle/>
          <a:p>
            <a:pPr algn="ctr"/>
            <a:r>
              <a:rPr lang="en-IN" sz="4000" dirty="0">
                <a:latin typeface="Arial Rounded MT Bold" panose="020F0704030504030204" pitchFamily="34" charset="0"/>
              </a:rPr>
              <a:t>LESSONS THAT CAN BE DRAWN FROM THE CASE STUDY</a:t>
            </a:r>
            <a:endParaRPr lang="en-IN" sz="3600" dirty="0">
              <a:latin typeface="Arial Rounded MT Bold" panose="020F0704030504030204" pitchFamily="34" charset="0"/>
            </a:endParaRPr>
          </a:p>
        </p:txBody>
      </p:sp>
      <p:sp>
        <p:nvSpPr>
          <p:cNvPr id="5" name="Title 3"/>
          <p:cNvSpPr txBox="1">
            <a:spLocks/>
          </p:cNvSpPr>
          <p:nvPr/>
        </p:nvSpPr>
        <p:spPr>
          <a:xfrm>
            <a:off x="995432" y="2843212"/>
            <a:ext cx="10120244" cy="354731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lnSpc>
                <a:spcPct val="150000"/>
              </a:lnSpc>
            </a:pPr>
            <a:r>
              <a:rPr lang="en-IN" sz="2800" dirty="0">
                <a:latin typeface="Times New Roman" panose="02020603050405020304" pitchFamily="18" charset="0"/>
                <a:cs typeface="Times New Roman" panose="02020603050405020304" pitchFamily="18" charset="0"/>
              </a:rPr>
              <a:t>Technology plays a very vital role for which I need to evolve with the change of time in order to ensure the growth factor for the business firms. Technology acts as a catalyst in overcoming our day to day basis issues and handling such effectively.</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90357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54457" y="277387"/>
            <a:ext cx="10408883" cy="790456"/>
          </a:xfrm>
        </p:spPr>
        <p:txBody>
          <a:bodyPr/>
          <a:lstStyle/>
          <a:p>
            <a:pPr algn="ctr"/>
            <a:r>
              <a:rPr lang="en-US" sz="4000" b="1" u="sng" dirty="0">
                <a:latin typeface="Arial Rounded MT Bold" panose="020F0704030504030204" pitchFamily="34" charset="0"/>
              </a:rPr>
              <a:t>REFERENCES</a:t>
            </a:r>
            <a:endParaRPr lang="en-IN" sz="4000" u="sng" dirty="0">
              <a:latin typeface="Arial Rounded MT Bold" panose="020F0704030504030204" pitchFamily="34" charset="0"/>
            </a:endParaRPr>
          </a:p>
        </p:txBody>
      </p:sp>
      <p:sp>
        <p:nvSpPr>
          <p:cNvPr id="5" name="Title 3"/>
          <p:cNvSpPr txBox="1">
            <a:spLocks/>
          </p:cNvSpPr>
          <p:nvPr/>
        </p:nvSpPr>
        <p:spPr>
          <a:xfrm>
            <a:off x="995431" y="1311966"/>
            <a:ext cx="10091669" cy="5017398"/>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71500" indent="-571500" algn="just">
              <a:lnSpc>
                <a:spcPct val="150000"/>
              </a:lnSpc>
              <a:buFont typeface="Wingdings" panose="05000000000000000000" pitchFamily="2" charset="2"/>
              <a:buChar char="ü"/>
            </a:pPr>
            <a:r>
              <a:rPr lang="en-IN" sz="2000" dirty="0">
                <a:latin typeface="Times New Roman" panose="02020603050405020304" pitchFamily="18" charset="0"/>
                <a:cs typeface="Times New Roman" panose="02020603050405020304" pitchFamily="18" charset="0"/>
              </a:rPr>
              <a:t>Amazon, 2020. Who We Are. [online] Available at: &lt;https://www.aboutamazon.com/who-we-are&gt; [Accessed 1 May 2020].</a:t>
            </a:r>
            <a:endParaRPr lang="en-US" sz="2000" dirty="0">
              <a:latin typeface="Times New Roman" panose="02020603050405020304" pitchFamily="18" charset="0"/>
              <a:cs typeface="Times New Roman" panose="02020603050405020304" pitchFamily="18" charset="0"/>
            </a:endParaRPr>
          </a:p>
          <a:p>
            <a:pPr marL="571500" indent="-571500" algn="just">
              <a:lnSpc>
                <a:spcPct val="150000"/>
              </a:lnSpc>
              <a:buFont typeface="Wingdings" panose="05000000000000000000" pitchFamily="2" charset="2"/>
              <a:buChar char="ü"/>
            </a:pPr>
            <a:r>
              <a:rPr lang="en-US" sz="2000" dirty="0" err="1">
                <a:latin typeface="Times New Roman" panose="02020603050405020304" pitchFamily="18" charset="0"/>
                <a:cs typeface="Times New Roman" panose="02020603050405020304" pitchFamily="18" charset="0"/>
              </a:rPr>
              <a:t>Adaji</a:t>
            </a:r>
            <a:r>
              <a:rPr lang="en-US" sz="2000" dirty="0">
                <a:latin typeface="Times New Roman" panose="02020603050405020304" pitchFamily="18" charset="0"/>
                <a:cs typeface="Times New Roman" panose="02020603050405020304" pitchFamily="18" charset="0"/>
              </a:rPr>
              <a:t>, I. and </a:t>
            </a:r>
            <a:r>
              <a:rPr lang="en-US" sz="2000" dirty="0" err="1">
                <a:latin typeface="Times New Roman" panose="02020603050405020304" pitchFamily="18" charset="0"/>
                <a:cs typeface="Times New Roman" panose="02020603050405020304" pitchFamily="18" charset="0"/>
              </a:rPr>
              <a:t>Vassileva</a:t>
            </a:r>
            <a:r>
              <a:rPr lang="en-US" sz="2000" dirty="0">
                <a:latin typeface="Times New Roman" panose="02020603050405020304" pitchFamily="18" charset="0"/>
                <a:cs typeface="Times New Roman" panose="02020603050405020304" pitchFamily="18" charset="0"/>
              </a:rPr>
              <a:t>, J., 2017, April. Perceived effectiveness, credibility and continuance intention in e-commerce: a study of Amazon. In </a:t>
            </a:r>
            <a:r>
              <a:rPr lang="en-IN" sz="2000" dirty="0">
                <a:latin typeface="Times New Roman" panose="02020603050405020304" pitchFamily="18" charset="0"/>
                <a:cs typeface="Times New Roman" panose="02020603050405020304" pitchFamily="18" charset="0"/>
              </a:rPr>
              <a:t>International Conference on Persuasive Technology (pp. 293-306). Springer, Cham.</a:t>
            </a:r>
          </a:p>
          <a:p>
            <a:pPr marL="571500" indent="-571500" algn="just">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Arora, A., Cohen, W.M. and Walsh, J.P., 2016. The acquisition and commercialization of invention in American manufacturing: Incidence and impact. </a:t>
            </a:r>
            <a:r>
              <a:rPr lang="en-IN" sz="2000" dirty="0">
                <a:latin typeface="Times New Roman" panose="02020603050405020304" pitchFamily="18" charset="0"/>
                <a:cs typeface="Times New Roman" panose="02020603050405020304" pitchFamily="18" charset="0"/>
              </a:rPr>
              <a:t>Research Policy, 45(6), pp.1113-1128.</a:t>
            </a:r>
          </a:p>
          <a:p>
            <a:pPr marL="571500" indent="-571500" algn="just">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Ivanov, D., </a:t>
            </a:r>
            <a:r>
              <a:rPr lang="en-US" sz="2000" dirty="0" err="1">
                <a:latin typeface="Times New Roman" panose="02020603050405020304" pitchFamily="18" charset="0"/>
                <a:cs typeface="Times New Roman" panose="02020603050405020304" pitchFamily="18" charset="0"/>
              </a:rPr>
              <a:t>Dolgui</a:t>
            </a:r>
            <a:r>
              <a:rPr lang="en-US" sz="2000" dirty="0">
                <a:latin typeface="Times New Roman" panose="02020603050405020304" pitchFamily="18" charset="0"/>
                <a:cs typeface="Times New Roman" panose="02020603050405020304" pitchFamily="18" charset="0"/>
              </a:rPr>
              <a:t>, A. and </a:t>
            </a:r>
            <a:r>
              <a:rPr lang="en-US" sz="2000" dirty="0" err="1">
                <a:latin typeface="Times New Roman" panose="02020603050405020304" pitchFamily="18" charset="0"/>
                <a:cs typeface="Times New Roman" panose="02020603050405020304" pitchFamily="18" charset="0"/>
              </a:rPr>
              <a:t>Sokolov</a:t>
            </a:r>
            <a:r>
              <a:rPr lang="en-US" sz="2000" dirty="0">
                <a:latin typeface="Times New Roman" panose="02020603050405020304" pitchFamily="18" charset="0"/>
                <a:cs typeface="Times New Roman" panose="02020603050405020304" pitchFamily="18" charset="0"/>
              </a:rPr>
              <a:t>, B., 2019. The impact of digital technology and Industry 4.0 on the ripple effect and supply chain risk analytics. </a:t>
            </a:r>
            <a:r>
              <a:rPr lang="en-IN" sz="2000" dirty="0">
                <a:latin typeface="Times New Roman" panose="02020603050405020304" pitchFamily="18" charset="0"/>
                <a:cs typeface="Times New Roman" panose="02020603050405020304" pitchFamily="18" charset="0"/>
              </a:rPr>
              <a:t>International Journal of Production Research, 57(3), pp.829-846.</a:t>
            </a:r>
          </a:p>
        </p:txBody>
      </p:sp>
    </p:spTree>
    <p:extLst>
      <p:ext uri="{BB962C8B-B14F-4D97-AF65-F5344CB8AC3E}">
        <p14:creationId xmlns:p14="http://schemas.microsoft.com/office/powerpoint/2010/main" val="22838933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8"/>
            <a:ext cx="10408883" cy="790456"/>
          </a:xfrm>
        </p:spPr>
        <p:txBody>
          <a:bodyPr/>
          <a:lstStyle/>
          <a:p>
            <a:pPr algn="ctr"/>
            <a:r>
              <a:rPr lang="en-US" sz="4000" b="1" u="sng" dirty="0">
                <a:latin typeface="Arial Rounded MT Bold" panose="020F0704030504030204" pitchFamily="34" charset="0"/>
              </a:rPr>
              <a:t>REFERENCES</a:t>
            </a:r>
            <a:endParaRPr lang="en-IN" sz="4000" u="sng" dirty="0">
              <a:latin typeface="Arial Rounded MT Bold" panose="020F0704030504030204" pitchFamily="34" charset="0"/>
            </a:endParaRPr>
          </a:p>
        </p:txBody>
      </p:sp>
      <p:sp>
        <p:nvSpPr>
          <p:cNvPr id="5" name="Title 3"/>
          <p:cNvSpPr txBox="1">
            <a:spLocks/>
          </p:cNvSpPr>
          <p:nvPr/>
        </p:nvSpPr>
        <p:spPr>
          <a:xfrm>
            <a:off x="995431" y="2471738"/>
            <a:ext cx="10091669" cy="374332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71500" indent="-571500" algn="just">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Miller, K.C., </a:t>
            </a:r>
            <a:r>
              <a:rPr lang="en-US" sz="2000" dirty="0" err="1">
                <a:latin typeface="Times New Roman" panose="02020603050405020304" pitchFamily="18" charset="0"/>
                <a:cs typeface="Times New Roman" panose="02020603050405020304" pitchFamily="18" charset="0"/>
              </a:rPr>
              <a:t>Eakle</a:t>
            </a:r>
            <a:r>
              <a:rPr lang="en-US" sz="2000" dirty="0">
                <a:latin typeface="Times New Roman" panose="02020603050405020304" pitchFamily="18" charset="0"/>
                <a:cs typeface="Times New Roman" panose="02020603050405020304" pitchFamily="18" charset="0"/>
              </a:rPr>
              <a:t>, J.S., </a:t>
            </a:r>
            <a:r>
              <a:rPr lang="en-US" sz="2000" dirty="0" err="1">
                <a:latin typeface="Times New Roman" panose="02020603050405020304" pitchFamily="18" charset="0"/>
                <a:cs typeface="Times New Roman" panose="02020603050405020304" pitchFamily="18" charset="0"/>
              </a:rPr>
              <a:t>Armato</a:t>
            </a:r>
            <a:r>
              <a:rPr lang="en-US" sz="2000" dirty="0">
                <a:latin typeface="Times New Roman" panose="02020603050405020304" pitchFamily="18" charset="0"/>
                <a:cs typeface="Times New Roman" panose="02020603050405020304" pitchFamily="18" charset="0"/>
              </a:rPr>
              <a:t>, S.S. and Norwood, J.B., Amazon Technologies </a:t>
            </a:r>
            <a:r>
              <a:rPr lang="en-US" sz="2000" dirty="0" err="1">
                <a:latin typeface="Times New Roman" panose="02020603050405020304" pitchFamily="18" charset="0"/>
                <a:cs typeface="Times New Roman" panose="02020603050405020304" pitchFamily="18" charset="0"/>
              </a:rPr>
              <a:t>Inc</a:t>
            </a:r>
            <a:r>
              <a:rPr lang="en-US" sz="2000" dirty="0">
                <a:latin typeface="Times New Roman" panose="02020603050405020304" pitchFamily="18" charset="0"/>
                <a:cs typeface="Times New Roman" panose="02020603050405020304" pitchFamily="18" charset="0"/>
              </a:rPr>
              <a:t>, 2017. </a:t>
            </a:r>
            <a:r>
              <a:rPr lang="en-IN" sz="2000" dirty="0">
                <a:latin typeface="Times New Roman" panose="02020603050405020304" pitchFamily="18" charset="0"/>
                <a:cs typeface="Times New Roman" panose="02020603050405020304" pitchFamily="18" charset="0"/>
              </a:rPr>
              <a:t>Forecasting supply chain components. U.S. Patent 9,721,295.</a:t>
            </a:r>
          </a:p>
          <a:p>
            <a:pPr marL="571500" indent="-571500" algn="just">
              <a:lnSpc>
                <a:spcPct val="150000"/>
              </a:lnSpc>
              <a:buFont typeface="Wingdings" panose="05000000000000000000" pitchFamily="2" charset="2"/>
              <a:buChar char="ü"/>
            </a:pPr>
            <a:r>
              <a:rPr lang="en-US" sz="2000" dirty="0" err="1">
                <a:latin typeface="Times New Roman" panose="02020603050405020304" pitchFamily="18" charset="0"/>
                <a:cs typeface="Times New Roman" panose="02020603050405020304" pitchFamily="18" charset="0"/>
              </a:rPr>
              <a:t>Onyusheva</a:t>
            </a:r>
            <a:r>
              <a:rPr lang="en-US" sz="2000" dirty="0">
                <a:latin typeface="Times New Roman" panose="02020603050405020304" pitchFamily="18" charset="0"/>
                <a:cs typeface="Times New Roman" panose="02020603050405020304" pitchFamily="18" charset="0"/>
              </a:rPr>
              <a:t>, I. and </a:t>
            </a:r>
            <a:r>
              <a:rPr lang="en-US" sz="2000" dirty="0" err="1">
                <a:latin typeface="Times New Roman" panose="02020603050405020304" pitchFamily="18" charset="0"/>
                <a:cs typeface="Times New Roman" panose="02020603050405020304" pitchFamily="18" charset="0"/>
              </a:rPr>
              <a:t>Seenalasataporn</a:t>
            </a:r>
            <a:r>
              <a:rPr lang="en-US" sz="2000" dirty="0">
                <a:latin typeface="Times New Roman" panose="02020603050405020304" pitchFamily="18" charset="0"/>
                <a:cs typeface="Times New Roman" panose="02020603050405020304" pitchFamily="18" charset="0"/>
              </a:rPr>
              <a:t>, T., 2018. STRATEGIC ANALYSIS OF GLOBAL E-COMMERCE AND DIVERSIFICATION TECHNOLOGY: THE CASE OF AMAZON. COM INC. </a:t>
            </a:r>
            <a:r>
              <a:rPr lang="en-IN" sz="2000" dirty="0">
                <a:latin typeface="Times New Roman" panose="02020603050405020304" pitchFamily="18" charset="0"/>
                <a:cs typeface="Times New Roman" panose="02020603050405020304" pitchFamily="18" charset="0"/>
              </a:rPr>
              <a:t>The </a:t>
            </a:r>
            <a:r>
              <a:rPr lang="en-IN" sz="2000" dirty="0" err="1">
                <a:latin typeface="Times New Roman" panose="02020603050405020304" pitchFamily="18" charset="0"/>
                <a:cs typeface="Times New Roman" panose="02020603050405020304" pitchFamily="18" charset="0"/>
              </a:rPr>
              <a:t>EUrASEANs</a:t>
            </a:r>
            <a:r>
              <a:rPr lang="en-IN" sz="2000" dirty="0">
                <a:latin typeface="Times New Roman" panose="02020603050405020304" pitchFamily="18" charset="0"/>
                <a:cs typeface="Times New Roman" panose="02020603050405020304" pitchFamily="18" charset="0"/>
              </a:rPr>
              <a:t>: journal on global socio-economic dynamics, (1 (8)), pp.48-63.</a:t>
            </a:r>
          </a:p>
          <a:p>
            <a:pPr marL="571500" indent="-571500" algn="just">
              <a:lnSpc>
                <a:spcPct val="150000"/>
              </a:lnSpc>
              <a:buFont typeface="Wingdings" panose="05000000000000000000" pitchFamily="2" charset="2"/>
              <a:buChar char="ü"/>
            </a:pPr>
            <a:r>
              <a:rPr lang="en-US" sz="2000" dirty="0" err="1">
                <a:latin typeface="Times New Roman" panose="02020603050405020304" pitchFamily="18" charset="0"/>
                <a:cs typeface="Times New Roman" panose="02020603050405020304" pitchFamily="18" charset="0"/>
              </a:rPr>
              <a:t>Petrenko</a:t>
            </a:r>
            <a:r>
              <a:rPr lang="en-US" sz="2000" dirty="0">
                <a:latin typeface="Times New Roman" panose="02020603050405020304" pitchFamily="18" charset="0"/>
                <a:cs typeface="Times New Roman" panose="02020603050405020304" pitchFamily="18" charset="0"/>
              </a:rPr>
              <a:t>, M., </a:t>
            </a:r>
            <a:r>
              <a:rPr lang="en-US" sz="2000" dirty="0" err="1">
                <a:latin typeface="Times New Roman" panose="02020603050405020304" pitchFamily="18" charset="0"/>
                <a:cs typeface="Times New Roman" panose="02020603050405020304" pitchFamily="18" charset="0"/>
              </a:rPr>
              <a:t>Hegde</a:t>
            </a:r>
            <a:r>
              <a:rPr lang="en-US" sz="2000" dirty="0">
                <a:latin typeface="Times New Roman" panose="02020603050405020304" pitchFamily="18" charset="0"/>
                <a:cs typeface="Times New Roman" panose="02020603050405020304" pitchFamily="18" charset="0"/>
              </a:rPr>
              <a:t>, M., Smit, C., Zhang, H., </a:t>
            </a:r>
            <a:r>
              <a:rPr lang="en-US" sz="2000" dirty="0" err="1">
                <a:latin typeface="Times New Roman" panose="02020603050405020304" pitchFamily="18" charset="0"/>
                <a:cs typeface="Times New Roman" panose="02020603050405020304" pitchFamily="18" charset="0"/>
              </a:rPr>
              <a:t>Pilone</a:t>
            </a:r>
            <a:r>
              <a:rPr lang="en-US" sz="2000" dirty="0">
                <a:latin typeface="Times New Roman" panose="02020603050405020304" pitchFamily="18" charset="0"/>
                <a:cs typeface="Times New Roman" panose="02020603050405020304" pitchFamily="18" charset="0"/>
              </a:rPr>
              <a:t>, P., </a:t>
            </a:r>
            <a:r>
              <a:rPr lang="en-US" sz="2000" dirty="0" err="1">
                <a:latin typeface="Times New Roman" panose="02020603050405020304" pitchFamily="18" charset="0"/>
                <a:cs typeface="Times New Roman" panose="02020603050405020304" pitchFamily="18" charset="0"/>
              </a:rPr>
              <a:t>Zasorin</a:t>
            </a:r>
            <a:r>
              <a:rPr lang="en-US" sz="2000" dirty="0">
                <a:latin typeface="Times New Roman" panose="02020603050405020304" pitchFamily="18" charset="0"/>
                <a:cs typeface="Times New Roman" panose="02020603050405020304" pitchFamily="18" charset="0"/>
              </a:rPr>
              <a:t>, A.A. and Pham, L., 2017. Giovanni in the Cloud: Earth Science Data Exploration in Amazon Web Services.</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293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8"/>
            <a:ext cx="10408883" cy="790456"/>
          </a:xfrm>
        </p:spPr>
        <p:txBody>
          <a:bodyPr/>
          <a:lstStyle/>
          <a:p>
            <a:pPr algn="ctr"/>
            <a:r>
              <a:rPr lang="en-US" sz="4000" b="1" u="sng" dirty="0">
                <a:latin typeface="Arial Rounded MT Bold" panose="020F0704030504030204" pitchFamily="34" charset="0"/>
              </a:rPr>
              <a:t>REFERENCES</a:t>
            </a:r>
            <a:endParaRPr lang="en-IN" sz="4000" u="sng" dirty="0">
              <a:latin typeface="Arial Rounded MT Bold" panose="020F0704030504030204" pitchFamily="34" charset="0"/>
            </a:endParaRPr>
          </a:p>
        </p:txBody>
      </p:sp>
      <p:sp>
        <p:nvSpPr>
          <p:cNvPr id="5" name="Title 3"/>
          <p:cNvSpPr txBox="1">
            <a:spLocks/>
          </p:cNvSpPr>
          <p:nvPr/>
        </p:nvSpPr>
        <p:spPr>
          <a:xfrm>
            <a:off x="995431" y="2471738"/>
            <a:ext cx="10091669" cy="3743325"/>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571500" indent="-571500" algn="just">
              <a:lnSpc>
                <a:spcPct val="150000"/>
              </a:lnSpc>
              <a:buFont typeface="Wingdings" panose="05000000000000000000" pitchFamily="2" charset="2"/>
              <a:buChar char="ü"/>
            </a:pPr>
            <a:r>
              <a:rPr lang="en-US" sz="2400" dirty="0" err="1">
                <a:latin typeface="Times New Roman" panose="02020603050405020304" pitchFamily="18" charset="0"/>
                <a:cs typeface="Times New Roman" panose="02020603050405020304" pitchFamily="18" charset="0"/>
              </a:rPr>
              <a:t>Petrovskaya</a:t>
            </a:r>
            <a:r>
              <a:rPr lang="en-US" sz="2400" dirty="0">
                <a:latin typeface="Times New Roman" panose="02020603050405020304" pitchFamily="18" charset="0"/>
                <a:cs typeface="Times New Roman" panose="02020603050405020304" pitchFamily="18" charset="0"/>
              </a:rPr>
              <a:t>, M.V., </a:t>
            </a:r>
            <a:r>
              <a:rPr lang="en-US" sz="2400" dirty="0" err="1">
                <a:latin typeface="Times New Roman" panose="02020603050405020304" pitchFamily="18" charset="0"/>
                <a:cs typeface="Times New Roman" panose="02020603050405020304" pitchFamily="18" charset="0"/>
              </a:rPr>
              <a:t>Grigorieva</a:t>
            </a:r>
            <a:r>
              <a:rPr lang="en-US" sz="2400" dirty="0">
                <a:latin typeface="Times New Roman" panose="02020603050405020304" pitchFamily="18" charset="0"/>
                <a:cs typeface="Times New Roman" panose="02020603050405020304" pitchFamily="18" charset="0"/>
              </a:rPr>
              <a:t>, E.M. and </a:t>
            </a:r>
            <a:r>
              <a:rPr lang="en-US" sz="2400" dirty="0" err="1">
                <a:latin typeface="Times New Roman" panose="02020603050405020304" pitchFamily="18" charset="0"/>
                <a:cs typeface="Times New Roman" panose="02020603050405020304" pitchFamily="18" charset="0"/>
              </a:rPr>
              <a:t>Zaitseva</a:t>
            </a:r>
            <a:r>
              <a:rPr lang="en-US" sz="2400" dirty="0">
                <a:latin typeface="Times New Roman" panose="02020603050405020304" pitchFamily="18" charset="0"/>
                <a:cs typeface="Times New Roman" panose="02020603050405020304" pitchFamily="18" charset="0"/>
              </a:rPr>
              <a:t>, N.A., 2018, August. Improvement of Financial Activities of Hotels Through Innovative Technologies. In </a:t>
            </a:r>
            <a:r>
              <a:rPr lang="en-IN" sz="2400" dirty="0">
                <a:latin typeface="Times New Roman" panose="02020603050405020304" pitchFamily="18" charset="0"/>
                <a:cs typeface="Times New Roman" panose="02020603050405020304" pitchFamily="18" charset="0"/>
              </a:rPr>
              <a:t>International conference" Economy in the modern world"(ICEMW 2018). Atlantis Press.</a:t>
            </a:r>
          </a:p>
          <a:p>
            <a:pPr marL="571500" indent="-571500" algn="just">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Smith, B. and Linden, G., 2017. Two decades of recommender systems at amazon. com. </a:t>
            </a:r>
            <a:r>
              <a:rPr lang="en-IN" sz="2400" dirty="0" err="1">
                <a:latin typeface="Times New Roman" panose="02020603050405020304" pitchFamily="18" charset="0"/>
                <a:cs typeface="Times New Roman" panose="02020603050405020304" pitchFamily="18" charset="0"/>
              </a:rPr>
              <a:t>Ieee</a:t>
            </a:r>
            <a:r>
              <a:rPr lang="en-IN" sz="2400" dirty="0">
                <a:latin typeface="Times New Roman" panose="02020603050405020304" pitchFamily="18" charset="0"/>
                <a:cs typeface="Times New Roman" panose="02020603050405020304" pitchFamily="18" charset="0"/>
              </a:rPr>
              <a:t> internet computing, 21(3), pp.12-18.</a:t>
            </a:r>
          </a:p>
        </p:txBody>
      </p:sp>
    </p:spTree>
    <p:extLst>
      <p:ext uri="{BB962C8B-B14F-4D97-AF65-F5344CB8AC3E}">
        <p14:creationId xmlns:p14="http://schemas.microsoft.com/office/powerpoint/2010/main" val="1666694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95431" y="1171908"/>
            <a:ext cx="10408883" cy="790456"/>
          </a:xfrm>
        </p:spPr>
        <p:txBody>
          <a:bodyPr/>
          <a:lstStyle/>
          <a:p>
            <a:pPr algn="ctr"/>
            <a:r>
              <a:rPr lang="en-US" sz="4000" b="1" u="sng" dirty="0">
                <a:latin typeface="Arial Rounded MT Bold" panose="020F0704030504030204" pitchFamily="34" charset="0"/>
              </a:rPr>
              <a:t>REFERENCES</a:t>
            </a:r>
            <a:endParaRPr lang="en-IN" sz="4000" u="sng" dirty="0">
              <a:latin typeface="Arial Rounded MT Bold" panose="020F0704030504030204" pitchFamily="34" charset="0"/>
            </a:endParaRPr>
          </a:p>
        </p:txBody>
      </p:sp>
      <p:sp>
        <p:nvSpPr>
          <p:cNvPr id="5" name="Title 3"/>
          <p:cNvSpPr txBox="1">
            <a:spLocks/>
          </p:cNvSpPr>
          <p:nvPr/>
        </p:nvSpPr>
        <p:spPr>
          <a:xfrm>
            <a:off x="995431" y="2076664"/>
            <a:ext cx="10091669" cy="4338424"/>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342900" indent="-342900" algn="just">
              <a:lnSpc>
                <a:spcPct val="150000"/>
              </a:lnSpc>
              <a:buFont typeface="Wingdings" panose="05000000000000000000" pitchFamily="2" charset="2"/>
              <a:buChar char="ü"/>
            </a:pPr>
            <a:r>
              <a:rPr lang="en-IN" sz="2000" dirty="0" err="1">
                <a:latin typeface="Times New Roman" panose="02020603050405020304" pitchFamily="18" charset="0"/>
                <a:cs typeface="Times New Roman" panose="02020603050405020304" pitchFamily="18" charset="0"/>
              </a:rPr>
              <a:t>Walch</a:t>
            </a:r>
            <a:r>
              <a:rPr lang="en-IN" sz="2000" dirty="0">
                <a:latin typeface="Times New Roman" panose="02020603050405020304" pitchFamily="18" charset="0"/>
                <a:cs typeface="Times New Roman" panose="02020603050405020304" pitchFamily="18" charset="0"/>
              </a:rPr>
              <a:t>, K., 2020. The Twenty Year History Of AI At Amazon. [online] Forbes. Available at: &lt;https://www.forbes.com/sites/cognitiveworld/2019/07/19/the-twenty-year-history-of-ai-at-amazon/#59ef61d568d0&gt; [Accessed 1 May 2020].</a:t>
            </a:r>
            <a:endParaRPr lang="en-US" sz="2000" dirty="0">
              <a:latin typeface="Times New Roman" panose="02020603050405020304" pitchFamily="18" charset="0"/>
              <a:cs typeface="Times New Roman" panose="02020603050405020304" pitchFamily="18" charset="0"/>
            </a:endParaRPr>
          </a:p>
          <a:p>
            <a:pPr marL="342900" indent="-342900" algn="just">
              <a:lnSpc>
                <a:spcPct val="150000"/>
              </a:lnSpc>
              <a:buFont typeface="Wingdings" panose="05000000000000000000" pitchFamily="2" charset="2"/>
              <a:buChar char="ü"/>
            </a:pPr>
            <a:r>
              <a:rPr lang="en-US" sz="2000" dirty="0" err="1">
                <a:latin typeface="Times New Roman" panose="02020603050405020304" pitchFamily="18" charset="0"/>
                <a:cs typeface="Times New Roman" panose="02020603050405020304" pitchFamily="18" charset="0"/>
              </a:rPr>
              <a:t>Wankhede</a:t>
            </a:r>
            <a:r>
              <a:rPr lang="en-US" sz="2000" dirty="0">
                <a:latin typeface="Times New Roman" panose="02020603050405020304" pitchFamily="18" charset="0"/>
                <a:cs typeface="Times New Roman" panose="02020603050405020304" pitchFamily="18" charset="0"/>
              </a:rPr>
              <a:t>, K., </a:t>
            </a:r>
            <a:r>
              <a:rPr lang="en-US" sz="2000" dirty="0" err="1">
                <a:latin typeface="Times New Roman" panose="02020603050405020304" pitchFamily="18" charset="0"/>
                <a:cs typeface="Times New Roman" panose="02020603050405020304" pitchFamily="18" charset="0"/>
              </a:rPr>
              <a:t>Wukkadada</a:t>
            </a:r>
            <a:r>
              <a:rPr lang="en-US" sz="2000" dirty="0">
                <a:latin typeface="Times New Roman" panose="02020603050405020304" pitchFamily="18" charset="0"/>
                <a:cs typeface="Times New Roman" panose="02020603050405020304" pitchFamily="18" charset="0"/>
              </a:rPr>
              <a:t>, B. and </a:t>
            </a:r>
            <a:r>
              <a:rPr lang="en-US" sz="2000" dirty="0" err="1">
                <a:latin typeface="Times New Roman" panose="02020603050405020304" pitchFamily="18" charset="0"/>
                <a:cs typeface="Times New Roman" panose="02020603050405020304" pitchFamily="18" charset="0"/>
              </a:rPr>
              <a:t>Nadar</a:t>
            </a:r>
            <a:r>
              <a:rPr lang="en-US" sz="2000" dirty="0">
                <a:latin typeface="Times New Roman" panose="02020603050405020304" pitchFamily="18" charset="0"/>
                <a:cs typeface="Times New Roman" panose="02020603050405020304" pitchFamily="18" charset="0"/>
              </a:rPr>
              <a:t>, V., 2018, July. Just walk-out technology and its challenges: a case of Amazon go. In </a:t>
            </a:r>
            <a:r>
              <a:rPr lang="en-IN" sz="2000" dirty="0">
                <a:latin typeface="Times New Roman" panose="02020603050405020304" pitchFamily="18" charset="0"/>
                <a:cs typeface="Times New Roman" panose="02020603050405020304" pitchFamily="18" charset="0"/>
              </a:rPr>
              <a:t>2018 International Conference on Inventive Research in Computing Applications (ICIRCA) (pp. 254-257).</a:t>
            </a:r>
          </a:p>
          <a:p>
            <a:pPr marL="342900" indent="-342900" algn="just">
              <a:lnSpc>
                <a:spcPct val="150000"/>
              </a:lnSpc>
              <a:buFont typeface="Wingdings" panose="05000000000000000000" pitchFamily="2" charset="2"/>
              <a:buChar char="ü"/>
            </a:pPr>
            <a:r>
              <a:rPr lang="en-US" sz="2000" dirty="0" err="1">
                <a:latin typeface="Times New Roman" panose="02020603050405020304" pitchFamily="18" charset="0"/>
                <a:cs typeface="Times New Roman" panose="02020603050405020304" pitchFamily="18" charset="0"/>
              </a:rPr>
              <a:t>Widmer</a:t>
            </a:r>
            <a:r>
              <a:rPr lang="en-US" sz="2000" dirty="0">
                <a:latin typeface="Times New Roman" panose="02020603050405020304" pitchFamily="18" charset="0"/>
                <a:cs typeface="Times New Roman" panose="02020603050405020304" pitchFamily="18" charset="0"/>
              </a:rPr>
              <a:t>, N.S., Moss, G.L. and </a:t>
            </a:r>
            <a:r>
              <a:rPr lang="en-US" sz="2000" dirty="0" err="1">
                <a:latin typeface="Times New Roman" panose="02020603050405020304" pitchFamily="18" charset="0"/>
                <a:cs typeface="Times New Roman" panose="02020603050405020304" pitchFamily="18" charset="0"/>
              </a:rPr>
              <a:t>Tocci</a:t>
            </a:r>
            <a:r>
              <a:rPr lang="en-US" sz="2000" dirty="0">
                <a:latin typeface="Times New Roman" panose="02020603050405020304" pitchFamily="18" charset="0"/>
                <a:cs typeface="Times New Roman" panose="02020603050405020304" pitchFamily="18" charset="0"/>
              </a:rPr>
              <a:t>, R.J., 2018. </a:t>
            </a:r>
            <a:r>
              <a:rPr lang="en-IN" sz="2000" dirty="0">
                <a:latin typeface="Times New Roman" panose="02020603050405020304" pitchFamily="18" charset="0"/>
                <a:cs typeface="Times New Roman" panose="02020603050405020304" pitchFamily="18" charset="0"/>
              </a:rPr>
              <a:t>Digital systems: principles and applications. Pearson.</a:t>
            </a:r>
          </a:p>
          <a:p>
            <a:pPr marL="342900" indent="-342900" algn="just">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Wittig, M., Wittig, A. and Whaley, B., 2016. </a:t>
            </a:r>
            <a:r>
              <a:rPr lang="en-IN" sz="2000" dirty="0">
                <a:latin typeface="Times New Roman" panose="02020603050405020304" pitchFamily="18" charset="0"/>
                <a:cs typeface="Times New Roman" panose="02020603050405020304" pitchFamily="18" charset="0"/>
              </a:rPr>
              <a:t>Amazon web services in action (p. 424). Manning.</a:t>
            </a:r>
          </a:p>
          <a:p>
            <a:pPr marL="342900" indent="-342900" algn="just">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Zhu, F., and Liu, Q., 2018. Competing with </a:t>
            </a:r>
            <a:r>
              <a:rPr lang="en-US" sz="2000" dirty="0" err="1">
                <a:latin typeface="Times New Roman" panose="02020603050405020304" pitchFamily="18" charset="0"/>
                <a:cs typeface="Times New Roman" panose="02020603050405020304" pitchFamily="18" charset="0"/>
              </a:rPr>
              <a:t>complementors</a:t>
            </a:r>
            <a:r>
              <a:rPr lang="en-US" sz="2000" dirty="0">
                <a:latin typeface="Times New Roman" panose="02020603050405020304" pitchFamily="18" charset="0"/>
                <a:cs typeface="Times New Roman" panose="02020603050405020304" pitchFamily="18" charset="0"/>
              </a:rPr>
              <a:t>: An empirical look at Amazon. com. </a:t>
            </a:r>
            <a:r>
              <a:rPr lang="en-IN" sz="2000" dirty="0">
                <a:latin typeface="Times New Roman" panose="02020603050405020304" pitchFamily="18" charset="0"/>
                <a:cs typeface="Times New Roman" panose="02020603050405020304" pitchFamily="18" charset="0"/>
              </a:rPr>
              <a:t>Strategic Management Journal, 39(10), pp.2618-2642.</a:t>
            </a:r>
          </a:p>
        </p:txBody>
      </p:sp>
    </p:spTree>
    <p:extLst>
      <p:ext uri="{BB962C8B-B14F-4D97-AF65-F5344CB8AC3E}">
        <p14:creationId xmlns:p14="http://schemas.microsoft.com/office/powerpoint/2010/main" val="2405190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8000" r="-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50356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3541</Words>
  <Application>Microsoft Office PowerPoint</Application>
  <PresentationFormat>Widescreen</PresentationFormat>
  <Paragraphs>178</Paragraphs>
  <Slides>21</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vt:lpstr>
      <vt:lpstr>Arial Black</vt:lpstr>
      <vt:lpstr>Arial Rounded MT Bold</vt:lpstr>
      <vt:lpstr>Calibri</vt:lpstr>
      <vt:lpstr>Century Gothic</vt:lpstr>
      <vt:lpstr>Times New Roman</vt:lpstr>
      <vt:lpstr>Wingdings</vt:lpstr>
      <vt:lpstr>Wingdings 3</vt:lpstr>
      <vt:lpstr>Ion</vt:lpstr>
      <vt:lpstr>STUDENTS NAME: MARIUS CONSTANTIN DRAGANESCU (1913117 ) – GROUP LEADER                                 MIRUNA BOZDOG ( 1912283 )                                 LIVIU PETRICA SCHIPOR ( 1909070 )                                 IULIANA TENDER ( 1912282 )   MODULE TITLE: DIGITAL SKILLS AND RESEARCH METHDOS  MODULE LECTURER: AMITAVE BANIK  ASSIGNMENT TITLE: CERTIFICATE OF HIGHER EDUCATION IN SKILLS FOR THE WORKPLACE , UNIVERSITY OF TRINITY SAINT DAVID  </vt:lpstr>
      <vt:lpstr>INTRODUCTION</vt:lpstr>
      <vt:lpstr>BACKGROUND OF THE CHOSEN ORGANISATION</vt:lpstr>
      <vt:lpstr>CHALLENGES BEFORE THE INTRODUCTION OF MODERN TECHNOLOGY</vt:lpstr>
      <vt:lpstr>INSIGHTS TO THE MODERN TECHNOLOGY INTRODUCED</vt:lpstr>
      <vt:lpstr>PowerPoint Presentation</vt:lpstr>
      <vt:lpstr>PowerPoint Presentation</vt:lpstr>
      <vt:lpstr>Morgan Stanley's analysts have in like manner set a value main focus at $2,000/share or a market capitalization outperforming $1T inside the year. In the competition that Amazon can satisfy these pretentious targets, it will be "the most compelling expansion of an immense partnership all through the total presence of present-day business“(Widmer et al., 2018). </vt:lpstr>
      <vt:lpstr>THE IMPACT OF THE TECHNOLOGY INTRODUCED</vt:lpstr>
      <vt:lpstr>PowerPoint Presentation</vt:lpstr>
      <vt:lpstr>PowerPoint Presentation</vt:lpstr>
      <vt:lpstr>PowerPoint Presentation</vt:lpstr>
      <vt:lpstr>PowerPoint Presentation</vt:lpstr>
      <vt:lpstr>PowerPoint Presentation</vt:lpstr>
      <vt:lpstr>SCOPE AND BENEFITS OF MODERN BASED INNOVATIVE TECHNOLOGIES</vt:lpstr>
      <vt:lpstr>LESSONS THAT CAN BE DRAWN FROM THE CASE STUDY</vt:lpstr>
      <vt:lpstr>REFERENCES</vt:lpstr>
      <vt:lpstr>REFERENCES</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STUDENTS NAME: MARIUS CONSTANTIN DRAGANESCU (1913117 )                                MIRUNA BOZDOG ( 1912283 )                                LIVIU PETRICA SCHIPOR ( 1909070 )                                IULIANA TENDER ( 1912282 )   MODULE TITLE: DIGITAL SKILLS AND RESEARCH METHDOS  MODULE LECTURER: AMITAVE BANIK  ASSIGNMENT TITLE: CERTIFICATE OF HIGHER EDUCATION IN SKILLS FOR THE WORKPLACE , UNIVERSITY OF TRINITY SAINT DAVID  </dc:title>
  <dc:creator>Marius Draganescu</dc:creator>
  <cp:lastModifiedBy>Marius Draganescu</cp:lastModifiedBy>
  <cp:revision>8</cp:revision>
  <dcterms:created xsi:type="dcterms:W3CDTF">2020-05-01T17:18:26Z</dcterms:created>
  <dcterms:modified xsi:type="dcterms:W3CDTF">2020-05-04T10:11:00Z</dcterms:modified>
</cp:coreProperties>
</file>