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761" r:id="rId1"/>
  </p:sldMasterIdLst>
  <p:notesMasterIdLst>
    <p:notesMasterId r:id="rId12"/>
  </p:notesMasterIdLst>
  <p:sldIdLst>
    <p:sldId id="256" r:id="rId2"/>
    <p:sldId id="268" r:id="rId3"/>
    <p:sldId id="267" r:id="rId4"/>
    <p:sldId id="258" r:id="rId5"/>
    <p:sldId id="272" r:id="rId6"/>
    <p:sldId id="273" r:id="rId7"/>
    <p:sldId id="274" r:id="rId8"/>
    <p:sldId id="263" r:id="rId9"/>
    <p:sldId id="262" r:id="rId10"/>
    <p:sldId id="27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787" autoAdjust="0"/>
    <p:restoredTop sz="96283" autoAdjust="0"/>
  </p:normalViewPr>
  <p:slideViewPr>
    <p:cSldViewPr snapToGrid="0">
      <p:cViewPr varScale="1">
        <p:scale>
          <a:sx n="78" d="100"/>
          <a:sy n="78" d="100"/>
        </p:scale>
        <p:origin x="14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3763D1-8FFE-41B6-95E1-C79238B54C06}"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A5BB37A6-FEAC-473A-9C7A-95C4210BFAAF}">
      <dgm:prSet/>
      <dgm:spPr/>
      <dgm:t>
        <a:bodyPr/>
        <a:lstStyle/>
        <a:p>
          <a:r>
            <a:rPr lang="en-GB" dirty="0"/>
            <a:t>1.	Introduction. Page 3 </a:t>
          </a:r>
          <a:endParaRPr lang="en-US" dirty="0"/>
        </a:p>
      </dgm:t>
    </dgm:pt>
    <dgm:pt modelId="{DD0B0965-8361-4CC0-A2E7-3342881C8364}" type="parTrans" cxnId="{F47C3189-E579-4BFF-A3E1-BA6BD638C4DF}">
      <dgm:prSet/>
      <dgm:spPr/>
      <dgm:t>
        <a:bodyPr/>
        <a:lstStyle/>
        <a:p>
          <a:endParaRPr lang="en-US"/>
        </a:p>
      </dgm:t>
    </dgm:pt>
    <dgm:pt modelId="{F100E1A3-4A4E-4F8B-917C-C671AF4D8964}" type="sibTrans" cxnId="{F47C3189-E579-4BFF-A3E1-BA6BD638C4DF}">
      <dgm:prSet/>
      <dgm:spPr/>
      <dgm:t>
        <a:bodyPr/>
        <a:lstStyle/>
        <a:p>
          <a:endParaRPr lang="en-US"/>
        </a:p>
      </dgm:t>
    </dgm:pt>
    <dgm:pt modelId="{9AB5996B-942A-4B89-8CD1-3E2642A2E352}">
      <dgm:prSet/>
      <dgm:spPr/>
      <dgm:t>
        <a:bodyPr/>
        <a:lstStyle/>
        <a:p>
          <a:r>
            <a:rPr lang="en-GB" dirty="0"/>
            <a:t>2.	Key Business problems. Page 4 </a:t>
          </a:r>
          <a:endParaRPr lang="en-US" dirty="0"/>
        </a:p>
      </dgm:t>
    </dgm:pt>
    <dgm:pt modelId="{1B498D7D-A33A-4CBD-B29B-171354E593DB}" type="parTrans" cxnId="{BAF903B8-5855-4C8F-8080-013DD9FCBC63}">
      <dgm:prSet/>
      <dgm:spPr/>
      <dgm:t>
        <a:bodyPr/>
        <a:lstStyle/>
        <a:p>
          <a:endParaRPr lang="en-US"/>
        </a:p>
      </dgm:t>
    </dgm:pt>
    <dgm:pt modelId="{DB914D63-A188-4AD3-8186-39CFB4B20B0E}" type="sibTrans" cxnId="{BAF903B8-5855-4C8F-8080-013DD9FCBC63}">
      <dgm:prSet/>
      <dgm:spPr/>
      <dgm:t>
        <a:bodyPr/>
        <a:lstStyle/>
        <a:p>
          <a:endParaRPr lang="en-US"/>
        </a:p>
      </dgm:t>
    </dgm:pt>
    <dgm:pt modelId="{611B9C64-9CB7-48D4-B247-08CDA84029FD}">
      <dgm:prSet/>
      <dgm:spPr/>
      <dgm:t>
        <a:bodyPr/>
        <a:lstStyle/>
        <a:p>
          <a:r>
            <a:rPr lang="en-GB" dirty="0"/>
            <a:t>3.	Problem: Nature and Scope. Page 5</a:t>
          </a:r>
          <a:endParaRPr lang="en-US" dirty="0"/>
        </a:p>
      </dgm:t>
    </dgm:pt>
    <dgm:pt modelId="{A8124794-BC93-44A0-8E44-FE63C5E11D27}" type="parTrans" cxnId="{F709EC38-9A8A-4702-9E63-821320FAD0E5}">
      <dgm:prSet/>
      <dgm:spPr/>
      <dgm:t>
        <a:bodyPr/>
        <a:lstStyle/>
        <a:p>
          <a:endParaRPr lang="en-US"/>
        </a:p>
      </dgm:t>
    </dgm:pt>
    <dgm:pt modelId="{2EFD55AC-3732-4F02-90EE-183010756F25}" type="sibTrans" cxnId="{F709EC38-9A8A-4702-9E63-821320FAD0E5}">
      <dgm:prSet/>
      <dgm:spPr/>
      <dgm:t>
        <a:bodyPr/>
        <a:lstStyle/>
        <a:p>
          <a:endParaRPr lang="en-US"/>
        </a:p>
      </dgm:t>
    </dgm:pt>
    <dgm:pt modelId="{9D7B0C59-5511-42F7-B9C3-45CE54FF9E3E}">
      <dgm:prSet/>
      <dgm:spPr/>
      <dgm:t>
        <a:bodyPr/>
        <a:lstStyle/>
        <a:p>
          <a:r>
            <a:rPr lang="en-GB" dirty="0"/>
            <a:t>4.	PESTLE Analysis: Green Haven Florist. Page 6/7</a:t>
          </a:r>
          <a:endParaRPr lang="en-US" dirty="0"/>
        </a:p>
      </dgm:t>
    </dgm:pt>
    <dgm:pt modelId="{4B89A604-95F4-42BF-973A-D42D7ED1D810}" type="parTrans" cxnId="{55F650FE-9055-4A9D-B11A-B218FB59527A}">
      <dgm:prSet/>
      <dgm:spPr/>
      <dgm:t>
        <a:bodyPr/>
        <a:lstStyle/>
        <a:p>
          <a:endParaRPr lang="en-US"/>
        </a:p>
      </dgm:t>
    </dgm:pt>
    <dgm:pt modelId="{5EEBA4F5-96D3-4342-BF0B-A4603E368DA0}" type="sibTrans" cxnId="{55F650FE-9055-4A9D-B11A-B218FB59527A}">
      <dgm:prSet/>
      <dgm:spPr/>
      <dgm:t>
        <a:bodyPr/>
        <a:lstStyle/>
        <a:p>
          <a:endParaRPr lang="en-US"/>
        </a:p>
      </dgm:t>
    </dgm:pt>
    <dgm:pt modelId="{66A72BCC-EC99-47E7-8E27-F389B7429778}">
      <dgm:prSet/>
      <dgm:spPr/>
      <dgm:t>
        <a:bodyPr/>
        <a:lstStyle/>
        <a:p>
          <a:r>
            <a:rPr lang="en-GB" dirty="0"/>
            <a:t>5.	</a:t>
          </a:r>
          <a:r>
            <a:rPr lang="en-US" dirty="0"/>
            <a:t>Cause and effect analysis: Fishbone diagram</a:t>
          </a:r>
          <a:r>
            <a:rPr lang="en-GB" dirty="0"/>
            <a:t>.Page 8</a:t>
          </a:r>
          <a:endParaRPr lang="en-US" dirty="0"/>
        </a:p>
      </dgm:t>
    </dgm:pt>
    <dgm:pt modelId="{CB4F11DC-49A9-4E47-8B2D-19C08E801C9E}" type="parTrans" cxnId="{D01D85EB-0EC1-4667-8412-3A491489FEB8}">
      <dgm:prSet/>
      <dgm:spPr/>
      <dgm:t>
        <a:bodyPr/>
        <a:lstStyle/>
        <a:p>
          <a:endParaRPr lang="en-US"/>
        </a:p>
      </dgm:t>
    </dgm:pt>
    <dgm:pt modelId="{19E92B2C-014C-4552-B781-891D0D7E5650}" type="sibTrans" cxnId="{D01D85EB-0EC1-4667-8412-3A491489FEB8}">
      <dgm:prSet/>
      <dgm:spPr/>
      <dgm:t>
        <a:bodyPr/>
        <a:lstStyle/>
        <a:p>
          <a:endParaRPr lang="en-US"/>
        </a:p>
      </dgm:t>
    </dgm:pt>
    <dgm:pt modelId="{5FE44092-C6DD-4932-9C13-43B9A2F7B86C}">
      <dgm:prSet/>
      <dgm:spPr/>
      <dgm:t>
        <a:bodyPr/>
        <a:lstStyle/>
        <a:p>
          <a:r>
            <a:rPr lang="en-GB" dirty="0"/>
            <a:t>6.	Conclusion. Page 9 </a:t>
          </a:r>
          <a:endParaRPr lang="en-US" dirty="0"/>
        </a:p>
      </dgm:t>
    </dgm:pt>
    <dgm:pt modelId="{E0D45D26-42A7-459A-AE11-EDF051FB17E6}" type="parTrans" cxnId="{E270CD0C-D3E1-41E0-B426-EBD65A094685}">
      <dgm:prSet/>
      <dgm:spPr/>
      <dgm:t>
        <a:bodyPr/>
        <a:lstStyle/>
        <a:p>
          <a:endParaRPr lang="en-US"/>
        </a:p>
      </dgm:t>
    </dgm:pt>
    <dgm:pt modelId="{6CC5D954-CACF-4639-B0B7-1068888B8DD2}" type="sibTrans" cxnId="{E270CD0C-D3E1-41E0-B426-EBD65A094685}">
      <dgm:prSet/>
      <dgm:spPr/>
      <dgm:t>
        <a:bodyPr/>
        <a:lstStyle/>
        <a:p>
          <a:endParaRPr lang="en-US"/>
        </a:p>
      </dgm:t>
    </dgm:pt>
    <dgm:pt modelId="{25EDDD2A-CD86-48A7-959D-2F36EE34B50D}">
      <dgm:prSet/>
      <dgm:spPr/>
      <dgm:t>
        <a:bodyPr/>
        <a:lstStyle/>
        <a:p>
          <a:r>
            <a:rPr lang="en-GB" dirty="0"/>
            <a:t>7.	</a:t>
          </a:r>
          <a:r>
            <a:rPr lang="en-GB" dirty="0" err="1"/>
            <a:t>Referencess</a:t>
          </a:r>
          <a:r>
            <a:rPr lang="en-GB" dirty="0"/>
            <a:t>. Page 10</a:t>
          </a:r>
          <a:endParaRPr lang="en-US" dirty="0"/>
        </a:p>
      </dgm:t>
    </dgm:pt>
    <dgm:pt modelId="{0EEEF2CE-B4DC-485C-B829-CC26A1C18F4E}" type="parTrans" cxnId="{844F442D-BD50-4172-BE32-E3051B163695}">
      <dgm:prSet/>
      <dgm:spPr/>
      <dgm:t>
        <a:bodyPr/>
        <a:lstStyle/>
        <a:p>
          <a:endParaRPr lang="en-US"/>
        </a:p>
      </dgm:t>
    </dgm:pt>
    <dgm:pt modelId="{6644A872-CF22-4C55-9E6E-2CE5E5FF18F3}" type="sibTrans" cxnId="{844F442D-BD50-4172-BE32-E3051B163695}">
      <dgm:prSet/>
      <dgm:spPr/>
      <dgm:t>
        <a:bodyPr/>
        <a:lstStyle/>
        <a:p>
          <a:endParaRPr lang="en-US"/>
        </a:p>
      </dgm:t>
    </dgm:pt>
    <dgm:pt modelId="{091DCA5E-CFCB-40EC-BD1E-B6517D2AE54D}" type="pres">
      <dgm:prSet presAssocID="{B33763D1-8FFE-41B6-95E1-C79238B54C06}" presName="vert0" presStyleCnt="0">
        <dgm:presLayoutVars>
          <dgm:dir/>
          <dgm:animOne val="branch"/>
          <dgm:animLvl val="lvl"/>
        </dgm:presLayoutVars>
      </dgm:prSet>
      <dgm:spPr/>
    </dgm:pt>
    <dgm:pt modelId="{1BD3FB08-F348-4BD2-A3D6-755E57B95720}" type="pres">
      <dgm:prSet presAssocID="{A5BB37A6-FEAC-473A-9C7A-95C4210BFAAF}" presName="thickLine" presStyleLbl="alignNode1" presStyleIdx="0" presStyleCnt="7"/>
      <dgm:spPr/>
    </dgm:pt>
    <dgm:pt modelId="{36278020-E0CA-48D8-B7C5-57865C9423EA}" type="pres">
      <dgm:prSet presAssocID="{A5BB37A6-FEAC-473A-9C7A-95C4210BFAAF}" presName="horz1" presStyleCnt="0"/>
      <dgm:spPr/>
    </dgm:pt>
    <dgm:pt modelId="{1473B745-FBA3-4349-8B89-E90B4A0B2BD6}" type="pres">
      <dgm:prSet presAssocID="{A5BB37A6-FEAC-473A-9C7A-95C4210BFAAF}" presName="tx1" presStyleLbl="revTx" presStyleIdx="0" presStyleCnt="7"/>
      <dgm:spPr/>
    </dgm:pt>
    <dgm:pt modelId="{706B0822-7D4A-4615-A0AA-225C66D1C4FD}" type="pres">
      <dgm:prSet presAssocID="{A5BB37A6-FEAC-473A-9C7A-95C4210BFAAF}" presName="vert1" presStyleCnt="0"/>
      <dgm:spPr/>
    </dgm:pt>
    <dgm:pt modelId="{1BC715FE-4A84-4412-A873-2B1678BB6B01}" type="pres">
      <dgm:prSet presAssocID="{9AB5996B-942A-4B89-8CD1-3E2642A2E352}" presName="thickLine" presStyleLbl="alignNode1" presStyleIdx="1" presStyleCnt="7"/>
      <dgm:spPr/>
    </dgm:pt>
    <dgm:pt modelId="{05A92FF2-F176-45CB-A052-AEF6CE96356C}" type="pres">
      <dgm:prSet presAssocID="{9AB5996B-942A-4B89-8CD1-3E2642A2E352}" presName="horz1" presStyleCnt="0"/>
      <dgm:spPr/>
    </dgm:pt>
    <dgm:pt modelId="{72203D2E-19C6-4816-A637-8EC9F081E371}" type="pres">
      <dgm:prSet presAssocID="{9AB5996B-942A-4B89-8CD1-3E2642A2E352}" presName="tx1" presStyleLbl="revTx" presStyleIdx="1" presStyleCnt="7"/>
      <dgm:spPr/>
    </dgm:pt>
    <dgm:pt modelId="{E688DFFD-87FA-41F4-8C84-5DD6EB237C79}" type="pres">
      <dgm:prSet presAssocID="{9AB5996B-942A-4B89-8CD1-3E2642A2E352}" presName="vert1" presStyleCnt="0"/>
      <dgm:spPr/>
    </dgm:pt>
    <dgm:pt modelId="{65ED07CC-BC25-4D0F-BCB2-C3EB3EEC0C8D}" type="pres">
      <dgm:prSet presAssocID="{611B9C64-9CB7-48D4-B247-08CDA84029FD}" presName="thickLine" presStyleLbl="alignNode1" presStyleIdx="2" presStyleCnt="7"/>
      <dgm:spPr/>
    </dgm:pt>
    <dgm:pt modelId="{CE463A4B-33DD-4CF3-B958-44DA887EBB45}" type="pres">
      <dgm:prSet presAssocID="{611B9C64-9CB7-48D4-B247-08CDA84029FD}" presName="horz1" presStyleCnt="0"/>
      <dgm:spPr/>
    </dgm:pt>
    <dgm:pt modelId="{B4CB71E3-3BED-41C1-9A9A-D92F6BFB42FE}" type="pres">
      <dgm:prSet presAssocID="{611B9C64-9CB7-48D4-B247-08CDA84029FD}" presName="tx1" presStyleLbl="revTx" presStyleIdx="2" presStyleCnt="7"/>
      <dgm:spPr/>
    </dgm:pt>
    <dgm:pt modelId="{816DD609-DE1E-4896-A155-B1A21E4BCE51}" type="pres">
      <dgm:prSet presAssocID="{611B9C64-9CB7-48D4-B247-08CDA84029FD}" presName="vert1" presStyleCnt="0"/>
      <dgm:spPr/>
    </dgm:pt>
    <dgm:pt modelId="{52BEFDDF-2AA1-4E00-827D-784FBD300D38}" type="pres">
      <dgm:prSet presAssocID="{9D7B0C59-5511-42F7-B9C3-45CE54FF9E3E}" presName="thickLine" presStyleLbl="alignNode1" presStyleIdx="3" presStyleCnt="7"/>
      <dgm:spPr/>
    </dgm:pt>
    <dgm:pt modelId="{F70EEDF9-417A-4F1D-A1A6-EBAC44324665}" type="pres">
      <dgm:prSet presAssocID="{9D7B0C59-5511-42F7-B9C3-45CE54FF9E3E}" presName="horz1" presStyleCnt="0"/>
      <dgm:spPr/>
    </dgm:pt>
    <dgm:pt modelId="{99D3CB2C-431D-406C-9A05-A790B10AC03F}" type="pres">
      <dgm:prSet presAssocID="{9D7B0C59-5511-42F7-B9C3-45CE54FF9E3E}" presName="tx1" presStyleLbl="revTx" presStyleIdx="3" presStyleCnt="7"/>
      <dgm:spPr/>
    </dgm:pt>
    <dgm:pt modelId="{05ABD2BA-B8CA-480B-B828-93A2A8AF114F}" type="pres">
      <dgm:prSet presAssocID="{9D7B0C59-5511-42F7-B9C3-45CE54FF9E3E}" presName="vert1" presStyleCnt="0"/>
      <dgm:spPr/>
    </dgm:pt>
    <dgm:pt modelId="{86359BF7-3C4F-49AE-AFC3-E118119588FE}" type="pres">
      <dgm:prSet presAssocID="{66A72BCC-EC99-47E7-8E27-F389B7429778}" presName="thickLine" presStyleLbl="alignNode1" presStyleIdx="4" presStyleCnt="7"/>
      <dgm:spPr/>
    </dgm:pt>
    <dgm:pt modelId="{2EEF4CBC-D720-46D4-9BE3-CE60BA10D167}" type="pres">
      <dgm:prSet presAssocID="{66A72BCC-EC99-47E7-8E27-F389B7429778}" presName="horz1" presStyleCnt="0"/>
      <dgm:spPr/>
    </dgm:pt>
    <dgm:pt modelId="{C6227AAF-1FF9-4F29-A0D3-79D47D1A32F2}" type="pres">
      <dgm:prSet presAssocID="{66A72BCC-EC99-47E7-8E27-F389B7429778}" presName="tx1" presStyleLbl="revTx" presStyleIdx="4" presStyleCnt="7"/>
      <dgm:spPr/>
    </dgm:pt>
    <dgm:pt modelId="{B43A27E3-1476-4E9A-BE5D-8C5F9BC346E3}" type="pres">
      <dgm:prSet presAssocID="{66A72BCC-EC99-47E7-8E27-F389B7429778}" presName="vert1" presStyleCnt="0"/>
      <dgm:spPr/>
    </dgm:pt>
    <dgm:pt modelId="{A6600FB5-5122-4288-9D0A-DF0A37E0E480}" type="pres">
      <dgm:prSet presAssocID="{5FE44092-C6DD-4932-9C13-43B9A2F7B86C}" presName="thickLine" presStyleLbl="alignNode1" presStyleIdx="5" presStyleCnt="7"/>
      <dgm:spPr/>
    </dgm:pt>
    <dgm:pt modelId="{915BFD49-8705-4A3C-A65D-26FED62460F0}" type="pres">
      <dgm:prSet presAssocID="{5FE44092-C6DD-4932-9C13-43B9A2F7B86C}" presName="horz1" presStyleCnt="0"/>
      <dgm:spPr/>
    </dgm:pt>
    <dgm:pt modelId="{111B12D9-11D4-4531-9E4B-D3EBCBC787AF}" type="pres">
      <dgm:prSet presAssocID="{5FE44092-C6DD-4932-9C13-43B9A2F7B86C}" presName="tx1" presStyleLbl="revTx" presStyleIdx="5" presStyleCnt="7"/>
      <dgm:spPr/>
    </dgm:pt>
    <dgm:pt modelId="{EC7FCF50-FF09-4DCF-9754-F7AC87F82DC6}" type="pres">
      <dgm:prSet presAssocID="{5FE44092-C6DD-4932-9C13-43B9A2F7B86C}" presName="vert1" presStyleCnt="0"/>
      <dgm:spPr/>
    </dgm:pt>
    <dgm:pt modelId="{A738B75F-E425-4858-BC1B-0788340E94F2}" type="pres">
      <dgm:prSet presAssocID="{25EDDD2A-CD86-48A7-959D-2F36EE34B50D}" presName="thickLine" presStyleLbl="alignNode1" presStyleIdx="6" presStyleCnt="7"/>
      <dgm:spPr/>
    </dgm:pt>
    <dgm:pt modelId="{BD35C376-92C9-4D32-AFCB-8FFF82C224C6}" type="pres">
      <dgm:prSet presAssocID="{25EDDD2A-CD86-48A7-959D-2F36EE34B50D}" presName="horz1" presStyleCnt="0"/>
      <dgm:spPr/>
    </dgm:pt>
    <dgm:pt modelId="{75BE24BF-DC20-4E6C-B088-2D1A48F64551}" type="pres">
      <dgm:prSet presAssocID="{25EDDD2A-CD86-48A7-959D-2F36EE34B50D}" presName="tx1" presStyleLbl="revTx" presStyleIdx="6" presStyleCnt="7"/>
      <dgm:spPr/>
    </dgm:pt>
    <dgm:pt modelId="{14B70C49-874E-4D90-B613-DB85300E238E}" type="pres">
      <dgm:prSet presAssocID="{25EDDD2A-CD86-48A7-959D-2F36EE34B50D}" presName="vert1" presStyleCnt="0"/>
      <dgm:spPr/>
    </dgm:pt>
  </dgm:ptLst>
  <dgm:cxnLst>
    <dgm:cxn modelId="{F36D1900-498F-4A23-82BC-9BC727D48818}" type="presOf" srcId="{9AB5996B-942A-4B89-8CD1-3E2642A2E352}" destId="{72203D2E-19C6-4816-A637-8EC9F081E371}" srcOrd="0" destOrd="0" presId="urn:microsoft.com/office/officeart/2008/layout/LinedList"/>
    <dgm:cxn modelId="{7296A909-C380-4370-AB29-DE2BF9B9AAD1}" type="presOf" srcId="{9D7B0C59-5511-42F7-B9C3-45CE54FF9E3E}" destId="{99D3CB2C-431D-406C-9A05-A790B10AC03F}" srcOrd="0" destOrd="0" presId="urn:microsoft.com/office/officeart/2008/layout/LinedList"/>
    <dgm:cxn modelId="{E270CD0C-D3E1-41E0-B426-EBD65A094685}" srcId="{B33763D1-8FFE-41B6-95E1-C79238B54C06}" destId="{5FE44092-C6DD-4932-9C13-43B9A2F7B86C}" srcOrd="5" destOrd="0" parTransId="{E0D45D26-42A7-459A-AE11-EDF051FB17E6}" sibTransId="{6CC5D954-CACF-4639-B0B7-1068888B8DD2}"/>
    <dgm:cxn modelId="{844F442D-BD50-4172-BE32-E3051B163695}" srcId="{B33763D1-8FFE-41B6-95E1-C79238B54C06}" destId="{25EDDD2A-CD86-48A7-959D-2F36EE34B50D}" srcOrd="6" destOrd="0" parTransId="{0EEEF2CE-B4DC-485C-B829-CC26A1C18F4E}" sibTransId="{6644A872-CF22-4C55-9E6E-2CE5E5FF18F3}"/>
    <dgm:cxn modelId="{F709EC38-9A8A-4702-9E63-821320FAD0E5}" srcId="{B33763D1-8FFE-41B6-95E1-C79238B54C06}" destId="{611B9C64-9CB7-48D4-B247-08CDA84029FD}" srcOrd="2" destOrd="0" parTransId="{A8124794-BC93-44A0-8E44-FE63C5E11D27}" sibTransId="{2EFD55AC-3732-4F02-90EE-183010756F25}"/>
    <dgm:cxn modelId="{EFC87E3A-16DD-4DC1-A03E-A0604935F17D}" type="presOf" srcId="{611B9C64-9CB7-48D4-B247-08CDA84029FD}" destId="{B4CB71E3-3BED-41C1-9A9A-D92F6BFB42FE}" srcOrd="0" destOrd="0" presId="urn:microsoft.com/office/officeart/2008/layout/LinedList"/>
    <dgm:cxn modelId="{5F0D3E4F-C5A3-4A34-AF29-4CBF701C6C19}" type="presOf" srcId="{A5BB37A6-FEAC-473A-9C7A-95C4210BFAAF}" destId="{1473B745-FBA3-4349-8B89-E90B4A0B2BD6}" srcOrd="0" destOrd="0" presId="urn:microsoft.com/office/officeart/2008/layout/LinedList"/>
    <dgm:cxn modelId="{7D2B3357-D0D0-4452-ACF6-8F3D5F7B8C58}" type="presOf" srcId="{5FE44092-C6DD-4932-9C13-43B9A2F7B86C}" destId="{111B12D9-11D4-4531-9E4B-D3EBCBC787AF}" srcOrd="0" destOrd="0" presId="urn:microsoft.com/office/officeart/2008/layout/LinedList"/>
    <dgm:cxn modelId="{F47C3189-E579-4BFF-A3E1-BA6BD638C4DF}" srcId="{B33763D1-8FFE-41B6-95E1-C79238B54C06}" destId="{A5BB37A6-FEAC-473A-9C7A-95C4210BFAAF}" srcOrd="0" destOrd="0" parTransId="{DD0B0965-8361-4CC0-A2E7-3342881C8364}" sibTransId="{F100E1A3-4A4E-4F8B-917C-C671AF4D8964}"/>
    <dgm:cxn modelId="{2E36A792-1FBC-48AA-A17B-795A4FB142FE}" type="presOf" srcId="{66A72BCC-EC99-47E7-8E27-F389B7429778}" destId="{C6227AAF-1FF9-4F29-A0D3-79D47D1A32F2}" srcOrd="0" destOrd="0" presId="urn:microsoft.com/office/officeart/2008/layout/LinedList"/>
    <dgm:cxn modelId="{0AB88C9F-16F7-4BFB-B005-D1F7167AF09D}" type="presOf" srcId="{25EDDD2A-CD86-48A7-959D-2F36EE34B50D}" destId="{75BE24BF-DC20-4E6C-B088-2D1A48F64551}" srcOrd="0" destOrd="0" presId="urn:microsoft.com/office/officeart/2008/layout/LinedList"/>
    <dgm:cxn modelId="{00C819A6-EE2B-43D9-9BF3-43CA1C0A6276}" type="presOf" srcId="{B33763D1-8FFE-41B6-95E1-C79238B54C06}" destId="{091DCA5E-CFCB-40EC-BD1E-B6517D2AE54D}" srcOrd="0" destOrd="0" presId="urn:microsoft.com/office/officeart/2008/layout/LinedList"/>
    <dgm:cxn modelId="{BAF903B8-5855-4C8F-8080-013DD9FCBC63}" srcId="{B33763D1-8FFE-41B6-95E1-C79238B54C06}" destId="{9AB5996B-942A-4B89-8CD1-3E2642A2E352}" srcOrd="1" destOrd="0" parTransId="{1B498D7D-A33A-4CBD-B29B-171354E593DB}" sibTransId="{DB914D63-A188-4AD3-8186-39CFB4B20B0E}"/>
    <dgm:cxn modelId="{D01D85EB-0EC1-4667-8412-3A491489FEB8}" srcId="{B33763D1-8FFE-41B6-95E1-C79238B54C06}" destId="{66A72BCC-EC99-47E7-8E27-F389B7429778}" srcOrd="4" destOrd="0" parTransId="{CB4F11DC-49A9-4E47-8B2D-19C08E801C9E}" sibTransId="{19E92B2C-014C-4552-B781-891D0D7E5650}"/>
    <dgm:cxn modelId="{55F650FE-9055-4A9D-B11A-B218FB59527A}" srcId="{B33763D1-8FFE-41B6-95E1-C79238B54C06}" destId="{9D7B0C59-5511-42F7-B9C3-45CE54FF9E3E}" srcOrd="3" destOrd="0" parTransId="{4B89A604-95F4-42BF-973A-D42D7ED1D810}" sibTransId="{5EEBA4F5-96D3-4342-BF0B-A4603E368DA0}"/>
    <dgm:cxn modelId="{97060F15-E9D6-4266-865C-8DE44D16A01E}" type="presParOf" srcId="{091DCA5E-CFCB-40EC-BD1E-B6517D2AE54D}" destId="{1BD3FB08-F348-4BD2-A3D6-755E57B95720}" srcOrd="0" destOrd="0" presId="urn:microsoft.com/office/officeart/2008/layout/LinedList"/>
    <dgm:cxn modelId="{D213F4A2-12E3-4F48-BD1C-81364B093D4B}" type="presParOf" srcId="{091DCA5E-CFCB-40EC-BD1E-B6517D2AE54D}" destId="{36278020-E0CA-48D8-B7C5-57865C9423EA}" srcOrd="1" destOrd="0" presId="urn:microsoft.com/office/officeart/2008/layout/LinedList"/>
    <dgm:cxn modelId="{8F7F52F6-62A7-4484-80D1-2FD9A61E106A}" type="presParOf" srcId="{36278020-E0CA-48D8-B7C5-57865C9423EA}" destId="{1473B745-FBA3-4349-8B89-E90B4A0B2BD6}" srcOrd="0" destOrd="0" presId="urn:microsoft.com/office/officeart/2008/layout/LinedList"/>
    <dgm:cxn modelId="{9A992F70-5A2E-436E-839E-BD942D9BAD20}" type="presParOf" srcId="{36278020-E0CA-48D8-B7C5-57865C9423EA}" destId="{706B0822-7D4A-4615-A0AA-225C66D1C4FD}" srcOrd="1" destOrd="0" presId="urn:microsoft.com/office/officeart/2008/layout/LinedList"/>
    <dgm:cxn modelId="{6CD474C0-8643-41FA-AF04-3673D803667A}" type="presParOf" srcId="{091DCA5E-CFCB-40EC-BD1E-B6517D2AE54D}" destId="{1BC715FE-4A84-4412-A873-2B1678BB6B01}" srcOrd="2" destOrd="0" presId="urn:microsoft.com/office/officeart/2008/layout/LinedList"/>
    <dgm:cxn modelId="{3C66CE95-24D0-4EB5-BE42-7FD023D66309}" type="presParOf" srcId="{091DCA5E-CFCB-40EC-BD1E-B6517D2AE54D}" destId="{05A92FF2-F176-45CB-A052-AEF6CE96356C}" srcOrd="3" destOrd="0" presId="urn:microsoft.com/office/officeart/2008/layout/LinedList"/>
    <dgm:cxn modelId="{9986F007-155A-44CA-9153-2FFD0E7B73D3}" type="presParOf" srcId="{05A92FF2-F176-45CB-A052-AEF6CE96356C}" destId="{72203D2E-19C6-4816-A637-8EC9F081E371}" srcOrd="0" destOrd="0" presId="urn:microsoft.com/office/officeart/2008/layout/LinedList"/>
    <dgm:cxn modelId="{C8FD5BD5-694F-49EC-8E55-E2A02F9A4C90}" type="presParOf" srcId="{05A92FF2-F176-45CB-A052-AEF6CE96356C}" destId="{E688DFFD-87FA-41F4-8C84-5DD6EB237C79}" srcOrd="1" destOrd="0" presId="urn:microsoft.com/office/officeart/2008/layout/LinedList"/>
    <dgm:cxn modelId="{6F1E5C44-E63F-4A9F-A363-292F5120B992}" type="presParOf" srcId="{091DCA5E-CFCB-40EC-BD1E-B6517D2AE54D}" destId="{65ED07CC-BC25-4D0F-BCB2-C3EB3EEC0C8D}" srcOrd="4" destOrd="0" presId="urn:microsoft.com/office/officeart/2008/layout/LinedList"/>
    <dgm:cxn modelId="{29DC7B69-0971-41E8-AB12-9AAF9C5ABA0E}" type="presParOf" srcId="{091DCA5E-CFCB-40EC-BD1E-B6517D2AE54D}" destId="{CE463A4B-33DD-4CF3-B958-44DA887EBB45}" srcOrd="5" destOrd="0" presId="urn:microsoft.com/office/officeart/2008/layout/LinedList"/>
    <dgm:cxn modelId="{A588137F-C462-4C61-A6B5-212B26B7E57D}" type="presParOf" srcId="{CE463A4B-33DD-4CF3-B958-44DA887EBB45}" destId="{B4CB71E3-3BED-41C1-9A9A-D92F6BFB42FE}" srcOrd="0" destOrd="0" presId="urn:microsoft.com/office/officeart/2008/layout/LinedList"/>
    <dgm:cxn modelId="{9655C3F4-0C50-4611-8C31-1E451AE880D0}" type="presParOf" srcId="{CE463A4B-33DD-4CF3-B958-44DA887EBB45}" destId="{816DD609-DE1E-4896-A155-B1A21E4BCE51}" srcOrd="1" destOrd="0" presId="urn:microsoft.com/office/officeart/2008/layout/LinedList"/>
    <dgm:cxn modelId="{D9A6CE98-B925-4A41-8657-5D2FA2E21021}" type="presParOf" srcId="{091DCA5E-CFCB-40EC-BD1E-B6517D2AE54D}" destId="{52BEFDDF-2AA1-4E00-827D-784FBD300D38}" srcOrd="6" destOrd="0" presId="urn:microsoft.com/office/officeart/2008/layout/LinedList"/>
    <dgm:cxn modelId="{02B8546D-D1E3-413F-823B-9EB429C27BD7}" type="presParOf" srcId="{091DCA5E-CFCB-40EC-BD1E-B6517D2AE54D}" destId="{F70EEDF9-417A-4F1D-A1A6-EBAC44324665}" srcOrd="7" destOrd="0" presId="urn:microsoft.com/office/officeart/2008/layout/LinedList"/>
    <dgm:cxn modelId="{C1EF3744-5D61-4500-8A1B-36083D82B81C}" type="presParOf" srcId="{F70EEDF9-417A-4F1D-A1A6-EBAC44324665}" destId="{99D3CB2C-431D-406C-9A05-A790B10AC03F}" srcOrd="0" destOrd="0" presId="urn:microsoft.com/office/officeart/2008/layout/LinedList"/>
    <dgm:cxn modelId="{10433B38-C5B0-4E14-9DEC-7308E97A6A8D}" type="presParOf" srcId="{F70EEDF9-417A-4F1D-A1A6-EBAC44324665}" destId="{05ABD2BA-B8CA-480B-B828-93A2A8AF114F}" srcOrd="1" destOrd="0" presId="urn:microsoft.com/office/officeart/2008/layout/LinedList"/>
    <dgm:cxn modelId="{F4BF1929-D346-4379-A435-6C8C3F941853}" type="presParOf" srcId="{091DCA5E-CFCB-40EC-BD1E-B6517D2AE54D}" destId="{86359BF7-3C4F-49AE-AFC3-E118119588FE}" srcOrd="8" destOrd="0" presId="urn:microsoft.com/office/officeart/2008/layout/LinedList"/>
    <dgm:cxn modelId="{4DA84546-E3D3-4B98-B780-8A09D575BB5E}" type="presParOf" srcId="{091DCA5E-CFCB-40EC-BD1E-B6517D2AE54D}" destId="{2EEF4CBC-D720-46D4-9BE3-CE60BA10D167}" srcOrd="9" destOrd="0" presId="urn:microsoft.com/office/officeart/2008/layout/LinedList"/>
    <dgm:cxn modelId="{C32DCE25-4D69-490A-A75D-F546A2A3A4AB}" type="presParOf" srcId="{2EEF4CBC-D720-46D4-9BE3-CE60BA10D167}" destId="{C6227AAF-1FF9-4F29-A0D3-79D47D1A32F2}" srcOrd="0" destOrd="0" presId="urn:microsoft.com/office/officeart/2008/layout/LinedList"/>
    <dgm:cxn modelId="{79F9DB3F-36D9-4131-A51B-E29761EE5069}" type="presParOf" srcId="{2EEF4CBC-D720-46D4-9BE3-CE60BA10D167}" destId="{B43A27E3-1476-4E9A-BE5D-8C5F9BC346E3}" srcOrd="1" destOrd="0" presId="urn:microsoft.com/office/officeart/2008/layout/LinedList"/>
    <dgm:cxn modelId="{79B0351C-CC39-4FA3-ACB1-55F5DC576C6D}" type="presParOf" srcId="{091DCA5E-CFCB-40EC-BD1E-B6517D2AE54D}" destId="{A6600FB5-5122-4288-9D0A-DF0A37E0E480}" srcOrd="10" destOrd="0" presId="urn:microsoft.com/office/officeart/2008/layout/LinedList"/>
    <dgm:cxn modelId="{A2DB1F09-4258-4856-BCC0-E30F778EA0B5}" type="presParOf" srcId="{091DCA5E-CFCB-40EC-BD1E-B6517D2AE54D}" destId="{915BFD49-8705-4A3C-A65D-26FED62460F0}" srcOrd="11" destOrd="0" presId="urn:microsoft.com/office/officeart/2008/layout/LinedList"/>
    <dgm:cxn modelId="{F4D3D254-59FA-432D-A460-D1FAADBD3327}" type="presParOf" srcId="{915BFD49-8705-4A3C-A65D-26FED62460F0}" destId="{111B12D9-11D4-4531-9E4B-D3EBCBC787AF}" srcOrd="0" destOrd="0" presId="urn:microsoft.com/office/officeart/2008/layout/LinedList"/>
    <dgm:cxn modelId="{DAF39E5C-7EFF-47E6-8F94-0F4AB84EA525}" type="presParOf" srcId="{915BFD49-8705-4A3C-A65D-26FED62460F0}" destId="{EC7FCF50-FF09-4DCF-9754-F7AC87F82DC6}" srcOrd="1" destOrd="0" presId="urn:microsoft.com/office/officeart/2008/layout/LinedList"/>
    <dgm:cxn modelId="{BEB683E8-6B7B-45DC-86D6-5A0FA66C8679}" type="presParOf" srcId="{091DCA5E-CFCB-40EC-BD1E-B6517D2AE54D}" destId="{A738B75F-E425-4858-BC1B-0788340E94F2}" srcOrd="12" destOrd="0" presId="urn:microsoft.com/office/officeart/2008/layout/LinedList"/>
    <dgm:cxn modelId="{1CE61F0A-3443-4DDD-ABF2-4F838B632913}" type="presParOf" srcId="{091DCA5E-CFCB-40EC-BD1E-B6517D2AE54D}" destId="{BD35C376-92C9-4D32-AFCB-8FFF82C224C6}" srcOrd="13" destOrd="0" presId="urn:microsoft.com/office/officeart/2008/layout/LinedList"/>
    <dgm:cxn modelId="{75CE9D48-1877-4068-84BE-9933AA77FAB9}" type="presParOf" srcId="{BD35C376-92C9-4D32-AFCB-8FFF82C224C6}" destId="{75BE24BF-DC20-4E6C-B088-2D1A48F64551}" srcOrd="0" destOrd="0" presId="urn:microsoft.com/office/officeart/2008/layout/LinedList"/>
    <dgm:cxn modelId="{0130CC3F-1131-45B1-B223-B270A088FB96}" type="presParOf" srcId="{BD35C376-92C9-4D32-AFCB-8FFF82C224C6}" destId="{14B70C49-874E-4D90-B613-DB85300E238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114A314-C08A-4B3F-BD34-97C87F85E728}"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375445BB-D35A-4986-A245-AEF83CCBF147}">
      <dgm:prSet/>
      <dgm:spPr/>
      <dgm:t>
        <a:bodyPr/>
        <a:lstStyle/>
        <a:p>
          <a:pPr>
            <a:lnSpc>
              <a:spcPct val="100000"/>
            </a:lnSpc>
          </a:pPr>
          <a:r>
            <a:rPr lang="en-US"/>
            <a:t>Independent Florist founded in 2016 by owners Liam and Priya Patel </a:t>
          </a:r>
        </a:p>
      </dgm:t>
    </dgm:pt>
    <dgm:pt modelId="{E3A040F0-AF27-4A3C-9D01-0552BA006556}" type="parTrans" cxnId="{1BF1895F-CBC0-4998-A65D-71653DDF8C7A}">
      <dgm:prSet/>
      <dgm:spPr/>
      <dgm:t>
        <a:bodyPr/>
        <a:lstStyle/>
        <a:p>
          <a:endParaRPr lang="en-US"/>
        </a:p>
      </dgm:t>
    </dgm:pt>
    <dgm:pt modelId="{CFE72A31-6506-4D82-9550-3F389227C282}" type="sibTrans" cxnId="{1BF1895F-CBC0-4998-A65D-71653DDF8C7A}">
      <dgm:prSet/>
      <dgm:spPr/>
      <dgm:t>
        <a:bodyPr/>
        <a:lstStyle/>
        <a:p>
          <a:pPr>
            <a:lnSpc>
              <a:spcPct val="100000"/>
            </a:lnSpc>
          </a:pPr>
          <a:endParaRPr lang="en-US"/>
        </a:p>
      </dgm:t>
    </dgm:pt>
    <dgm:pt modelId="{5BE647BE-48B9-4265-BE2A-8BDAE220BB11}">
      <dgm:prSet/>
      <dgm:spPr/>
      <dgm:t>
        <a:bodyPr/>
        <a:lstStyle/>
        <a:p>
          <a:pPr>
            <a:lnSpc>
              <a:spcPct val="100000"/>
            </a:lnSpc>
          </a:pPr>
          <a:r>
            <a:rPr lang="en-US"/>
            <a:t>Business has built strong community ties and reputation for quality, bespoke arrangements and sustainability commitment. </a:t>
          </a:r>
        </a:p>
      </dgm:t>
    </dgm:pt>
    <dgm:pt modelId="{13FA34A2-3C83-471D-8AC9-9D0BF1CFEA99}" type="parTrans" cxnId="{794FA2DB-52A8-420C-B36B-075CFB2954AE}">
      <dgm:prSet/>
      <dgm:spPr/>
      <dgm:t>
        <a:bodyPr/>
        <a:lstStyle/>
        <a:p>
          <a:endParaRPr lang="en-US"/>
        </a:p>
      </dgm:t>
    </dgm:pt>
    <dgm:pt modelId="{B25886C1-C970-4B43-A928-D8571CFFE22D}" type="sibTrans" cxnId="{794FA2DB-52A8-420C-B36B-075CFB2954AE}">
      <dgm:prSet/>
      <dgm:spPr/>
      <dgm:t>
        <a:bodyPr/>
        <a:lstStyle/>
        <a:p>
          <a:pPr>
            <a:lnSpc>
              <a:spcPct val="100000"/>
            </a:lnSpc>
          </a:pPr>
          <a:endParaRPr lang="en-US"/>
        </a:p>
      </dgm:t>
    </dgm:pt>
    <dgm:pt modelId="{CA298FBA-78E5-4174-A3FC-7CFEAB152F09}">
      <dgm:prSet/>
      <dgm:spPr/>
      <dgm:t>
        <a:bodyPr/>
        <a:lstStyle/>
        <a:p>
          <a:pPr>
            <a:lnSpc>
              <a:spcPct val="100000"/>
            </a:lnSpc>
          </a:pPr>
          <a:r>
            <a:rPr lang="en-US"/>
            <a:t>Sales from local customer walks, corporate and social events (e.g. Birthdays) and online.  </a:t>
          </a:r>
        </a:p>
      </dgm:t>
    </dgm:pt>
    <dgm:pt modelId="{586A5806-4501-4DD2-A175-DA34DFCD15B4}" type="parTrans" cxnId="{862421AF-9DC8-4F14-A6BF-1237F3B520A0}">
      <dgm:prSet/>
      <dgm:spPr/>
      <dgm:t>
        <a:bodyPr/>
        <a:lstStyle/>
        <a:p>
          <a:endParaRPr lang="en-US"/>
        </a:p>
      </dgm:t>
    </dgm:pt>
    <dgm:pt modelId="{8E95DF1E-98F3-416B-90B5-8BB55CFB3DF8}" type="sibTrans" cxnId="{862421AF-9DC8-4F14-A6BF-1237F3B520A0}">
      <dgm:prSet/>
      <dgm:spPr/>
      <dgm:t>
        <a:bodyPr/>
        <a:lstStyle/>
        <a:p>
          <a:pPr>
            <a:lnSpc>
              <a:spcPct val="100000"/>
            </a:lnSpc>
          </a:pPr>
          <a:endParaRPr lang="en-US"/>
        </a:p>
      </dgm:t>
    </dgm:pt>
    <dgm:pt modelId="{145A26CC-9C5C-4BCB-B155-3B0D42FF38D3}">
      <dgm:prSet/>
      <dgm:spPr/>
      <dgm:t>
        <a:bodyPr/>
        <a:lstStyle/>
        <a:p>
          <a:pPr>
            <a:lnSpc>
              <a:spcPct val="100000"/>
            </a:lnSpc>
          </a:pPr>
          <a:r>
            <a:rPr lang="en-US"/>
            <a:t>Location Norwich, United Kingdom </a:t>
          </a:r>
        </a:p>
      </dgm:t>
    </dgm:pt>
    <dgm:pt modelId="{8800A792-2DD7-4788-B63D-4CE7A1F9C009}" type="parTrans" cxnId="{0EE5A9F8-3B3C-48B0-8EAC-99D597C93777}">
      <dgm:prSet/>
      <dgm:spPr/>
      <dgm:t>
        <a:bodyPr/>
        <a:lstStyle/>
        <a:p>
          <a:endParaRPr lang="en-US"/>
        </a:p>
      </dgm:t>
    </dgm:pt>
    <dgm:pt modelId="{8A70AE5D-2653-4D8D-85B7-5147C769F393}" type="sibTrans" cxnId="{0EE5A9F8-3B3C-48B0-8EAC-99D597C93777}">
      <dgm:prSet/>
      <dgm:spPr/>
      <dgm:t>
        <a:bodyPr/>
        <a:lstStyle/>
        <a:p>
          <a:endParaRPr lang="en-US"/>
        </a:p>
      </dgm:t>
    </dgm:pt>
    <dgm:pt modelId="{FA893174-3259-4163-A5E0-CACC5521EBD9}" type="pres">
      <dgm:prSet presAssocID="{5114A314-C08A-4B3F-BD34-97C87F85E728}" presName="root" presStyleCnt="0">
        <dgm:presLayoutVars>
          <dgm:dir/>
          <dgm:resizeHandles val="exact"/>
        </dgm:presLayoutVars>
      </dgm:prSet>
      <dgm:spPr/>
    </dgm:pt>
    <dgm:pt modelId="{BC5D39A9-E182-4891-AA00-1CC1957C9752}" type="pres">
      <dgm:prSet presAssocID="{5114A314-C08A-4B3F-BD34-97C87F85E728}" presName="container" presStyleCnt="0">
        <dgm:presLayoutVars>
          <dgm:dir/>
          <dgm:resizeHandles val="exact"/>
        </dgm:presLayoutVars>
      </dgm:prSet>
      <dgm:spPr/>
    </dgm:pt>
    <dgm:pt modelId="{F9A186C4-A666-4A55-83E0-8813E754E69B}" type="pres">
      <dgm:prSet presAssocID="{375445BB-D35A-4986-A245-AEF83CCBF147}" presName="compNode" presStyleCnt="0"/>
      <dgm:spPr/>
    </dgm:pt>
    <dgm:pt modelId="{8D31D17B-AB0F-4559-97E1-D9DB276CB78D}" type="pres">
      <dgm:prSet presAssocID="{375445BB-D35A-4986-A245-AEF83CCBF147}" presName="iconBgRect" presStyleLbl="bgShp" presStyleIdx="0" presStyleCnt="4"/>
      <dgm:spPr/>
    </dgm:pt>
    <dgm:pt modelId="{83C63C48-9D05-4C80-A986-0B33F0779693}" type="pres">
      <dgm:prSet presAssocID="{375445BB-D35A-4986-A245-AEF83CCBF14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rker"/>
        </a:ext>
      </dgm:extLst>
    </dgm:pt>
    <dgm:pt modelId="{8932C132-42BB-4EAF-8E02-6237E91A7FED}" type="pres">
      <dgm:prSet presAssocID="{375445BB-D35A-4986-A245-AEF83CCBF147}" presName="spaceRect" presStyleCnt="0"/>
      <dgm:spPr/>
    </dgm:pt>
    <dgm:pt modelId="{111AF4C5-D1A3-4E3A-A625-AAF5174080DD}" type="pres">
      <dgm:prSet presAssocID="{375445BB-D35A-4986-A245-AEF83CCBF147}" presName="textRect" presStyleLbl="revTx" presStyleIdx="0" presStyleCnt="4">
        <dgm:presLayoutVars>
          <dgm:chMax val="1"/>
          <dgm:chPref val="1"/>
        </dgm:presLayoutVars>
      </dgm:prSet>
      <dgm:spPr/>
    </dgm:pt>
    <dgm:pt modelId="{06C0050C-7806-4611-BCD9-B0A6FA6C02C2}" type="pres">
      <dgm:prSet presAssocID="{CFE72A31-6506-4D82-9550-3F389227C282}" presName="sibTrans" presStyleLbl="sibTrans2D1" presStyleIdx="0" presStyleCnt="0"/>
      <dgm:spPr/>
    </dgm:pt>
    <dgm:pt modelId="{B3E1E465-6FBD-4E01-BEEA-E4F97981BBF4}" type="pres">
      <dgm:prSet presAssocID="{5BE647BE-48B9-4265-BE2A-8BDAE220BB11}" presName="compNode" presStyleCnt="0"/>
      <dgm:spPr/>
    </dgm:pt>
    <dgm:pt modelId="{76E27929-B692-4608-908C-960ED39E3FAC}" type="pres">
      <dgm:prSet presAssocID="{5BE647BE-48B9-4265-BE2A-8BDAE220BB11}" presName="iconBgRect" presStyleLbl="bgShp" presStyleIdx="1" presStyleCnt="4"/>
      <dgm:spPr/>
    </dgm:pt>
    <dgm:pt modelId="{71F264A3-4297-4448-B136-E68F1A985E4C}" type="pres">
      <dgm:prSet presAssocID="{5BE647BE-48B9-4265-BE2A-8BDAE220BB1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CEC66060-2AAE-4872-87DD-3CA5808504E6}" type="pres">
      <dgm:prSet presAssocID="{5BE647BE-48B9-4265-BE2A-8BDAE220BB11}" presName="spaceRect" presStyleCnt="0"/>
      <dgm:spPr/>
    </dgm:pt>
    <dgm:pt modelId="{518EF54E-E181-470A-B381-12488E568A18}" type="pres">
      <dgm:prSet presAssocID="{5BE647BE-48B9-4265-BE2A-8BDAE220BB11}" presName="textRect" presStyleLbl="revTx" presStyleIdx="1" presStyleCnt="4">
        <dgm:presLayoutVars>
          <dgm:chMax val="1"/>
          <dgm:chPref val="1"/>
        </dgm:presLayoutVars>
      </dgm:prSet>
      <dgm:spPr/>
    </dgm:pt>
    <dgm:pt modelId="{FB5BD939-CE7D-47C2-A948-4C411EEB3806}" type="pres">
      <dgm:prSet presAssocID="{B25886C1-C970-4B43-A928-D8571CFFE22D}" presName="sibTrans" presStyleLbl="sibTrans2D1" presStyleIdx="0" presStyleCnt="0"/>
      <dgm:spPr/>
    </dgm:pt>
    <dgm:pt modelId="{ED1F5397-C058-47DF-862D-8662DCB435D0}" type="pres">
      <dgm:prSet presAssocID="{CA298FBA-78E5-4174-A3FC-7CFEAB152F09}" presName="compNode" presStyleCnt="0"/>
      <dgm:spPr/>
    </dgm:pt>
    <dgm:pt modelId="{7F2730B9-19D0-455D-B4C1-957F1370D5D1}" type="pres">
      <dgm:prSet presAssocID="{CA298FBA-78E5-4174-A3FC-7CFEAB152F09}" presName="iconBgRect" presStyleLbl="bgShp" presStyleIdx="2" presStyleCnt="4"/>
      <dgm:spPr/>
    </dgm:pt>
    <dgm:pt modelId="{EA8A1091-6568-4A66-8DAA-E1D8F490DE72}" type="pres">
      <dgm:prSet presAssocID="{CA298FBA-78E5-4174-A3FC-7CFEAB152F0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ake"/>
        </a:ext>
      </dgm:extLst>
    </dgm:pt>
    <dgm:pt modelId="{F2858D9E-D990-487D-9F72-8362C766EA50}" type="pres">
      <dgm:prSet presAssocID="{CA298FBA-78E5-4174-A3FC-7CFEAB152F09}" presName="spaceRect" presStyleCnt="0"/>
      <dgm:spPr/>
    </dgm:pt>
    <dgm:pt modelId="{5EB1EAF3-9A84-407B-AC7D-B7E8AC929CD4}" type="pres">
      <dgm:prSet presAssocID="{CA298FBA-78E5-4174-A3FC-7CFEAB152F09}" presName="textRect" presStyleLbl="revTx" presStyleIdx="2" presStyleCnt="4">
        <dgm:presLayoutVars>
          <dgm:chMax val="1"/>
          <dgm:chPref val="1"/>
        </dgm:presLayoutVars>
      </dgm:prSet>
      <dgm:spPr/>
    </dgm:pt>
    <dgm:pt modelId="{CFE775A6-4B8C-4A4A-A058-CAA7F9F5A211}" type="pres">
      <dgm:prSet presAssocID="{8E95DF1E-98F3-416B-90B5-8BB55CFB3DF8}" presName="sibTrans" presStyleLbl="sibTrans2D1" presStyleIdx="0" presStyleCnt="0"/>
      <dgm:spPr/>
    </dgm:pt>
    <dgm:pt modelId="{AA667ADB-E0F7-4B4E-82AC-7B6FE3072E6C}" type="pres">
      <dgm:prSet presAssocID="{145A26CC-9C5C-4BCB-B155-3B0D42FF38D3}" presName="compNode" presStyleCnt="0"/>
      <dgm:spPr/>
    </dgm:pt>
    <dgm:pt modelId="{E19D39E5-0684-4620-AA90-3809E22044D4}" type="pres">
      <dgm:prSet presAssocID="{145A26CC-9C5C-4BCB-B155-3B0D42FF38D3}" presName="iconBgRect" presStyleLbl="bgShp" presStyleIdx="3" presStyleCnt="4"/>
      <dgm:spPr/>
    </dgm:pt>
    <dgm:pt modelId="{9EC1EDC0-5AE6-489C-A167-340C09813DCF}" type="pres">
      <dgm:prSet presAssocID="{145A26CC-9C5C-4BCB-B155-3B0D42FF38D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ap compass"/>
        </a:ext>
      </dgm:extLst>
    </dgm:pt>
    <dgm:pt modelId="{203597AB-C008-4EFC-9B53-37F96AA89810}" type="pres">
      <dgm:prSet presAssocID="{145A26CC-9C5C-4BCB-B155-3B0D42FF38D3}" presName="spaceRect" presStyleCnt="0"/>
      <dgm:spPr/>
    </dgm:pt>
    <dgm:pt modelId="{38AECBD1-C6BC-4BAD-906C-C8C94BBE221A}" type="pres">
      <dgm:prSet presAssocID="{145A26CC-9C5C-4BCB-B155-3B0D42FF38D3}" presName="textRect" presStyleLbl="revTx" presStyleIdx="3" presStyleCnt="4">
        <dgm:presLayoutVars>
          <dgm:chMax val="1"/>
          <dgm:chPref val="1"/>
        </dgm:presLayoutVars>
      </dgm:prSet>
      <dgm:spPr/>
    </dgm:pt>
  </dgm:ptLst>
  <dgm:cxnLst>
    <dgm:cxn modelId="{4DC22106-D8A8-49B8-AB0B-6C23BB63EA8D}" type="presOf" srcId="{CFE72A31-6506-4D82-9550-3F389227C282}" destId="{06C0050C-7806-4611-BCD9-B0A6FA6C02C2}" srcOrd="0" destOrd="0" presId="urn:microsoft.com/office/officeart/2018/2/layout/IconCircleList"/>
    <dgm:cxn modelId="{22D1E60C-A717-405D-B7F4-1307D5596629}" type="presOf" srcId="{8E95DF1E-98F3-416B-90B5-8BB55CFB3DF8}" destId="{CFE775A6-4B8C-4A4A-A058-CAA7F9F5A211}" srcOrd="0" destOrd="0" presId="urn:microsoft.com/office/officeart/2018/2/layout/IconCircleList"/>
    <dgm:cxn modelId="{D98E9228-1592-48B6-9D10-78EF6F3ACC2F}" type="presOf" srcId="{CA298FBA-78E5-4174-A3FC-7CFEAB152F09}" destId="{5EB1EAF3-9A84-407B-AC7D-B7E8AC929CD4}" srcOrd="0" destOrd="0" presId="urn:microsoft.com/office/officeart/2018/2/layout/IconCircleList"/>
    <dgm:cxn modelId="{D2924E5C-39ED-4264-BF72-AB29FBAFC0B3}" type="presOf" srcId="{B25886C1-C970-4B43-A928-D8571CFFE22D}" destId="{FB5BD939-CE7D-47C2-A948-4C411EEB3806}" srcOrd="0" destOrd="0" presId="urn:microsoft.com/office/officeart/2018/2/layout/IconCircleList"/>
    <dgm:cxn modelId="{1BF1895F-CBC0-4998-A65D-71653DDF8C7A}" srcId="{5114A314-C08A-4B3F-BD34-97C87F85E728}" destId="{375445BB-D35A-4986-A245-AEF83CCBF147}" srcOrd="0" destOrd="0" parTransId="{E3A040F0-AF27-4A3C-9D01-0552BA006556}" sibTransId="{CFE72A31-6506-4D82-9550-3F389227C282}"/>
    <dgm:cxn modelId="{FE06836B-7C9F-4849-8BB5-AAC88C1CF9C1}" type="presOf" srcId="{5114A314-C08A-4B3F-BD34-97C87F85E728}" destId="{FA893174-3259-4163-A5E0-CACC5521EBD9}" srcOrd="0" destOrd="0" presId="urn:microsoft.com/office/officeart/2018/2/layout/IconCircleList"/>
    <dgm:cxn modelId="{44D2B2A2-DEC3-4AA2-AD8A-16F2B00D35E5}" type="presOf" srcId="{5BE647BE-48B9-4265-BE2A-8BDAE220BB11}" destId="{518EF54E-E181-470A-B381-12488E568A18}" srcOrd="0" destOrd="0" presId="urn:microsoft.com/office/officeart/2018/2/layout/IconCircleList"/>
    <dgm:cxn modelId="{862421AF-9DC8-4F14-A6BF-1237F3B520A0}" srcId="{5114A314-C08A-4B3F-BD34-97C87F85E728}" destId="{CA298FBA-78E5-4174-A3FC-7CFEAB152F09}" srcOrd="2" destOrd="0" parTransId="{586A5806-4501-4DD2-A175-DA34DFCD15B4}" sibTransId="{8E95DF1E-98F3-416B-90B5-8BB55CFB3DF8}"/>
    <dgm:cxn modelId="{04EA73D5-5123-48CE-B43D-843DB791EA73}" type="presOf" srcId="{375445BB-D35A-4986-A245-AEF83CCBF147}" destId="{111AF4C5-D1A3-4E3A-A625-AAF5174080DD}" srcOrd="0" destOrd="0" presId="urn:microsoft.com/office/officeart/2018/2/layout/IconCircleList"/>
    <dgm:cxn modelId="{794FA2DB-52A8-420C-B36B-075CFB2954AE}" srcId="{5114A314-C08A-4B3F-BD34-97C87F85E728}" destId="{5BE647BE-48B9-4265-BE2A-8BDAE220BB11}" srcOrd="1" destOrd="0" parTransId="{13FA34A2-3C83-471D-8AC9-9D0BF1CFEA99}" sibTransId="{B25886C1-C970-4B43-A928-D8571CFFE22D}"/>
    <dgm:cxn modelId="{0EE5A9F8-3B3C-48B0-8EAC-99D597C93777}" srcId="{5114A314-C08A-4B3F-BD34-97C87F85E728}" destId="{145A26CC-9C5C-4BCB-B155-3B0D42FF38D3}" srcOrd="3" destOrd="0" parTransId="{8800A792-2DD7-4788-B63D-4CE7A1F9C009}" sibTransId="{8A70AE5D-2653-4D8D-85B7-5147C769F393}"/>
    <dgm:cxn modelId="{F9F199FD-2B34-4305-AAF3-230B9B948702}" type="presOf" srcId="{145A26CC-9C5C-4BCB-B155-3B0D42FF38D3}" destId="{38AECBD1-C6BC-4BAD-906C-C8C94BBE221A}" srcOrd="0" destOrd="0" presId="urn:microsoft.com/office/officeart/2018/2/layout/IconCircleList"/>
    <dgm:cxn modelId="{B7822831-0F4D-436D-BAEE-0E430091E368}" type="presParOf" srcId="{FA893174-3259-4163-A5E0-CACC5521EBD9}" destId="{BC5D39A9-E182-4891-AA00-1CC1957C9752}" srcOrd="0" destOrd="0" presId="urn:microsoft.com/office/officeart/2018/2/layout/IconCircleList"/>
    <dgm:cxn modelId="{1111B78F-B3A7-4C81-A2D8-D47D87ADC3FD}" type="presParOf" srcId="{BC5D39A9-E182-4891-AA00-1CC1957C9752}" destId="{F9A186C4-A666-4A55-83E0-8813E754E69B}" srcOrd="0" destOrd="0" presId="urn:microsoft.com/office/officeart/2018/2/layout/IconCircleList"/>
    <dgm:cxn modelId="{13B4B4B2-79B1-41DE-921B-540736278FC7}" type="presParOf" srcId="{F9A186C4-A666-4A55-83E0-8813E754E69B}" destId="{8D31D17B-AB0F-4559-97E1-D9DB276CB78D}" srcOrd="0" destOrd="0" presId="urn:microsoft.com/office/officeart/2018/2/layout/IconCircleList"/>
    <dgm:cxn modelId="{C4B7C4F4-EB6E-4365-AD3B-8641FDADD284}" type="presParOf" srcId="{F9A186C4-A666-4A55-83E0-8813E754E69B}" destId="{83C63C48-9D05-4C80-A986-0B33F0779693}" srcOrd="1" destOrd="0" presId="urn:microsoft.com/office/officeart/2018/2/layout/IconCircleList"/>
    <dgm:cxn modelId="{84D76F46-D253-4155-819F-E5F185C65EA9}" type="presParOf" srcId="{F9A186C4-A666-4A55-83E0-8813E754E69B}" destId="{8932C132-42BB-4EAF-8E02-6237E91A7FED}" srcOrd="2" destOrd="0" presId="urn:microsoft.com/office/officeart/2018/2/layout/IconCircleList"/>
    <dgm:cxn modelId="{1945A738-8BFE-4B52-BB5A-F8EBE9C65B86}" type="presParOf" srcId="{F9A186C4-A666-4A55-83E0-8813E754E69B}" destId="{111AF4C5-D1A3-4E3A-A625-AAF5174080DD}" srcOrd="3" destOrd="0" presId="urn:microsoft.com/office/officeart/2018/2/layout/IconCircleList"/>
    <dgm:cxn modelId="{C6E5D7E0-D2A1-45B4-886A-2CA9B0470AC6}" type="presParOf" srcId="{BC5D39A9-E182-4891-AA00-1CC1957C9752}" destId="{06C0050C-7806-4611-BCD9-B0A6FA6C02C2}" srcOrd="1" destOrd="0" presId="urn:microsoft.com/office/officeart/2018/2/layout/IconCircleList"/>
    <dgm:cxn modelId="{23BF9B39-851A-45FE-B94C-3AD0B07A2D40}" type="presParOf" srcId="{BC5D39A9-E182-4891-AA00-1CC1957C9752}" destId="{B3E1E465-6FBD-4E01-BEEA-E4F97981BBF4}" srcOrd="2" destOrd="0" presId="urn:microsoft.com/office/officeart/2018/2/layout/IconCircleList"/>
    <dgm:cxn modelId="{B1829CD6-440E-403B-853F-24FE4C816E46}" type="presParOf" srcId="{B3E1E465-6FBD-4E01-BEEA-E4F97981BBF4}" destId="{76E27929-B692-4608-908C-960ED39E3FAC}" srcOrd="0" destOrd="0" presId="urn:microsoft.com/office/officeart/2018/2/layout/IconCircleList"/>
    <dgm:cxn modelId="{B9DDF23B-181F-40E2-83AA-B239DA713B4E}" type="presParOf" srcId="{B3E1E465-6FBD-4E01-BEEA-E4F97981BBF4}" destId="{71F264A3-4297-4448-B136-E68F1A985E4C}" srcOrd="1" destOrd="0" presId="urn:microsoft.com/office/officeart/2018/2/layout/IconCircleList"/>
    <dgm:cxn modelId="{61A9AC0B-10FF-4E32-8255-78BD650B7BB9}" type="presParOf" srcId="{B3E1E465-6FBD-4E01-BEEA-E4F97981BBF4}" destId="{CEC66060-2AAE-4872-87DD-3CA5808504E6}" srcOrd="2" destOrd="0" presId="urn:microsoft.com/office/officeart/2018/2/layout/IconCircleList"/>
    <dgm:cxn modelId="{2F5F3C98-696B-4A23-8CB1-EE16BE9C04EB}" type="presParOf" srcId="{B3E1E465-6FBD-4E01-BEEA-E4F97981BBF4}" destId="{518EF54E-E181-470A-B381-12488E568A18}" srcOrd="3" destOrd="0" presId="urn:microsoft.com/office/officeart/2018/2/layout/IconCircleList"/>
    <dgm:cxn modelId="{E348F633-FEA6-43DE-9581-967476D98A13}" type="presParOf" srcId="{BC5D39A9-E182-4891-AA00-1CC1957C9752}" destId="{FB5BD939-CE7D-47C2-A948-4C411EEB3806}" srcOrd="3" destOrd="0" presId="urn:microsoft.com/office/officeart/2018/2/layout/IconCircleList"/>
    <dgm:cxn modelId="{C20056F5-28BD-400D-958F-CDA7A2CAF8A9}" type="presParOf" srcId="{BC5D39A9-E182-4891-AA00-1CC1957C9752}" destId="{ED1F5397-C058-47DF-862D-8662DCB435D0}" srcOrd="4" destOrd="0" presId="urn:microsoft.com/office/officeart/2018/2/layout/IconCircleList"/>
    <dgm:cxn modelId="{8A8DE265-B621-40B8-AD1D-9CA70B9E7EE9}" type="presParOf" srcId="{ED1F5397-C058-47DF-862D-8662DCB435D0}" destId="{7F2730B9-19D0-455D-B4C1-957F1370D5D1}" srcOrd="0" destOrd="0" presId="urn:microsoft.com/office/officeart/2018/2/layout/IconCircleList"/>
    <dgm:cxn modelId="{67DDAD93-A093-4EE0-9E76-4466CD4ADAA6}" type="presParOf" srcId="{ED1F5397-C058-47DF-862D-8662DCB435D0}" destId="{EA8A1091-6568-4A66-8DAA-E1D8F490DE72}" srcOrd="1" destOrd="0" presId="urn:microsoft.com/office/officeart/2018/2/layout/IconCircleList"/>
    <dgm:cxn modelId="{2D6FF6A4-A80D-446A-AC22-FB44857F896D}" type="presParOf" srcId="{ED1F5397-C058-47DF-862D-8662DCB435D0}" destId="{F2858D9E-D990-487D-9F72-8362C766EA50}" srcOrd="2" destOrd="0" presId="urn:microsoft.com/office/officeart/2018/2/layout/IconCircleList"/>
    <dgm:cxn modelId="{DDDF5BE6-7C02-4609-8EA3-3239DED9AD59}" type="presParOf" srcId="{ED1F5397-C058-47DF-862D-8662DCB435D0}" destId="{5EB1EAF3-9A84-407B-AC7D-B7E8AC929CD4}" srcOrd="3" destOrd="0" presId="urn:microsoft.com/office/officeart/2018/2/layout/IconCircleList"/>
    <dgm:cxn modelId="{147C09D1-5FDC-4A3C-AF8A-6A3A76DA9480}" type="presParOf" srcId="{BC5D39A9-E182-4891-AA00-1CC1957C9752}" destId="{CFE775A6-4B8C-4A4A-A058-CAA7F9F5A211}" srcOrd="5" destOrd="0" presId="urn:microsoft.com/office/officeart/2018/2/layout/IconCircleList"/>
    <dgm:cxn modelId="{08726D8D-173F-448E-95E0-22A8169F0313}" type="presParOf" srcId="{BC5D39A9-E182-4891-AA00-1CC1957C9752}" destId="{AA667ADB-E0F7-4B4E-82AC-7B6FE3072E6C}" srcOrd="6" destOrd="0" presId="urn:microsoft.com/office/officeart/2018/2/layout/IconCircleList"/>
    <dgm:cxn modelId="{82C6F2EA-FA52-459A-BF9D-C9F75B3C5E30}" type="presParOf" srcId="{AA667ADB-E0F7-4B4E-82AC-7B6FE3072E6C}" destId="{E19D39E5-0684-4620-AA90-3809E22044D4}" srcOrd="0" destOrd="0" presId="urn:microsoft.com/office/officeart/2018/2/layout/IconCircleList"/>
    <dgm:cxn modelId="{9D6DE582-244A-4647-8986-A9AB2F2C14B4}" type="presParOf" srcId="{AA667ADB-E0F7-4B4E-82AC-7B6FE3072E6C}" destId="{9EC1EDC0-5AE6-489C-A167-340C09813DCF}" srcOrd="1" destOrd="0" presId="urn:microsoft.com/office/officeart/2018/2/layout/IconCircleList"/>
    <dgm:cxn modelId="{15A504DC-3C06-44E3-B6C9-951945C98DBB}" type="presParOf" srcId="{AA667ADB-E0F7-4B4E-82AC-7B6FE3072E6C}" destId="{203597AB-C008-4EFC-9B53-37F96AA89810}" srcOrd="2" destOrd="0" presId="urn:microsoft.com/office/officeart/2018/2/layout/IconCircleList"/>
    <dgm:cxn modelId="{79D89594-9A75-493D-A1B6-75D5B065AF48}" type="presParOf" srcId="{AA667ADB-E0F7-4B4E-82AC-7B6FE3072E6C}" destId="{38AECBD1-C6BC-4BAD-906C-C8C94BBE221A}"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D3FB08-F348-4BD2-A3D6-755E57B95720}">
      <dsp:nvSpPr>
        <dsp:cNvPr id="0" name=""/>
        <dsp:cNvSpPr/>
      </dsp:nvSpPr>
      <dsp:spPr>
        <a:xfrm>
          <a:off x="0" y="447"/>
          <a:ext cx="10018712" cy="0"/>
        </a:xfrm>
        <a:prstGeom prst="line">
          <a:avLst/>
        </a:prstGeom>
        <a:solidFill>
          <a:schemeClr val="dk2">
            <a:hueOff val="0"/>
            <a:satOff val="0"/>
            <a:lumOff val="0"/>
            <a:alphaOff val="0"/>
          </a:schemeClr>
        </a:solidFill>
        <a:ln w="15875"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73B745-FBA3-4349-8B89-E90B4A0B2BD6}">
      <dsp:nvSpPr>
        <dsp:cNvPr id="0" name=""/>
        <dsp:cNvSpPr/>
      </dsp:nvSpPr>
      <dsp:spPr>
        <a:xfrm>
          <a:off x="0" y="447"/>
          <a:ext cx="10018712" cy="523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1.	Introduction. Page 3 </a:t>
          </a:r>
          <a:endParaRPr lang="en-US" sz="2400" kern="1200" dirty="0"/>
        </a:p>
      </dsp:txBody>
      <dsp:txXfrm>
        <a:off x="0" y="447"/>
        <a:ext cx="10018712" cy="523790"/>
      </dsp:txXfrm>
    </dsp:sp>
    <dsp:sp modelId="{1BC715FE-4A84-4412-A873-2B1678BB6B01}">
      <dsp:nvSpPr>
        <dsp:cNvPr id="0" name=""/>
        <dsp:cNvSpPr/>
      </dsp:nvSpPr>
      <dsp:spPr>
        <a:xfrm>
          <a:off x="0" y="524238"/>
          <a:ext cx="10018712" cy="0"/>
        </a:xfrm>
        <a:prstGeom prst="line">
          <a:avLst/>
        </a:prstGeom>
        <a:solidFill>
          <a:schemeClr val="dk2">
            <a:hueOff val="0"/>
            <a:satOff val="0"/>
            <a:lumOff val="0"/>
            <a:alphaOff val="0"/>
          </a:schemeClr>
        </a:solidFill>
        <a:ln w="15875"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203D2E-19C6-4816-A637-8EC9F081E371}">
      <dsp:nvSpPr>
        <dsp:cNvPr id="0" name=""/>
        <dsp:cNvSpPr/>
      </dsp:nvSpPr>
      <dsp:spPr>
        <a:xfrm>
          <a:off x="0" y="524238"/>
          <a:ext cx="10018712" cy="523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2.	Key Business problems. Page 4 </a:t>
          </a:r>
          <a:endParaRPr lang="en-US" sz="2400" kern="1200" dirty="0"/>
        </a:p>
      </dsp:txBody>
      <dsp:txXfrm>
        <a:off x="0" y="524238"/>
        <a:ext cx="10018712" cy="523790"/>
      </dsp:txXfrm>
    </dsp:sp>
    <dsp:sp modelId="{65ED07CC-BC25-4D0F-BCB2-C3EB3EEC0C8D}">
      <dsp:nvSpPr>
        <dsp:cNvPr id="0" name=""/>
        <dsp:cNvSpPr/>
      </dsp:nvSpPr>
      <dsp:spPr>
        <a:xfrm>
          <a:off x="0" y="1048029"/>
          <a:ext cx="10018712" cy="0"/>
        </a:xfrm>
        <a:prstGeom prst="line">
          <a:avLst/>
        </a:prstGeom>
        <a:solidFill>
          <a:schemeClr val="dk2">
            <a:hueOff val="0"/>
            <a:satOff val="0"/>
            <a:lumOff val="0"/>
            <a:alphaOff val="0"/>
          </a:schemeClr>
        </a:solidFill>
        <a:ln w="15875"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4CB71E3-3BED-41C1-9A9A-D92F6BFB42FE}">
      <dsp:nvSpPr>
        <dsp:cNvPr id="0" name=""/>
        <dsp:cNvSpPr/>
      </dsp:nvSpPr>
      <dsp:spPr>
        <a:xfrm>
          <a:off x="0" y="1048029"/>
          <a:ext cx="10018712" cy="523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3.	Problem: Nature and Scope. Page 5</a:t>
          </a:r>
          <a:endParaRPr lang="en-US" sz="2400" kern="1200" dirty="0"/>
        </a:p>
      </dsp:txBody>
      <dsp:txXfrm>
        <a:off x="0" y="1048029"/>
        <a:ext cx="10018712" cy="523790"/>
      </dsp:txXfrm>
    </dsp:sp>
    <dsp:sp modelId="{52BEFDDF-2AA1-4E00-827D-784FBD300D38}">
      <dsp:nvSpPr>
        <dsp:cNvPr id="0" name=""/>
        <dsp:cNvSpPr/>
      </dsp:nvSpPr>
      <dsp:spPr>
        <a:xfrm>
          <a:off x="0" y="1571820"/>
          <a:ext cx="10018712" cy="0"/>
        </a:xfrm>
        <a:prstGeom prst="line">
          <a:avLst/>
        </a:prstGeom>
        <a:solidFill>
          <a:schemeClr val="dk2">
            <a:hueOff val="0"/>
            <a:satOff val="0"/>
            <a:lumOff val="0"/>
            <a:alphaOff val="0"/>
          </a:schemeClr>
        </a:solidFill>
        <a:ln w="15875"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D3CB2C-431D-406C-9A05-A790B10AC03F}">
      <dsp:nvSpPr>
        <dsp:cNvPr id="0" name=""/>
        <dsp:cNvSpPr/>
      </dsp:nvSpPr>
      <dsp:spPr>
        <a:xfrm>
          <a:off x="0" y="1571820"/>
          <a:ext cx="10018712" cy="523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4.	PESTLE Analysis: Green Haven Florist. Page 6/7</a:t>
          </a:r>
          <a:endParaRPr lang="en-US" sz="2400" kern="1200" dirty="0"/>
        </a:p>
      </dsp:txBody>
      <dsp:txXfrm>
        <a:off x="0" y="1571820"/>
        <a:ext cx="10018712" cy="523790"/>
      </dsp:txXfrm>
    </dsp:sp>
    <dsp:sp modelId="{86359BF7-3C4F-49AE-AFC3-E118119588FE}">
      <dsp:nvSpPr>
        <dsp:cNvPr id="0" name=""/>
        <dsp:cNvSpPr/>
      </dsp:nvSpPr>
      <dsp:spPr>
        <a:xfrm>
          <a:off x="0" y="2095611"/>
          <a:ext cx="10018712" cy="0"/>
        </a:xfrm>
        <a:prstGeom prst="line">
          <a:avLst/>
        </a:prstGeom>
        <a:solidFill>
          <a:schemeClr val="dk2">
            <a:hueOff val="0"/>
            <a:satOff val="0"/>
            <a:lumOff val="0"/>
            <a:alphaOff val="0"/>
          </a:schemeClr>
        </a:solidFill>
        <a:ln w="15875"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227AAF-1FF9-4F29-A0D3-79D47D1A32F2}">
      <dsp:nvSpPr>
        <dsp:cNvPr id="0" name=""/>
        <dsp:cNvSpPr/>
      </dsp:nvSpPr>
      <dsp:spPr>
        <a:xfrm>
          <a:off x="0" y="2095611"/>
          <a:ext cx="10018712" cy="523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5.	</a:t>
          </a:r>
          <a:r>
            <a:rPr lang="en-US" sz="2400" kern="1200" dirty="0"/>
            <a:t>Cause and effect analysis: Fishbone diagram</a:t>
          </a:r>
          <a:r>
            <a:rPr lang="en-GB" sz="2400" kern="1200" dirty="0"/>
            <a:t>.Page 8</a:t>
          </a:r>
          <a:endParaRPr lang="en-US" sz="2400" kern="1200" dirty="0"/>
        </a:p>
      </dsp:txBody>
      <dsp:txXfrm>
        <a:off x="0" y="2095611"/>
        <a:ext cx="10018712" cy="523790"/>
      </dsp:txXfrm>
    </dsp:sp>
    <dsp:sp modelId="{A6600FB5-5122-4288-9D0A-DF0A37E0E480}">
      <dsp:nvSpPr>
        <dsp:cNvPr id="0" name=""/>
        <dsp:cNvSpPr/>
      </dsp:nvSpPr>
      <dsp:spPr>
        <a:xfrm>
          <a:off x="0" y="2619402"/>
          <a:ext cx="10018712" cy="0"/>
        </a:xfrm>
        <a:prstGeom prst="line">
          <a:avLst/>
        </a:prstGeom>
        <a:solidFill>
          <a:schemeClr val="dk2">
            <a:hueOff val="0"/>
            <a:satOff val="0"/>
            <a:lumOff val="0"/>
            <a:alphaOff val="0"/>
          </a:schemeClr>
        </a:solidFill>
        <a:ln w="15875"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1B12D9-11D4-4531-9E4B-D3EBCBC787AF}">
      <dsp:nvSpPr>
        <dsp:cNvPr id="0" name=""/>
        <dsp:cNvSpPr/>
      </dsp:nvSpPr>
      <dsp:spPr>
        <a:xfrm>
          <a:off x="0" y="2619402"/>
          <a:ext cx="10018712" cy="523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6.	Conclusion. Page 9 </a:t>
          </a:r>
          <a:endParaRPr lang="en-US" sz="2400" kern="1200" dirty="0"/>
        </a:p>
      </dsp:txBody>
      <dsp:txXfrm>
        <a:off x="0" y="2619402"/>
        <a:ext cx="10018712" cy="523790"/>
      </dsp:txXfrm>
    </dsp:sp>
    <dsp:sp modelId="{A738B75F-E425-4858-BC1B-0788340E94F2}">
      <dsp:nvSpPr>
        <dsp:cNvPr id="0" name=""/>
        <dsp:cNvSpPr/>
      </dsp:nvSpPr>
      <dsp:spPr>
        <a:xfrm>
          <a:off x="0" y="3143193"/>
          <a:ext cx="10018712" cy="0"/>
        </a:xfrm>
        <a:prstGeom prst="line">
          <a:avLst/>
        </a:prstGeom>
        <a:solidFill>
          <a:schemeClr val="dk2">
            <a:hueOff val="0"/>
            <a:satOff val="0"/>
            <a:lumOff val="0"/>
            <a:alphaOff val="0"/>
          </a:schemeClr>
        </a:solidFill>
        <a:ln w="15875"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BE24BF-DC20-4E6C-B088-2D1A48F64551}">
      <dsp:nvSpPr>
        <dsp:cNvPr id="0" name=""/>
        <dsp:cNvSpPr/>
      </dsp:nvSpPr>
      <dsp:spPr>
        <a:xfrm>
          <a:off x="0" y="3143193"/>
          <a:ext cx="10018712" cy="523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7.	</a:t>
          </a:r>
          <a:r>
            <a:rPr lang="en-GB" sz="2400" kern="1200" dirty="0" err="1"/>
            <a:t>Referencess</a:t>
          </a:r>
          <a:r>
            <a:rPr lang="en-GB" sz="2400" kern="1200" dirty="0"/>
            <a:t>. Page 10</a:t>
          </a:r>
          <a:endParaRPr lang="en-US" sz="2400" kern="1200" dirty="0"/>
        </a:p>
      </dsp:txBody>
      <dsp:txXfrm>
        <a:off x="0" y="3143193"/>
        <a:ext cx="10018712" cy="5237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31D17B-AB0F-4559-97E1-D9DB276CB78D}">
      <dsp:nvSpPr>
        <dsp:cNvPr id="0" name=""/>
        <dsp:cNvSpPr/>
      </dsp:nvSpPr>
      <dsp:spPr>
        <a:xfrm>
          <a:off x="128097" y="984418"/>
          <a:ext cx="1292437" cy="129243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C63C48-9D05-4C80-A986-0B33F0779693}">
      <dsp:nvSpPr>
        <dsp:cNvPr id="0" name=""/>
        <dsp:cNvSpPr/>
      </dsp:nvSpPr>
      <dsp:spPr>
        <a:xfrm>
          <a:off x="399509" y="1255830"/>
          <a:ext cx="749613" cy="7496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1AF4C5-D1A3-4E3A-A625-AAF5174080DD}">
      <dsp:nvSpPr>
        <dsp:cNvPr id="0" name=""/>
        <dsp:cNvSpPr/>
      </dsp:nvSpPr>
      <dsp:spPr>
        <a:xfrm>
          <a:off x="1697485" y="984418"/>
          <a:ext cx="3046459" cy="1292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a:t>Independent Florist founded in 2016 by owners Liam and Priya Patel </a:t>
          </a:r>
        </a:p>
      </dsp:txBody>
      <dsp:txXfrm>
        <a:off x="1697485" y="984418"/>
        <a:ext cx="3046459" cy="1292437"/>
      </dsp:txXfrm>
    </dsp:sp>
    <dsp:sp modelId="{76E27929-B692-4608-908C-960ED39E3FAC}">
      <dsp:nvSpPr>
        <dsp:cNvPr id="0" name=""/>
        <dsp:cNvSpPr/>
      </dsp:nvSpPr>
      <dsp:spPr>
        <a:xfrm>
          <a:off x="5274767" y="984418"/>
          <a:ext cx="1292437" cy="129243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F264A3-4297-4448-B136-E68F1A985E4C}">
      <dsp:nvSpPr>
        <dsp:cNvPr id="0" name=""/>
        <dsp:cNvSpPr/>
      </dsp:nvSpPr>
      <dsp:spPr>
        <a:xfrm>
          <a:off x="5546179" y="1255830"/>
          <a:ext cx="749613" cy="7496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8EF54E-E181-470A-B381-12488E568A18}">
      <dsp:nvSpPr>
        <dsp:cNvPr id="0" name=""/>
        <dsp:cNvSpPr/>
      </dsp:nvSpPr>
      <dsp:spPr>
        <a:xfrm>
          <a:off x="6844156" y="984418"/>
          <a:ext cx="3046459" cy="1292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a:t>Business has built strong community ties and reputation for quality, bespoke arrangements and sustainability commitment. </a:t>
          </a:r>
        </a:p>
      </dsp:txBody>
      <dsp:txXfrm>
        <a:off x="6844156" y="984418"/>
        <a:ext cx="3046459" cy="1292437"/>
      </dsp:txXfrm>
    </dsp:sp>
    <dsp:sp modelId="{7F2730B9-19D0-455D-B4C1-957F1370D5D1}">
      <dsp:nvSpPr>
        <dsp:cNvPr id="0" name=""/>
        <dsp:cNvSpPr/>
      </dsp:nvSpPr>
      <dsp:spPr>
        <a:xfrm>
          <a:off x="128097" y="3209543"/>
          <a:ext cx="1292437" cy="129243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8A1091-6568-4A66-8DAA-E1D8F490DE72}">
      <dsp:nvSpPr>
        <dsp:cNvPr id="0" name=""/>
        <dsp:cNvSpPr/>
      </dsp:nvSpPr>
      <dsp:spPr>
        <a:xfrm>
          <a:off x="399509" y="3480955"/>
          <a:ext cx="749613" cy="7496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B1EAF3-9A84-407B-AC7D-B7E8AC929CD4}">
      <dsp:nvSpPr>
        <dsp:cNvPr id="0" name=""/>
        <dsp:cNvSpPr/>
      </dsp:nvSpPr>
      <dsp:spPr>
        <a:xfrm>
          <a:off x="1697485" y="3209543"/>
          <a:ext cx="3046459" cy="1292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a:t>Sales from local customer walks, corporate and social events (e.g. Birthdays) and online.  </a:t>
          </a:r>
        </a:p>
      </dsp:txBody>
      <dsp:txXfrm>
        <a:off x="1697485" y="3209543"/>
        <a:ext cx="3046459" cy="1292437"/>
      </dsp:txXfrm>
    </dsp:sp>
    <dsp:sp modelId="{E19D39E5-0684-4620-AA90-3809E22044D4}">
      <dsp:nvSpPr>
        <dsp:cNvPr id="0" name=""/>
        <dsp:cNvSpPr/>
      </dsp:nvSpPr>
      <dsp:spPr>
        <a:xfrm>
          <a:off x="5274767" y="3209543"/>
          <a:ext cx="1292437" cy="129243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C1EDC0-5AE6-489C-A167-340C09813DCF}">
      <dsp:nvSpPr>
        <dsp:cNvPr id="0" name=""/>
        <dsp:cNvSpPr/>
      </dsp:nvSpPr>
      <dsp:spPr>
        <a:xfrm>
          <a:off x="5546179" y="3480955"/>
          <a:ext cx="749613" cy="7496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AECBD1-C6BC-4BAD-906C-C8C94BBE221A}">
      <dsp:nvSpPr>
        <dsp:cNvPr id="0" name=""/>
        <dsp:cNvSpPr/>
      </dsp:nvSpPr>
      <dsp:spPr>
        <a:xfrm>
          <a:off x="6844156" y="3209543"/>
          <a:ext cx="3046459" cy="1292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a:t>Location Norwich, United Kingdom </a:t>
          </a:r>
        </a:p>
      </dsp:txBody>
      <dsp:txXfrm>
        <a:off x="6844156" y="3209543"/>
        <a:ext cx="3046459" cy="129243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02/12/2025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9</a:t>
            </a:fld>
            <a:endParaRPr lang="en-GB"/>
          </a:p>
        </p:txBody>
      </p:sp>
    </p:spTree>
    <p:extLst>
      <p:ext uri="{BB962C8B-B14F-4D97-AF65-F5344CB8AC3E}">
        <p14:creationId xmlns:p14="http://schemas.microsoft.com/office/powerpoint/2010/main" val="11744349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02/12/2025</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214322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108900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4341731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02/12/2025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2591051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02/12/2025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60444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02/12/2025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593937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02/12/2025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562337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02/12/2025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397341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02/12/2025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9208661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02/12/2025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40075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6744852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9129819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7583391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150415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1600349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8734475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7695935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8C18859-9320-47B1-B84A-5AD18E8F8F05}" type="datetimeFigureOut">
              <a:rPr lang="en-GB" smtClean="0"/>
              <a:t>02/12/2025</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3736335090"/>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 id="2147483773" r:id="rId12"/>
    <p:sldLayoutId id="2147483774" r:id="rId13"/>
    <p:sldLayoutId id="2147483775" r:id="rId14"/>
    <p:sldLayoutId id="2147483776" r:id="rId15"/>
    <p:sldLayoutId id="2147483777" r:id="rId16"/>
    <p:sldLayoutId id="2147483778"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hyperlink" Target="https://www.decision-mastery.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CE3D4922-3D1C-4679-9A86-15BFC1A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164E9BCF-1B67-4514-808C-A5DCBDEB4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41" name="Group 40">
            <a:extLst>
              <a:ext uri="{FF2B5EF4-FFF2-40B4-BE49-F238E27FC236}">
                <a16:creationId xmlns:a16="http://schemas.microsoft.com/office/drawing/2014/main" id="{32238778-9D1D-45F4-BB78-76F208A224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42" name="Freeform 6">
              <a:extLst>
                <a:ext uri="{FF2B5EF4-FFF2-40B4-BE49-F238E27FC236}">
                  <a16:creationId xmlns:a16="http://schemas.microsoft.com/office/drawing/2014/main" id="{93667F4D-F2CD-4E50-BACC-24766910F7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43" name="Freeform 7">
              <a:extLst>
                <a:ext uri="{FF2B5EF4-FFF2-40B4-BE49-F238E27FC236}">
                  <a16:creationId xmlns:a16="http://schemas.microsoft.com/office/drawing/2014/main" id="{20CAAE25-D2F2-493F-9569-EC552C1ADD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44" name="Freeform 8">
              <a:extLst>
                <a:ext uri="{FF2B5EF4-FFF2-40B4-BE49-F238E27FC236}">
                  <a16:creationId xmlns:a16="http://schemas.microsoft.com/office/drawing/2014/main" id="{42D5E996-541D-42BA-8B22-F7E96752CE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45" name="Freeform 9">
              <a:extLst>
                <a:ext uri="{FF2B5EF4-FFF2-40B4-BE49-F238E27FC236}">
                  <a16:creationId xmlns:a16="http://schemas.microsoft.com/office/drawing/2014/main" id="{6BDB86F1-7C07-4D49-B9C9-7837A1FB25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46" name="Freeform 10">
              <a:extLst>
                <a:ext uri="{FF2B5EF4-FFF2-40B4-BE49-F238E27FC236}">
                  <a16:creationId xmlns:a16="http://schemas.microsoft.com/office/drawing/2014/main" id="{92FDEA97-0861-44C0-9B26-4BB5F777A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47" name="Freeform 11">
              <a:extLst>
                <a:ext uri="{FF2B5EF4-FFF2-40B4-BE49-F238E27FC236}">
                  <a16:creationId xmlns:a16="http://schemas.microsoft.com/office/drawing/2014/main" id="{A9F3AA02-C861-444A-9178-0BD3D3CE1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4850405" y="1396180"/>
            <a:ext cx="6698127" cy="3842570"/>
          </a:xfrm>
        </p:spPr>
        <p:txBody>
          <a:bodyPr anchor="ctr">
            <a:normAutofit/>
          </a:bodyPr>
          <a:lstStyle/>
          <a:p>
            <a:pPr algn="l">
              <a:lnSpc>
                <a:spcPct val="90000"/>
              </a:lnSpc>
            </a:pPr>
            <a:r>
              <a:rPr lang="en-GB" sz="3300">
                <a:latin typeface="A"/>
              </a:rPr>
              <a:t>MODULE NAME LCLM4004 Problem solving and decision making. Assignment 1: Report</a:t>
            </a:r>
            <a:br>
              <a:rPr lang="en-GB" sz="3300">
                <a:latin typeface="A"/>
              </a:rPr>
            </a:br>
            <a:r>
              <a:rPr lang="en-GB" sz="3300">
                <a:latin typeface="A"/>
              </a:rPr>
              <a:t>MODULE CODE LCLM4004</a:t>
            </a:r>
            <a:br>
              <a:rPr lang="en-GB" sz="3300">
                <a:latin typeface="A"/>
              </a:rPr>
            </a:br>
            <a:r>
              <a:rPr lang="en-GB" sz="3300">
                <a:latin typeface="A"/>
              </a:rPr>
              <a:t>STUDENT NAME Dean J Miller</a:t>
            </a:r>
            <a:br>
              <a:rPr lang="en-GB" sz="3300">
                <a:latin typeface="A"/>
              </a:rPr>
            </a:br>
            <a:r>
              <a:rPr lang="en-GB" sz="3300">
                <a:latin typeface="A"/>
              </a:rPr>
              <a:t>STUDENT ID 2411694</a:t>
            </a:r>
            <a:br>
              <a:rPr lang="en-GB" sz="3300">
                <a:latin typeface="A"/>
              </a:rPr>
            </a:br>
            <a:r>
              <a:rPr lang="en-GB" sz="3300">
                <a:latin typeface="A"/>
              </a:rPr>
              <a:t>LECTURER Charles</a:t>
            </a:r>
            <a:br>
              <a:rPr lang="en-GB" sz="3300">
                <a:latin typeface="A"/>
              </a:rPr>
            </a:br>
            <a:r>
              <a:rPr lang="en-GB" sz="3300">
                <a:latin typeface="A"/>
              </a:rPr>
              <a:t>PRESENTATION TITLE </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9" name="Group 28">
            <a:extLst>
              <a:ext uri="{FF2B5EF4-FFF2-40B4-BE49-F238E27FC236}">
                <a16:creationId xmlns:a16="http://schemas.microsoft.com/office/drawing/2014/main" id="{CE44BAAA-0355-4DE7-A0FE-B7F21F18A4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33" name="Freeform 6">
              <a:extLst>
                <a:ext uri="{FF2B5EF4-FFF2-40B4-BE49-F238E27FC236}">
                  <a16:creationId xmlns:a16="http://schemas.microsoft.com/office/drawing/2014/main" id="{881F11E1-3B50-4A51-992E-148EA526F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39" name="Freeform 7">
              <a:extLst>
                <a:ext uri="{FF2B5EF4-FFF2-40B4-BE49-F238E27FC236}">
                  <a16:creationId xmlns:a16="http://schemas.microsoft.com/office/drawing/2014/main" id="{10E700E6-F178-46CD-A8F7-C7105888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35" name="Freeform 8">
              <a:extLst>
                <a:ext uri="{FF2B5EF4-FFF2-40B4-BE49-F238E27FC236}">
                  <a16:creationId xmlns:a16="http://schemas.microsoft.com/office/drawing/2014/main" id="{76DA14BF-8092-436D-9DA3-C6E098F982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36" name="Freeform 9">
              <a:extLst>
                <a:ext uri="{FF2B5EF4-FFF2-40B4-BE49-F238E27FC236}">
                  <a16:creationId xmlns:a16="http://schemas.microsoft.com/office/drawing/2014/main" id="{97EEEB8A-6EE6-421C-BF9F-D7AC6A4E35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37" name="Freeform 10">
              <a:extLst>
                <a:ext uri="{FF2B5EF4-FFF2-40B4-BE49-F238E27FC236}">
                  <a16:creationId xmlns:a16="http://schemas.microsoft.com/office/drawing/2014/main" id="{0910DC29-86B5-4496-8762-C01240162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38" name="Freeform 11">
              <a:extLst>
                <a:ext uri="{FF2B5EF4-FFF2-40B4-BE49-F238E27FC236}">
                  <a16:creationId xmlns:a16="http://schemas.microsoft.com/office/drawing/2014/main" id="{4F0484A8-90CF-4948-A538-103F963D2B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041AFFDE-4751-0065-D1C6-43F966F4AA63}"/>
              </a:ext>
            </a:extLst>
          </p:cNvPr>
          <p:cNvSpPr>
            <a:spLocks noGrp="1"/>
          </p:cNvSpPr>
          <p:nvPr>
            <p:ph type="title"/>
          </p:nvPr>
        </p:nvSpPr>
        <p:spPr>
          <a:xfrm>
            <a:off x="1484311" y="685800"/>
            <a:ext cx="10018713" cy="1752599"/>
          </a:xfrm>
        </p:spPr>
        <p:txBody>
          <a:bodyPr>
            <a:normAutofit/>
          </a:bodyPr>
          <a:lstStyle/>
          <a:p>
            <a:r>
              <a:rPr lang="en-GB"/>
              <a:t>Table of Contents</a:t>
            </a:r>
          </a:p>
        </p:txBody>
      </p:sp>
      <p:graphicFrame>
        <p:nvGraphicFramePr>
          <p:cNvPr id="27" name="Content Placeholder 2">
            <a:extLst>
              <a:ext uri="{FF2B5EF4-FFF2-40B4-BE49-F238E27FC236}">
                <a16:creationId xmlns:a16="http://schemas.microsoft.com/office/drawing/2014/main" id="{02903312-5F3C-A6A9-D7C5-A2D660DA1F9C}"/>
              </a:ext>
            </a:extLst>
          </p:cNvPr>
          <p:cNvGraphicFramePr>
            <a:graphicFrameLocks noGrp="1"/>
          </p:cNvGraphicFramePr>
          <p:nvPr>
            <p:ph idx="1"/>
            <p:extLst>
              <p:ext uri="{D42A27DB-BD31-4B8C-83A1-F6EECF244321}">
                <p14:modId xmlns:p14="http://schemas.microsoft.com/office/powerpoint/2010/main" val="2141669611"/>
              </p:ext>
            </p:extLst>
          </p:nvPr>
        </p:nvGraphicFramePr>
        <p:xfrm>
          <a:off x="1484310" y="2123769"/>
          <a:ext cx="10018713" cy="36674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357513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E013B-C531-B911-04C1-DA8A73648218}"/>
              </a:ext>
            </a:extLst>
          </p:cNvPr>
          <p:cNvSpPr>
            <a:spLocks noGrp="1"/>
          </p:cNvSpPr>
          <p:nvPr>
            <p:ph type="title"/>
          </p:nvPr>
        </p:nvSpPr>
        <p:spPr>
          <a:xfrm>
            <a:off x="1484309" y="440872"/>
            <a:ext cx="10018713" cy="1224642"/>
          </a:xfrm>
        </p:spPr>
        <p:txBody>
          <a:bodyPr>
            <a:normAutofit fontScale="90000"/>
          </a:bodyPr>
          <a:lstStyle/>
          <a:p>
            <a:r>
              <a:rPr lang="en-GB" b="1" i="1"/>
              <a:t>Introduction</a:t>
            </a:r>
            <a:br>
              <a:rPr lang="en-GB"/>
            </a:br>
            <a:r>
              <a:rPr lang="en-GB"/>
              <a:t>Company background: Green Haven Florist </a:t>
            </a:r>
            <a:endParaRPr lang="en-GB" dirty="0"/>
          </a:p>
        </p:txBody>
      </p:sp>
      <p:graphicFrame>
        <p:nvGraphicFramePr>
          <p:cNvPr id="35" name="Content Placeholder 2">
            <a:extLst>
              <a:ext uri="{FF2B5EF4-FFF2-40B4-BE49-F238E27FC236}">
                <a16:creationId xmlns:a16="http://schemas.microsoft.com/office/drawing/2014/main" id="{42643B04-87D8-EE93-2C7E-BFE1A5E7558E}"/>
              </a:ext>
            </a:extLst>
          </p:cNvPr>
          <p:cNvGraphicFramePr>
            <a:graphicFrameLocks noGrp="1"/>
          </p:cNvGraphicFramePr>
          <p:nvPr>
            <p:ph idx="1"/>
          </p:nvPr>
        </p:nvGraphicFramePr>
        <p:xfrm>
          <a:off x="1484310" y="1371600"/>
          <a:ext cx="10018713" cy="54863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77144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0"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1"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12"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13"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14"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15"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useBgFill="1">
        <p:nvSpPr>
          <p:cNvPr id="17" name="Rectangle 16">
            <a:extLst>
              <a:ext uri="{FF2B5EF4-FFF2-40B4-BE49-F238E27FC236}">
                <a16:creationId xmlns:a16="http://schemas.microsoft.com/office/drawing/2014/main" id="{E58348C3-6249-4952-AA86-C63DB35EA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DE6174AD-DBB0-43E6-98C2-738DB3A152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59100" y="-4763"/>
            <a:ext cx="5014912" cy="6862763"/>
            <a:chOff x="2928938" y="-4763"/>
            <a:chExt cx="5014912" cy="6862763"/>
          </a:xfrm>
        </p:grpSpPr>
        <p:sp>
          <p:nvSpPr>
            <p:cNvPr id="20" name="Freeform 6">
              <a:extLst>
                <a:ext uri="{FF2B5EF4-FFF2-40B4-BE49-F238E27FC236}">
                  <a16:creationId xmlns:a16="http://schemas.microsoft.com/office/drawing/2014/main" id="{50A59800-3661-4778-9D8A-F816C85C4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1" name="Freeform 7">
              <a:extLst>
                <a:ext uri="{FF2B5EF4-FFF2-40B4-BE49-F238E27FC236}">
                  <a16:creationId xmlns:a16="http://schemas.microsoft.com/office/drawing/2014/main" id="{7A810977-C816-4698-B7E7-0E6BDED79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2" name="Freeform 9">
              <a:extLst>
                <a:ext uri="{FF2B5EF4-FFF2-40B4-BE49-F238E27FC236}">
                  <a16:creationId xmlns:a16="http://schemas.microsoft.com/office/drawing/2014/main" id="{181E4B1B-2437-4A14-8927-817FC7AED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3" name="Freeform 10">
              <a:extLst>
                <a:ext uri="{FF2B5EF4-FFF2-40B4-BE49-F238E27FC236}">
                  <a16:creationId xmlns:a16="http://schemas.microsoft.com/office/drawing/2014/main" id="{3F98AD26-9FF7-44EA-B876-9C857F8ED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4" name="Freeform 11">
              <a:extLst>
                <a:ext uri="{FF2B5EF4-FFF2-40B4-BE49-F238E27FC236}">
                  <a16:creationId xmlns:a16="http://schemas.microsoft.com/office/drawing/2014/main" id="{32EBB12A-A9CE-446F-9462-15DAC0D0FA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5" name="Freeform 12">
              <a:extLst>
                <a:ext uri="{FF2B5EF4-FFF2-40B4-BE49-F238E27FC236}">
                  <a16:creationId xmlns:a16="http://schemas.microsoft.com/office/drawing/2014/main" id="{85925599-F99B-48E5-A384-76136C081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5448299" y="275304"/>
            <a:ext cx="6054723" cy="658761"/>
          </a:xfrm>
        </p:spPr>
        <p:txBody>
          <a:bodyPr vert="horz" lIns="91440" tIns="45720" rIns="91440" bIns="45720" rtlCol="0" anchor="b">
            <a:normAutofit/>
          </a:bodyPr>
          <a:lstStyle/>
          <a:p>
            <a:r>
              <a:rPr lang="en-US" sz="3200" b="1" dirty="0"/>
              <a:t>Key Business Problems</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4899025" y="1455173"/>
            <a:ext cx="6603997" cy="4001729"/>
          </a:xfrm>
        </p:spPr>
        <p:txBody>
          <a:bodyPr vert="horz" lIns="91440" tIns="45720" rIns="91440" bIns="45720" rtlCol="0" anchor="t">
            <a:normAutofit/>
          </a:bodyPr>
          <a:lstStyle/>
          <a:p>
            <a:pPr>
              <a:lnSpc>
                <a:spcPct val="90000"/>
              </a:lnSpc>
            </a:pPr>
            <a:r>
              <a:rPr lang="en-US" dirty="0"/>
              <a:t>30% decrease in store sales over the past 12month</a:t>
            </a:r>
          </a:p>
          <a:p>
            <a:pPr>
              <a:lnSpc>
                <a:spcPct val="90000"/>
              </a:lnSpc>
            </a:pPr>
            <a:r>
              <a:rPr lang="en-US" dirty="0"/>
              <a:t>Business closures equaled reduced footfall on the Highstreet  </a:t>
            </a:r>
          </a:p>
          <a:p>
            <a:pPr>
              <a:lnSpc>
                <a:spcPct val="90000"/>
              </a:lnSpc>
            </a:pPr>
            <a:r>
              <a:rPr lang="en-US" dirty="0"/>
              <a:t>- Consumer purchase behavior shift toward online channels  </a:t>
            </a:r>
          </a:p>
          <a:p>
            <a:pPr>
              <a:lnSpc>
                <a:spcPct val="90000"/>
              </a:lnSpc>
            </a:pPr>
            <a:endParaRPr lang="en-US" dirty="0"/>
          </a:p>
          <a:p>
            <a:pPr>
              <a:lnSpc>
                <a:spcPct val="90000"/>
              </a:lnSpc>
            </a:pPr>
            <a:r>
              <a:rPr lang="en-US" dirty="0"/>
              <a:t>Declining profit levels</a:t>
            </a:r>
          </a:p>
          <a:p>
            <a:pPr>
              <a:lnSpc>
                <a:spcPct val="90000"/>
              </a:lnSpc>
            </a:pPr>
            <a:r>
              <a:rPr lang="en-US" dirty="0"/>
              <a:t>Increasing costs for eco-friendly packaging solutions, and importation of international flowers</a:t>
            </a:r>
          </a:p>
          <a:p>
            <a:pPr>
              <a:lnSpc>
                <a:spcPct val="90000"/>
              </a:lnSpc>
            </a:pPr>
            <a:endParaRPr lang="en-US" sz="800" dirty="0"/>
          </a:p>
        </p:txBody>
      </p:sp>
      <p:pic>
        <p:nvPicPr>
          <p:cNvPr id="5" name="Picture 4" descr="Different types of flowers">
            <a:extLst>
              <a:ext uri="{FF2B5EF4-FFF2-40B4-BE49-F238E27FC236}">
                <a16:creationId xmlns:a16="http://schemas.microsoft.com/office/drawing/2014/main" id="{05577F0E-3164-7E0A-4B83-D8AFBE8D86F2}"/>
              </a:ext>
            </a:extLst>
          </p:cNvPr>
          <p:cNvPicPr>
            <a:picLocks noChangeAspect="1"/>
          </p:cNvPicPr>
          <p:nvPr/>
        </p:nvPicPr>
        <p:blipFill>
          <a:blip r:embed="rId3"/>
          <a:srcRect l="32942" r="14029" b="-1"/>
          <a:stretch>
            <a:fillRect/>
          </a:stretch>
        </p:blipFill>
        <p:spPr>
          <a:xfrm>
            <a:off x="20" y="10"/>
            <a:ext cx="5448280" cy="6857990"/>
          </a:xfrm>
          <a:custGeom>
            <a:avLst/>
            <a:gdLst/>
            <a:ahLst/>
            <a:cxnLst/>
            <a:rect l="l" t="t" r="r" b="b"/>
            <a:pathLst>
              <a:path w="5448300" h="6858000">
                <a:moveTo>
                  <a:pt x="0" y="0"/>
                </a:moveTo>
                <a:lnTo>
                  <a:pt x="3513666" y="0"/>
                </a:lnTo>
                <a:lnTo>
                  <a:pt x="2861733" y="2548466"/>
                </a:lnTo>
                <a:lnTo>
                  <a:pt x="5448300" y="6853767"/>
                </a:lnTo>
                <a:lnTo>
                  <a:pt x="0" y="6858000"/>
                </a:lnTo>
                <a:lnTo>
                  <a:pt x="0" y="0"/>
                </a:lnTo>
                <a:close/>
              </a:path>
            </a:pathLst>
          </a:custGeom>
          <a:ln w="38100">
            <a:noFill/>
          </a:ln>
          <a:effectLst/>
        </p:spPr>
      </p:pic>
    </p:spTree>
    <p:extLst>
      <p:ext uri="{BB962C8B-B14F-4D97-AF65-F5344CB8AC3E}">
        <p14:creationId xmlns:p14="http://schemas.microsoft.com/office/powerpoint/2010/main" val="28979575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A958EF-48B8-7924-6385-20B0C1E52C64}"/>
            </a:ext>
          </a:extLst>
        </p:cNvPr>
        <p:cNvGrpSpPr/>
        <p:nvPr/>
      </p:nvGrpSpPr>
      <p:grpSpPr>
        <a:xfrm>
          <a:off x="0" y="0"/>
          <a:ext cx="0" cy="0"/>
          <a:chOff x="0" y="0"/>
          <a:chExt cx="0" cy="0"/>
        </a:xfrm>
      </p:grpSpPr>
      <p:sp>
        <p:nvSpPr>
          <p:cNvPr id="3" name="Text Placeholder 2">
            <a:extLst>
              <a:ext uri="{FF2B5EF4-FFF2-40B4-BE49-F238E27FC236}">
                <a16:creationId xmlns:a16="http://schemas.microsoft.com/office/drawing/2014/main" id="{6EDD88C5-64A7-0299-E5BB-9FE0FDF0F119}"/>
              </a:ext>
            </a:extLst>
          </p:cNvPr>
          <p:cNvSpPr>
            <a:spLocks noGrp="1"/>
          </p:cNvSpPr>
          <p:nvPr>
            <p:ph type="body" idx="1"/>
          </p:nvPr>
        </p:nvSpPr>
        <p:spPr>
          <a:xfrm>
            <a:off x="2760510" y="193296"/>
            <a:ext cx="8930748" cy="974690"/>
          </a:xfrm>
        </p:spPr>
        <p:txBody>
          <a:bodyPr/>
          <a:lstStyle/>
          <a:p>
            <a:pPr algn="ctr" fontAlgn="base"/>
            <a:r>
              <a:rPr lang="en-GB" b="1" u="sng" dirty="0"/>
              <a:t>Problem: Nature and Scope </a:t>
            </a:r>
            <a:endParaRPr lang="en-GB" dirty="0"/>
          </a:p>
          <a:p>
            <a:endParaRPr lang="en-GB" dirty="0"/>
          </a:p>
        </p:txBody>
      </p:sp>
      <p:graphicFrame>
        <p:nvGraphicFramePr>
          <p:cNvPr id="8" name="Table 7">
            <a:extLst>
              <a:ext uri="{FF2B5EF4-FFF2-40B4-BE49-F238E27FC236}">
                <a16:creationId xmlns:a16="http://schemas.microsoft.com/office/drawing/2014/main" id="{2F2365D0-9CDB-59D9-8D8A-23123A7EF651}"/>
              </a:ext>
            </a:extLst>
          </p:cNvPr>
          <p:cNvGraphicFramePr>
            <a:graphicFrameLocks noGrp="1"/>
          </p:cNvGraphicFramePr>
          <p:nvPr>
            <p:extLst>
              <p:ext uri="{D42A27DB-BD31-4B8C-83A1-F6EECF244321}">
                <p14:modId xmlns:p14="http://schemas.microsoft.com/office/powerpoint/2010/main" val="2990498593"/>
              </p:ext>
            </p:extLst>
          </p:nvPr>
        </p:nvGraphicFramePr>
        <p:xfrm>
          <a:off x="2015672" y="806245"/>
          <a:ext cx="9675586" cy="5545392"/>
        </p:xfrm>
        <a:graphic>
          <a:graphicData uri="http://schemas.openxmlformats.org/drawingml/2006/table">
            <a:tbl>
              <a:tblPr firstRow="1" bandRow="1">
                <a:tableStyleId>{5C22544A-7EE6-4342-B048-85BDC9FD1C3A}</a:tableStyleId>
              </a:tblPr>
              <a:tblGrid>
                <a:gridCol w="2168368">
                  <a:extLst>
                    <a:ext uri="{9D8B030D-6E8A-4147-A177-3AD203B41FA5}">
                      <a16:colId xmlns:a16="http://schemas.microsoft.com/office/drawing/2014/main" val="3589015168"/>
                    </a:ext>
                  </a:extLst>
                </a:gridCol>
                <a:gridCol w="7507218">
                  <a:extLst>
                    <a:ext uri="{9D8B030D-6E8A-4147-A177-3AD203B41FA5}">
                      <a16:colId xmlns:a16="http://schemas.microsoft.com/office/drawing/2014/main" val="1663333794"/>
                    </a:ext>
                  </a:extLst>
                </a:gridCol>
              </a:tblGrid>
              <a:tr h="693174">
                <a:tc>
                  <a:txBody>
                    <a:bodyPr/>
                    <a:lstStyle/>
                    <a:p>
                      <a:endParaRPr lang="en-GB"/>
                    </a:p>
                  </a:txBody>
                  <a:tcPr/>
                </a:tc>
                <a:tc>
                  <a:txBody>
                    <a:bodyPr/>
                    <a:lstStyle/>
                    <a:p>
                      <a:endParaRPr lang="en-GB" dirty="0"/>
                    </a:p>
                  </a:txBody>
                  <a:tcPr/>
                </a:tc>
                <a:extLst>
                  <a:ext uri="{0D108BD9-81ED-4DB2-BD59-A6C34878D82A}">
                    <a16:rowId xmlns:a16="http://schemas.microsoft.com/office/drawing/2014/main" val="2411558939"/>
                  </a:ext>
                </a:extLst>
              </a:tr>
              <a:tr h="693174">
                <a:tc>
                  <a:txBody>
                    <a:bodyPr/>
                    <a:lstStyle/>
                    <a:p>
                      <a:r>
                        <a:rPr lang="en-GB" dirty="0"/>
                        <a:t>What </a:t>
                      </a:r>
                    </a:p>
                  </a:txBody>
                  <a:tcPr/>
                </a:tc>
                <a:tc>
                  <a:txBody>
                    <a:bodyPr/>
                    <a:lstStyle/>
                    <a:p>
                      <a:r>
                        <a:rPr lang="en-GB" dirty="0"/>
                        <a:t>Decline of in-store purchases and reduced profit</a:t>
                      </a:r>
                    </a:p>
                  </a:txBody>
                  <a:tcPr/>
                </a:tc>
                <a:extLst>
                  <a:ext uri="{0D108BD9-81ED-4DB2-BD59-A6C34878D82A}">
                    <a16:rowId xmlns:a16="http://schemas.microsoft.com/office/drawing/2014/main" val="2196950302"/>
                  </a:ext>
                </a:extLst>
              </a:tr>
              <a:tr h="693174">
                <a:tc>
                  <a:txBody>
                    <a:bodyPr/>
                    <a:lstStyle/>
                    <a:p>
                      <a:r>
                        <a:rPr lang="en-GB" dirty="0"/>
                        <a:t>Who </a:t>
                      </a:r>
                    </a:p>
                  </a:txBody>
                  <a:tcPr/>
                </a:tc>
                <a:tc>
                  <a:txBody>
                    <a:bodyPr/>
                    <a:lstStyle/>
                    <a:p>
                      <a:r>
                        <a:rPr lang="en-GB" dirty="0"/>
                        <a:t>Liam and Priya Patel </a:t>
                      </a:r>
                    </a:p>
                  </a:txBody>
                  <a:tcPr/>
                </a:tc>
                <a:extLst>
                  <a:ext uri="{0D108BD9-81ED-4DB2-BD59-A6C34878D82A}">
                    <a16:rowId xmlns:a16="http://schemas.microsoft.com/office/drawing/2014/main" val="1472197238"/>
                  </a:ext>
                </a:extLst>
              </a:tr>
              <a:tr h="693174">
                <a:tc>
                  <a:txBody>
                    <a:bodyPr/>
                    <a:lstStyle/>
                    <a:p>
                      <a:r>
                        <a:rPr lang="en-GB" dirty="0"/>
                        <a:t>When </a:t>
                      </a:r>
                    </a:p>
                  </a:txBody>
                  <a:tcPr/>
                </a:tc>
                <a:tc>
                  <a:txBody>
                    <a:bodyPr/>
                    <a:lstStyle/>
                    <a:p>
                      <a:r>
                        <a:rPr lang="en-GB" dirty="0"/>
                        <a:t>Over the last 12months </a:t>
                      </a:r>
                    </a:p>
                  </a:txBody>
                  <a:tcPr/>
                </a:tc>
                <a:extLst>
                  <a:ext uri="{0D108BD9-81ED-4DB2-BD59-A6C34878D82A}">
                    <a16:rowId xmlns:a16="http://schemas.microsoft.com/office/drawing/2014/main" val="1136546193"/>
                  </a:ext>
                </a:extLst>
              </a:tr>
              <a:tr h="693174">
                <a:tc>
                  <a:txBody>
                    <a:bodyPr/>
                    <a:lstStyle/>
                    <a:p>
                      <a:r>
                        <a:rPr lang="en-GB" dirty="0"/>
                        <a:t>Where</a:t>
                      </a:r>
                    </a:p>
                  </a:txBody>
                  <a:tcPr/>
                </a:tc>
                <a:tc>
                  <a:txBody>
                    <a:bodyPr/>
                    <a:lstStyle/>
                    <a:p>
                      <a:r>
                        <a:rPr lang="en-GB" dirty="0"/>
                        <a:t>Norwich, United Kingdom</a:t>
                      </a:r>
                    </a:p>
                  </a:txBody>
                  <a:tcPr/>
                </a:tc>
                <a:extLst>
                  <a:ext uri="{0D108BD9-81ED-4DB2-BD59-A6C34878D82A}">
                    <a16:rowId xmlns:a16="http://schemas.microsoft.com/office/drawing/2014/main" val="1053305543"/>
                  </a:ext>
                </a:extLst>
              </a:tr>
              <a:tr h="693174">
                <a:tc>
                  <a:txBody>
                    <a:bodyPr/>
                    <a:lstStyle/>
                    <a:p>
                      <a:r>
                        <a:rPr lang="en-GB" dirty="0"/>
                        <a:t>Why</a:t>
                      </a:r>
                    </a:p>
                  </a:txBody>
                  <a:tcPr/>
                </a:tc>
                <a:tc>
                  <a:txBody>
                    <a:bodyPr/>
                    <a:lstStyle/>
                    <a:p>
                      <a:r>
                        <a:rPr lang="en-GB" dirty="0"/>
                        <a:t>Changing behaviour of customers and shop closures on the high street</a:t>
                      </a:r>
                    </a:p>
                  </a:txBody>
                  <a:tcPr/>
                </a:tc>
                <a:extLst>
                  <a:ext uri="{0D108BD9-81ED-4DB2-BD59-A6C34878D82A}">
                    <a16:rowId xmlns:a16="http://schemas.microsoft.com/office/drawing/2014/main" val="818423040"/>
                  </a:ext>
                </a:extLst>
              </a:tr>
              <a:tr h="693174">
                <a:tc>
                  <a:txBody>
                    <a:bodyPr/>
                    <a:lstStyle/>
                    <a:p>
                      <a:r>
                        <a:rPr lang="en-GB" dirty="0"/>
                        <a:t>How </a:t>
                      </a:r>
                    </a:p>
                  </a:txBody>
                  <a:tcPr/>
                </a:tc>
                <a:tc>
                  <a:txBody>
                    <a:bodyPr/>
                    <a:lstStyle/>
                    <a:p>
                      <a:r>
                        <a:rPr lang="en-GB" dirty="0"/>
                        <a:t>Greater popularity of online shopping and decline of in-store footfall </a:t>
                      </a:r>
                    </a:p>
                  </a:txBody>
                  <a:tcPr/>
                </a:tc>
                <a:extLst>
                  <a:ext uri="{0D108BD9-81ED-4DB2-BD59-A6C34878D82A}">
                    <a16:rowId xmlns:a16="http://schemas.microsoft.com/office/drawing/2014/main" val="2021594590"/>
                  </a:ext>
                </a:extLst>
              </a:tr>
              <a:tr h="693174">
                <a:tc>
                  <a:txBody>
                    <a:bodyPr/>
                    <a:lstStyle/>
                    <a:p>
                      <a:r>
                        <a:rPr lang="en-GB" dirty="0"/>
                        <a:t>How much</a:t>
                      </a:r>
                    </a:p>
                  </a:txBody>
                  <a:tcPr/>
                </a:tc>
                <a:tc>
                  <a:txBody>
                    <a:bodyPr/>
                    <a:lstStyle/>
                    <a:p>
                      <a:r>
                        <a:rPr lang="en-GB" dirty="0"/>
                        <a:t>30% reduced in-store purchases</a:t>
                      </a:r>
                    </a:p>
                  </a:txBody>
                  <a:tcPr/>
                </a:tc>
                <a:extLst>
                  <a:ext uri="{0D108BD9-81ED-4DB2-BD59-A6C34878D82A}">
                    <a16:rowId xmlns:a16="http://schemas.microsoft.com/office/drawing/2014/main" val="3552779553"/>
                  </a:ext>
                </a:extLst>
              </a:tr>
            </a:tbl>
          </a:graphicData>
        </a:graphic>
      </p:graphicFrame>
    </p:spTree>
    <p:extLst>
      <p:ext uri="{BB962C8B-B14F-4D97-AF65-F5344CB8AC3E}">
        <p14:creationId xmlns:p14="http://schemas.microsoft.com/office/powerpoint/2010/main" val="16135594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E54BD8-3F22-9614-71F3-6747B8DAC3F6}"/>
            </a:ext>
          </a:extLst>
        </p:cNvPr>
        <p:cNvGrpSpPr/>
        <p:nvPr/>
      </p:nvGrpSpPr>
      <p:grpSpPr>
        <a:xfrm>
          <a:off x="0" y="0"/>
          <a:ext cx="0" cy="0"/>
          <a:chOff x="0" y="0"/>
          <a:chExt cx="0" cy="0"/>
        </a:xfrm>
      </p:grpSpPr>
      <p:sp>
        <p:nvSpPr>
          <p:cNvPr id="3" name="Text Placeholder 2">
            <a:extLst>
              <a:ext uri="{FF2B5EF4-FFF2-40B4-BE49-F238E27FC236}">
                <a16:creationId xmlns:a16="http://schemas.microsoft.com/office/drawing/2014/main" id="{970C1935-F271-437B-9F54-88C60E96E808}"/>
              </a:ext>
            </a:extLst>
          </p:cNvPr>
          <p:cNvSpPr>
            <a:spLocks noGrp="1"/>
          </p:cNvSpPr>
          <p:nvPr>
            <p:ph type="body" idx="1"/>
          </p:nvPr>
        </p:nvSpPr>
        <p:spPr>
          <a:xfrm>
            <a:off x="2572278" y="301451"/>
            <a:ext cx="8930748" cy="974690"/>
          </a:xfrm>
        </p:spPr>
        <p:txBody>
          <a:bodyPr/>
          <a:lstStyle/>
          <a:p>
            <a:pPr algn="ctr" fontAlgn="base"/>
            <a:r>
              <a:rPr lang="en-GB" b="1" u="sng" dirty="0"/>
              <a:t>PESTLE Analysis: Green Haven Florist</a:t>
            </a:r>
            <a:endParaRPr lang="en-GB" dirty="0"/>
          </a:p>
          <a:p>
            <a:endParaRPr lang="en-GB" dirty="0"/>
          </a:p>
        </p:txBody>
      </p:sp>
      <p:sp>
        <p:nvSpPr>
          <p:cNvPr id="2" name="Content Placeholder 2">
            <a:extLst>
              <a:ext uri="{FF2B5EF4-FFF2-40B4-BE49-F238E27FC236}">
                <a16:creationId xmlns:a16="http://schemas.microsoft.com/office/drawing/2014/main" id="{D8AAB27C-A36A-39D7-5189-CAE0249C6168}"/>
              </a:ext>
            </a:extLst>
          </p:cNvPr>
          <p:cNvSpPr txBox="1">
            <a:spLocks/>
          </p:cNvSpPr>
          <p:nvPr/>
        </p:nvSpPr>
        <p:spPr>
          <a:xfrm>
            <a:off x="1484310" y="1818969"/>
            <a:ext cx="10018713" cy="3972232"/>
          </a:xfrm>
          <a:prstGeom prst="rect">
            <a:avLst/>
          </a:prstGeom>
        </p:spPr>
        <p:txBody>
          <a:bodyPr vert="horz" lIns="91440" tIns="45720" rIns="91440" bIns="45720" rtlCol="0" anchor="t">
            <a:noAutofit/>
          </a:bodyPr>
          <a:lstStyle>
            <a:lvl1pPr marL="0" indent="0" algn="r" defTabSz="457200" rtl="0" eaLnBrk="1" latinLnBrk="0" hangingPunct="1">
              <a:spcBef>
                <a:spcPct val="20000"/>
              </a:spcBef>
              <a:spcAft>
                <a:spcPts val="600"/>
              </a:spcAft>
              <a:buClr>
                <a:schemeClr val="accent1">
                  <a:lumMod val="75000"/>
                </a:schemeClr>
              </a:buClr>
              <a:buSzPct val="145000"/>
              <a:buFont typeface="Arial"/>
              <a:buNone/>
              <a:defRPr sz="2000" kern="1200" cap="none">
                <a:solidFill>
                  <a:schemeClr val="tx1"/>
                </a:solidFill>
                <a:effectLst/>
                <a:latin typeface="+mn-lt"/>
                <a:ea typeface="+mn-ea"/>
                <a:cs typeface="+mn-cs"/>
              </a:defRPr>
            </a:lvl1pPr>
            <a:lvl2pPr marL="457200" indent="0" algn="l" defTabSz="457200" rtl="0" eaLnBrk="1" latinLnBrk="0" hangingPunct="1">
              <a:spcBef>
                <a:spcPct val="20000"/>
              </a:spcBef>
              <a:spcAft>
                <a:spcPts val="600"/>
              </a:spcAft>
              <a:buClr>
                <a:schemeClr val="accent1">
                  <a:lumMod val="75000"/>
                </a:schemeClr>
              </a:buClr>
              <a:buSzPct val="145000"/>
              <a:buFont typeface="Arial"/>
              <a:buNone/>
              <a:defRPr sz="1800" kern="1200" cap="none">
                <a:solidFill>
                  <a:schemeClr val="tx1">
                    <a:tint val="75000"/>
                  </a:schemeClr>
                </a:solidFill>
                <a:effectLst/>
                <a:latin typeface="+mn-lt"/>
                <a:ea typeface="+mn-ea"/>
                <a:cs typeface="+mn-cs"/>
              </a:defRPr>
            </a:lvl2pPr>
            <a:lvl3pPr marL="914400" indent="0" algn="l" defTabSz="457200" rtl="0" eaLnBrk="1" latinLnBrk="0" hangingPunct="1">
              <a:spcBef>
                <a:spcPct val="20000"/>
              </a:spcBef>
              <a:spcAft>
                <a:spcPts val="600"/>
              </a:spcAft>
              <a:buClr>
                <a:schemeClr val="accent1">
                  <a:lumMod val="75000"/>
                </a:schemeClr>
              </a:buClr>
              <a:buSzPct val="145000"/>
              <a:buFont typeface="Arial"/>
              <a:buNone/>
              <a:defRPr sz="1600" kern="1200" cap="none">
                <a:solidFill>
                  <a:schemeClr val="tx1">
                    <a:tint val="75000"/>
                  </a:schemeClr>
                </a:solidFill>
                <a:effectLst/>
                <a:latin typeface="+mn-lt"/>
                <a:ea typeface="+mn-ea"/>
                <a:cs typeface="+mn-cs"/>
              </a:defRPr>
            </a:lvl3pPr>
            <a:lvl4pPr marL="1371600" indent="0" algn="l"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4pPr>
            <a:lvl5pPr marL="1828800" indent="0" algn="l"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5pPr>
            <a:lvl6pPr marL="2286000" indent="0" algn="l"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6pPr>
            <a:lvl7pPr marL="2743200" indent="0" algn="l"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7pPr>
            <a:lvl8pPr marL="3200400" indent="0" algn="l"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8pPr>
            <a:lvl9pPr marL="3657600" indent="0" algn="l"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9pPr>
          </a:lstStyle>
          <a:p>
            <a:r>
              <a:rPr lang="en-GB" sz="1800" u="sng" dirty="0"/>
              <a:t>Political:</a:t>
            </a:r>
          </a:p>
          <a:p>
            <a:r>
              <a:rPr lang="en-GB" sz="1800" dirty="0"/>
              <a:t>Sustainability Legislation: Import Regulation/Tariffs</a:t>
            </a:r>
          </a:p>
          <a:p>
            <a:endParaRPr lang="en-GB" sz="1800" dirty="0"/>
          </a:p>
          <a:p>
            <a:r>
              <a:rPr lang="en-GB" sz="1800" u="sng" dirty="0"/>
              <a:t>Economic: </a:t>
            </a:r>
          </a:p>
          <a:p>
            <a:r>
              <a:rPr lang="en-US" sz="1800" dirty="0"/>
              <a:t>increased cost of imported flowers</a:t>
            </a:r>
            <a:r>
              <a:rPr lang="en-GB" sz="1800" dirty="0"/>
              <a:t>: increased eco-friendly packaging costs</a:t>
            </a:r>
          </a:p>
          <a:p>
            <a:endParaRPr lang="en-GB" sz="1800" dirty="0"/>
          </a:p>
          <a:p>
            <a:r>
              <a:rPr lang="en-GB" sz="1800" u="sng" dirty="0"/>
              <a:t>Social:</a:t>
            </a:r>
          </a:p>
          <a:p>
            <a:r>
              <a:rPr lang="en-GB" sz="1800" dirty="0"/>
              <a:t>Consumer Purchase Behaviour: increased use of online purchasing </a:t>
            </a:r>
          </a:p>
          <a:p>
            <a:r>
              <a:rPr lang="en-GB" sz="1800" u="sng" dirty="0"/>
              <a:t> </a:t>
            </a:r>
          </a:p>
        </p:txBody>
      </p:sp>
    </p:spTree>
    <p:extLst>
      <p:ext uri="{BB962C8B-B14F-4D97-AF65-F5344CB8AC3E}">
        <p14:creationId xmlns:p14="http://schemas.microsoft.com/office/powerpoint/2010/main" val="17042550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AEBE83-6D55-2563-339C-164CDE9175B4}"/>
            </a:ext>
          </a:extLst>
        </p:cNvPr>
        <p:cNvGrpSpPr/>
        <p:nvPr/>
      </p:nvGrpSpPr>
      <p:grpSpPr>
        <a:xfrm>
          <a:off x="0" y="0"/>
          <a:ext cx="0" cy="0"/>
          <a:chOff x="0" y="0"/>
          <a:chExt cx="0" cy="0"/>
        </a:xfrm>
      </p:grpSpPr>
      <p:sp>
        <p:nvSpPr>
          <p:cNvPr id="3" name="Text Placeholder 2">
            <a:extLst>
              <a:ext uri="{FF2B5EF4-FFF2-40B4-BE49-F238E27FC236}">
                <a16:creationId xmlns:a16="http://schemas.microsoft.com/office/drawing/2014/main" id="{27C3B01E-0BEC-CD13-48C4-F3134E3F90EC}"/>
              </a:ext>
            </a:extLst>
          </p:cNvPr>
          <p:cNvSpPr>
            <a:spLocks noGrp="1"/>
          </p:cNvSpPr>
          <p:nvPr>
            <p:ph type="body" idx="1"/>
          </p:nvPr>
        </p:nvSpPr>
        <p:spPr>
          <a:xfrm>
            <a:off x="2572278" y="301451"/>
            <a:ext cx="8930748" cy="974690"/>
          </a:xfrm>
        </p:spPr>
        <p:txBody>
          <a:bodyPr/>
          <a:lstStyle/>
          <a:p>
            <a:pPr algn="ctr" fontAlgn="base"/>
            <a:r>
              <a:rPr lang="en-GB" b="1" u="sng" dirty="0"/>
              <a:t>Pestle Analysis: Green Haven Florist</a:t>
            </a:r>
            <a:endParaRPr lang="en-GB" dirty="0"/>
          </a:p>
          <a:p>
            <a:endParaRPr lang="en-GB" dirty="0"/>
          </a:p>
        </p:txBody>
      </p:sp>
      <p:sp>
        <p:nvSpPr>
          <p:cNvPr id="2" name="Content Placeholder 2">
            <a:extLst>
              <a:ext uri="{FF2B5EF4-FFF2-40B4-BE49-F238E27FC236}">
                <a16:creationId xmlns:a16="http://schemas.microsoft.com/office/drawing/2014/main" id="{3F2F6C61-D7FB-BE42-E0B4-E4425215ACAF}"/>
              </a:ext>
            </a:extLst>
          </p:cNvPr>
          <p:cNvSpPr txBox="1">
            <a:spLocks/>
          </p:cNvSpPr>
          <p:nvPr/>
        </p:nvSpPr>
        <p:spPr>
          <a:xfrm>
            <a:off x="1484310" y="1818969"/>
            <a:ext cx="10018713" cy="3972232"/>
          </a:xfrm>
          <a:prstGeom prst="rect">
            <a:avLst/>
          </a:prstGeom>
        </p:spPr>
        <p:txBody>
          <a:bodyPr vert="horz" lIns="91440" tIns="45720" rIns="91440" bIns="45720" rtlCol="0" anchor="t">
            <a:normAutofit/>
          </a:bodyPr>
          <a:lstStyle>
            <a:lvl1pPr marL="0" indent="0" algn="r" defTabSz="457200" rtl="0" eaLnBrk="1" latinLnBrk="0" hangingPunct="1">
              <a:spcBef>
                <a:spcPct val="20000"/>
              </a:spcBef>
              <a:spcAft>
                <a:spcPts val="600"/>
              </a:spcAft>
              <a:buClr>
                <a:schemeClr val="accent1">
                  <a:lumMod val="75000"/>
                </a:schemeClr>
              </a:buClr>
              <a:buSzPct val="145000"/>
              <a:buFont typeface="Arial"/>
              <a:buNone/>
              <a:defRPr sz="2000" kern="1200" cap="none">
                <a:solidFill>
                  <a:schemeClr val="tx1"/>
                </a:solidFill>
                <a:effectLst/>
                <a:latin typeface="+mn-lt"/>
                <a:ea typeface="+mn-ea"/>
                <a:cs typeface="+mn-cs"/>
              </a:defRPr>
            </a:lvl1pPr>
            <a:lvl2pPr marL="457200" indent="0" algn="l" defTabSz="457200" rtl="0" eaLnBrk="1" latinLnBrk="0" hangingPunct="1">
              <a:spcBef>
                <a:spcPct val="20000"/>
              </a:spcBef>
              <a:spcAft>
                <a:spcPts val="600"/>
              </a:spcAft>
              <a:buClr>
                <a:schemeClr val="accent1">
                  <a:lumMod val="75000"/>
                </a:schemeClr>
              </a:buClr>
              <a:buSzPct val="145000"/>
              <a:buFont typeface="Arial"/>
              <a:buNone/>
              <a:defRPr sz="1800" kern="1200" cap="none">
                <a:solidFill>
                  <a:schemeClr val="tx1">
                    <a:tint val="75000"/>
                  </a:schemeClr>
                </a:solidFill>
                <a:effectLst/>
                <a:latin typeface="+mn-lt"/>
                <a:ea typeface="+mn-ea"/>
                <a:cs typeface="+mn-cs"/>
              </a:defRPr>
            </a:lvl2pPr>
            <a:lvl3pPr marL="914400" indent="0" algn="l" defTabSz="457200" rtl="0" eaLnBrk="1" latinLnBrk="0" hangingPunct="1">
              <a:spcBef>
                <a:spcPct val="20000"/>
              </a:spcBef>
              <a:spcAft>
                <a:spcPts val="600"/>
              </a:spcAft>
              <a:buClr>
                <a:schemeClr val="accent1">
                  <a:lumMod val="75000"/>
                </a:schemeClr>
              </a:buClr>
              <a:buSzPct val="145000"/>
              <a:buFont typeface="Arial"/>
              <a:buNone/>
              <a:defRPr sz="1600" kern="1200" cap="none">
                <a:solidFill>
                  <a:schemeClr val="tx1">
                    <a:tint val="75000"/>
                  </a:schemeClr>
                </a:solidFill>
                <a:effectLst/>
                <a:latin typeface="+mn-lt"/>
                <a:ea typeface="+mn-ea"/>
                <a:cs typeface="+mn-cs"/>
              </a:defRPr>
            </a:lvl3pPr>
            <a:lvl4pPr marL="1371600" indent="0" algn="l"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4pPr>
            <a:lvl5pPr marL="1828800" indent="0" algn="l"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5pPr>
            <a:lvl6pPr marL="2286000" indent="0" algn="l"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6pPr>
            <a:lvl7pPr marL="2743200" indent="0" algn="l"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7pPr>
            <a:lvl8pPr marL="3200400" indent="0" algn="l"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8pPr>
            <a:lvl9pPr marL="3657600" indent="0" algn="l"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9pPr>
          </a:lstStyle>
          <a:p>
            <a:r>
              <a:rPr lang="en-GB" u="sng" dirty="0"/>
              <a:t>Technological:</a:t>
            </a:r>
          </a:p>
          <a:p>
            <a:r>
              <a:rPr lang="en-GB" dirty="0"/>
              <a:t>Website Experience: no loyalty or subscription services, lacking personalised experience</a:t>
            </a:r>
          </a:p>
          <a:p>
            <a:endParaRPr lang="en-GB" dirty="0"/>
          </a:p>
          <a:p>
            <a:r>
              <a:rPr lang="en-GB" u="sng" dirty="0"/>
              <a:t>Legal: </a:t>
            </a:r>
          </a:p>
          <a:p>
            <a:r>
              <a:rPr lang="en-GB" dirty="0"/>
              <a:t>Employment regulations: increasing labour costs and rise of minimum wage  </a:t>
            </a:r>
          </a:p>
          <a:p>
            <a:endParaRPr lang="en-GB" dirty="0"/>
          </a:p>
          <a:p>
            <a:r>
              <a:rPr lang="en-GB" u="sng" dirty="0"/>
              <a:t>Environmental:</a:t>
            </a:r>
          </a:p>
          <a:p>
            <a:r>
              <a:rPr lang="en-GB" dirty="0"/>
              <a:t>Sustainable sourcing: locally grown flowers and the bio packaging more costly</a:t>
            </a:r>
          </a:p>
        </p:txBody>
      </p:sp>
    </p:spTree>
    <p:extLst>
      <p:ext uri="{BB962C8B-B14F-4D97-AF65-F5344CB8AC3E}">
        <p14:creationId xmlns:p14="http://schemas.microsoft.com/office/powerpoint/2010/main" val="11987014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D9C3F-7A0B-77A9-EBF3-882DDF0679FC}"/>
              </a:ext>
            </a:extLst>
          </p:cNvPr>
          <p:cNvSpPr>
            <a:spLocks noGrp="1"/>
          </p:cNvSpPr>
          <p:nvPr>
            <p:ph type="title"/>
          </p:nvPr>
        </p:nvSpPr>
        <p:spPr>
          <a:xfrm>
            <a:off x="872600" y="512064"/>
            <a:ext cx="10632012" cy="694944"/>
          </a:xfrm>
        </p:spPr>
        <p:txBody>
          <a:bodyPr>
            <a:normAutofit fontScale="90000"/>
          </a:bodyPr>
          <a:lstStyle/>
          <a:p>
            <a:br>
              <a:rPr lang="en-GB" dirty="0"/>
            </a:br>
            <a:br>
              <a:rPr lang="en-GB" dirty="0"/>
            </a:br>
            <a:br>
              <a:rPr lang="en-GB" dirty="0"/>
            </a:br>
            <a:br>
              <a:rPr lang="en-GB" dirty="0"/>
            </a:br>
            <a:br>
              <a:rPr lang="en-GB" dirty="0"/>
            </a:br>
            <a:br>
              <a:rPr lang="en-GB" dirty="0"/>
            </a:br>
            <a:r>
              <a:rPr lang="en-GB" b="1" dirty="0"/>
              <a:t>Cause and effect analysis: Fishbone diagram</a:t>
            </a:r>
          </a:p>
        </p:txBody>
      </p:sp>
      <p:cxnSp>
        <p:nvCxnSpPr>
          <p:cNvPr id="6" name="Straight Arrow Connector 5">
            <a:extLst>
              <a:ext uri="{FF2B5EF4-FFF2-40B4-BE49-F238E27FC236}">
                <a16:creationId xmlns:a16="http://schemas.microsoft.com/office/drawing/2014/main" id="{F6743D74-E7A7-4400-2B8B-06133B75464D}"/>
              </a:ext>
            </a:extLst>
          </p:cNvPr>
          <p:cNvCxnSpPr>
            <a:cxnSpLocks/>
            <a:endCxn id="55" idx="3"/>
          </p:cNvCxnSpPr>
          <p:nvPr/>
        </p:nvCxnSpPr>
        <p:spPr>
          <a:xfrm flipV="1">
            <a:off x="2032217" y="4002147"/>
            <a:ext cx="8497079" cy="616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nvGrpSpPr>
          <p:cNvPr id="57" name="Group 56">
            <a:extLst>
              <a:ext uri="{FF2B5EF4-FFF2-40B4-BE49-F238E27FC236}">
                <a16:creationId xmlns:a16="http://schemas.microsoft.com/office/drawing/2014/main" id="{FE0DEA31-CD55-9FBF-AE4C-3F6786656C12}"/>
              </a:ext>
            </a:extLst>
          </p:cNvPr>
          <p:cNvGrpSpPr/>
          <p:nvPr/>
        </p:nvGrpSpPr>
        <p:grpSpPr>
          <a:xfrm>
            <a:off x="1842608" y="1590697"/>
            <a:ext cx="2978286" cy="4854128"/>
            <a:chOff x="2535009" y="1590697"/>
            <a:chExt cx="2978286" cy="4854128"/>
          </a:xfrm>
        </p:grpSpPr>
        <p:cxnSp>
          <p:nvCxnSpPr>
            <p:cNvPr id="8" name="Straight Arrow Connector 7">
              <a:extLst>
                <a:ext uri="{FF2B5EF4-FFF2-40B4-BE49-F238E27FC236}">
                  <a16:creationId xmlns:a16="http://schemas.microsoft.com/office/drawing/2014/main" id="{6A6CC0F4-719B-B21A-8E2F-C4E7C8E64AF0}"/>
                </a:ext>
              </a:extLst>
            </p:cNvPr>
            <p:cNvCxnSpPr>
              <a:cxnSpLocks/>
            </p:cNvCxnSpPr>
            <p:nvPr/>
          </p:nvCxnSpPr>
          <p:spPr>
            <a:xfrm>
              <a:off x="4238907" y="1882051"/>
              <a:ext cx="1274388" cy="207694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E818D44C-308B-8C34-D164-2FA61D5F6BEC}"/>
                </a:ext>
              </a:extLst>
            </p:cNvPr>
            <p:cNvCxnSpPr>
              <a:cxnSpLocks/>
            </p:cNvCxnSpPr>
            <p:nvPr/>
          </p:nvCxnSpPr>
          <p:spPr>
            <a:xfrm flipV="1">
              <a:off x="4238907" y="3980867"/>
              <a:ext cx="1274388" cy="24639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159EF168-6892-3018-2B8D-B0945E37B825}"/>
                </a:ext>
              </a:extLst>
            </p:cNvPr>
            <p:cNvSpPr/>
            <p:nvPr/>
          </p:nvSpPr>
          <p:spPr>
            <a:xfrm>
              <a:off x="2572871" y="1590697"/>
              <a:ext cx="1703294" cy="32775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People/trend </a:t>
              </a:r>
            </a:p>
          </p:txBody>
        </p:sp>
        <p:sp>
          <p:nvSpPr>
            <p:cNvPr id="21" name="TextBox 20">
              <a:extLst>
                <a:ext uri="{FF2B5EF4-FFF2-40B4-BE49-F238E27FC236}">
                  <a16:creationId xmlns:a16="http://schemas.microsoft.com/office/drawing/2014/main" id="{58819BBC-DC70-3CB7-C2B9-38967CF2BD13}"/>
                </a:ext>
              </a:extLst>
            </p:cNvPr>
            <p:cNvSpPr txBox="1"/>
            <p:nvPr/>
          </p:nvSpPr>
          <p:spPr>
            <a:xfrm>
              <a:off x="2535009" y="2063293"/>
              <a:ext cx="2151339" cy="830997"/>
            </a:xfrm>
            <a:prstGeom prst="rect">
              <a:avLst/>
            </a:prstGeom>
            <a:noFill/>
          </p:spPr>
          <p:txBody>
            <a:bodyPr wrap="square" rtlCol="0">
              <a:spAutoFit/>
            </a:bodyPr>
            <a:lstStyle/>
            <a:p>
              <a:r>
                <a:rPr lang="en-GB" sz="1600" dirty="0"/>
                <a:t>Difficulty adapting </a:t>
              </a:r>
            </a:p>
            <a:p>
              <a:r>
                <a:rPr lang="en-GB" sz="1600"/>
                <a:t>To  </a:t>
              </a:r>
              <a:r>
                <a:rPr lang="en-GB" sz="1600" dirty="0"/>
                <a:t>changes of consumer behaviour </a:t>
              </a:r>
            </a:p>
          </p:txBody>
        </p:sp>
        <p:sp>
          <p:nvSpPr>
            <p:cNvPr id="27" name="TextBox 26">
              <a:extLst>
                <a:ext uri="{FF2B5EF4-FFF2-40B4-BE49-F238E27FC236}">
                  <a16:creationId xmlns:a16="http://schemas.microsoft.com/office/drawing/2014/main" id="{A7981C53-AA73-17B4-017E-09C2BA95DD7B}"/>
                </a:ext>
              </a:extLst>
            </p:cNvPr>
            <p:cNvSpPr txBox="1"/>
            <p:nvPr/>
          </p:nvSpPr>
          <p:spPr>
            <a:xfrm>
              <a:off x="2572871" y="4103839"/>
              <a:ext cx="2113477" cy="1569660"/>
            </a:xfrm>
            <a:prstGeom prst="rect">
              <a:avLst/>
            </a:prstGeom>
            <a:noFill/>
          </p:spPr>
          <p:txBody>
            <a:bodyPr wrap="square">
              <a:spAutoFit/>
            </a:bodyPr>
            <a:lstStyle/>
            <a:p>
              <a:r>
                <a:rPr lang="en-US" sz="1600" dirty="0"/>
                <a:t>Cheaper prices/promotions</a:t>
              </a:r>
            </a:p>
            <a:p>
              <a:endParaRPr lang="en-US" sz="1600" dirty="0"/>
            </a:p>
            <a:p>
              <a:r>
                <a:rPr lang="en-US" sz="1600" dirty="0"/>
                <a:t>Better understanding of social media and branding</a:t>
              </a:r>
              <a:endParaRPr lang="en-GB" sz="1600" dirty="0"/>
            </a:p>
          </p:txBody>
        </p:sp>
        <p:sp>
          <p:nvSpPr>
            <p:cNvPr id="37" name="Rectangle 36">
              <a:extLst>
                <a:ext uri="{FF2B5EF4-FFF2-40B4-BE49-F238E27FC236}">
                  <a16:creationId xmlns:a16="http://schemas.microsoft.com/office/drawing/2014/main" id="{299C8287-F1E5-7EB0-69EF-79E1795800F5}"/>
                </a:ext>
              </a:extLst>
            </p:cNvPr>
            <p:cNvSpPr/>
            <p:nvPr/>
          </p:nvSpPr>
          <p:spPr>
            <a:xfrm>
              <a:off x="2535613" y="6095201"/>
              <a:ext cx="1703294" cy="32775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Competition</a:t>
              </a:r>
            </a:p>
          </p:txBody>
        </p:sp>
      </p:grpSp>
      <p:grpSp>
        <p:nvGrpSpPr>
          <p:cNvPr id="45" name="Group 44">
            <a:extLst>
              <a:ext uri="{FF2B5EF4-FFF2-40B4-BE49-F238E27FC236}">
                <a16:creationId xmlns:a16="http://schemas.microsoft.com/office/drawing/2014/main" id="{B8181A9F-8CDE-15C6-61D7-57490F22E20D}"/>
              </a:ext>
            </a:extLst>
          </p:cNvPr>
          <p:cNvGrpSpPr/>
          <p:nvPr/>
        </p:nvGrpSpPr>
        <p:grpSpPr>
          <a:xfrm>
            <a:off x="4772823" y="1554310"/>
            <a:ext cx="2882480" cy="4868641"/>
            <a:chOff x="5973224" y="1554310"/>
            <a:chExt cx="2878676" cy="4868641"/>
          </a:xfrm>
        </p:grpSpPr>
        <p:cxnSp>
          <p:nvCxnSpPr>
            <p:cNvPr id="10" name="Straight Arrow Connector 9">
              <a:extLst>
                <a:ext uri="{FF2B5EF4-FFF2-40B4-BE49-F238E27FC236}">
                  <a16:creationId xmlns:a16="http://schemas.microsoft.com/office/drawing/2014/main" id="{A778F3A9-C5F3-8B32-47D2-97F7D1B2E799}"/>
                </a:ext>
              </a:extLst>
            </p:cNvPr>
            <p:cNvCxnSpPr>
              <a:cxnSpLocks/>
            </p:cNvCxnSpPr>
            <p:nvPr/>
          </p:nvCxnSpPr>
          <p:spPr>
            <a:xfrm>
              <a:off x="7678079" y="1918447"/>
              <a:ext cx="1173821" cy="206242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9" name="Rectangle 28">
              <a:extLst>
                <a:ext uri="{FF2B5EF4-FFF2-40B4-BE49-F238E27FC236}">
                  <a16:creationId xmlns:a16="http://schemas.microsoft.com/office/drawing/2014/main" id="{6A7AC058-46CC-AC08-D9B9-052ED3A77BE6}"/>
                </a:ext>
              </a:extLst>
            </p:cNvPr>
            <p:cNvSpPr/>
            <p:nvPr/>
          </p:nvSpPr>
          <p:spPr>
            <a:xfrm>
              <a:off x="5974785" y="1554310"/>
              <a:ext cx="1703294" cy="32775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Process</a:t>
              </a:r>
            </a:p>
          </p:txBody>
        </p:sp>
        <p:sp>
          <p:nvSpPr>
            <p:cNvPr id="33" name="TextBox 32">
              <a:extLst>
                <a:ext uri="{FF2B5EF4-FFF2-40B4-BE49-F238E27FC236}">
                  <a16:creationId xmlns:a16="http://schemas.microsoft.com/office/drawing/2014/main" id="{4774B8B4-8CC5-3C27-7F6E-27E81D180F9D}"/>
                </a:ext>
              </a:extLst>
            </p:cNvPr>
            <p:cNvSpPr txBox="1"/>
            <p:nvPr/>
          </p:nvSpPr>
          <p:spPr>
            <a:xfrm>
              <a:off x="5974785" y="2063293"/>
              <a:ext cx="2151339" cy="1077218"/>
            </a:xfrm>
            <a:prstGeom prst="rect">
              <a:avLst/>
            </a:prstGeom>
            <a:noFill/>
          </p:spPr>
          <p:txBody>
            <a:bodyPr wrap="square" rtlCol="0">
              <a:spAutoFit/>
            </a:bodyPr>
            <a:lstStyle/>
            <a:p>
              <a:r>
                <a:rPr lang="en-GB" sz="1600" dirty="0"/>
                <a:t>No subscription or loyalty programs</a:t>
              </a:r>
            </a:p>
            <a:p>
              <a:endParaRPr lang="en-GB" sz="1600" dirty="0"/>
            </a:p>
            <a:p>
              <a:endParaRPr lang="en-GB" sz="1600" dirty="0"/>
            </a:p>
          </p:txBody>
        </p:sp>
        <p:sp>
          <p:nvSpPr>
            <p:cNvPr id="34" name="TextBox 33">
              <a:extLst>
                <a:ext uri="{FF2B5EF4-FFF2-40B4-BE49-F238E27FC236}">
                  <a16:creationId xmlns:a16="http://schemas.microsoft.com/office/drawing/2014/main" id="{AEAA5545-422C-EB6E-D04A-58F034547F2A}"/>
                </a:ext>
              </a:extLst>
            </p:cNvPr>
            <p:cNvSpPr txBox="1"/>
            <p:nvPr/>
          </p:nvSpPr>
          <p:spPr>
            <a:xfrm>
              <a:off x="5974785" y="4103839"/>
              <a:ext cx="2151339" cy="2308324"/>
            </a:xfrm>
            <a:prstGeom prst="rect">
              <a:avLst/>
            </a:prstGeom>
            <a:noFill/>
          </p:spPr>
          <p:txBody>
            <a:bodyPr wrap="square" rtlCol="0">
              <a:spAutoFit/>
            </a:bodyPr>
            <a:lstStyle/>
            <a:p>
              <a:r>
                <a:rPr lang="en-GB" sz="1600" dirty="0"/>
                <a:t>Rising costs of importation. </a:t>
              </a:r>
            </a:p>
            <a:p>
              <a:endParaRPr lang="en-GB" sz="1600" dirty="0"/>
            </a:p>
            <a:p>
              <a:r>
                <a:rPr lang="en-GB" sz="1600" dirty="0"/>
                <a:t>Expensive eco-friendly packaging solutions </a:t>
              </a:r>
            </a:p>
            <a:p>
              <a:endParaRPr lang="en-GB" sz="1600" dirty="0"/>
            </a:p>
            <a:p>
              <a:r>
                <a:rPr lang="en-GB" sz="1600" dirty="0"/>
                <a:t>Increasing labour costs </a:t>
              </a:r>
            </a:p>
            <a:p>
              <a:endParaRPr lang="en-GB" sz="1600" dirty="0"/>
            </a:p>
            <a:p>
              <a:r>
                <a:rPr lang="en-GB" sz="1600" dirty="0"/>
                <a:t> </a:t>
              </a:r>
            </a:p>
          </p:txBody>
        </p:sp>
        <p:sp>
          <p:nvSpPr>
            <p:cNvPr id="36" name="Rectangle 35">
              <a:extLst>
                <a:ext uri="{FF2B5EF4-FFF2-40B4-BE49-F238E27FC236}">
                  <a16:creationId xmlns:a16="http://schemas.microsoft.com/office/drawing/2014/main" id="{6A665473-2245-0441-EC49-23EF57804592}"/>
                </a:ext>
              </a:extLst>
            </p:cNvPr>
            <p:cNvSpPr/>
            <p:nvPr/>
          </p:nvSpPr>
          <p:spPr>
            <a:xfrm>
              <a:off x="5973224" y="6095201"/>
              <a:ext cx="1703294" cy="32775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Materials </a:t>
              </a:r>
            </a:p>
          </p:txBody>
        </p:sp>
        <p:cxnSp>
          <p:nvCxnSpPr>
            <p:cNvPr id="38" name="Straight Arrow Connector 37">
              <a:extLst>
                <a:ext uri="{FF2B5EF4-FFF2-40B4-BE49-F238E27FC236}">
                  <a16:creationId xmlns:a16="http://schemas.microsoft.com/office/drawing/2014/main" id="{2FD2A8AB-48D7-8EDB-531C-A77507A95E6C}"/>
                </a:ext>
              </a:extLst>
            </p:cNvPr>
            <p:cNvCxnSpPr>
              <a:cxnSpLocks/>
            </p:cNvCxnSpPr>
            <p:nvPr/>
          </p:nvCxnSpPr>
          <p:spPr>
            <a:xfrm flipV="1">
              <a:off x="7676518" y="3980867"/>
              <a:ext cx="1173821" cy="24420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grpSp>
        <p:nvGrpSpPr>
          <p:cNvPr id="46" name="Group 45">
            <a:extLst>
              <a:ext uri="{FF2B5EF4-FFF2-40B4-BE49-F238E27FC236}">
                <a16:creationId xmlns:a16="http://schemas.microsoft.com/office/drawing/2014/main" id="{439E349A-4371-DCC1-E072-97D97F7C9756}"/>
              </a:ext>
            </a:extLst>
          </p:cNvPr>
          <p:cNvGrpSpPr/>
          <p:nvPr/>
        </p:nvGrpSpPr>
        <p:grpSpPr>
          <a:xfrm>
            <a:off x="7487390" y="1590697"/>
            <a:ext cx="2878676" cy="4868641"/>
            <a:chOff x="5973224" y="1554310"/>
            <a:chExt cx="2878676" cy="4868641"/>
          </a:xfrm>
        </p:grpSpPr>
        <p:cxnSp>
          <p:nvCxnSpPr>
            <p:cNvPr id="47" name="Straight Arrow Connector 46">
              <a:extLst>
                <a:ext uri="{FF2B5EF4-FFF2-40B4-BE49-F238E27FC236}">
                  <a16:creationId xmlns:a16="http://schemas.microsoft.com/office/drawing/2014/main" id="{61769084-4CEE-FEA4-8132-07EFD7B5FFFA}"/>
                </a:ext>
              </a:extLst>
            </p:cNvPr>
            <p:cNvCxnSpPr>
              <a:cxnSpLocks/>
            </p:cNvCxnSpPr>
            <p:nvPr/>
          </p:nvCxnSpPr>
          <p:spPr>
            <a:xfrm>
              <a:off x="7678079" y="1918447"/>
              <a:ext cx="1173821" cy="206242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8" name="Rectangle 47">
              <a:extLst>
                <a:ext uri="{FF2B5EF4-FFF2-40B4-BE49-F238E27FC236}">
                  <a16:creationId xmlns:a16="http://schemas.microsoft.com/office/drawing/2014/main" id="{1F3D2EC9-3C62-8EB9-22BB-E11A5E283B71}"/>
                </a:ext>
              </a:extLst>
            </p:cNvPr>
            <p:cNvSpPr/>
            <p:nvPr/>
          </p:nvSpPr>
          <p:spPr>
            <a:xfrm>
              <a:off x="5974785" y="1554310"/>
              <a:ext cx="1703294" cy="32775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Technology</a:t>
              </a:r>
            </a:p>
          </p:txBody>
        </p:sp>
        <p:sp>
          <p:nvSpPr>
            <p:cNvPr id="49" name="TextBox 48">
              <a:extLst>
                <a:ext uri="{FF2B5EF4-FFF2-40B4-BE49-F238E27FC236}">
                  <a16:creationId xmlns:a16="http://schemas.microsoft.com/office/drawing/2014/main" id="{A82AB110-2973-D353-598C-D147107863C8}"/>
                </a:ext>
              </a:extLst>
            </p:cNvPr>
            <p:cNvSpPr txBox="1"/>
            <p:nvPr/>
          </p:nvSpPr>
          <p:spPr>
            <a:xfrm>
              <a:off x="5974785" y="2063293"/>
              <a:ext cx="2151339" cy="1323439"/>
            </a:xfrm>
            <a:prstGeom prst="rect">
              <a:avLst/>
            </a:prstGeom>
            <a:noFill/>
          </p:spPr>
          <p:txBody>
            <a:bodyPr wrap="square" rtlCol="0">
              <a:spAutoFit/>
            </a:bodyPr>
            <a:lstStyle/>
            <a:p>
              <a:r>
                <a:rPr lang="en-GB" sz="1600" dirty="0"/>
                <a:t>Outdated website </a:t>
              </a:r>
            </a:p>
            <a:p>
              <a:r>
                <a:rPr lang="en-GB" sz="1600" dirty="0"/>
                <a:t>and lack of managements results in a poor user experience </a:t>
              </a:r>
            </a:p>
          </p:txBody>
        </p:sp>
        <p:sp>
          <p:nvSpPr>
            <p:cNvPr id="50" name="TextBox 49">
              <a:extLst>
                <a:ext uri="{FF2B5EF4-FFF2-40B4-BE49-F238E27FC236}">
                  <a16:creationId xmlns:a16="http://schemas.microsoft.com/office/drawing/2014/main" id="{2359BC74-15FE-B969-3950-290053806925}"/>
                </a:ext>
              </a:extLst>
            </p:cNvPr>
            <p:cNvSpPr txBox="1"/>
            <p:nvPr/>
          </p:nvSpPr>
          <p:spPr>
            <a:xfrm>
              <a:off x="5974785" y="4103839"/>
              <a:ext cx="2151339" cy="2308324"/>
            </a:xfrm>
            <a:prstGeom prst="rect">
              <a:avLst/>
            </a:prstGeom>
            <a:noFill/>
          </p:spPr>
          <p:txBody>
            <a:bodyPr wrap="square" rtlCol="0">
              <a:spAutoFit/>
            </a:bodyPr>
            <a:lstStyle/>
            <a:p>
              <a:r>
                <a:rPr lang="en-GB" sz="1600" dirty="0"/>
                <a:t>Decline in high street footfall </a:t>
              </a:r>
            </a:p>
            <a:p>
              <a:endParaRPr lang="en-GB" sz="1600" dirty="0"/>
            </a:p>
            <a:p>
              <a:r>
                <a:rPr lang="en-GB" sz="1600" dirty="0"/>
                <a:t>Closure of neighbouring business and decreasing local appeal. </a:t>
              </a:r>
            </a:p>
            <a:p>
              <a:endParaRPr lang="en-GB" sz="1600" dirty="0"/>
            </a:p>
            <a:p>
              <a:r>
                <a:rPr lang="en-GB" sz="1600" dirty="0"/>
                <a:t> </a:t>
              </a:r>
            </a:p>
          </p:txBody>
        </p:sp>
        <p:sp>
          <p:nvSpPr>
            <p:cNvPr id="51" name="Rectangle 50">
              <a:extLst>
                <a:ext uri="{FF2B5EF4-FFF2-40B4-BE49-F238E27FC236}">
                  <a16:creationId xmlns:a16="http://schemas.microsoft.com/office/drawing/2014/main" id="{E5E64E40-8D6A-801D-DC36-B1F3589219F3}"/>
                </a:ext>
              </a:extLst>
            </p:cNvPr>
            <p:cNvSpPr/>
            <p:nvPr/>
          </p:nvSpPr>
          <p:spPr>
            <a:xfrm>
              <a:off x="5973224" y="6095201"/>
              <a:ext cx="1703294" cy="32775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Environment </a:t>
              </a:r>
            </a:p>
          </p:txBody>
        </p:sp>
        <p:cxnSp>
          <p:nvCxnSpPr>
            <p:cNvPr id="52" name="Straight Arrow Connector 51">
              <a:extLst>
                <a:ext uri="{FF2B5EF4-FFF2-40B4-BE49-F238E27FC236}">
                  <a16:creationId xmlns:a16="http://schemas.microsoft.com/office/drawing/2014/main" id="{F70A0357-819E-A9F0-4A01-F61B0724F3A2}"/>
                </a:ext>
              </a:extLst>
            </p:cNvPr>
            <p:cNvCxnSpPr>
              <a:cxnSpLocks/>
            </p:cNvCxnSpPr>
            <p:nvPr/>
          </p:nvCxnSpPr>
          <p:spPr>
            <a:xfrm flipV="1">
              <a:off x="7676518" y="3980867"/>
              <a:ext cx="1173821" cy="24420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sp>
        <p:nvSpPr>
          <p:cNvPr id="55" name="Isosceles Triangle 54">
            <a:extLst>
              <a:ext uri="{FF2B5EF4-FFF2-40B4-BE49-F238E27FC236}">
                <a16:creationId xmlns:a16="http://schemas.microsoft.com/office/drawing/2014/main" id="{4DD0BA69-A058-4CB5-524D-44B47F2A4833}"/>
              </a:ext>
            </a:extLst>
          </p:cNvPr>
          <p:cNvSpPr/>
          <p:nvPr/>
        </p:nvSpPr>
        <p:spPr>
          <a:xfrm rot="5400000">
            <a:off x="10199104" y="3301129"/>
            <a:ext cx="2062420" cy="1402036"/>
          </a:xfrm>
          <a:prstGeom prs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Declining instore sales </a:t>
            </a:r>
          </a:p>
        </p:txBody>
      </p:sp>
    </p:spTree>
    <p:extLst>
      <p:ext uri="{BB962C8B-B14F-4D97-AF65-F5344CB8AC3E}">
        <p14:creationId xmlns:p14="http://schemas.microsoft.com/office/powerpoint/2010/main" val="20659273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589212" y="1783080"/>
            <a:ext cx="8915399" cy="4059936"/>
          </a:xfrm>
        </p:spPr>
        <p:txBody>
          <a:bodyPr/>
          <a:lstStyle/>
          <a:p>
            <a:r>
              <a:rPr lang="en-US" dirty="0"/>
              <a:t>There are a number of factors Green Haven faces. Internally there are increasing outside costs and poor online experience, and externally factors there have increased online competition, changing shopping behavior, sustainability and import legislation challenges. </a:t>
            </a:r>
          </a:p>
          <a:p>
            <a:endParaRPr lang="en-US" dirty="0"/>
          </a:p>
          <a:p>
            <a:r>
              <a:rPr lang="en-US" dirty="0"/>
              <a:t>To survive, Green Haven must invest in updating its website for better user experience and consider introducing loyalty programs to challenge price competitive competitors. </a:t>
            </a:r>
          </a:p>
        </p:txBody>
      </p:sp>
      <p:sp>
        <p:nvSpPr>
          <p:cNvPr id="5" name="Title 4">
            <a:extLst>
              <a:ext uri="{FF2B5EF4-FFF2-40B4-BE49-F238E27FC236}">
                <a16:creationId xmlns:a16="http://schemas.microsoft.com/office/drawing/2014/main" id="{BB432076-2090-4552-05BB-6B8F69D22AC3}"/>
              </a:ext>
            </a:extLst>
          </p:cNvPr>
          <p:cNvSpPr>
            <a:spLocks noGrp="1"/>
          </p:cNvSpPr>
          <p:nvPr>
            <p:ph type="title"/>
          </p:nvPr>
        </p:nvSpPr>
        <p:spPr>
          <a:xfrm>
            <a:off x="6892413" y="462117"/>
            <a:ext cx="2982775" cy="943896"/>
          </a:xfrm>
        </p:spPr>
        <p:txBody>
          <a:bodyPr/>
          <a:lstStyle/>
          <a:p>
            <a:r>
              <a:rPr lang="en-GB" dirty="0"/>
              <a:t>Conclusion</a:t>
            </a:r>
          </a:p>
        </p:txBody>
      </p:sp>
    </p:spTree>
    <p:extLst>
      <p:ext uri="{BB962C8B-B14F-4D97-AF65-F5344CB8AC3E}">
        <p14:creationId xmlns:p14="http://schemas.microsoft.com/office/powerpoint/2010/main" val="13827166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6D4E6-E9CD-E097-C055-342C03D56A0D}"/>
              </a:ext>
            </a:extLst>
          </p:cNvPr>
          <p:cNvSpPr>
            <a:spLocks noGrp="1"/>
          </p:cNvSpPr>
          <p:nvPr>
            <p:ph type="title"/>
          </p:nvPr>
        </p:nvSpPr>
        <p:spPr/>
        <p:txBody>
          <a:bodyPr/>
          <a:lstStyle/>
          <a:p>
            <a:r>
              <a:rPr lang="en-US"/>
              <a:t>References</a:t>
            </a:r>
            <a:endParaRPr lang="en-GB" dirty="0"/>
          </a:p>
        </p:txBody>
      </p:sp>
      <p:sp>
        <p:nvSpPr>
          <p:cNvPr id="3" name="Content Placeholder 2">
            <a:extLst>
              <a:ext uri="{FF2B5EF4-FFF2-40B4-BE49-F238E27FC236}">
                <a16:creationId xmlns:a16="http://schemas.microsoft.com/office/drawing/2014/main" id="{B5BBC3C4-1D41-9830-D566-FCEC907CC424}"/>
              </a:ext>
            </a:extLst>
          </p:cNvPr>
          <p:cNvSpPr>
            <a:spLocks noGrp="1"/>
          </p:cNvSpPr>
          <p:nvPr>
            <p:ph idx="1"/>
          </p:nvPr>
        </p:nvSpPr>
        <p:spPr/>
        <p:txBody>
          <a:bodyPr/>
          <a:lstStyle/>
          <a:p>
            <a:r>
              <a:rPr lang="en-US" dirty="0"/>
              <a:t> </a:t>
            </a:r>
            <a:r>
              <a:rPr lang="en-US" dirty="0" err="1"/>
              <a:t>BusinessBalls</a:t>
            </a:r>
            <a:r>
              <a:rPr lang="en-US" dirty="0"/>
              <a:t>(2025) problem solving and decision </a:t>
            </a:r>
            <a:r>
              <a:rPr lang="en-US" dirty="0" err="1"/>
              <a:t>making,online</a:t>
            </a:r>
            <a:r>
              <a:rPr lang="en-US" dirty="0"/>
              <a:t> @https://www.businessballs.com/admin/tool/policy/index.php (accessed 09/11/2025)</a:t>
            </a:r>
            <a:endParaRPr lang="en-GB" dirty="0"/>
          </a:p>
          <a:p>
            <a:r>
              <a:rPr lang="en-US" dirty="0"/>
              <a:t>Matthew D.(2025)  </a:t>
            </a:r>
            <a:r>
              <a:rPr lang="en-US" u="sng" dirty="0">
                <a:hlinkClick r:id="rId2"/>
              </a:rPr>
              <a:t>Problem Solving Tools for Strategic Business Leaders that Actually Work</a:t>
            </a:r>
            <a:endParaRPr lang="en-GB" dirty="0"/>
          </a:p>
          <a:p>
            <a:r>
              <a:rPr lang="en-US" u="sng" dirty="0">
                <a:hlinkClick r:id="rId2"/>
              </a:rPr>
              <a:t>https://www.decision-mastery.com/</a:t>
            </a:r>
            <a:r>
              <a:rPr lang="en-US" dirty="0"/>
              <a:t>: (Accessed 09/11/2025)</a:t>
            </a:r>
            <a:endParaRPr lang="en-GB" dirty="0"/>
          </a:p>
          <a:p>
            <a:pPr marL="0" indent="0">
              <a:buNone/>
            </a:pPr>
            <a:endParaRPr lang="en-GB" dirty="0"/>
          </a:p>
        </p:txBody>
      </p:sp>
    </p:spTree>
    <p:extLst>
      <p:ext uri="{BB962C8B-B14F-4D97-AF65-F5344CB8AC3E}">
        <p14:creationId xmlns:p14="http://schemas.microsoft.com/office/powerpoint/2010/main" val="10856987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spDef>
      <a:spPr/>
      <a:bodyPr rtlCol="0" anchor="ctr"/>
      <a:lstStyle>
        <a:defPPr algn="ctr">
          <a:defRPr/>
        </a:defPPr>
      </a:lstStyle>
      <a:style>
        <a:lnRef idx="2">
          <a:schemeClr val="accent1">
            <a:shade val="15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TM03457510[[fn=Savon]]</Template>
  <TotalTime>11079</TotalTime>
  <Words>569</Words>
  <Application>Microsoft Office PowerPoint</Application>
  <PresentationFormat>Widescreen</PresentationFormat>
  <Paragraphs>93</Paragraphs>
  <Slides>10</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vt:lpstr>
      <vt:lpstr>Aptos</vt:lpstr>
      <vt:lpstr>Arial</vt:lpstr>
      <vt:lpstr>Corbel</vt:lpstr>
      <vt:lpstr>Parallax</vt:lpstr>
      <vt:lpstr>MODULE NAME LCLM4004 Problem solving and decision making. Assignment 1: Report MODULE CODE LCLM4004 STUDENT NAME Dean J Miller STUDENT ID 2411694 LECTURER Charles PRESENTATION TITLE </vt:lpstr>
      <vt:lpstr>Table of Contents</vt:lpstr>
      <vt:lpstr>Introduction Company background: Green Haven Florist </vt:lpstr>
      <vt:lpstr>Key Business Problems</vt:lpstr>
      <vt:lpstr>PowerPoint Presentation</vt:lpstr>
      <vt:lpstr>PowerPoint Presentation</vt:lpstr>
      <vt:lpstr>PowerPoint Presentation</vt:lpstr>
      <vt:lpstr>      Cause and effect analysis: Fishbone diagram</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Dean Miller</cp:lastModifiedBy>
  <cp:revision>11</cp:revision>
  <dcterms:created xsi:type="dcterms:W3CDTF">2024-10-08T15:58:04Z</dcterms:created>
  <dcterms:modified xsi:type="dcterms:W3CDTF">2025-12-02T11:45:10Z</dcterms:modified>
</cp:coreProperties>
</file>