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493" r:id="rId2"/>
    <p:sldId id="278" r:id="rId3"/>
    <p:sldId id="521" r:id="rId4"/>
    <p:sldId id="321" r:id="rId5"/>
    <p:sldId id="322" r:id="rId6"/>
    <p:sldId id="324" r:id="rId7"/>
    <p:sldId id="522" r:id="rId8"/>
    <p:sldId id="494" r:id="rId9"/>
    <p:sldId id="513" r:id="rId10"/>
    <p:sldId id="523" r:id="rId11"/>
    <p:sldId id="517" r:id="rId12"/>
    <p:sldId id="518" r:id="rId13"/>
    <p:sldId id="514" r:id="rId14"/>
    <p:sldId id="524" r:id="rId15"/>
    <p:sldId id="525" r:id="rId16"/>
    <p:sldId id="526" r:id="rId17"/>
    <p:sldId id="515" r:id="rId18"/>
    <p:sldId id="519" r:id="rId19"/>
    <p:sldId id="512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EB782A-A14D-4452-A650-6787A0608D46}" v="118" dt="2026-02-06T22:05:08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3376" autoAdjust="0"/>
  </p:normalViewPr>
  <p:slideViewPr>
    <p:cSldViewPr>
      <p:cViewPr varScale="1">
        <p:scale>
          <a:sx n="63" d="100"/>
          <a:sy n="63" d="100"/>
        </p:scale>
        <p:origin x="181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25/05/2026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59383" y="4058706"/>
            <a:ext cx="7772400" cy="1235066"/>
          </a:xfrm>
        </p:spPr>
        <p:txBody>
          <a:bodyPr/>
          <a:lstStyle/>
          <a:p>
            <a:pPr algn="r" eaLnBrk="1" hangingPunct="1"/>
            <a:br>
              <a:rPr lang="en-GB" altLang="en-US" sz="2400" b="1" dirty="0"/>
            </a:br>
            <a:br>
              <a:rPr lang="en-GB" altLang="en-US" sz="2400" b="1" dirty="0"/>
            </a:br>
            <a:endParaRPr lang="en-GB" altLang="en-US" sz="2400" b="1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59406" y="1844824"/>
            <a:ext cx="7025188" cy="2448272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tx1"/>
                </a:solidFill>
              </a:rPr>
              <a:t>Essential Skills </a:t>
            </a:r>
          </a:p>
          <a:p>
            <a:pPr eaLnBrk="1" hangingPunct="1"/>
            <a:endParaRPr lang="en-GB" b="1" dirty="0">
              <a:solidFill>
                <a:schemeClr val="tx1"/>
              </a:solidFill>
            </a:endParaRPr>
          </a:p>
          <a:p>
            <a:pPr eaLnBrk="1" hangingPunct="1"/>
            <a:r>
              <a:rPr lang="en-GB" b="1" dirty="0">
                <a:solidFill>
                  <a:schemeClr val="tx1"/>
                </a:solidFill>
              </a:rPr>
              <a:t>Digi Focus-Using AI Effectively and Responsibly in Your Studies</a:t>
            </a:r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4000" b="1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25/05/2026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3" y="1474788"/>
            <a:ext cx="7775575" cy="264687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In this session you will:</a:t>
            </a:r>
          </a:p>
          <a:p>
            <a:pPr algn="just"/>
            <a:endParaRPr lang="en-GB" sz="24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Explore and understand UWTSD AI guidance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Consider how AI applies to your assessments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Identify positive and negative uses of AI for responsible study</a:t>
            </a:r>
            <a:endParaRPr lang="en-GB" sz="22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0F022-5C98-0198-C028-3BE252643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90584-9169-66D7-C817-8D15A5AB1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Before we begin…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pairs, discuss: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comes to mind when you think about using AI in your assessments?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think is allowed?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think might be risky or not allowed?</a:t>
            </a:r>
          </a:p>
          <a:p>
            <a:pPr>
              <a:lnSpc>
                <a:spcPct val="9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AI and assessment: Rethinking assessment strategies and supporting students  in appropriate use of AI : My College">
            <a:extLst>
              <a:ext uri="{FF2B5EF4-FFF2-40B4-BE49-F238E27FC236}">
                <a16:creationId xmlns:a16="http://schemas.microsoft.com/office/drawing/2014/main" id="{C6329F45-FA0B-CE27-F570-B5D5BE715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8" r="24962" b="-2"/>
          <a:stretch>
            <a:fillRect/>
          </a:stretch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87643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F55FA-0498-5556-3A77-9705859E3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buNone/>
            </a:pPr>
            <a:r>
              <a:rPr lang="en-GB" b="1" dirty="0"/>
              <a:t>Why AI matters at university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C52173-CB4D-B443-B2DB-42747A61E6EE}"/>
              </a:ext>
            </a:extLst>
          </p:cNvPr>
          <p:cNvSpPr/>
          <p:nvPr/>
        </p:nvSpPr>
        <p:spPr bwMode="auto">
          <a:xfrm>
            <a:off x="35496" y="1600201"/>
            <a:ext cx="468052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800" b="1" dirty="0"/>
              <a:t>Why are we talking about AI?</a:t>
            </a:r>
            <a:endParaRPr lang="en-US" sz="28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AI tools are widely available and easy to access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AI can support learning if used appropriately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Misuse of AI can lead to academic misconduct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Understanding expectations protects you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35DAA3B-DE51-C371-A8ED-47E823FC49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860032" y="2458865"/>
            <a:ext cx="4038600" cy="2271712"/>
          </a:xfr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20415E8F-F6E5-7F40-A75E-C91714037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18434" name="Slide Number Placeholder 5" hidden="1">
            <a:extLst>
              <a:ext uri="{FF2B5EF4-FFF2-40B4-BE49-F238E27FC236}">
                <a16:creationId xmlns:a16="http://schemas.microsoft.com/office/drawing/2014/main" id="{8EDCDC82-B319-E040-9841-114D9420FD4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1A063BA-F406-4249-8CC5-1A48653D778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286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55A38810-819B-CA48-99DE-0AA245C7B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>
                <a:latin typeface="+mj-lt"/>
                <a:ea typeface="+mj-ea"/>
                <a:cs typeface="+mj-cs"/>
              </a:rPr>
              <a:t>What AI is (and isn’t)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8970698-1F3B-F741-B721-5226483ACF4B}"/>
              </a:ext>
            </a:extLst>
          </p:cNvPr>
          <p:cNvSpPr/>
          <p:nvPr/>
        </p:nvSpPr>
        <p:spPr bwMode="auto">
          <a:xfrm>
            <a:off x="107504" y="1417638"/>
            <a:ext cx="4896544" cy="41716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b="1" dirty="0"/>
              <a:t>Understanding AI in simple terms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400" b="1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b="1" dirty="0"/>
              <a:t>What AI </a:t>
            </a:r>
            <a:r>
              <a:rPr lang="en-US" sz="1400" b="1" i="1" dirty="0"/>
              <a:t>is</a:t>
            </a:r>
            <a:endParaRPr lang="en-US" sz="1400" b="1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Artificial Intelligence (AI) refers to computer systems that can </a:t>
            </a:r>
            <a:r>
              <a:rPr lang="en-US" sz="1400" b="1" dirty="0"/>
              <a:t>generate text, images, or answers</a:t>
            </a:r>
            <a:r>
              <a:rPr lang="en-US" sz="1400" dirty="0"/>
              <a:t> based on patterns in existing data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tools can help </a:t>
            </a:r>
            <a:r>
              <a:rPr lang="en-US" sz="1400" b="1" dirty="0"/>
              <a:t>summarise information</a:t>
            </a:r>
            <a:r>
              <a:rPr lang="en-US" sz="1400" dirty="0"/>
              <a:t>, </a:t>
            </a:r>
            <a:r>
              <a:rPr lang="en-US" sz="1400" b="1" dirty="0"/>
              <a:t>explain concepts</a:t>
            </a:r>
            <a:r>
              <a:rPr lang="en-US" sz="1400" dirty="0"/>
              <a:t>, or </a:t>
            </a:r>
            <a:r>
              <a:rPr lang="en-US" sz="1400" b="1" dirty="0"/>
              <a:t>suggest ideas</a:t>
            </a:r>
            <a:endParaRPr lang="en-US" sz="1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b="1" dirty="0"/>
              <a:t>What AI </a:t>
            </a:r>
            <a:r>
              <a:rPr lang="en-US" sz="1400" b="1" i="1" dirty="0"/>
              <a:t>isn’t</a:t>
            </a:r>
            <a:endParaRPr lang="en-US" sz="1400" b="1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does </a:t>
            </a:r>
            <a:r>
              <a:rPr lang="en-US" sz="1400" b="1" dirty="0"/>
              <a:t>not</a:t>
            </a:r>
            <a:r>
              <a:rPr lang="en-US" sz="1400" dirty="0"/>
              <a:t> understand your assessment or marking criteria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does </a:t>
            </a:r>
            <a:r>
              <a:rPr lang="en-US" sz="1400" b="1" dirty="0"/>
              <a:t>not</a:t>
            </a:r>
            <a:r>
              <a:rPr lang="en-US" sz="1400" dirty="0"/>
              <a:t> think, reason, or have opinions.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AI can make mistakes, invent information, or sound confident but be wrong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dirty="0"/>
              <a:t>NB: AI is a </a:t>
            </a:r>
            <a:r>
              <a:rPr lang="en-US" sz="1400" b="1" dirty="0"/>
              <a:t>tool</a:t>
            </a:r>
            <a:r>
              <a:rPr lang="en-US" sz="1400" dirty="0"/>
              <a:t>, not a replacement for your thinking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2DD51-CDBB-5D5F-4C24-D8FF36F529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484784"/>
            <a:ext cx="3701008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7924BF4C-9C6B-7F44-BA05-B1588A8CD5A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19458" name="Slide Number Placeholder 5" hidden="1">
            <a:extLst>
              <a:ext uri="{FF2B5EF4-FFF2-40B4-BE49-F238E27FC236}">
                <a16:creationId xmlns:a16="http://schemas.microsoft.com/office/drawing/2014/main" id="{22CC6FB0-424D-624B-9DE5-CC6DF5DC455E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EB55985-707B-084F-963A-BD7BFF25203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254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25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UWTSD AI guidance (overview)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 bwMode="auto">
          <a:xfrm>
            <a:off x="426806" y="1556792"/>
            <a:ext cx="4258816" cy="432048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University expectations on AI use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AI use must follow </a:t>
            </a:r>
            <a:r>
              <a:rPr lang="en-US" sz="2400" b="1" dirty="0"/>
              <a:t>UWTSD academic regulations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You are responsible for the work you submit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AI-generated content must not replace your own work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Misuse may be treated as academic misconduct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3895D3-E57E-F552-A9ED-0E540602BC0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94336"/>
            <a:ext cx="4038600" cy="2271712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322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E1A35-3EDF-3F84-D4EA-B2A2D8C80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Current AI tools and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62364-E586-D756-4BBA-07F31522E3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In pairs</a:t>
            </a:r>
            <a:r>
              <a:rPr lang="en-GB" dirty="0"/>
              <a:t>, discuss:</a:t>
            </a:r>
          </a:p>
          <a:p>
            <a:r>
              <a:rPr lang="en-GB" dirty="0"/>
              <a:t>Which AI tools do you currently use and why ?</a:t>
            </a:r>
          </a:p>
          <a:p>
            <a:r>
              <a:rPr lang="en-GB" dirty="0"/>
              <a:t>What do you mainly use them for?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your responses on Padlet.</a:t>
            </a:r>
          </a:p>
        </p:txBody>
      </p:sp>
      <p:pic>
        <p:nvPicPr>
          <p:cNvPr id="2050" name="Picture 2" descr="The best AI productivity tools in 2026 | Zapier">
            <a:extLst>
              <a:ext uri="{FF2B5EF4-FFF2-40B4-BE49-F238E27FC236}">
                <a16:creationId xmlns:a16="http://schemas.microsoft.com/office/drawing/2014/main" id="{0D8FE5CE-99C4-BE36-A032-91D5B33C139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82" r="27896" b="-1"/>
          <a:stretch>
            <a:fillRect/>
          </a:stretch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066672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Activity 1: Guidance review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 bwMode="auto">
          <a:xfrm>
            <a:off x="107504" y="1600200"/>
            <a:ext cx="5698976" cy="3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In pairs or small groups: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r>
              <a:rPr lang="en-US" sz="2400" dirty="0"/>
              <a:t>Watch / read the </a:t>
            </a:r>
            <a:r>
              <a:rPr lang="en-GB" sz="2400" b="1" dirty="0"/>
              <a:t>UWTSD General / Allowable Use AI Guidance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r>
              <a:rPr lang="en-US" sz="2400" dirty="0"/>
              <a:t> provided</a:t>
            </a:r>
          </a:p>
          <a:p>
            <a:pPr marL="0" lvl="1">
              <a:lnSpc>
                <a:spcPct val="90000"/>
              </a:lnSpc>
              <a:spcBef>
                <a:spcPct val="20000"/>
              </a:spcBef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Discuss together: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What is allowed?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What is not allowed?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What surprised you?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41450-7418-1569-13A4-5F3A9556572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761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91DD8-9E34-F408-CF70-1B0338680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638E45D2-DF12-430B-569F-88FC763E0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85000" lnSpcReduction="1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sz="4400" b="1" dirty="0">
                <a:latin typeface="+mj-lt"/>
                <a:ea typeface="+mj-ea"/>
                <a:cs typeface="+mj-cs"/>
              </a:rPr>
              <a:t>Activity 2: Explaining the </a:t>
            </a:r>
            <a:r>
              <a:rPr lang="en-GB" sz="4400" b="1" dirty="0">
                <a:latin typeface="+mj-lt"/>
                <a:ea typeface="+mj-ea"/>
                <a:cs typeface="+mj-cs"/>
              </a:rPr>
              <a:t>UWTSD Allowable Use AI Guidance</a:t>
            </a:r>
            <a:endParaRPr lang="en-US" altLang="en-US" sz="4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74792A-B857-1FD2-5689-0251F069D9C9}"/>
              </a:ext>
            </a:extLst>
          </p:cNvPr>
          <p:cNvSpPr/>
          <p:nvPr/>
        </p:nvSpPr>
        <p:spPr bwMode="auto">
          <a:xfrm>
            <a:off x="179512" y="1600201"/>
            <a:ext cx="511256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800" b="1" dirty="0"/>
              <a:t>Group task</a:t>
            </a:r>
            <a:endParaRPr lang="en-US" sz="28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Prepare a </a:t>
            </a:r>
            <a:r>
              <a:rPr lang="en-US" sz="2800" b="1" dirty="0"/>
              <a:t>2–3 minute explanation</a:t>
            </a:r>
            <a:r>
              <a:rPr lang="en-US" sz="2800" dirty="0"/>
              <a:t> for your peers: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How would you explain the </a:t>
            </a:r>
            <a:r>
              <a:rPr lang="en-GB" sz="2800" b="1" dirty="0"/>
              <a:t>Allowable Use AI Guidance </a:t>
            </a:r>
            <a:r>
              <a:rPr lang="en-US" sz="2800" b="1" dirty="0"/>
              <a:t>to a friend?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What should students be careful about?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61887B-CA2C-C132-4F4C-68125FEEF3F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FE63595-8107-4062-6DF3-A3C22ECC341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 smtClean="0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8A1E2C90-46A2-245D-7997-143FC78BD1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793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998E13-6C9D-E0B4-EC45-6836C77C8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E13DA-1146-2570-0AB2-135D9640C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Positive uses of AI (safe examples)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8BA01-6712-4C88-932F-080274AF16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Copilot task:</a:t>
            </a:r>
          </a:p>
          <a:p>
            <a:pPr marL="0" lvl="1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Copilot to explore the UWTSD Allowable Use AI Guidance and generate examples to support your discussion.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identify: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ways AI can be used appropriately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examples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have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seen or used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4830FE-180F-70C6-30C8-60D1FE8B5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7" r="21686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71875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28AF2-0C6C-0437-EF83-48B856E91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Negative uses of AI (pitfalls)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B3F3E-D867-1144-5A67-02C1875336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392488" cy="4171603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Copilot task: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2400" dirty="0"/>
            </a:br>
            <a:r>
              <a:rPr lang="en-GB" sz="2400" dirty="0"/>
              <a:t>Use Copilot to identify examples of risky or not allowed uses of AI based on the UWTSD Allowable Use AI Guidance.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identify: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uses that could cause problems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uses that may breach the guidance</a:t>
            </a:r>
          </a:p>
          <a:p>
            <a:pPr>
              <a:lnSpc>
                <a:spcPct val="9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CAD799-C8A4-9868-E2F5-39F1BC1FAA2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7" r="5" b="5"/>
          <a:stretch>
            <a:fillRect/>
          </a:stretch>
        </p:blipFill>
        <p:spPr>
          <a:xfrm>
            <a:off x="4788024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98929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3D234-B88E-055D-4839-AC2B22BA5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84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b="1" dirty="0"/>
            </a:br>
            <a:r>
              <a:rPr lang="en-GB" sz="2400" b="1" dirty="0"/>
              <a:t>Activity 3: Identifying AI-generated writing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1A706-0631-B1E1-9341-928BE11123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980728"/>
            <a:ext cx="5472608" cy="4680520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will be given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two short paragraphs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(Paragraph A and Paragraph B)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One paragraph was written by a student, and one was generated using AI. 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pairs or small groups, read both paragraphs carefully.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/>
              <a:t>Which paragraph do you think was generated using AI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lnSpc>
                <a:spcPct val="9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/>
              <a:t>What features or clues influenced your decision?</a:t>
            </a:r>
          </a:p>
          <a:p>
            <a:pPr marL="285750" indent="-285750">
              <a:lnSpc>
                <a:spcPct val="9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/>
              <a:t>What risks might there be in submitting AI-generated writing?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388B6D-8D84-A1D4-4F12-30F0CBE7A6F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185207"/>
            <a:ext cx="3491880" cy="26957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34802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8CD04-862E-5D92-DCA3-C193B9BD2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B1BB318E-133B-3F47-B6E8-0B6439C4F2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 b="1">
                <a:latin typeface="+mj-lt"/>
                <a:ea typeface="+mj-ea"/>
                <a:cs typeface="+mj-cs"/>
              </a:rPr>
              <a:t>Applying AI guidance to your assignment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8E674B-77FA-4A29-7BA0-366B7DF67847}"/>
              </a:ext>
            </a:extLst>
          </p:cNvPr>
          <p:cNvSpPr/>
          <p:nvPr/>
        </p:nvSpPr>
        <p:spPr bwMode="auto">
          <a:xfrm>
            <a:off x="107504" y="1600201"/>
            <a:ext cx="4388296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dirty="0"/>
              <a:t>How does this apply to your work?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AI should not write your assignment for you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You must understand and check anything AI helps with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Your ideas, structure, and argument must be your own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F50C0E-966B-A2BF-525D-1B28236B9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4" r="23792" b="7"/>
          <a:stretch>
            <a:fillRect/>
          </a:stretch>
        </p:blipFill>
        <p:spPr>
          <a:xfrm>
            <a:off x="4860032" y="1574611"/>
            <a:ext cx="4038600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6BA51303-FF43-A0CA-7419-AE685808431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B895C217-7B4A-8417-2CA4-F54CD1C1DF78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4706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0DF2D-7328-DC41-5DF6-0789294B2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Using AI to support your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1A906-F5D9-2F5F-80DE-4AF201D5CE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In pairs or small groups, discuss how AI can be used for:</a:t>
            </a: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Note-taking and summarising your own notes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Time management and study planning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Understanding difficult concepts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Supporting research (e.g. explaining key terms or theories)</a:t>
            </a:r>
          </a:p>
        </p:txBody>
      </p:sp>
      <p:pic>
        <p:nvPicPr>
          <p:cNvPr id="3074" name="Picture 2" descr="Add AI to your students' toolbox ...">
            <a:extLst>
              <a:ext uri="{FF2B5EF4-FFF2-40B4-BE49-F238E27FC236}">
                <a16:creationId xmlns:a16="http://schemas.microsoft.com/office/drawing/2014/main" id="{216ED39C-2CF6-6C52-0610-0BA733BA6A8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50969"/>
            <a:ext cx="4038600" cy="268750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358288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A929C-A436-5CA5-CB2C-8A678C855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A632B828-C192-27F5-8B94-72128C2407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2575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 b="1" dirty="0">
                <a:latin typeface="+mj-lt"/>
                <a:ea typeface="+mj-ea"/>
                <a:cs typeface="+mj-cs"/>
              </a:rPr>
              <a:t>Activity 4: Is this acceptable AI use?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768887-9416-3867-E827-F5E0E7BCEB7B}"/>
              </a:ext>
            </a:extLst>
          </p:cNvPr>
          <p:cNvSpPr/>
          <p:nvPr/>
        </p:nvSpPr>
        <p:spPr bwMode="auto">
          <a:xfrm>
            <a:off x="179512" y="1484784"/>
            <a:ext cx="8964488" cy="410445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In groups, discuss each scenario and decide: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Is this acceptable, risky, or not allowed?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Why?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dirty="0"/>
          </a:p>
          <a:p>
            <a:r>
              <a:rPr lang="en-GB" b="1" dirty="0"/>
              <a:t>Scenario 1 – Language Polishing</a:t>
            </a:r>
          </a:p>
          <a:p>
            <a:r>
              <a:rPr lang="en-GB" dirty="0"/>
              <a:t>A student writes their essay themselves and uses AI to correct grammar and improve clarity.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this different from using academic writing support?</a:t>
            </a:r>
          </a:p>
          <a:p>
            <a:endParaRPr lang="en-GB" dirty="0"/>
          </a:p>
          <a:p>
            <a:r>
              <a:rPr lang="en-GB" b="1" dirty="0"/>
              <a:t>Scenario 2 – Practice Questions</a:t>
            </a:r>
          </a:p>
          <a:p>
            <a:r>
              <a:rPr lang="en-GB" dirty="0"/>
              <a:t>A student uses AI to create example exam questions to practise before a test.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this a valid revision strategy?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BBA4889E-1CC1-F44F-F267-986C1155CA9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A8469950-9D44-6D48-A9FB-BD7923799886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557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213AF-3FC5-20F4-BA34-AEE5F8CB7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Box 7">
            <a:extLst>
              <a:ext uri="{FF2B5EF4-FFF2-40B4-BE49-F238E27FC236}">
                <a16:creationId xmlns:a16="http://schemas.microsoft.com/office/drawing/2014/main" id="{8F7DF3FB-25F0-266F-BDEA-32E85589AE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2575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700" b="1" dirty="0">
                <a:latin typeface="+mj-lt"/>
                <a:ea typeface="+mj-ea"/>
                <a:cs typeface="+mj-cs"/>
              </a:rPr>
              <a:t>Activity 4: Is this acceptable AI use?</a:t>
            </a:r>
            <a:endParaRPr lang="en-US" sz="3700" dirty="0">
              <a:latin typeface="+mj-lt"/>
              <a:ea typeface="+mj-ea"/>
              <a:cs typeface="+mj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5082FA-459A-488E-9C82-47F83340A18B}"/>
              </a:ext>
            </a:extLst>
          </p:cNvPr>
          <p:cNvSpPr/>
          <p:nvPr/>
        </p:nvSpPr>
        <p:spPr bwMode="auto">
          <a:xfrm>
            <a:off x="179512" y="1484784"/>
            <a:ext cx="8964488" cy="410445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In groups, discuss each scenario and decide: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Is this acceptable, risky, or not allowed?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Why?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dirty="0"/>
          </a:p>
          <a:p>
            <a:r>
              <a:rPr lang="en-GB" b="1" dirty="0"/>
              <a:t>Scenario 3 – Paraphrasing Tool Overuse</a:t>
            </a:r>
          </a:p>
          <a:p>
            <a:r>
              <a:rPr lang="en-GB" dirty="0"/>
              <a:t>A student writes their assignment, then uses AI to rewrite every sentence to sound more academic.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this still the student’s own voice?</a:t>
            </a:r>
          </a:p>
          <a:p>
            <a:endParaRPr lang="en-GB" dirty="0"/>
          </a:p>
          <a:p>
            <a:r>
              <a:rPr lang="en-GB" b="1" dirty="0"/>
              <a:t>Scenario 4 – Submitting AI Writing</a:t>
            </a:r>
          </a:p>
          <a:p>
            <a:r>
              <a:rPr lang="en-GB" dirty="0"/>
              <a:t>A student submits AI-generated writing as their own work.</a:t>
            </a:r>
          </a:p>
          <a:p>
            <a:r>
              <a:rPr lang="en-GB" b="1" dirty="0"/>
              <a:t>Debate prompt:</a:t>
            </a:r>
            <a:br>
              <a:rPr lang="en-GB" dirty="0"/>
            </a:br>
            <a:r>
              <a:rPr lang="en-GB" dirty="0"/>
              <a:t>Is minimal editing enough to claim authorship?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E200450A-F28D-EB25-7250-9B5288A3D80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81A245AF-74EB-7CFB-228C-C0F8B30D4A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281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FC67D0D-C3B2-81B6-1EC2-0C3E9B994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Remember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DC1C1-E3F2-1A47-7F5C-24514E34A5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You are responsible for your work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AI is a tool, not a shortcut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Understanding university guidance protects you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When unsure, ask for advice</a:t>
            </a:r>
          </a:p>
          <a:p>
            <a:pPr>
              <a:lnSpc>
                <a:spcPct val="9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360CB-B442-F930-0E7C-9314A6343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1404"/>
            <a:ext cx="4038600" cy="27866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5770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FF4AE7A-6ADA-AB58-BE28-500AD83936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6632"/>
            <a:ext cx="8064897" cy="5383318"/>
          </a:xfrm>
          <a:noFill/>
        </p:spPr>
      </p:pic>
    </p:spTree>
    <p:extLst>
      <p:ext uri="{BB962C8B-B14F-4D97-AF65-F5344CB8AC3E}">
        <p14:creationId xmlns:p14="http://schemas.microsoft.com/office/powerpoint/2010/main" val="3597594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 smtClean="0"/>
              <a:pPr>
                <a:defRPr/>
              </a:pPr>
              <a:t>25/05/2026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692696" y="1844824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0070C0"/>
                </a:solidFill>
                <a:latin typeface="+mj-lt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DA2750-93A5-9ACB-3CC1-D44EC1F668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437" y="548680"/>
            <a:ext cx="4815979" cy="482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889</Words>
  <Application>Microsoft Office PowerPoint</Application>
  <PresentationFormat>On-screen Show (4:3)</PresentationFormat>
  <Paragraphs>147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Myriad Pro</vt:lpstr>
      <vt:lpstr>Verdana</vt:lpstr>
      <vt:lpstr>20140311PresentationUWTSDTemplate</vt:lpstr>
      <vt:lpstr>  </vt:lpstr>
      <vt:lpstr>Lesson Aims</vt:lpstr>
      <vt:lpstr>Discussion Points</vt:lpstr>
      <vt:lpstr>Why AI matters at university</vt:lpstr>
      <vt:lpstr>PowerPoint Presentation</vt:lpstr>
      <vt:lpstr>PowerPoint Presentation</vt:lpstr>
      <vt:lpstr>Current AI tools and uses</vt:lpstr>
      <vt:lpstr>PowerPoint Presentation</vt:lpstr>
      <vt:lpstr>PowerPoint Presentation</vt:lpstr>
      <vt:lpstr>Positive uses of AI (safe examples) </vt:lpstr>
      <vt:lpstr>Negative uses of AI (pitfalls) </vt:lpstr>
      <vt:lpstr> Activity 3: Identifying AI-generated writing </vt:lpstr>
      <vt:lpstr>PowerPoint Presentation</vt:lpstr>
      <vt:lpstr>Using AI to support your studies</vt:lpstr>
      <vt:lpstr>PowerPoint Presentation</vt:lpstr>
      <vt:lpstr>PowerPoint Presentation</vt:lpstr>
      <vt:lpstr>Remember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Beau Academic</cp:lastModifiedBy>
  <cp:revision>36</cp:revision>
  <dcterms:created xsi:type="dcterms:W3CDTF">2020-06-23T16:08:04Z</dcterms:created>
  <dcterms:modified xsi:type="dcterms:W3CDTF">2026-05-25T07:55:55Z</dcterms:modified>
</cp:coreProperties>
</file>