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2"/>
  </p:notesMasterIdLst>
  <p:handoutMasterIdLst>
    <p:handoutMasterId r:id="rId13"/>
  </p:handoutMasterIdLst>
  <p:sldIdLst>
    <p:sldId id="305" r:id="rId5"/>
    <p:sldId id="315" r:id="rId6"/>
    <p:sldId id="312" r:id="rId7"/>
    <p:sldId id="311" r:id="rId8"/>
    <p:sldId id="316" r:id="rId9"/>
    <p:sldId id="314" r:id="rId10"/>
    <p:sldId id="313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9933FF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66" d="100"/>
          <a:sy n="66" d="100"/>
        </p:scale>
        <p:origin x="66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A1B343-168D-407D-91E7-89FC19E039B1}" type="datetime1">
              <a:rPr lang="en-GB" smtClean="0"/>
              <a:t>25/11/2024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D742A8-E78B-4C74-92E4-3D00029A2F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60377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3226F6-F5C7-45F7-826F-EF2404800434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6B1457-5C4A-4E06-8800-79E56ED6D06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6284118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6B1457-5C4A-4E06-8800-79E56ED6D06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7871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6B1457-5C4A-4E06-8800-79E56ED6D06A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54547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rtlCol="0" anchor="b">
            <a:normAutofit/>
          </a:bodyPr>
          <a:lstStyle>
            <a:lvl1pPr algn="ctr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rtlCol="0"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1E61059-D866-46FB-BEFD-453FEA847B74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08280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1A9C9B1-8281-405D-85A6-1C5654562BBE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65516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rtlCol="0" anchor="b"/>
          <a:lstStyle>
            <a:lvl1pPr algn="ctr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rtlCol="0"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634E7E-9259-4E96-A500-01011742C154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66120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4CA8A58-EA7C-4A25-A8DA-08CA30998769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0360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9A63AF1-2E55-4F22-B456-BB5AFF621846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49299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CDC123B-694F-4ACE-8936-BC4F130E69CB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29729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9D812D-FDD3-488D-9699-B69EF57DBE1F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01489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rtlCol="0" anchor="b">
            <a:normAutofit/>
          </a:bodyPr>
          <a:lstStyle>
            <a:lvl1pPr algn="ctr">
              <a:defRPr sz="28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7B12C11-81B1-40D5-BEC9-33EE6FD0E55E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69114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rtlCol="0" anchor="b">
            <a:noAutofit/>
          </a:bodyPr>
          <a:lstStyle>
            <a:lvl1pPr algn="ctr">
              <a:defRPr sz="32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6356B73-AA97-4B14-A4DB-047A4C8BAD20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42305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rtlCol="0" anchor="b">
            <a:normAutofit/>
          </a:bodyPr>
          <a:lstStyle>
            <a:lvl1pPr algn="ctr"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F5D8270-CFEA-4D8C-AC16-0B978C5679BC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7392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rtlCol="0" anchor="ctr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66EA22-3632-4E12-AB77-5A5442CC926A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77243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7F9C05-2D5C-417F-A499-F44524A62300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828532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9F743A6-48E6-4B4B-9C14-3F253493244C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972524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250F295-A287-4686-959A-CB2AD00C86FE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921410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202E538-7C06-4CED-AFC8-378D63D1BB83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39391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E618AEC-88B3-4AA4-A692-F9630E6EF97B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9491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299AE5A-0966-4C7C-96B9-E221D3F0EAF7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47370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5FCD36E2-8B5C-4157-A78D-AE7F0D5A3A7B}" type="datetime1">
              <a:rPr lang="en-GB" noProof="0" smtClean="0"/>
              <a:t>25/11/2024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620715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6" Type="http://schemas.openxmlformats.org/officeDocument/2006/relationships/hyperlink" Target="https://punfinity.com/time-puns/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pxhere.com/en/photo/810535" TargetMode="External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9.jp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hyperlink" Target="https://freebie.photography/office/slides/scissors.htm" TargetMode="External"/><Relationship Id="rId5" Type="http://schemas.openxmlformats.org/officeDocument/2006/relationships/image" Target="../media/image8.jpg"/><Relationship Id="rId10" Type="http://schemas.openxmlformats.org/officeDocument/2006/relationships/hyperlink" Target="http://www.sewcando.com/2019/01/easy-to-make-loop-trim-fleece-blanket.html" TargetMode="External"/><Relationship Id="rId4" Type="http://schemas.openxmlformats.org/officeDocument/2006/relationships/image" Target="../media/image1.jpeg"/><Relationship Id="rId9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fencepost.com/news/when-men-knitted-a-surprising-history/" TargetMode="External"/><Relationship Id="rId3" Type="http://schemas.openxmlformats.org/officeDocument/2006/relationships/hyperlink" Target="https://hwbwave15-my.sharepoint.com/personal/richardsa224_hwbcymru_net/_layouts/15/videoeditor.aspx?referrer=Stream&amp;driveId=b%21UvE-pTXd20KKkukcdFKK1cd3scDPB_VNsE2xdIQkwfQbVSBR3EebSrTbER0irbyE&amp;videoDriveId=b%21UvE-pTXd20KKkukcdFKK1cd3scDPB_VNsE2xdIQkwfQbVSBR3EebSrTbER0irbyE&amp;videoItemId=01SCWDPF6KF7Q2NCZ2I5DJTYH53LNVWOOM&amp;itemId=01SCWDPF2RJMQKYEFJONAKALTJ67EAIMAM" TargetMode="External"/><Relationship Id="rId7" Type="http://schemas.openxmlformats.org/officeDocument/2006/relationships/hyperlink" Target="https://www.gatheringbeauty.com/blog/what-can-you-make-with-finger-knitting" TargetMode="External"/><Relationship Id="rId2" Type="http://schemas.openxmlformats.org/officeDocument/2006/relationships/hyperlink" Target="https://youtu.be/-2outMp7w64?si=sVECu-X4lUstize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otherknitter.com/mother-knitter-yarn-studio-red-bank-nj/" TargetMode="External"/><Relationship Id="rId5" Type="http://schemas.openxmlformats.org/officeDocument/2006/relationships/hyperlink" Target="https://motherknitter.com/history-of-knitting/#:~:text=Knitting%20has%20a%20long%20and,it%20to%20make%20religious%20garments." TargetMode="External"/><Relationship Id="rId4" Type="http://schemas.openxmlformats.org/officeDocument/2006/relationships/hyperlink" Target="https://www.sociologylens.net/topics/culture/knit-happens/1447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A05AC74-6838-4CD9-B157-B3BB3E2F5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83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99829" y="1101852"/>
            <a:ext cx="4254640" cy="4654297"/>
          </a:xfrm>
          <a:prstGeom prst="round2SameRect">
            <a:avLst>
              <a:gd name="adj1" fmla="val 5146"/>
              <a:gd name="adj2" fmla="val 400"/>
            </a:avLst>
          </a:pr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4="http://schemas.microsoft.com/office/drawing/2010/main" xmlns:a16="http://schemas.microsoft.com/office/drawing/2014/main" xmlns:p14="http://schemas.microsoft.com/office/powerpoint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6" y="1623412"/>
            <a:ext cx="3503122" cy="2287229"/>
          </a:xfrm>
        </p:spPr>
        <p:txBody>
          <a:bodyPr rtlCol="0">
            <a:normAutofit/>
          </a:bodyPr>
          <a:lstStyle/>
          <a:p>
            <a:pPr algn="l" rtl="0"/>
            <a:r>
              <a:rPr lang="en-GB" sz="3200" b="1" i="0" dirty="0">
                <a:solidFill>
                  <a:schemeClr val="tx1"/>
                </a:solidFill>
                <a:effectLst/>
                <a:latin typeface="Rubik"/>
              </a:rPr>
              <a:t>Prepare to purl yourself laughing. It’s </a:t>
            </a:r>
            <a:r>
              <a:rPr lang="en-GB" sz="3200" b="1" i="0" strike="noStrike" dirty="0">
                <a:solidFill>
                  <a:schemeClr val="tx1"/>
                </a:solidFill>
                <a:effectLst/>
                <a:latin typeface="Rubik"/>
                <a:hlinkClick r:id="rId6" tooltip="tim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time</a:t>
            </a:r>
            <a:r>
              <a:rPr lang="en-GB" sz="3200" b="1" i="0" dirty="0">
                <a:solidFill>
                  <a:schemeClr val="tx1"/>
                </a:solidFill>
                <a:effectLst/>
                <a:latin typeface="Rubik"/>
              </a:rPr>
              <a:t> to cast on some fun!</a:t>
            </a:r>
            <a:endParaRPr lang="en-GB" sz="3200" b="1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335" y="4009771"/>
            <a:ext cx="3503122" cy="1244361"/>
          </a:xfrm>
        </p:spPr>
        <p:txBody>
          <a:bodyPr rtlCol="0">
            <a:normAutofit/>
          </a:bodyPr>
          <a:lstStyle/>
          <a:p>
            <a:pPr algn="l" rtl="0"/>
            <a:r>
              <a:rPr lang="en-GB" sz="1800" dirty="0">
                <a:solidFill>
                  <a:srgbClr val="FC05CB"/>
                </a:solidFill>
              </a:rPr>
              <a:t>Amanda Richards –Parssa Nykoo</a:t>
            </a:r>
          </a:p>
          <a:p>
            <a:pPr algn="l" rtl="0"/>
            <a:endParaRPr lang="en-GB" sz="1800" dirty="0">
              <a:solidFill>
                <a:srgbClr val="FC05C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6576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76F85-77DA-4769-9EBE-AFE3581CB3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77941" y="702645"/>
            <a:ext cx="4675171" cy="1482292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A short yarn… </a:t>
            </a:r>
            <a:br>
              <a:rPr lang="en-GB" dirty="0"/>
            </a:br>
            <a:r>
              <a:rPr lang="en-GB" dirty="0"/>
              <a:t>Dydd Llun 25</a:t>
            </a:r>
            <a:r>
              <a:rPr lang="en-GB" baseline="30000" dirty="0"/>
              <a:t>th</a:t>
            </a:r>
            <a:r>
              <a:rPr lang="en-GB" dirty="0"/>
              <a:t> Tachwedd 2024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5F6BB1-61C8-4F17-A024-0E1C1DA1DD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21276502">
            <a:off x="144380" y="356135"/>
            <a:ext cx="3917482" cy="6131291"/>
          </a:xfrm>
        </p:spPr>
        <p:txBody>
          <a:bodyPr>
            <a:normAutofit fontScale="85000" lnSpcReduction="10000"/>
          </a:bodyPr>
          <a:lstStyle/>
          <a:p>
            <a:r>
              <a:rPr lang="en-GB" sz="3200" b="1" dirty="0">
                <a:solidFill>
                  <a:srgbClr val="FF0000"/>
                </a:solidFill>
              </a:rPr>
              <a:t>Knitting has a rich and intriguing history, spanning back to the 11th or 12th centuries in the Middle East and Eastern Med. </a:t>
            </a:r>
          </a:p>
          <a:p>
            <a:r>
              <a:rPr lang="en-GB" sz="3200" b="1" dirty="0">
                <a:solidFill>
                  <a:srgbClr val="00B0F0"/>
                </a:solidFill>
              </a:rPr>
              <a:t>Egyptian socks from that era are among the oldest knitted items. </a:t>
            </a:r>
          </a:p>
          <a:p>
            <a:r>
              <a:rPr lang="en-GB" sz="3200" b="1" dirty="0">
                <a:solidFill>
                  <a:srgbClr val="7030A0"/>
                </a:solidFill>
              </a:rPr>
              <a:t>Knitting eventually spread to Europe, where male monks used it to create sacred garments</a:t>
            </a:r>
            <a:r>
              <a:rPr lang="en-GB" sz="3200" dirty="0">
                <a:solidFill>
                  <a:srgbClr val="7030A0"/>
                </a:solidFill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832784-8218-488A-A5F8-DC4617865F82}"/>
              </a:ext>
            </a:extLst>
          </p:cNvPr>
          <p:cNvSpPr txBox="1"/>
          <p:nvPr/>
        </p:nvSpPr>
        <p:spPr>
          <a:xfrm>
            <a:off x="4061862" y="2184936"/>
            <a:ext cx="431211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FFFF00"/>
                </a:solidFill>
              </a:rPr>
              <a:t>Knitting was not gendered until the Victorian era. </a:t>
            </a:r>
          </a:p>
          <a:p>
            <a:pPr algn="ctr"/>
            <a:endParaRPr lang="en-GB" sz="2000" dirty="0">
              <a:solidFill>
                <a:srgbClr val="FFFF00"/>
              </a:solidFill>
            </a:endParaRPr>
          </a:p>
          <a:p>
            <a:pPr algn="ctr"/>
            <a:r>
              <a:rPr lang="en-GB" sz="2000" dirty="0">
                <a:solidFill>
                  <a:srgbClr val="00B050"/>
                </a:solidFill>
              </a:rPr>
              <a:t>The Industrial Revolution made clothing production less expensive, faster than hand-knit products.</a:t>
            </a:r>
          </a:p>
          <a:p>
            <a:pPr algn="ctr"/>
            <a:endParaRPr lang="en-GB" sz="2000" dirty="0">
              <a:solidFill>
                <a:srgbClr val="00B050"/>
              </a:solidFill>
            </a:endParaRPr>
          </a:p>
          <a:p>
            <a:pPr algn="ctr"/>
            <a:r>
              <a:rPr lang="en-GB" sz="2000" dirty="0"/>
              <a:t> </a:t>
            </a:r>
            <a:r>
              <a:rPr lang="en-GB" sz="2000" dirty="0">
                <a:solidFill>
                  <a:srgbClr val="FFC000"/>
                </a:solidFill>
              </a:rPr>
              <a:t>Giving individuals less time to knit and more time to work, causing knitting to lose profitability and become a dying skill.</a:t>
            </a:r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6D7DAF9F-8570-4CBC-A273-C0285A95F70A}"/>
              </a:ext>
            </a:extLst>
          </p:cNvPr>
          <p:cNvSpPr>
            <a:spLocks noChangeArrowheads="1"/>
          </p:cNvSpPr>
          <p:nvPr/>
        </p:nvSpPr>
        <p:spPr bwMode="auto">
          <a:xfrm rot="701675">
            <a:off x="8625840" y="196799"/>
            <a:ext cx="3302000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FF3399"/>
                </a:solidFill>
                <a:effectLst/>
                <a:latin typeface="+mj-lt"/>
              </a:rPr>
              <a:t>Knitting comes from the word knot.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rgbClr val="FF3399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9933FF"/>
                </a:solidFill>
                <a:effectLst/>
                <a:latin typeface="+mj-lt"/>
              </a:rPr>
              <a:t>Which is said to be derived from the Dutch verb knutten</a:t>
            </a:r>
            <a:r>
              <a:rPr lang="en-US" altLang="en-US" sz="2800" b="1" dirty="0">
                <a:solidFill>
                  <a:srgbClr val="9933FF"/>
                </a:solidFill>
                <a:latin typeface="+mj-lt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800" b="1" dirty="0">
              <a:solidFill>
                <a:srgbClr val="9933FF"/>
              </a:solidFill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800" b="1" dirty="0">
                <a:solidFill>
                  <a:srgbClr val="33CC33"/>
                </a:solidFill>
                <a:latin typeface="+mj-lt"/>
              </a:rPr>
              <a:t>W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33CC33"/>
                </a:solidFill>
                <a:effectLst/>
                <a:latin typeface="+mj-lt"/>
              </a:rPr>
              <a:t>hich is related to the Old English verb cnyttan, "to knot".</a:t>
            </a:r>
          </a:p>
        </p:txBody>
      </p:sp>
      <p:sp>
        <p:nvSpPr>
          <p:cNvPr id="18" name="Rectangle 8">
            <a:extLst>
              <a:ext uri="{FF2B5EF4-FFF2-40B4-BE49-F238E27FC236}">
                <a16:creationId xmlns:a16="http://schemas.microsoft.com/office/drawing/2014/main" id="{60E339B8-C210-42DE-A5AE-3DFEC897310C}"/>
              </a:ext>
            </a:extLst>
          </p:cNvPr>
          <p:cNvSpPr>
            <a:spLocks noChangeArrowheads="1"/>
          </p:cNvSpPr>
          <p:nvPr/>
        </p:nvSpPr>
        <p:spPr bwMode="auto">
          <a:xfrm rot="972549">
            <a:off x="9031592" y="4755615"/>
            <a:ext cx="2537562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B0F0"/>
                </a:solidFill>
                <a:effectLst/>
              </a:rPr>
              <a:t>Knitwear's popularity skyrocketed in the 1920s across much of the West.</a:t>
            </a:r>
          </a:p>
        </p:txBody>
      </p:sp>
    </p:spTree>
    <p:extLst>
      <p:ext uri="{BB962C8B-B14F-4D97-AF65-F5344CB8AC3E}">
        <p14:creationId xmlns:p14="http://schemas.microsoft.com/office/powerpoint/2010/main" val="991958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59409-0B35-42BB-AEB2-1C102435E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Dydd Llun 25</a:t>
            </a:r>
            <a:r>
              <a:rPr lang="en-GB" baseline="30000" dirty="0"/>
              <a:t>th</a:t>
            </a:r>
            <a:r>
              <a:rPr lang="en-GB" dirty="0"/>
              <a:t> Tachwedd 2024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20A7390-629A-43C3-B9EB-F4E31B8003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67317" y="1751397"/>
            <a:ext cx="8720487" cy="404261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555E6C6-9EA1-41F5-8541-250B39C3608A}"/>
              </a:ext>
            </a:extLst>
          </p:cNvPr>
          <p:cNvSpPr txBox="1"/>
          <p:nvPr/>
        </p:nvSpPr>
        <p:spPr>
          <a:xfrm>
            <a:off x="7430704" y="5794007"/>
            <a:ext cx="3357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Gathering Beauty. Com (2024)</a:t>
            </a:r>
          </a:p>
        </p:txBody>
      </p:sp>
    </p:spTree>
    <p:extLst>
      <p:ext uri="{BB962C8B-B14F-4D97-AF65-F5344CB8AC3E}">
        <p14:creationId xmlns:p14="http://schemas.microsoft.com/office/powerpoint/2010/main" val="540438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C606D-E560-4820-9C3E-3B881D30A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Dydd Llun 25</a:t>
            </a:r>
            <a:r>
              <a:rPr lang="en-GB" baseline="30000" dirty="0"/>
              <a:t>th</a:t>
            </a:r>
            <a:r>
              <a:rPr lang="en-GB" dirty="0"/>
              <a:t> Tachwedd 2024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A047CCD-8840-43F6-8F6C-C9799699D17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29039" y="1645921"/>
            <a:ext cx="2764417" cy="194430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68ACE58-36B4-4D00-A4E8-260B9C1D0523}"/>
              </a:ext>
            </a:extLst>
          </p:cNvPr>
          <p:cNvSpPr txBox="1"/>
          <p:nvPr/>
        </p:nvSpPr>
        <p:spPr>
          <a:xfrm>
            <a:off x="2993456" y="1866900"/>
            <a:ext cx="36768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Scissors - Siswrn</a:t>
            </a:r>
          </a:p>
          <a:p>
            <a:r>
              <a:rPr lang="en-GB" sz="3200" dirty="0"/>
              <a:t>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46A5436-4E81-45B2-AC3B-25EB01A91AF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411723" y="2821806"/>
            <a:ext cx="2979452" cy="210633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0FC6DEB-8A23-4F83-847C-C8BED2B3D5DE}"/>
              </a:ext>
            </a:extLst>
          </p:cNvPr>
          <p:cNvSpPr txBox="1"/>
          <p:nvPr/>
        </p:nvSpPr>
        <p:spPr>
          <a:xfrm>
            <a:off x="6809442" y="3059668"/>
            <a:ext cx="34362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Wool - Gwlan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273B307B-A7B1-4BB3-8A69-77C907C7C12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790192" y="4246345"/>
            <a:ext cx="2777320" cy="200205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BDCB039D-CFB9-4101-9606-935C0CFE2178}"/>
              </a:ext>
            </a:extLst>
          </p:cNvPr>
          <p:cNvSpPr txBox="1"/>
          <p:nvPr/>
        </p:nvSpPr>
        <p:spPr>
          <a:xfrm>
            <a:off x="9846643" y="2944119"/>
            <a:ext cx="211631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Looped Yarn –</a:t>
            </a:r>
          </a:p>
          <a:p>
            <a:r>
              <a:rPr lang="en-GB" sz="3200" dirty="0"/>
              <a:t>Edafedd dolen</a:t>
            </a:r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6398A5A-93E7-4A33-90E9-B1BE761A40D0}"/>
              </a:ext>
            </a:extLst>
          </p:cNvPr>
          <p:cNvSpPr txBox="1"/>
          <p:nvPr/>
        </p:nvSpPr>
        <p:spPr>
          <a:xfrm>
            <a:off x="7329637" y="6442146"/>
            <a:ext cx="38019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Gathering Beauty. Com (2024)</a:t>
            </a:r>
          </a:p>
        </p:txBody>
      </p:sp>
    </p:spTree>
    <p:extLst>
      <p:ext uri="{BB962C8B-B14F-4D97-AF65-F5344CB8AC3E}">
        <p14:creationId xmlns:p14="http://schemas.microsoft.com/office/powerpoint/2010/main" val="651443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007E1-0416-4C96-B78B-B876D14B6A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0693" y="587142"/>
            <a:ext cx="9440034" cy="1049867"/>
          </a:xfrm>
        </p:spPr>
        <p:txBody>
          <a:bodyPr/>
          <a:lstStyle/>
          <a:p>
            <a:r>
              <a:rPr lang="en-GB" dirty="0"/>
              <a:t>Dydd Llun 25</a:t>
            </a:r>
            <a:r>
              <a:rPr lang="en-GB" baseline="30000" dirty="0"/>
              <a:t>th</a:t>
            </a:r>
            <a:r>
              <a:rPr lang="en-GB" dirty="0"/>
              <a:t> Tachwedd 2024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D72A9C-C3B7-4E3A-A43E-5CA4BD55C828}"/>
              </a:ext>
            </a:extLst>
          </p:cNvPr>
          <p:cNvSpPr/>
          <p:nvPr/>
        </p:nvSpPr>
        <p:spPr>
          <a:xfrm rot="20876620">
            <a:off x="760397" y="2156059"/>
            <a:ext cx="2637322" cy="94258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HOW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2D9F624-A11A-4757-9997-24102A22B8FD}"/>
              </a:ext>
            </a:extLst>
          </p:cNvPr>
          <p:cNvSpPr/>
          <p:nvPr/>
        </p:nvSpPr>
        <p:spPr>
          <a:xfrm rot="604390">
            <a:off x="3112201" y="2876636"/>
            <a:ext cx="289702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WHEN</a:t>
            </a:r>
            <a:endParaRPr lang="en-GB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F539A1A-1039-4752-84E1-F8737525590F}"/>
              </a:ext>
            </a:extLst>
          </p:cNvPr>
          <p:cNvSpPr/>
          <p:nvPr/>
        </p:nvSpPr>
        <p:spPr>
          <a:xfrm rot="20201360">
            <a:off x="1181147" y="4497357"/>
            <a:ext cx="31893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WHY</a:t>
            </a:r>
            <a:endParaRPr lang="en-GB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AAE9BE8-78F1-4262-9BAE-5587E9150FB0}"/>
              </a:ext>
            </a:extLst>
          </p:cNvPr>
          <p:cNvSpPr/>
          <p:nvPr/>
        </p:nvSpPr>
        <p:spPr>
          <a:xfrm rot="873164">
            <a:off x="7374703" y="2307858"/>
            <a:ext cx="3906599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401CB30-2E98-46A9-B469-1FEFE1CB6E18}"/>
              </a:ext>
            </a:extLst>
          </p:cNvPr>
          <p:cNvSpPr/>
          <p:nvPr/>
        </p:nvSpPr>
        <p:spPr>
          <a:xfrm rot="21203059">
            <a:off x="6788944" y="3588181"/>
            <a:ext cx="35878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</a:t>
            </a:r>
            <a:endParaRPr lang="en-GB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2BD4781-A250-480A-8B77-5B7A10F2A60D}"/>
              </a:ext>
            </a:extLst>
          </p:cNvPr>
          <p:cNvSpPr/>
          <p:nvPr/>
        </p:nvSpPr>
        <p:spPr>
          <a:xfrm rot="11143034" flipV="1">
            <a:off x="5365794" y="4634778"/>
            <a:ext cx="30266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WHO</a:t>
            </a:r>
          </a:p>
        </p:txBody>
      </p:sp>
    </p:spTree>
    <p:extLst>
      <p:ext uri="{BB962C8B-B14F-4D97-AF65-F5344CB8AC3E}">
        <p14:creationId xmlns:p14="http://schemas.microsoft.com/office/powerpoint/2010/main" val="3737285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C921A-B4AB-4147-847A-90D4EC3CA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59AEE2-7ED0-4DA0-A5BC-171958EF51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72037" y="2476500"/>
            <a:ext cx="2438400" cy="2914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76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C51F4-B235-413B-9E18-A0C59F7D5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81815"/>
            <a:ext cx="10353762" cy="890338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7AF7B-9B57-4B57-8318-2100D716D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078030"/>
            <a:ext cx="10353762" cy="5698156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effectLst/>
              </a:rPr>
              <a:t>Michaels, (2019) </a:t>
            </a:r>
            <a:r>
              <a:rPr lang="en-GB" sz="2000" i="1" dirty="0">
                <a:solidFill>
                  <a:schemeClr val="tx1"/>
                </a:solidFill>
                <a:effectLst/>
              </a:rPr>
              <a:t>Finger Knitting with Loop Yarn </a:t>
            </a:r>
            <a:r>
              <a:rPr lang="en-GB" sz="2000" dirty="0">
                <a:solidFill>
                  <a:schemeClr val="tx1"/>
                </a:solidFill>
                <a:effectLst/>
              </a:rPr>
              <a:t>Available at: </a:t>
            </a:r>
            <a:r>
              <a:rPr lang="en-GB" sz="20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https://youtu.be/-2outMp7w64?si=sVECu-X4lUstize0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[Accessed 16th November 2024]</a:t>
            </a:r>
          </a:p>
          <a:p>
            <a:r>
              <a:rPr lang="en-GB" sz="2000" dirty="0">
                <a:solidFill>
                  <a:schemeClr val="tx1"/>
                </a:solidFill>
                <a:effectLst/>
              </a:rPr>
              <a:t>Lillys Studio, (ND) </a:t>
            </a:r>
            <a:r>
              <a:rPr lang="en-GB" sz="2000" i="1" dirty="0">
                <a:solidFill>
                  <a:schemeClr val="tx1"/>
                </a:solidFill>
                <a:effectLst/>
              </a:rPr>
              <a:t>Bernat ET Loop Yarn </a:t>
            </a:r>
            <a:r>
              <a:rPr lang="en-GB" sz="2000" dirty="0">
                <a:solidFill>
                  <a:schemeClr val="tx1"/>
                </a:solidFill>
                <a:effectLst/>
              </a:rPr>
              <a:t>Available at: </a:t>
            </a:r>
            <a:r>
              <a:rPr lang="en-GB" sz="2000" dirty="0">
                <a:solidFill>
                  <a:schemeClr val="tx1"/>
                </a:solidFill>
              </a:rPr>
              <a:t>https://youtube.com/shorts/FQh1GpgLmp4?si=Vx5rxuJtJwbfJ05U </a:t>
            </a:r>
            <a:r>
              <a:rPr lang="en-GB" sz="20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[Accessed 16th November 2024]</a:t>
            </a:r>
            <a:endParaRPr lang="en-GB" sz="2000" dirty="0">
              <a:solidFill>
                <a:schemeClr val="tx1"/>
              </a:solidFill>
              <a:effectLst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20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Video, Richards, A. (2024) Recording-20241124_200134 1.clipchamp</a:t>
            </a:r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Sociology Lens, (2017) Available at: https://www.sociologylens.net/topics/culture/knit-happens/14478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[Accessed 16th November 2024]</a:t>
            </a:r>
          </a:p>
          <a:p>
            <a:r>
              <a:rPr lang="en-GB" sz="2000" dirty="0">
                <a:solidFill>
                  <a:schemeClr val="tx1"/>
                </a:solidFill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Mother Knitter, (2024) </a:t>
            </a:r>
            <a:r>
              <a:rPr lang="en-GB" sz="2000" i="1" dirty="0">
                <a:solidFill>
                  <a:schemeClr val="tx1"/>
                </a:solidFill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A Brief History of Knitting</a:t>
            </a:r>
            <a:r>
              <a:rPr lang="en-GB" sz="2000" i="1" dirty="0">
                <a:solidFill>
                  <a:schemeClr val="tx1"/>
                </a:solidFill>
                <a:effectLst/>
              </a:rPr>
              <a:t> </a:t>
            </a:r>
            <a:r>
              <a:rPr lang="en-GB" sz="2000" dirty="0">
                <a:solidFill>
                  <a:schemeClr val="tx1"/>
                </a:solidFill>
                <a:effectLst/>
              </a:rPr>
              <a:t>Available at: </a:t>
            </a:r>
            <a:r>
              <a:rPr lang="en-GB" sz="20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Mother Knitter Yarn Store in Red Bank, NJ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[Accessed 16th November 2024]</a:t>
            </a:r>
            <a:endParaRPr lang="en-GB" sz="2000" i="1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Gathering Beauty, (2024) </a:t>
            </a:r>
            <a:r>
              <a:rPr lang="en-GB" sz="2000" i="1" dirty="0">
                <a:solidFill>
                  <a:schemeClr val="tx1"/>
                </a:solidFill>
              </a:rPr>
              <a:t>What Can You Make With Finger Knitting </a:t>
            </a:r>
            <a:r>
              <a:rPr lang="en-GB" sz="2000" dirty="0">
                <a:solidFill>
                  <a:schemeClr val="tx1"/>
                </a:solidFill>
                <a:effectLst/>
              </a:rPr>
              <a:t>Available at: </a:t>
            </a:r>
            <a:r>
              <a:rPr lang="en-GB" sz="20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Can You Make With Finger Knitting — Gathering Beauty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[Accessed 16th November 2024]</a:t>
            </a:r>
          </a:p>
          <a:p>
            <a:r>
              <a:rPr lang="en-GB" sz="2000" dirty="0">
                <a:solidFill>
                  <a:schemeClr val="tx1"/>
                </a:solidFill>
                <a:effectLst/>
              </a:rPr>
              <a:t>The Fence Post, (2018) </a:t>
            </a:r>
            <a:r>
              <a:rPr lang="en-GB" sz="2000" i="1" dirty="0">
                <a:solidFill>
                  <a:schemeClr val="tx1"/>
                </a:solidFill>
                <a:effectLst/>
              </a:rPr>
              <a:t>When men knitted: A surprising history. </a:t>
            </a:r>
            <a:r>
              <a:rPr lang="en-GB" sz="2000" dirty="0">
                <a:solidFill>
                  <a:schemeClr val="tx1"/>
                </a:solidFill>
                <a:effectLst/>
              </a:rPr>
              <a:t>Available at: </a:t>
            </a:r>
            <a:r>
              <a:rPr lang="en-GB" sz="2000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When men knitted: A surprising history | TheFencePost.com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>
                <a:solidFill>
                  <a:schemeClr val="tx1"/>
                </a:solidFill>
                <a:effectLst/>
                <a:ea typeface="Arial" panose="020B0604020202020204" pitchFamily="34" charset="0"/>
              </a:rPr>
              <a:t>[Accessed 16th November 2024]</a:t>
            </a:r>
          </a:p>
          <a:p>
            <a:endParaRPr lang="en-GB" sz="2000" i="1" dirty="0">
              <a:solidFill>
                <a:schemeClr val="tx1"/>
              </a:solidFill>
              <a:effectLst/>
            </a:endParaRPr>
          </a:p>
          <a:p>
            <a:endParaRPr lang="en-GB" dirty="0">
              <a:solidFill>
                <a:srgbClr val="AD1F1F"/>
              </a:solidFill>
            </a:endParaRPr>
          </a:p>
          <a:p>
            <a:pPr marL="36900" indent="0">
              <a:buNone/>
            </a:pPr>
            <a:endParaRPr lang="en-GB" dirty="0">
              <a:solidFill>
                <a:srgbClr val="AD1F1F"/>
              </a:solidFill>
            </a:endParaRPr>
          </a:p>
          <a:p>
            <a:pPr marL="36900" indent="0">
              <a:buNone/>
            </a:pPr>
            <a:endParaRPr lang="en-GB" dirty="0">
              <a:solidFill>
                <a:srgbClr val="AD1F1F"/>
              </a:solidFill>
            </a:endParaRP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3462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4286092_TF00934815.potx" id="{99D68BEE-E7BF-4669-A4D0-2BE8E5B5C712}" vid="{03005B71-3D4D-4D8C-BEC5-D327E62B7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2">
    <a:dk1>
      <a:sysClr val="windowText" lastClr="000000"/>
    </a:dk1>
    <a:lt1>
      <a:sysClr val="window" lastClr="FFFFFF"/>
    </a:lt1>
    <a:dk2>
      <a:srgbClr val="454551"/>
    </a:dk2>
    <a:lt2>
      <a:srgbClr val="E3E3E5"/>
    </a:lt2>
    <a:accent1>
      <a:srgbClr val="FE09E3"/>
    </a:accent1>
    <a:accent2>
      <a:srgbClr val="00ACF5"/>
    </a:accent2>
    <a:accent3>
      <a:srgbClr val="55CB72"/>
    </a:accent3>
    <a:accent4>
      <a:srgbClr val="EFC926"/>
    </a:accent4>
    <a:accent5>
      <a:srgbClr val="969696"/>
    </a:accent5>
    <a:accent6>
      <a:srgbClr val="D54773"/>
    </a:accent6>
    <a:hlink>
      <a:srgbClr val="6B9F25"/>
    </a:hlink>
    <a:folHlink>
      <a:srgbClr val="8C8C8C"/>
    </a:folHlink>
  </a:clrScheme>
</a:themeOverride>
</file>

<file path=ppt/theme/themeOverride2.xml><?xml version="1.0" encoding="utf-8"?>
<a:themeOverride xmlns:a="http://schemas.openxmlformats.org/drawingml/2006/main">
  <a:clrScheme name="Custom 42">
    <a:dk1>
      <a:sysClr val="windowText" lastClr="000000"/>
    </a:dk1>
    <a:lt1>
      <a:sysClr val="window" lastClr="FFFFFF"/>
    </a:lt1>
    <a:dk2>
      <a:srgbClr val="454551"/>
    </a:dk2>
    <a:lt2>
      <a:srgbClr val="E3E3E5"/>
    </a:lt2>
    <a:accent1>
      <a:srgbClr val="FE09E3"/>
    </a:accent1>
    <a:accent2>
      <a:srgbClr val="00ACF5"/>
    </a:accent2>
    <a:accent3>
      <a:srgbClr val="55CB72"/>
    </a:accent3>
    <a:accent4>
      <a:srgbClr val="EFC926"/>
    </a:accent4>
    <a:accent5>
      <a:srgbClr val="969696"/>
    </a:accent5>
    <a:accent6>
      <a:srgbClr val="D54773"/>
    </a:accent6>
    <a:hlink>
      <a:srgbClr val="6B9F25"/>
    </a:hlink>
    <a:folHlink>
      <a:srgbClr val="8C8C8C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89B453C-F2B2-4ECA-A6ED-7DBEF1B6D3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3CC670F-05B9-4BB7-BA2C-0DE5B5C1E5D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2A3AD49-9331-450C-A2FE-6857A4DB38C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{82A9155C-603D-4931-BE1A-734D32C72E33}tf00934815_win32</Template>
  <TotalTime>340</TotalTime>
  <Words>427</Words>
  <Application>Microsoft Office PowerPoint</Application>
  <PresentationFormat>Widescreen</PresentationFormat>
  <Paragraphs>48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Calibri</vt:lpstr>
      <vt:lpstr>Goudy Old Style</vt:lpstr>
      <vt:lpstr>Rubik</vt:lpstr>
      <vt:lpstr>Wingdings 2</vt:lpstr>
      <vt:lpstr>SlateVTI</vt:lpstr>
      <vt:lpstr>Prepare to purl yourself laughing. It’s time to cast on some fun!</vt:lpstr>
      <vt:lpstr>A short yarn…  Dydd Llun 25th Tachwedd 2024</vt:lpstr>
      <vt:lpstr>Dydd Llun 25th Tachwedd 2024</vt:lpstr>
      <vt:lpstr>Dydd Llun 25th Tachwedd 2024</vt:lpstr>
      <vt:lpstr>Dydd Llun 25th Tachwedd 2024</vt:lpstr>
      <vt:lpstr>Video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Prepare to purl yourself laughing. It’s time to cast on some fun!</dc:title>
  <dc:creator>Amanda Richards (Dylan Thomas Community School)</dc:creator>
  <cp:lastModifiedBy>Amanda Richards (Dylan Thomas Community School)</cp:lastModifiedBy>
  <cp:revision>23</cp:revision>
  <dcterms:created xsi:type="dcterms:W3CDTF">2024-11-20T23:16:20Z</dcterms:created>
  <dcterms:modified xsi:type="dcterms:W3CDTF">2024-11-25T13:47:40Z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