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6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301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302" r:id="rId43"/>
    <p:sldId id="299" r:id="rId44"/>
    <p:sldId id="300" r:id="rId4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DF347F-7EB0-2D2D-78E8-99CE2DC276A8}" v="895" dt="2021-11-26T15:37:41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AC1B1-620B-4123-83EC-A89547B9B4DC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11BF9-4BAF-44EF-983F-B5C50DCA5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88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9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72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8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704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87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4309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899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9379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871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662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349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322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8881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2419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674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496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411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7722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747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381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903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1981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159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7557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657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4900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8654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534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382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3135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70831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24958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830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5385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96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5704D-5BF8-4E70-9396-82AD41435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1208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DGZmD85FsFU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y3fm6wNzK70?feature=oembed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NGRpzQ9vCE?feature=oembed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40519-independent-stocktake-of-the-foundation-phase-in-wales-en.pdf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roebelweb.org/" TargetMode="External"/><Relationship Id="rId4" Type="http://schemas.openxmlformats.org/officeDocument/2006/relationships/hyperlink" Target="http://gov.wales/docs/dcells/publications/140519-independent-stocktake-of-the-foundation-phase-in-wales-c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7168" y="1563122"/>
            <a:ext cx="7766936" cy="1646302"/>
          </a:xfrm>
        </p:spPr>
        <p:txBody>
          <a:bodyPr/>
          <a:lstStyle/>
          <a:p>
            <a:r>
              <a:rPr lang="en-GB" sz="4000" dirty="0" err="1"/>
              <a:t>Damcaniaeth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ac </a:t>
            </a:r>
            <a:r>
              <a:rPr lang="en-GB" sz="4000" dirty="0" err="1"/>
              <a:t>Ymarfer</a:t>
            </a:r>
            <a:br>
              <a:rPr lang="en-GB" sz="4000" dirty="0"/>
            </a:br>
            <a:r>
              <a:rPr lang="en-GB" sz="4000" dirty="0"/>
              <a:t>Learning Theory and Practice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b="1" dirty="0"/>
              <a:t>ECES4010/C</a:t>
            </a:r>
          </a:p>
          <a:p>
            <a:r>
              <a:rPr lang="en-GB" sz="2400" b="1"/>
              <a:t>Sesiwn / Session 5</a:t>
            </a:r>
            <a:endParaRPr lang="en-GB" sz="2400" b="1" dirty="0"/>
          </a:p>
          <a:p>
            <a:r>
              <a:rPr lang="en-GB" sz="2400" b="1" dirty="0"/>
              <a:t>Froebel, Dewey, Montessori</a:t>
            </a:r>
          </a:p>
          <a:p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90165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+mn-lt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+mn-lt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/ 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0574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Froebel, Dewey a Montessori</a:t>
            </a:r>
          </a:p>
          <a:p>
            <a:r>
              <a:rPr lang="en-GB" sz="3200" dirty="0" err="1">
                <a:cs typeface="Arial" panose="020B0604020202020204" pitchFamily="34" charset="0"/>
              </a:rPr>
              <a:t>Deilliant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dysgu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perthnasol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 err="1">
                <a:cs typeface="Arial" panose="020B0604020202020204" pitchFamily="34" charset="0"/>
              </a:rPr>
              <a:t>Perthnasedd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i’r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96000" y="21336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>
                <a:cs typeface="Arial" panose="020B0604020202020204" pitchFamily="34" charset="0"/>
              </a:rPr>
              <a:t>Froebel</a:t>
            </a:r>
            <a:r>
              <a:rPr lang="en-GB" sz="3200" dirty="0">
                <a:cs typeface="Arial" panose="020B0604020202020204" pitchFamily="34" charset="0"/>
              </a:rPr>
              <a:t>, Dewey and Montessori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231915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Archwilio damcaniaethau allweddol sy’n sail i ddysgu effeithiol. 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Cyflwyno myfyrwyr i ystod o gyd-destunau dysgu sy’n hwyluso ac yn cefnogi dysgu.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explore key theories which underpin effective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introduce students to a range of learning contexts that facilitate and support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448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Dangos dealltwriaeth o ddysgu ac addysgu effeithiol.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Demonstrate an understanding of effective teaching and learning.</a:t>
            </a:r>
            <a:endParaRPr lang="cy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611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Dangos gwybodaeth o ystod o ddamcaniaethau dysgu a deall sut mae’r ysgolion meddwl hyn yn dylanwadu ar fodelau cyfredol o arfer addysgol effeithiol.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044630" cy="3880773"/>
          </a:xfrm>
        </p:spPr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Demonstrate knowledge of a range of learning theories and understand how these schools of thought influence current models of effective educational practice.</a:t>
            </a:r>
            <a:endParaRPr lang="cy-GB" sz="28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217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Gwerthuso cyd-destunau dysgu gwahanol.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Evaluate different learning contexts.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514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Deall sut mae cyd-destunau gwahanol yn hyrwyddo dysgu.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Understand how different contexts promote learning.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0950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305049"/>
            <a:ext cx="4184035" cy="3736311"/>
          </a:xfrm>
        </p:spPr>
        <p:txBody>
          <a:bodyPr/>
          <a:lstStyle/>
          <a:p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grwp</a:t>
            </a:r>
            <a:r>
              <a:rPr lang="en-GB" sz="2400" dirty="0"/>
              <a:t> (10 </a:t>
            </a:r>
            <a:r>
              <a:rPr lang="en-GB" sz="2400" dirty="0" err="1"/>
              <a:t>munud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un)</a:t>
            </a:r>
          </a:p>
          <a:p>
            <a:r>
              <a:rPr lang="en-GB" sz="2400" b="1">
                <a:solidFill>
                  <a:srgbClr val="FF0000"/>
                </a:solidFill>
              </a:rPr>
              <a:t>17/1/22 </a:t>
            </a:r>
            <a:r>
              <a:rPr lang="en-GB" sz="2400" b="1" dirty="0">
                <a:solidFill>
                  <a:srgbClr val="FF0000"/>
                </a:solidFill>
              </a:rPr>
              <a:t>23:59</a:t>
            </a:r>
          </a:p>
          <a:p>
            <a:r>
              <a:rPr lang="cy-GB" sz="2400" dirty="0"/>
              <a:t>Dangoswch sut y gall damcaniaethau dysgu  gefnogi addysgu a dysgu effeithiol.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Group presentation (10 minutes each)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17/1/22 23:59</a:t>
            </a:r>
          </a:p>
          <a:p>
            <a:r>
              <a:rPr lang="en-GB" sz="2400" dirty="0"/>
              <a:t>Demonstrate how learning theories can support effective teaching and 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66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524000" y="274638"/>
            <a:ext cx="7620000" cy="1143000"/>
          </a:xfrm>
        </p:spPr>
        <p:txBody>
          <a:bodyPr>
            <a:normAutofit fontScale="90000"/>
          </a:bodyPr>
          <a:lstStyle/>
          <a:p>
            <a:r>
              <a:rPr lang="en-GB" sz="4800" dirty="0" err="1"/>
              <a:t>Ymagwedd</a:t>
            </a:r>
            <a:r>
              <a:rPr lang="en-GB" sz="4800" dirty="0"/>
              <a:t> </a:t>
            </a:r>
            <a:r>
              <a:rPr lang="en-GB" sz="4800" dirty="0" err="1"/>
              <a:t>Plentyn</a:t>
            </a:r>
            <a:r>
              <a:rPr lang="en-GB" sz="4800" dirty="0"/>
              <a:t> </a:t>
            </a:r>
            <a:r>
              <a:rPr lang="en-GB" sz="4800" dirty="0" err="1"/>
              <a:t>Ganolog</a:t>
            </a:r>
            <a:br>
              <a:rPr lang="en-GB" sz="4800" i="1" dirty="0"/>
            </a:br>
            <a:r>
              <a:rPr lang="en-GB" sz="4800" i="1" dirty="0"/>
              <a:t>Child-centred approach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5791200" y="228600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is a child – centred approach?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1522445" y="251460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ganolog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64139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6508664" y="1371600"/>
            <a:ext cx="3887787" cy="4525963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What is it?</a:t>
            </a:r>
          </a:p>
          <a:p>
            <a:pPr marL="109537" indent="0">
              <a:buNone/>
              <a:defRPr/>
            </a:pPr>
            <a:r>
              <a:rPr lang="en-GB" sz="2400" dirty="0"/>
              <a:t>Teaching and learning with the child’s needs and wishes the most important element in the process.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 </a:t>
            </a:r>
            <a:r>
              <a:rPr lang="en-GB" sz="3600" dirty="0"/>
              <a:t>Why is it important?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 marL="109537" indent="0">
              <a:buNone/>
              <a:defRPr/>
            </a:pPr>
            <a:endParaRPr lang="en-GB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09600" y="440635"/>
            <a:ext cx="9137373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/>
              <a:t>Dull </a:t>
            </a:r>
            <a:r>
              <a:rPr lang="en-GB" sz="3200" dirty="0" err="1"/>
              <a:t>plentyn-ganolog</a:t>
            </a:r>
            <a:r>
              <a:rPr lang="en-GB" sz="3200" dirty="0"/>
              <a:t> / A child-centred approach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854641" y="1467196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3600" dirty="0">
                <a:ea typeface="ＭＳ Ｐゴシック" charset="-128"/>
                <a:cs typeface="ＭＳ Ｐゴシック" charset="-128"/>
              </a:rPr>
              <a:t>Beth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yw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e?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2400" dirty="0" err="1">
                <a:ea typeface="ＭＳ Ｐゴシック" charset="-128"/>
                <a:cs typeface="ＭＳ Ｐゴシック" charset="-128"/>
              </a:rPr>
              <a:t>Dysgu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ac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addysgu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gyda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phwyslais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anghenion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dymuniadau’r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plentyn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fel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elfen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bwysicaf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y broses.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Pam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fod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mor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bwysig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0246" name="Picture 8" descr="C:\Users\s.ainsworth\AppData\Local\Microsoft\Windows\Temporary Internet Files\Content.IE5\BMIHAV5B\MP9004308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1" y="5002600"/>
            <a:ext cx="1540663" cy="1769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3108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676401"/>
            <a:ext cx="4643438" cy="45259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Crëodd</a:t>
            </a:r>
            <a:r>
              <a:rPr lang="en-GB" altLang="en-US" sz="2400" dirty="0">
                <a:ea typeface="ＭＳ Ｐゴシック"/>
              </a:rPr>
              <a:t> broses </a:t>
            </a:r>
            <a:r>
              <a:rPr lang="en-GB" altLang="en-US" sz="2400" dirty="0" err="1">
                <a:ea typeface="ＭＳ Ｐゴシック"/>
              </a:rPr>
              <a:t>rhyngweithiol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alwodd</a:t>
            </a:r>
            <a:r>
              <a:rPr lang="en-GB" altLang="en-US" sz="2400" dirty="0">
                <a:ea typeface="ＭＳ Ｐゴシック"/>
              </a:rPr>
              <a:t> ‘Kindergarten’ (Gardd y plant)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ea typeface="ＭＳ Ｐゴシック" pitchFamily="34" charset="-128"/>
              </a:rPr>
              <a:t>Created an interactive educational process he called the Kindergarten </a:t>
            </a:r>
          </a:p>
          <a:p>
            <a:pPr marL="109220" indent="0">
              <a:lnSpc>
                <a:spcPct val="90000"/>
              </a:lnSpc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(tr. ‘Children’s Garden’)</a:t>
            </a:r>
          </a:p>
          <a:p>
            <a:pPr marL="109220" indent="0">
              <a:lnSpc>
                <a:spcPct val="9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algn="r"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800" dirty="0">
                <a:ea typeface="ＭＳ Ｐゴシック" pitchFamily="34" charset="-128"/>
              </a:rPr>
              <a:t>                        http://www.pa.moragacia.over-blog.com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>
                <a:ea typeface="+mj-ea"/>
                <a:cs typeface="+mj-cs"/>
              </a:rPr>
              <a:t>Friedrich Froebel: 1782-1852</a:t>
            </a:r>
          </a:p>
        </p:txBody>
      </p:sp>
      <p:pic>
        <p:nvPicPr>
          <p:cNvPr id="12293" name="Content Placeholder 5" descr="Friedrich Froebel"/>
          <p:cNvPicPr>
            <a:picLocks noGrp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74975" y="1802365"/>
            <a:ext cx="3240087" cy="4032250"/>
          </a:xfrm>
        </p:spPr>
      </p:pic>
      <p:sp>
        <p:nvSpPr>
          <p:cNvPr id="12292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3092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56953" y="184265"/>
            <a:ext cx="82296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  <a:r>
              <a:rPr lang="en-GB" dirty="0"/>
              <a:t> </a:t>
            </a:r>
            <a:r>
              <a:rPr lang="en-GB" dirty="0">
                <a:ea typeface="+mj-ea"/>
                <a:cs typeface="+mj-cs"/>
              </a:rPr>
              <a:t> : </a:t>
            </a:r>
            <a:r>
              <a:rPr lang="en-GB" dirty="0" err="1"/>
              <a:t>Addysgwr</a:t>
            </a:r>
            <a:r>
              <a:rPr lang="en-GB" dirty="0"/>
              <a:t> </a:t>
            </a:r>
            <a:r>
              <a:rPr lang="en-GB" dirty="0" err="1"/>
              <a:t>Almaeneg</a:t>
            </a:r>
            <a:br>
              <a:rPr lang="en-GB" dirty="0"/>
            </a:br>
            <a:r>
              <a:rPr lang="en-GB" dirty="0"/>
              <a:t>                A </a:t>
            </a:r>
            <a:r>
              <a:rPr lang="en-GB" dirty="0">
                <a:ea typeface="+mj-ea"/>
                <a:cs typeface="+mj-cs"/>
              </a:rPr>
              <a:t>German Educator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3315" name="Text Placeholder 1"/>
          <p:cNvSpPr>
            <a:spLocks noGrp="1"/>
          </p:cNvSpPr>
          <p:nvPr>
            <p:ph type="body" sz="half" idx="1"/>
          </p:nvPr>
        </p:nvSpPr>
        <p:spPr>
          <a:xfrm>
            <a:off x="633153" y="1808018"/>
            <a:ext cx="4038600" cy="4152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 dirty="0" err="1">
                <a:ea typeface="ＭＳ Ｐゴシック"/>
              </a:rPr>
              <a:t>Adnabu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fod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angen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blant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amgylchedd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400" dirty="0">
                <a:ea typeface="ＭＳ Ｐゴシック"/>
              </a:rPr>
              <a:t> addas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gyfer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ddatblygu</a:t>
            </a:r>
            <a:endParaRPr lang="en-GB" altLang="en-US" sz="2400" dirty="0">
              <a:ea typeface="ＭＳ Ｐゴシック"/>
            </a:endParaRPr>
          </a:p>
          <a:p>
            <a:r>
              <a:rPr lang="en-GB" altLang="en-US" sz="2400" dirty="0" err="1">
                <a:ea typeface="ＭＳ Ｐゴシック"/>
              </a:rPr>
              <a:t>Darparu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‘</a:t>
            </a:r>
            <a:r>
              <a:rPr lang="en-GB" altLang="en-US" sz="2400" dirty="0" err="1">
                <a:ea typeface="ＭＳ Ｐゴシック"/>
              </a:rPr>
              <a:t>byd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bach</a:t>
            </a:r>
            <a:r>
              <a:rPr lang="en-GB" altLang="en-US" sz="2400" dirty="0">
                <a:ea typeface="ＭＳ Ｐゴシック"/>
              </a:rPr>
              <a:t>’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hunain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iddynt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chwarae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dysgu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gyda’u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cyfoedion</a:t>
            </a:r>
            <a:endParaRPr lang="en-GB" altLang="en-US" sz="2400" dirty="0">
              <a:ea typeface="ＭＳ Ｐゴシック"/>
            </a:endParaRPr>
          </a:p>
        </p:txBody>
      </p:sp>
      <p:sp>
        <p:nvSpPr>
          <p:cNvPr id="1331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9513" y="1864822"/>
            <a:ext cx="4038600" cy="4533900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Recognised that children need an appropriate educational environment in which to develop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Provided their own ‘small world’ (kindergarten) where they could play and learn with peers</a:t>
            </a:r>
          </a:p>
          <a:p>
            <a:pPr lvl="1"/>
            <a:endParaRPr lang="en-GB" altLang="en-US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13317" name="Picture 7" descr="C:\Users\s.ainsworth\AppData\Local\Microsoft\Windows\Temporary Internet Files\Content.IE5\KDSCESFD\MP9002020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724400"/>
            <a:ext cx="3657600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584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47502" y="304801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/>
              <a:t>Athroniaeth</a:t>
            </a:r>
            <a:r>
              <a:rPr lang="en-GB" dirty="0"/>
              <a:t> Froebel / Froebel’s </a:t>
            </a:r>
            <a:r>
              <a:rPr lang="en-GB" dirty="0">
                <a:ea typeface="+mj-ea"/>
                <a:cs typeface="+mj-cs"/>
              </a:rPr>
              <a:t>philosophy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half" idx="1"/>
          </p:nvPr>
        </p:nvSpPr>
        <p:spPr>
          <a:xfrm>
            <a:off x="806334" y="1666702"/>
            <a:ext cx="4267200" cy="4953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sz="2800" dirty="0">
                <a:solidFill>
                  <a:schemeClr val="accent2"/>
                </a:solidFill>
              </a:rPr>
              <a:t>Hunan- </a:t>
            </a:r>
            <a:r>
              <a:rPr lang="en-GB" sz="2800" dirty="0" err="1">
                <a:solidFill>
                  <a:schemeClr val="accent2"/>
                </a:solidFill>
              </a:rPr>
              <a:t>weithgareddau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rhydd</a:t>
            </a:r>
            <a:endParaRPr lang="en-GB" sz="2800" dirty="0">
              <a:solidFill>
                <a:schemeClr val="accent2"/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Creadigrwydd</a:t>
            </a:r>
            <a:endParaRPr lang="en-GB" sz="2800">
              <a:solidFill>
                <a:schemeClr val="accent2"/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Cyfranogiad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cymdeithasol</a:t>
            </a: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Gweithgareddau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symud</a:t>
            </a:r>
            <a:r>
              <a:rPr lang="en-GB" sz="2800" dirty="0">
                <a:solidFill>
                  <a:schemeClr val="accent2"/>
                </a:solidFill>
              </a:rPr>
              <a:t> (</a:t>
            </a:r>
            <a:r>
              <a:rPr lang="en-GB" sz="2800" dirty="0" err="1">
                <a:solidFill>
                  <a:schemeClr val="accent2"/>
                </a:solidFill>
              </a:rPr>
              <a:t>cymryd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rhan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lle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gwrando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ar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gyfarwyddiadau</a:t>
            </a:r>
            <a:r>
              <a:rPr lang="en-GB" sz="2800" dirty="0">
                <a:solidFill>
                  <a:schemeClr val="accent2"/>
                </a:solidFill>
              </a:rPr>
              <a:t>)</a:t>
            </a: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380383" y="1295401"/>
            <a:ext cx="4343400" cy="54324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defRPr/>
            </a:pPr>
            <a:endParaRPr lang="en-GB" altLang="en-US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3200" dirty="0">
                <a:solidFill>
                  <a:schemeClr val="accent2"/>
                </a:solidFill>
                <a:ea typeface="ＭＳ Ｐゴシック"/>
              </a:rPr>
              <a:t>F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ree self-activity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Creativity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Social participation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Motor expression (active involvement instead of being instructed)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034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344075" y="217456"/>
            <a:ext cx="10217426" cy="76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br>
              <a:rPr lang="en-GB" sz="2800" dirty="0"/>
            </a:br>
            <a:r>
              <a:rPr lang="en-GB" dirty="0" err="1"/>
              <a:t>Athroniaeth</a:t>
            </a:r>
            <a:r>
              <a:rPr lang="en-GB" dirty="0"/>
              <a:t> Froebel / Froebel’s philosophy</a:t>
            </a:r>
            <a:br>
              <a:rPr lang="en-GB" sz="2800" dirty="0"/>
            </a:br>
            <a:endParaRPr lang="en-GB" sz="2800"/>
          </a:p>
        </p:txBody>
      </p:sp>
      <p:sp>
        <p:nvSpPr>
          <p:cNvPr id="15363" name="Text Placeholder 1"/>
          <p:cNvSpPr>
            <a:spLocks noGrp="1"/>
          </p:cNvSpPr>
          <p:nvPr>
            <p:ph type="body" sz="half" idx="1"/>
          </p:nvPr>
        </p:nvSpPr>
        <p:spPr>
          <a:xfrm>
            <a:off x="662249" y="1814095"/>
            <a:ext cx="4475163" cy="4533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000" dirty="0" err="1">
                <a:ea typeface="ＭＳ Ｐゴシック"/>
              </a:rPr>
              <a:t>Addysg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cyn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oed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ysgol</a:t>
            </a:r>
            <a:r>
              <a:rPr lang="en-GB" altLang="en-US" sz="3000" dirty="0">
                <a:ea typeface="ＭＳ Ｐゴシック"/>
              </a:rPr>
              <a:t>  </a:t>
            </a:r>
            <a:r>
              <a:rPr lang="en-GB" altLang="en-US" sz="3000" dirty="0" err="1">
                <a:ea typeface="ＭＳ Ｐゴシック"/>
              </a:rPr>
              <a:t>yn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bwysig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i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ddatblygu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sgiliau</a:t>
            </a:r>
            <a:r>
              <a:rPr lang="en-GB" altLang="en-US" sz="3000" dirty="0">
                <a:ea typeface="ＭＳ Ｐゴシック"/>
              </a:rPr>
              <a:t> a </a:t>
            </a:r>
            <a:r>
              <a:rPr lang="en-GB" altLang="en-US" sz="3000" dirty="0" err="1">
                <a:ea typeface="ＭＳ Ｐゴシック"/>
              </a:rPr>
              <a:t>gwerthoedd</a:t>
            </a:r>
            <a:endParaRPr lang="en-GB" altLang="en-US" sz="3000" dirty="0">
              <a:ea typeface="ＭＳ Ｐゴシック"/>
            </a:endParaRPr>
          </a:p>
          <a:p>
            <a:r>
              <a:rPr lang="en-GB" altLang="en-US" sz="3000" dirty="0" err="1">
                <a:ea typeface="ＭＳ Ｐゴシック"/>
              </a:rPr>
              <a:t>Cyflwynodd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solidFill>
                  <a:srgbClr val="FF0000"/>
                </a:solidFill>
                <a:ea typeface="ＭＳ Ｐゴシック"/>
              </a:rPr>
              <a:t>chwarae</a:t>
            </a:r>
            <a:r>
              <a:rPr lang="en-GB" altLang="en-US" sz="30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fel</a:t>
            </a:r>
            <a:r>
              <a:rPr lang="en-GB" altLang="en-US" sz="3000" dirty="0">
                <a:ea typeface="ＭＳ Ｐゴシック"/>
              </a:rPr>
              <a:t> dull o </a:t>
            </a:r>
            <a:r>
              <a:rPr lang="en-GB" altLang="en-US" sz="3000" dirty="0" err="1">
                <a:ea typeface="ＭＳ Ｐゴシック"/>
              </a:rPr>
              <a:t>hybu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datblygiad</a:t>
            </a:r>
            <a:r>
              <a:rPr lang="en-GB" altLang="en-US" sz="3000" dirty="0">
                <a:ea typeface="ＭＳ Ｐゴシック"/>
              </a:rPr>
              <a:t> y </a:t>
            </a:r>
            <a:r>
              <a:rPr lang="en-GB" altLang="en-US" sz="3000" dirty="0" err="1">
                <a:ea typeface="ＭＳ Ｐゴシック"/>
              </a:rPr>
              <a:t>sgiliau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hyn</a:t>
            </a:r>
            <a:endParaRPr lang="en-GB" altLang="en-US" sz="3000" dirty="0">
              <a:ea typeface="ＭＳ Ｐゴシック"/>
            </a:endParaRPr>
          </a:p>
        </p:txBody>
      </p:sp>
      <p:sp>
        <p:nvSpPr>
          <p:cNvPr id="1536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27963" y="1814095"/>
            <a:ext cx="4325390" cy="4533900"/>
          </a:xfrm>
        </p:spPr>
        <p:txBody>
          <a:bodyPr>
            <a:noAutofit/>
          </a:bodyPr>
          <a:lstStyle/>
          <a:p>
            <a:r>
              <a:rPr lang="en-GB" altLang="en-US" sz="3200" dirty="0">
                <a:ea typeface="ＭＳ Ｐゴシック" pitchFamily="34" charset="-128"/>
              </a:rPr>
              <a:t>Pre-school education important in order to develop qualities and skills</a:t>
            </a:r>
          </a:p>
          <a:p>
            <a:pPr lvl="1"/>
            <a:r>
              <a:rPr lang="en-GB" altLang="en-US" sz="3000" dirty="0">
                <a:ea typeface="ＭＳ Ｐゴシック" pitchFamily="34" charset="-128"/>
              </a:rPr>
              <a:t>Introduced </a:t>
            </a:r>
            <a:r>
              <a:rPr lang="en-GB" altLang="en-US" sz="3000" dirty="0">
                <a:solidFill>
                  <a:srgbClr val="FF0000"/>
                </a:solidFill>
                <a:ea typeface="ＭＳ Ｐゴシック" pitchFamily="34" charset="-128"/>
              </a:rPr>
              <a:t>play </a:t>
            </a:r>
            <a:r>
              <a:rPr lang="en-GB" altLang="en-US" sz="3000" dirty="0">
                <a:ea typeface="ＭＳ Ｐゴシック" pitchFamily="34" charset="-128"/>
              </a:rPr>
              <a:t>as a means of engaging children in the development of these skills</a:t>
            </a:r>
          </a:p>
        </p:txBody>
      </p:sp>
    </p:spTree>
    <p:extLst>
      <p:ext uri="{BB962C8B-B14F-4D97-AF65-F5344CB8AC3E}">
        <p14:creationId xmlns:p14="http://schemas.microsoft.com/office/powerpoint/2010/main" val="15589268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Dehongliadau</a:t>
            </a:r>
            <a:r>
              <a:rPr lang="en-GB" dirty="0">
                <a:ea typeface="+mj-ea"/>
                <a:cs typeface="+mj-cs"/>
              </a:rPr>
              <a:t> o </a:t>
            </a:r>
            <a:r>
              <a:rPr lang="en-GB" dirty="0" err="1">
                <a:ea typeface="+mj-ea"/>
                <a:cs typeface="+mj-cs"/>
              </a:rPr>
              <a:t>chwarae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Interpretation of play</a:t>
            </a:r>
          </a:p>
        </p:txBody>
      </p:sp>
      <p:sp>
        <p:nvSpPr>
          <p:cNvPr id="16387" name="Text Placeholder 1"/>
          <p:cNvSpPr>
            <a:spLocks noGrp="1"/>
          </p:cNvSpPr>
          <p:nvPr>
            <p:ph type="body"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200" dirty="0" err="1">
                <a:ea typeface="ＭＳ Ｐゴシック" pitchFamily="34" charset="-128"/>
              </a:rPr>
              <a:t>Chwarae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rhydd</a:t>
            </a:r>
            <a:endParaRPr lang="en-GB" altLang="en-US" sz="3200" dirty="0">
              <a:ea typeface="ＭＳ Ｐゴシック" pitchFamily="34" charset="-128"/>
            </a:endParaRPr>
          </a:p>
          <a:p>
            <a:r>
              <a:rPr lang="en-GB" altLang="en-US" sz="3200" dirty="0">
                <a:ea typeface="ＭＳ Ｐゴシック"/>
              </a:rPr>
              <a:t>Annog </a:t>
            </a:r>
            <a:r>
              <a:rPr lang="en-GB" altLang="en-US" sz="3200" dirty="0" err="1">
                <a:ea typeface="ＭＳ Ｐゴシック"/>
              </a:rPr>
              <a:t>sgiliau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dychymyg</a:t>
            </a:r>
            <a:r>
              <a:rPr lang="en-GB" altLang="en-US" sz="3200" dirty="0">
                <a:ea typeface="ＭＳ Ｐゴシック"/>
              </a:rPr>
              <a:t> plant</a:t>
            </a:r>
          </a:p>
          <a:p>
            <a:r>
              <a:rPr lang="en-GB" altLang="en-US" sz="3200" dirty="0">
                <a:ea typeface="ＭＳ Ｐゴシック"/>
              </a:rPr>
              <a:t>Annog </a:t>
            </a:r>
            <a:r>
              <a:rPr lang="en-GB" altLang="en-US" sz="3200" dirty="0" err="1">
                <a:ea typeface="ＭＳ Ｐゴシック"/>
              </a:rPr>
              <a:t>gweithgareddau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corfforol</a:t>
            </a:r>
            <a:endParaRPr lang="en-GB" altLang="en-US" sz="3200" dirty="0">
              <a:ea typeface="ＭＳ Ｐゴシック"/>
            </a:endParaRPr>
          </a:p>
          <a:p>
            <a:r>
              <a:rPr lang="en-GB" altLang="en-US" sz="3200" dirty="0" err="1">
                <a:ea typeface="ＭＳ Ｐゴシック"/>
              </a:rPr>
              <a:t>Gweithgareddau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sydd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yn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cyffroi</a:t>
            </a:r>
            <a:r>
              <a:rPr lang="en-GB" altLang="en-US" sz="3200" dirty="0">
                <a:ea typeface="ＭＳ Ｐゴシック"/>
              </a:rPr>
              <a:t>/</a:t>
            </a:r>
            <a:r>
              <a:rPr lang="en-GB" altLang="en-US" sz="3200" dirty="0" err="1">
                <a:ea typeface="ＭＳ Ｐゴシック"/>
              </a:rPr>
              <a:t>sbarduno</a:t>
            </a:r>
            <a:endParaRPr lang="en-GB" altLang="en-US" sz="3200" dirty="0" err="1">
              <a:ea typeface="ＭＳ Ｐゴシック" pitchFamily="34" charset="-128"/>
            </a:endParaRPr>
          </a:p>
        </p:txBody>
      </p:sp>
      <p:sp>
        <p:nvSpPr>
          <p:cNvPr id="1638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92812" y="1578904"/>
            <a:ext cx="4436889" cy="4533900"/>
          </a:xfrm>
        </p:spPr>
        <p:txBody>
          <a:bodyPr>
            <a:normAutofit fontScale="92500"/>
          </a:bodyPr>
          <a:lstStyle/>
          <a:p>
            <a:pPr lvl="1"/>
            <a:r>
              <a:rPr lang="en-GB" altLang="en-US" sz="3600" dirty="0">
                <a:ea typeface="ＭＳ Ｐゴシック" pitchFamily="34" charset="-128"/>
              </a:rPr>
              <a:t>Free play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children’s imaginative skills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physicality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Stimulating activities</a:t>
            </a:r>
          </a:p>
        </p:txBody>
      </p:sp>
      <p:pic>
        <p:nvPicPr>
          <p:cNvPr id="16389" name="Picture 6" descr="C:\Users\s.ainsworth\AppData\Local\Microsoft\Windows\Temporary Internet Files\Content.IE5\BMIHAV5B\MP9004393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114" y="188914"/>
            <a:ext cx="2624137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3103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</a:p>
        </p:txBody>
      </p:sp>
      <p:sp>
        <p:nvSpPr>
          <p:cNvPr id="17411" name="Text Placeholder 1"/>
          <p:cNvSpPr>
            <a:spLocks noGrp="1"/>
          </p:cNvSpPr>
          <p:nvPr>
            <p:ph type="body" sz="half" idx="1"/>
          </p:nvPr>
        </p:nvSpPr>
        <p:spPr>
          <a:xfrm>
            <a:off x="325762" y="1156252"/>
            <a:ext cx="4330700" cy="24003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altLang="en-US" sz="2800" dirty="0">
                <a:ea typeface="ＭＳ Ｐゴシック"/>
              </a:rPr>
              <a:t>‘Gifts &amp; Occupations’ – </a:t>
            </a:r>
            <a:r>
              <a:rPr lang="en-GB" altLang="en-US" sz="2800" dirty="0" err="1">
                <a:ea typeface="ＭＳ Ｐゴシック"/>
              </a:rPr>
              <a:t>Dyluniodd</a:t>
            </a:r>
            <a:r>
              <a:rPr lang="en-GB" altLang="en-US" sz="2800" dirty="0">
                <a:ea typeface="ＭＳ Ｐゴシック"/>
              </a:rPr>
              <a:t> Froebel </a:t>
            </a:r>
            <a:r>
              <a:rPr lang="en-GB" altLang="en-US" sz="2800" dirty="0" err="1">
                <a:ea typeface="ＭＳ Ｐゴシック"/>
              </a:rPr>
              <a:t>ddeunyddiau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arweiniodd</a:t>
            </a:r>
            <a:r>
              <a:rPr lang="en-GB" altLang="en-US" sz="2800" dirty="0">
                <a:ea typeface="ＭＳ Ｐゴシック"/>
              </a:rPr>
              <a:t> plant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ymchwilio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cymharu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phrofi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 err="1">
                <a:ea typeface="ＭＳ Ｐゴシック"/>
              </a:rPr>
              <a:t>e.e.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anrheg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ciwb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  </a:t>
            </a:r>
            <a:r>
              <a:rPr lang="en-GB" altLang="en-US" sz="2800" dirty="0" err="1">
                <a:ea typeface="ＭＳ Ｐゴシック"/>
              </a:rPr>
              <a:t>helpu</a:t>
            </a:r>
            <a:r>
              <a:rPr lang="en-GB" altLang="en-US" sz="2800" dirty="0">
                <a:ea typeface="ＭＳ Ｐゴシック"/>
              </a:rPr>
              <a:t> plant </a:t>
            </a:r>
            <a:r>
              <a:rPr lang="en-GB" altLang="en-US" sz="2800" dirty="0" err="1">
                <a:ea typeface="ＭＳ Ｐゴシック"/>
              </a:rPr>
              <a:t>ddeall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cysyniadau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maint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siap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dimensiwn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1741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746126" y="700778"/>
            <a:ext cx="5384800" cy="4533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GB" altLang="en-US" sz="2000" dirty="0">
                <a:ea typeface="ＭＳ Ｐゴシック"/>
              </a:rPr>
              <a:t>Designed ‘Gifts &amp; Occupations’ – materials that led children to explore, compare and test</a:t>
            </a:r>
          </a:p>
          <a:p>
            <a:pPr lvl="1"/>
            <a:r>
              <a:rPr lang="en-GB" altLang="en-US" sz="2000" dirty="0" err="1">
                <a:ea typeface="ＭＳ Ｐゴシック"/>
              </a:rPr>
              <a:t>E.g</a:t>
            </a:r>
            <a:r>
              <a:rPr lang="en-GB" altLang="en-US" sz="2000" dirty="0">
                <a:ea typeface="ＭＳ Ｐゴシック"/>
              </a:rPr>
              <a:t> a gift such as a cube helped children understand concepts of size, shape, dimension</a:t>
            </a:r>
          </a:p>
        </p:txBody>
      </p:sp>
      <p:pic>
        <p:nvPicPr>
          <p:cNvPr id="17413" name="Picture 6" descr="C:\Users\s.ainsworth\AppData\Local\Microsoft\Windows\Temporary Internet Files\Content.IE5\237NACTQ\MC900070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3282" y="362019"/>
            <a:ext cx="1652795" cy="1139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A2FE038B-1609-43C4-B668-8BD6BF53CA1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147930" y="3097282"/>
            <a:ext cx="6599582" cy="3559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4834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</a:p>
        </p:txBody>
      </p:sp>
      <p:sp>
        <p:nvSpPr>
          <p:cNvPr id="18435" name="Text Placeholder 1"/>
          <p:cNvSpPr>
            <a:spLocks noGrp="1"/>
          </p:cNvSpPr>
          <p:nvPr>
            <p:ph type="body" sz="half" idx="1"/>
          </p:nvPr>
        </p:nvSpPr>
        <p:spPr>
          <a:xfrm>
            <a:off x="429492" y="1100095"/>
            <a:ext cx="4267200" cy="4533900"/>
          </a:xfrm>
        </p:spPr>
        <p:txBody>
          <a:bodyPr>
            <a:normAutofit/>
          </a:bodyPr>
          <a:lstStyle/>
          <a:p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credu</a:t>
            </a:r>
            <a:r>
              <a:rPr lang="en-GB" altLang="en-US" sz="2800" dirty="0">
                <a:ea typeface="ＭＳ Ｐゴシック" pitchFamily="34" charset="-128"/>
              </a:rPr>
              <a:t> bod </a:t>
            </a:r>
            <a:r>
              <a:rPr lang="en-GB" altLang="en-US" sz="2800" dirty="0" err="1">
                <a:ea typeface="ＭＳ Ｐゴシック" pitchFamily="34" charset="-128"/>
              </a:rPr>
              <a:t>gan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rieni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rôl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bwysig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fel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dylanwad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addysgol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cyson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Darparwyd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lleoliad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teuluol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hybu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rhyngweithio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oedd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heriol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90309" y="1100095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Valued role of parents as most consistent  educational influence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Provided a family setting within school environment to encourage non-threatening social interaction</a:t>
            </a:r>
          </a:p>
        </p:txBody>
      </p:sp>
      <p:pic>
        <p:nvPicPr>
          <p:cNvPr id="18437" name="Picture 6" descr="C:\Users\s.ainsworth\AppData\Local\Microsoft\Windows\Temporary Internet Files\Content.IE5\237NACTQ\MP9004464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344" y="4800600"/>
            <a:ext cx="2173857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58489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283865" y="200024"/>
            <a:ext cx="8596668" cy="13208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/>
              <a:t>Froebel Education Centre Ontario, Canada   </a:t>
            </a:r>
            <a:r>
              <a:rPr lang="en-GB" sz="800" dirty="0"/>
              <a:t>http://www.froebel.com</a:t>
            </a:r>
            <a:endParaRPr lang="en-GB" sz="4800" dirty="0"/>
          </a:p>
        </p:txBody>
      </p:sp>
      <p:pic>
        <p:nvPicPr>
          <p:cNvPr id="19460" name="Picture 3" descr="http://www.froebel.com/media/kindergarte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905001"/>
            <a:ext cx="820737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Rectangle 1"/>
          <p:cNvSpPr>
            <a:spLocks noChangeArrowheads="1"/>
          </p:cNvSpPr>
          <p:nvPr/>
        </p:nvSpPr>
        <p:spPr bwMode="auto">
          <a:xfrm>
            <a:off x="4805363" y="3244850"/>
            <a:ext cx="24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252668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7620000" cy="1143000"/>
          </a:xfrm>
        </p:spPr>
        <p:txBody>
          <a:bodyPr>
            <a:noAutofit/>
          </a:bodyPr>
          <a:lstStyle/>
          <a:p>
            <a:pPr algn="r">
              <a:defRPr/>
            </a:pPr>
            <a:r>
              <a:rPr lang="en-GB" sz="6000" dirty="0"/>
              <a:t>Froebel</a:t>
            </a:r>
          </a:p>
        </p:txBody>
      </p:sp>
      <p:sp>
        <p:nvSpPr>
          <p:cNvPr id="20483" name="Text Placeholder 1"/>
          <p:cNvSpPr>
            <a:spLocks noGrp="1"/>
          </p:cNvSpPr>
          <p:nvPr>
            <p:ph type="body" sz="half" idx="1"/>
          </p:nvPr>
        </p:nvSpPr>
        <p:spPr>
          <a:xfrm>
            <a:off x="1631950" y="1600200"/>
            <a:ext cx="4159250" cy="45339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Ni </a:t>
            </a:r>
            <a:r>
              <a:rPr lang="en-GB" altLang="en-US" sz="2800" dirty="0" err="1">
                <a:ea typeface="ＭＳ Ｐゴシック" pitchFamily="34" charset="-128"/>
              </a:rPr>
              <a:t>ddylai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gael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mowldio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datblygu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cyflymder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hunain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Dylai </a:t>
            </a:r>
            <a:r>
              <a:rPr lang="en-GB" altLang="en-US" sz="2800" dirty="0" err="1">
                <a:ea typeface="ＭＳ Ｐゴシック"/>
              </a:rPr>
              <a:t>addysgwyr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adnabod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datblygiad</a:t>
            </a:r>
            <a:r>
              <a:rPr lang="en-GB" altLang="en-US" sz="2800" dirty="0">
                <a:ea typeface="ＭＳ Ｐゴシック"/>
              </a:rPr>
              <a:t> bob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darparu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gweithgareddau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wedi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gwahaniaethu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cyfer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2048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1200" y="1676400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Children should not be moulded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Develop at their own pace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Educators should recognise each child’s level of development and provide differentiated activities</a:t>
            </a:r>
          </a:p>
        </p:txBody>
      </p:sp>
      <p:pic>
        <p:nvPicPr>
          <p:cNvPr id="20485" name="Picture 6" descr="C:\Users\s.ainsworth\AppData\Local\Microsoft\Windows\Temporary Internet Files\Content.IE5\YXWUDKOI\MP90042772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589" y="1"/>
            <a:ext cx="2924175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88927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2643" y="294516"/>
            <a:ext cx="10972800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Grŵp</a:t>
            </a:r>
            <a:r>
              <a:rPr lang="en-GB" sz="4000" dirty="0"/>
              <a:t> / Group Task</a:t>
            </a:r>
          </a:p>
        </p:txBody>
      </p:sp>
      <p:sp>
        <p:nvSpPr>
          <p:cNvPr id="21507" name="Text Placeholder 1"/>
          <p:cNvSpPr>
            <a:spLocks noGrp="1"/>
          </p:cNvSpPr>
          <p:nvPr>
            <p:ph type="body" sz="half" idx="1"/>
          </p:nvPr>
        </p:nvSpPr>
        <p:spPr>
          <a:xfrm>
            <a:off x="748748" y="1560443"/>
            <a:ext cx="4038600" cy="45339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sy’n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dilyn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athroniaeth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</a:p>
          <a:p>
            <a:r>
              <a:rPr lang="en-GB" altLang="en-US" sz="3600" dirty="0" err="1">
                <a:ea typeface="ＭＳ Ｐゴシック" pitchFamily="34" charset="-128"/>
              </a:rPr>
              <a:t>Eglurwch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sut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maent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enghreifftiau</a:t>
            </a:r>
            <a:r>
              <a:rPr lang="en-GB" altLang="en-US" sz="3600" dirty="0">
                <a:ea typeface="ＭＳ Ｐゴシック" pitchFamily="34" charset="-128"/>
              </a:rPr>
              <a:t> o </a:t>
            </a:r>
            <a:r>
              <a:rPr lang="en-GB" altLang="en-US" sz="3600" dirty="0" err="1">
                <a:ea typeface="ＭＳ Ｐゴシック" pitchFamily="34" charset="-128"/>
              </a:rPr>
              <a:t>feddylfryd</a:t>
            </a:r>
            <a:r>
              <a:rPr lang="en-GB" altLang="en-US" sz="3600" dirty="0">
                <a:ea typeface="ＭＳ Ｐゴシック" pitchFamily="34" charset="-128"/>
              </a:rPr>
              <a:t> Froebel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867401" y="1524000"/>
            <a:ext cx="4267199" cy="4953000"/>
          </a:xfrm>
        </p:spPr>
        <p:txBody>
          <a:bodyPr>
            <a:normAutofit fontScale="92500" lnSpcReduction="10000"/>
          </a:bodyPr>
          <a:lstStyle/>
          <a:p>
            <a:pPr lvl="2"/>
            <a:r>
              <a:rPr lang="en-GB" altLang="en-US" sz="3600" dirty="0">
                <a:ea typeface="ＭＳ Ｐゴシック" pitchFamily="34" charset="-128"/>
              </a:rPr>
              <a:t>List 5 school activities that would conform to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  <a:r>
              <a:rPr lang="en-GB" altLang="en-US" sz="3600" dirty="0">
                <a:ea typeface="ＭＳ Ｐゴシック" pitchFamily="34" charset="-128"/>
              </a:rPr>
              <a:t>’s philosophy</a:t>
            </a:r>
          </a:p>
          <a:p>
            <a:pPr lvl="2"/>
            <a:r>
              <a:rPr lang="en-GB" altLang="en-US" sz="3600" dirty="0">
                <a:ea typeface="ＭＳ Ｐゴシック" pitchFamily="34" charset="-128"/>
              </a:rPr>
              <a:t>Explain how they are examples of Froebel’s approach</a:t>
            </a:r>
          </a:p>
        </p:txBody>
      </p:sp>
      <p:pic>
        <p:nvPicPr>
          <p:cNvPr id="21509" name="Picture 6" descr="C:\Users\s.ainsworth\AppData\Local\Microsoft\Windows\Temporary Internet Files\Content.IE5\237NACTQ\MC9002153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060354"/>
            <a:ext cx="1363662" cy="1569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4065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John Dewey:1859-1952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85461" y="1316246"/>
            <a:ext cx="4515678" cy="4937125"/>
          </a:xfrm>
        </p:spPr>
        <p:txBody>
          <a:bodyPr>
            <a:normAutofit/>
          </a:bodyPr>
          <a:lstStyle/>
          <a:p>
            <a:pPr marL="533400" indent="-533400">
              <a:buClr>
                <a:srgbClr val="7FD13B"/>
              </a:buClr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Model Dewey o </a:t>
            </a:r>
            <a:r>
              <a:rPr lang="en-GB" altLang="en-US" sz="2800" dirty="0" err="1">
                <a:solidFill>
                  <a:srgbClr val="FF6600"/>
                </a:solidFill>
              </a:rPr>
              <a:t>ddysgu</a:t>
            </a:r>
            <a:endParaRPr lang="en-GB" altLang="en-US" sz="2800" dirty="0">
              <a:solidFill>
                <a:srgbClr val="FF6600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Bod </a:t>
            </a:r>
            <a:r>
              <a:rPr lang="en-GB" altLang="en-US" sz="2400" dirty="0" err="1">
                <a:solidFill>
                  <a:prstClr val="black"/>
                </a:solidFill>
              </a:rPr>
              <a:t>yn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ymwybodol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Diffinio’r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Cynnig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damcaniaeth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i’w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ddatrys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Arfarnu’r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canlyniadau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brofiad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blaenorol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Profi’r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datrysiad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mwyaf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tebygol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457200" lvl="1" indent="0">
              <a:buClr>
                <a:srgbClr val="7FD13B"/>
              </a:buClr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eaLnBrk="1" hangingPunct="1">
              <a:buClr>
                <a:srgbClr val="7FD13B"/>
              </a:buClr>
              <a:defRPr/>
            </a:pPr>
            <a:endParaRPr lang="en-GB" altLang="en-US" sz="2800" dirty="0">
              <a:solidFill>
                <a:prstClr val="black"/>
              </a:solidFill>
              <a:ea typeface="ＭＳ Ｐゴシック" pitchFamily="34" charset="-128"/>
            </a:endParaRPr>
          </a:p>
        </p:txBody>
      </p:sp>
      <p:pic>
        <p:nvPicPr>
          <p:cNvPr id="22532" name="Picture 5" descr="John_Dewe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9797" y="1600200"/>
            <a:ext cx="2763406" cy="4533900"/>
          </a:xfrm>
        </p:spPr>
      </p:pic>
    </p:spTree>
    <p:extLst>
      <p:ext uri="{BB962C8B-B14F-4D97-AF65-F5344CB8AC3E}">
        <p14:creationId xmlns:p14="http://schemas.microsoft.com/office/powerpoint/2010/main" val="17553981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1" y="1052514"/>
            <a:ext cx="4962525" cy="5805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altLang="en-US" sz="2800" dirty="0">
              <a:solidFill>
                <a:srgbClr val="FF6600"/>
              </a:solidFill>
            </a:endParaRPr>
          </a:p>
          <a:p>
            <a:pPr marL="0" indent="0">
              <a:buNone/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Dewey’s Model of Learning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Become aware of the problem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Define the problem.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Propose hypotheses to solve it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Evaluate the consequences of the hypotheses from one's past experience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Test the likeliest solution</a:t>
            </a:r>
          </a:p>
          <a:p>
            <a:pPr marL="457200" lvl="1" indent="0"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John Dewey:1859-1952</a:t>
            </a:r>
          </a:p>
        </p:txBody>
      </p:sp>
      <p:pic>
        <p:nvPicPr>
          <p:cNvPr id="23556" name="Picture 5" descr="John_Dewe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75" y="1600200"/>
            <a:ext cx="2762250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6779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400" y="15240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/>
              <a:t>Dewey:  </a:t>
            </a:r>
            <a:r>
              <a:rPr lang="en-GB" sz="4000" dirty="0" err="1"/>
              <a:t>Addysgwr</a:t>
            </a:r>
            <a:r>
              <a:rPr lang="en-GB" sz="4000" dirty="0"/>
              <a:t> </a:t>
            </a:r>
            <a:r>
              <a:rPr lang="en-GB" sz="4000" dirty="0" err="1"/>
              <a:t>blaengar</a:t>
            </a:r>
            <a:br>
              <a:rPr lang="en-GB" sz="4000" dirty="0"/>
            </a:br>
            <a:r>
              <a:rPr lang="en-GB" sz="4000" dirty="0"/>
              <a:t>             A progressive educationalist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335280" y="1346661"/>
            <a:ext cx="4343400" cy="347372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altLang="en-US" sz="2400" dirty="0">
                <a:ea typeface="ＭＳ Ｐゴシック" pitchFamily="34" charset="-128"/>
              </a:rPr>
              <a:t>Mae </a:t>
            </a:r>
            <a:r>
              <a:rPr lang="en-GB" altLang="en-US" sz="2400" dirty="0" err="1">
                <a:ea typeface="ＭＳ Ｐゴシック" pitchFamily="34" charset="-128"/>
              </a:rPr>
              <a:t>bodau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dynol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anifeiliaid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cymdeithasol</a:t>
            </a:r>
            <a:endParaRPr lang="en-GB" altLang="en-US" sz="2400" dirty="0">
              <a:ea typeface="ＭＳ Ｐゴシック" pitchFamily="34" charset="-128"/>
            </a:endParaRPr>
          </a:p>
          <a:p>
            <a:pPr lvl="1"/>
            <a:r>
              <a:rPr lang="en-GB" altLang="en-US" sz="2400" dirty="0" err="1">
                <a:ea typeface="ＭＳ Ｐゴシック" pitchFamily="34" charset="-128"/>
              </a:rPr>
              <a:t>Maent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dysgu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weithgareddau</a:t>
            </a:r>
            <a:r>
              <a:rPr lang="en-GB" altLang="en-US" sz="2400" dirty="0">
                <a:ea typeface="ＭＳ Ｐゴシック" pitchFamily="34" charset="-128"/>
              </a:rPr>
              <a:t> ‘go </a:t>
            </a:r>
            <a:r>
              <a:rPr lang="en-GB" altLang="en-US" sz="2400" dirty="0" err="1">
                <a:ea typeface="ＭＳ Ｐゴシック" pitchFamily="34" charset="-128"/>
              </a:rPr>
              <a:t>iawn</a:t>
            </a:r>
            <a:r>
              <a:rPr lang="en-GB" altLang="en-US" sz="2400" dirty="0">
                <a:ea typeface="ＭＳ Ｐゴシック" pitchFamily="34" charset="-128"/>
              </a:rPr>
              <a:t>’ </a:t>
            </a:r>
            <a:r>
              <a:rPr lang="en-GB" altLang="en-US" sz="2400" dirty="0" err="1">
                <a:ea typeface="ＭＳ Ｐゴシック" pitchFamily="34" charset="-128"/>
              </a:rPr>
              <a:t>gyda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phobl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eraill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athro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blaengar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eisiau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darparu</a:t>
            </a:r>
            <a:r>
              <a:rPr lang="en-GB" altLang="en-US" sz="2400" dirty="0">
                <a:ea typeface="ＭＳ Ｐゴシック"/>
              </a:rPr>
              <a:t>:</a:t>
            </a:r>
            <a:endParaRPr lang="en-GB" altLang="en-US" sz="2400" dirty="0">
              <a:ea typeface="ＭＳ Ｐゴシック" pitchFamily="34" charset="-128"/>
            </a:endParaRPr>
          </a:p>
          <a:p>
            <a:pPr marL="457200" lvl="1" indent="0">
              <a:buNone/>
            </a:pPr>
            <a:r>
              <a:rPr lang="en-GB" altLang="en-US" sz="2400" dirty="0" err="1">
                <a:ea typeface="ＭＳ Ｐゴシック"/>
              </a:rPr>
              <a:t>profiadau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gweithgareddau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sy’n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troi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gwmpas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bywyd</a:t>
            </a:r>
            <a:r>
              <a:rPr lang="en-GB" altLang="en-US" sz="2400" dirty="0">
                <a:ea typeface="ＭＳ Ｐゴシック"/>
              </a:rPr>
              <a:t> go </a:t>
            </a:r>
            <a:r>
              <a:rPr lang="en-GB" altLang="en-US" sz="2400" dirty="0" err="1">
                <a:ea typeface="ＭＳ Ｐゴシック"/>
              </a:rPr>
              <a:t>iawn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disgyblion</a:t>
            </a:r>
            <a:endParaRPr lang="en-GB" altLang="en-US" sz="2400" dirty="0">
              <a:ea typeface="ＭＳ Ｐゴシック"/>
            </a:endParaRPr>
          </a:p>
        </p:txBody>
      </p:sp>
      <p:sp>
        <p:nvSpPr>
          <p:cNvPr id="2355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6269182" y="1195648"/>
            <a:ext cx="4038600" cy="353336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114300" indent="0">
              <a:buNone/>
              <a:defRPr/>
            </a:pPr>
            <a:endParaRPr lang="en-GB" altLang="en-US" sz="800" i="1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dirty="0">
                <a:ea typeface="ＭＳ Ｐゴシック" pitchFamily="34" charset="-128"/>
              </a:rPr>
              <a:t>Humans are social animals</a:t>
            </a:r>
          </a:p>
          <a:p>
            <a:pPr lvl="1">
              <a:defRPr/>
            </a:pPr>
            <a:r>
              <a:rPr lang="en-GB" altLang="en-US" sz="2400" dirty="0">
                <a:ea typeface="ＭＳ Ｐゴシック" pitchFamily="34" charset="-128"/>
              </a:rPr>
              <a:t>They learn best from ‘real-life’ activities with other people</a:t>
            </a:r>
          </a:p>
          <a:p>
            <a:pPr>
              <a:defRPr/>
            </a:pPr>
            <a:r>
              <a:rPr lang="en-GB" altLang="en-US" sz="2400" dirty="0">
                <a:ea typeface="ＭＳ Ｐゴシック"/>
              </a:rPr>
              <a:t>A progressivist teacher desires to provide:</a:t>
            </a:r>
            <a:endParaRPr lang="en-GB" altLang="en-US" sz="2400" dirty="0">
              <a:ea typeface="ＭＳ Ｐゴシック" pitchFamily="34" charset="-128"/>
            </a:endParaRPr>
          </a:p>
          <a:p>
            <a:pPr marL="457200" lvl="1" indent="0">
              <a:buNone/>
              <a:defRPr/>
            </a:pPr>
            <a:r>
              <a:rPr lang="en-GB" altLang="en-US" sz="2400" dirty="0">
                <a:ea typeface="ＭＳ Ｐゴシック" pitchFamily="34" charset="-128"/>
              </a:rPr>
              <a:t>experiences and activities that centre on the real life of the pupils</a:t>
            </a:r>
          </a:p>
          <a:p>
            <a:pPr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lvl="1"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2458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228" y="4440070"/>
            <a:ext cx="3004629" cy="2167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7620000" y="6553200"/>
            <a:ext cx="222368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125" lvl="1" indent="-255588">
              <a:spcBef>
                <a:spcPts val="400"/>
              </a:spcBef>
              <a:buSzPct val="68000"/>
              <a:buFont typeface="Wingdings 3" pitchFamily="18" charset="2"/>
              <a:buChar char=""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</p:txBody>
      </p:sp>
    </p:spTree>
    <p:extLst>
      <p:ext uri="{BB962C8B-B14F-4D97-AF65-F5344CB8AC3E}">
        <p14:creationId xmlns:p14="http://schemas.microsoft.com/office/powerpoint/2010/main" val="8019423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15240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Dewey:  Progressive Movement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             </a:t>
            </a:r>
            <a:r>
              <a:rPr lang="en-GB" dirty="0" err="1">
                <a:ea typeface="+mj-ea"/>
                <a:cs typeface="+mj-cs"/>
              </a:rPr>
              <a:t>Symudiad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750801" y="1716578"/>
            <a:ext cx="4387850" cy="45339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Syniad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pedagogaidd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err="1">
                <a:ea typeface="ＭＳ Ｐゴシック" pitchFamily="34" charset="-128"/>
              </a:rPr>
              <a:t>ddechreuodd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hwyr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y19eg </a:t>
            </a:r>
            <a:r>
              <a:rPr lang="en-GB" altLang="en-US" sz="2400" dirty="0" err="1">
                <a:ea typeface="ＭＳ Ｐゴシック" pitchFamily="34" charset="-128"/>
              </a:rPr>
              <a:t>ganrif</a:t>
            </a:r>
            <a:endParaRPr lang="en-GB" altLang="en-US" sz="24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Blaengar</a:t>
            </a:r>
            <a:endParaRPr lang="en-GB" altLang="en-US" sz="2400" dirty="0">
              <a:ea typeface="ＭＳ Ｐゴシック" pitchFamily="34" charset="-128"/>
            </a:endParaRPr>
          </a:p>
          <a:p>
            <a:pPr marL="109220" indent="0">
              <a:buNone/>
              <a:defRPr/>
            </a:pPr>
            <a:r>
              <a:rPr lang="en-GB" altLang="en-US" sz="2400" dirty="0">
                <a:ea typeface="ＭＳ Ｐゴシック"/>
              </a:rPr>
              <a:t> Term a </a:t>
            </a:r>
            <a:r>
              <a:rPr lang="en-GB" altLang="en-US" sz="2400" dirty="0" err="1">
                <a:ea typeface="ＭＳ Ｐゴシック"/>
              </a:rPr>
              <a:t>ddefnyddiwyd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wahaniaethu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cwricwlwm</a:t>
            </a:r>
            <a:r>
              <a:rPr lang="en-GB" altLang="en-US" sz="2400" dirty="0">
                <a:ea typeface="ＭＳ Ｐゴシック"/>
              </a:rPr>
              <a:t>  </a:t>
            </a:r>
            <a:r>
              <a:rPr lang="en-GB" altLang="en-US" sz="2400" dirty="0" err="1">
                <a:ea typeface="ＭＳ Ｐゴシック"/>
              </a:rPr>
              <a:t>traddodiadol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clasurol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paratoi’r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rhai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ddosbarth</a:t>
            </a:r>
            <a:r>
              <a:rPr lang="en-GB" altLang="en-US" sz="2400" dirty="0">
                <a:ea typeface="ＭＳ Ｐゴシック"/>
              </a:rPr>
              <a:t> socio-</a:t>
            </a:r>
            <a:r>
              <a:rPr lang="en-GB" altLang="en-US" sz="2400" dirty="0" err="1">
                <a:ea typeface="ＭＳ Ｐゴシック"/>
              </a:rPr>
              <a:t>economaidd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uwch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gyfer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prifysgol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43600" y="1676400"/>
            <a:ext cx="4038600" cy="4876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pedagogical movement </a:t>
            </a:r>
            <a:r>
              <a:rPr lang="en-GB" altLang="en-US" sz="2400" dirty="0">
                <a:ea typeface="ＭＳ Ｐゴシック" pitchFamily="34" charset="-128"/>
              </a:rPr>
              <a:t>that began in the late nineteenth century </a:t>
            </a:r>
          </a:p>
          <a:p>
            <a:pPr>
              <a:lnSpc>
                <a:spcPct val="80000"/>
              </a:lnSpc>
            </a:pP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Progressive</a:t>
            </a:r>
          </a:p>
          <a:p>
            <a:pPr marL="391795" lvl="1" indent="0">
              <a:lnSpc>
                <a:spcPct val="80000"/>
              </a:lnSpc>
              <a:buNone/>
            </a:pPr>
            <a:r>
              <a:rPr lang="en-GB" altLang="en-US" sz="2400" dirty="0">
                <a:ea typeface="ＭＳ Ｐゴシック"/>
              </a:rPr>
              <a:t>was used to distinguish this education from the traditional curriculum of the 19th century of a classical preparation for university for those of a higher socio-economic status</a:t>
            </a:r>
          </a:p>
        </p:txBody>
      </p:sp>
    </p:spTree>
    <p:extLst>
      <p:ext uri="{BB962C8B-B14F-4D97-AF65-F5344CB8AC3E}">
        <p14:creationId xmlns:p14="http://schemas.microsoft.com/office/powerpoint/2010/main" val="1075252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2133600"/>
            <a:ext cx="4103688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/>
              </a:rPr>
              <a:t>Slogan </a:t>
            </a:r>
            <a:r>
              <a:rPr lang="en-GB" altLang="en-US" sz="2400" dirty="0" err="1">
                <a:ea typeface="ＭＳ Ｐゴシック"/>
              </a:rPr>
              <a:t>blaengar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nodweddiadol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Dysgu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 </a:t>
            </a: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trwy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 </a:t>
            </a: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Wneud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!</a:t>
            </a:r>
          </a:p>
        </p:txBody>
      </p:sp>
      <p:sp>
        <p:nvSpPr>
          <p:cNvPr id="2662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2057400"/>
            <a:ext cx="4032250" cy="4090988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A typical progressivist slogan is </a:t>
            </a:r>
          </a:p>
          <a:p>
            <a:pPr lvl="1" algn="ctr">
              <a:buFont typeface="Wingdings" pitchFamily="2" charset="2"/>
              <a:buNone/>
            </a:pPr>
            <a:r>
              <a:rPr lang="en-GB" altLang="en-US" sz="4400" b="1" dirty="0">
                <a:solidFill>
                  <a:srgbClr val="FF6600"/>
                </a:solidFill>
                <a:ea typeface="ＭＳ Ｐゴシック" pitchFamily="34" charset="-128"/>
              </a:rPr>
              <a:t>Learn by Doing!</a:t>
            </a:r>
          </a:p>
          <a:p>
            <a:pPr lvl="1" algn="ctr">
              <a:buFont typeface="Verdana" pitchFamily="34" charset="0"/>
              <a:buNone/>
            </a:pPr>
            <a:r>
              <a:rPr lang="en-GB" altLang="en-US" sz="800" dirty="0">
                <a:solidFill>
                  <a:srgbClr val="000000"/>
                </a:solidFill>
                <a:ea typeface="ＭＳ Ｐゴシック" pitchFamily="34" charset="-128"/>
              </a:rPr>
              <a:t>http://www.dewey.pragmatism.org</a:t>
            </a:r>
          </a:p>
          <a:p>
            <a:pPr lvl="1" algn="ctr">
              <a:buFont typeface="Wingdings" pitchFamily="2" charset="2"/>
              <a:buNone/>
            </a:pPr>
            <a:endParaRPr lang="en-GB" altLang="en-US" sz="800" b="1" dirty="0">
              <a:solidFill>
                <a:srgbClr val="FF66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 i="1" dirty="0">
              <a:ea typeface="ＭＳ Ｐゴシック" pitchFamily="34" charset="-128"/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52600" y="6096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Y </a:t>
            </a:r>
            <a:r>
              <a:rPr lang="en-GB" dirty="0" err="1">
                <a:ea typeface="+mj-ea"/>
                <a:cs typeface="+mj-cs"/>
              </a:rPr>
              <a:t>Mudiad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The Progressive Movement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2662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6" y="4365626"/>
            <a:ext cx="301942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3594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947530" y="2446339"/>
            <a:ext cx="4103688" cy="4162425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Prosiectau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ymarferol</a:t>
            </a:r>
            <a:endParaRPr lang="en-GB" altLang="en-US" sz="26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Dysgu</a:t>
            </a:r>
            <a:r>
              <a:rPr lang="en-GB" altLang="en-US" sz="26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trwy</a:t>
            </a:r>
            <a:r>
              <a:rPr lang="en-GB" altLang="en-US" sz="26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brofiad</a:t>
            </a:r>
            <a:endParaRPr lang="en-GB" altLang="en-US" sz="2600" dirty="0" err="1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Cwricwlwm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integredig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ffocysu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unedau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thematig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Pwyslais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cryf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ddatrys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problemau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meddwl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feirniadol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2445026"/>
            <a:ext cx="4032250" cy="40909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hands-on projects</a:t>
            </a:r>
            <a:endParaRPr lang="en-US"/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experiential learning</a:t>
            </a:r>
          </a:p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Integrated curriculum focused on </a:t>
            </a:r>
          </a:p>
          <a:p>
            <a:pPr marL="393065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thematic units </a:t>
            </a:r>
          </a:p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Strong emphasis on </a:t>
            </a:r>
          </a:p>
          <a:p>
            <a:pPr marL="393065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problem solving and critical thinking</a:t>
            </a:r>
          </a:p>
          <a:p>
            <a:pPr marL="365760" indent="-255905">
              <a:buFont typeface="Wingdings 3"/>
              <a:buChar char=""/>
              <a:defRPr/>
            </a:pPr>
            <a:endParaRPr lang="en-GB" sz="24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28800" y="3810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472861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82487" y="2227540"/>
            <a:ext cx="4514505" cy="50133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Gwaith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grwp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datblygu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sgiliau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cymdeithasol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Deall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hytrach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na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“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gof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”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Prosiectau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y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cyd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chydweithio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Addysg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gyfer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cyfrifoldeb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democratiaeth</a:t>
            </a: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274366" y="2107097"/>
            <a:ext cx="4469571" cy="4752975"/>
          </a:xfrm>
        </p:spPr>
        <p:txBody>
          <a:bodyPr>
            <a:normAutofit lnSpcReduction="10000"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rgbClr val="FF0000"/>
                </a:solidFill>
              </a:rPr>
              <a:t>Group work and development of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rgbClr val="FF0000"/>
                </a:solidFill>
              </a:rPr>
              <a:t>social skills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Understanding as opposed to rote learning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2"/>
                </a:solidFill>
              </a:rPr>
              <a:t>Collaborative and cooperative learning projects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Education for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social responsibility and democracy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sz="2400" dirty="0"/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28800" y="3644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268089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12123" y="1596043"/>
            <a:ext cx="4912070" cy="5157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Llai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bwyslais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lyfrau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testun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blaid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 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adnoddau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amrywiol</a:t>
            </a:r>
            <a:endParaRPr lang="en-GB" altLang="en-US" sz="2800">
              <a:solidFill>
                <a:schemeClr val="accent2"/>
              </a:solidFill>
              <a:ea typeface="ＭＳ Ｐゴシック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Pwyslais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Sgiliau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gydol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oes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 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chymdeithasol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Asesu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drwy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arfarniad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brosiectau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chynnyrch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plentyn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6225209" y="1855305"/>
            <a:ext cx="4032250" cy="475297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De-emphasis on textbooks in favour of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varied learning resources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Emphasis on 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life-long learning and social skills 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Assessment by 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evaluation of child’s projects and productions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665288" y="-418407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366261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08847CD3-459F-4646-A9C6-FAC9600DDB0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53549" y="1851578"/>
            <a:ext cx="7606747" cy="47053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128407-D65F-432C-A693-F3F14FD58E99}"/>
              </a:ext>
            </a:extLst>
          </p:cNvPr>
          <p:cNvSpPr txBox="1"/>
          <p:nvPr/>
        </p:nvSpPr>
        <p:spPr>
          <a:xfrm>
            <a:off x="742122" y="198783"/>
            <a:ext cx="8428382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111111"/>
                </a:solidFill>
              </a:rPr>
              <a:t>Dewey: “Education is not preparation for life;</a:t>
            </a:r>
            <a:r>
              <a:rPr lang="en-US" sz="6000" dirty="0">
                <a:solidFill>
                  <a:srgbClr val="111111"/>
                </a:solidFill>
                <a:latin typeface="Segoe UI"/>
                <a:cs typeface="Segoe UI"/>
              </a:rPr>
              <a:t> </a:t>
            </a:r>
            <a:r>
              <a:rPr lang="en-US" sz="2800" b="1" dirty="0">
                <a:solidFill>
                  <a:srgbClr val="111111"/>
                </a:solidFill>
                <a:latin typeface="Segoe UI"/>
                <a:cs typeface="Segoe UI"/>
              </a:rPr>
              <a:t>education is life itself.”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2106859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49450"/>
            <a:ext cx="4103688" cy="38735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flaengar</a:t>
            </a:r>
            <a:r>
              <a:rPr lang="en-GB" altLang="en-US" sz="3600" dirty="0">
                <a:ea typeface="ＭＳ Ｐゴシック" pitchFamily="34" charset="-128"/>
              </a:rPr>
              <a:t> y </a:t>
            </a:r>
            <a:r>
              <a:rPr lang="en-GB" altLang="en-US" sz="3600" dirty="0" err="1">
                <a:ea typeface="ＭＳ Ｐゴシック" pitchFamily="34" charset="-128"/>
              </a:rPr>
              <a:t>medrwch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eu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gweld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mewn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ysgolion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heddiw</a:t>
            </a:r>
            <a:endParaRPr lang="en-GB" altLang="en-US" sz="3600" dirty="0">
              <a:ea typeface="ＭＳ Ｐゴシック" pitchFamily="34" charset="-128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943600" y="1905001"/>
            <a:ext cx="4032250" cy="40909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>
                <a:ea typeface="ＭＳ Ｐゴシック" pitchFamily="34" charset="-128"/>
              </a:rPr>
              <a:t>List 5 examples of progressivist activities that you could find in a primary school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568148" y="463826"/>
            <a:ext cx="7620000" cy="1143000"/>
          </a:xfrm>
        </p:spPr>
        <p:txBody>
          <a:bodyPr rtlCol="0"/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Tasg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/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Task</a:t>
            </a: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575" y="5227268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Thinking Face Clipart | Free download on ClipArtMag">
            <a:extLst>
              <a:ext uri="{FF2B5EF4-FFF2-40B4-BE49-F238E27FC236}">
                <a16:creationId xmlns:a16="http://schemas.microsoft.com/office/drawing/2014/main" id="{2EEB8B18-CC4C-4847-964D-C74570A7D1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138" y="360945"/>
            <a:ext cx="1146313" cy="1398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7213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038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en-GB" altLang="en-US" sz="4000" dirty="0">
                <a:ea typeface="ＭＳ Ｐゴシック" pitchFamily="34" charset="-128"/>
              </a:rPr>
              <a:t>"Never help a child with a task at which he feels he can succeed." – Maria Montessori.</a:t>
            </a:r>
            <a:endParaRPr lang="en-US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>
                <a:ea typeface="+mj-ea"/>
                <a:cs typeface="+mj-cs"/>
              </a:rPr>
              <a:t>Maria Montessori 1870-1952</a:t>
            </a:r>
          </a:p>
        </p:txBody>
      </p:sp>
      <p:sp>
        <p:nvSpPr>
          <p:cNvPr id="30724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  <p:pic>
        <p:nvPicPr>
          <p:cNvPr id="30725" name="Picture 6" descr="http://www.biography.com/imported/images/Biography/Images/Profiles/M/Maria-Montessori-9412528-1-4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6" y="1449389"/>
            <a:ext cx="3827463" cy="464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0262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000539" y="1659490"/>
            <a:ext cx="4319588" cy="46656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>
                <a:ea typeface="ＭＳ Ｐゴシック"/>
              </a:rPr>
              <a:t>Y </a:t>
            </a:r>
            <a:r>
              <a:rPr lang="en-GB" altLang="en-US" sz="2800" dirty="0" err="1">
                <a:ea typeface="ＭＳ Ｐゴシック"/>
              </a:rPr>
              <a:t>meddyg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benywaidd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cyntaf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Eidal.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 err="1">
                <a:ea typeface="ＭＳ Ｐゴシック"/>
              </a:rPr>
              <a:t>Datblygodd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dull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hunan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addysg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blynyddoedd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cynnar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 err="1">
                <a:ea typeface="ＭＳ Ｐゴシック"/>
              </a:rPr>
              <a:t>Teithiodd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draws y </a:t>
            </a:r>
            <a:r>
              <a:rPr lang="en-GB" altLang="en-US" sz="2800" dirty="0" err="1">
                <a:ea typeface="ＭＳ Ｐゴシック"/>
              </a:rPr>
              <a:t>byd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arddangos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thechnegau</a:t>
            </a:r>
          </a:p>
        </p:txBody>
      </p:sp>
      <p:sp>
        <p:nvSpPr>
          <p:cNvPr id="3174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752600"/>
            <a:ext cx="4032250" cy="47117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First female doctor in Italy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/>
              </a:rPr>
              <a:t>Developed her own approach to early years education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Travelled around the world to demonstrate her techniques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26435" y="-290925"/>
            <a:ext cx="8229600" cy="936625"/>
          </a:xfrm>
        </p:spPr>
        <p:txBody>
          <a:bodyPr rtlCol="0">
            <a:normAutofit fontScale="90000"/>
          </a:bodyPr>
          <a:lstStyle/>
          <a:p>
            <a:pPr algn="r">
              <a:defRPr/>
            </a:pPr>
            <a:br>
              <a:rPr lang="en-GB" sz="4000" dirty="0"/>
            </a:br>
            <a:r>
              <a:rPr lang="en-GB" sz="6700" dirty="0"/>
              <a:t>Montessori</a:t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3174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649" y="319848"/>
            <a:ext cx="2625173" cy="1386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61461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676400" y="1828800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Annibynniaeth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Rhyddid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fewn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terfynau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Parch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gyfer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naturiol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plentyn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Seicolegol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Corfforol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209800"/>
            <a:ext cx="4038600" cy="40259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Independence</a:t>
            </a:r>
          </a:p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Freedom within limits</a:t>
            </a:r>
          </a:p>
          <a:p>
            <a:pPr>
              <a:defRPr/>
            </a:pPr>
            <a:r>
              <a:rPr lang="en-GB" altLang="en-US" sz="2800" dirty="0">
                <a:ea typeface="ＭＳ Ｐゴシック" pitchFamily="34" charset="-128"/>
              </a:rPr>
              <a:t>Respect for child’s natural development: </a:t>
            </a:r>
          </a:p>
          <a:p>
            <a:pPr lvl="1">
              <a:defRPr/>
            </a:pPr>
            <a:r>
              <a:rPr lang="en-GB" altLang="en-US" sz="2600" dirty="0">
                <a:ea typeface="ＭＳ Ｐゴシック" pitchFamily="34" charset="-128"/>
              </a:rPr>
              <a:t>Psychological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Social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Physical</a:t>
            </a:r>
          </a:p>
          <a:p>
            <a:pPr>
              <a:defRPr/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sz="3200" dirty="0"/>
            </a:br>
            <a:r>
              <a:rPr lang="en-GB" sz="4000" dirty="0" err="1"/>
              <a:t>Pwyslais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: </a:t>
            </a:r>
            <a:br>
              <a:rPr lang="en-GB" sz="4000" dirty="0"/>
            </a:br>
            <a:r>
              <a:rPr lang="en-GB" sz="4000" dirty="0"/>
              <a:t>Emphasis on: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3277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163" y="152400"/>
            <a:ext cx="260985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6797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68017" y="2266122"/>
            <a:ext cx="4038600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Dosbarthiadau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 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oedrannau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cymysg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Plentyn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dewis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gweithgaredd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ystod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opsynau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Gwaith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heb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ymyrraeth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am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gyfnodau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Symudiad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rhydd</a:t>
            </a:r>
          </a:p>
        </p:txBody>
      </p:sp>
      <p:sp>
        <p:nvSpPr>
          <p:cNvPr id="163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057400"/>
            <a:ext cx="4038600" cy="4017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Mixed age classrooms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Child choice of activity from range of options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Uninterrupted blocks of work time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Freedom of movement</a:t>
            </a:r>
            <a:endParaRPr lang="en-US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Elfennau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allweddol</a:t>
            </a:r>
            <a:r>
              <a:rPr lang="en-GB" dirty="0">
                <a:ea typeface="+mj-ea"/>
                <a:cs typeface="+mj-cs"/>
              </a:rPr>
              <a:t> Montessori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Key Montessori elements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521159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40334" y="1895750"/>
            <a:ext cx="4038600" cy="4449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>
                <a:ea typeface="ＭＳ Ｐゴシック"/>
              </a:rPr>
              <a:t>Plant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adeiladu</a:t>
            </a:r>
            <a:r>
              <a:rPr lang="en-GB" altLang="en-US" sz="2800" dirty="0">
                <a:ea typeface="ＭＳ Ｐゴシック"/>
              </a:rPr>
              <a:t>  </a:t>
            </a:r>
            <a:r>
              <a:rPr lang="en-GB" altLang="en-US" sz="2800" dirty="0" err="1">
                <a:ea typeface="ＭＳ Ｐゴシック"/>
              </a:rPr>
              <a:t>gwybodaeth</a:t>
            </a:r>
            <a:r>
              <a:rPr lang="en-GB" altLang="en-US" sz="2800" dirty="0">
                <a:ea typeface="ＭＳ Ｐゴシック"/>
              </a:rPr>
              <a:t>  ac </a:t>
            </a:r>
            <a:r>
              <a:rPr lang="en-GB" altLang="en-US" sz="2800" dirty="0" err="1">
                <a:ea typeface="ＭＳ Ｐゴシック"/>
              </a:rPr>
              <a:t>ystyr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o’u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profiadau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sz="half" idx="4294967295"/>
          </p:nvPr>
        </p:nvSpPr>
        <p:spPr>
          <a:xfrm>
            <a:off x="5384177" y="1743866"/>
            <a:ext cx="4038600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09220" indent="0">
              <a:buNone/>
              <a:defRPr/>
            </a:pPr>
            <a:r>
              <a:rPr lang="en-GB" altLang="en-US" sz="2800" dirty="0">
                <a:ea typeface="ＭＳ Ｐゴシック"/>
              </a:rPr>
              <a:t>Children construct knowledge and meaning from their own experiences</a:t>
            </a:r>
            <a:endParaRPr lang="en-US" altLang="en-US" sz="2800" dirty="0">
              <a:ea typeface="ＭＳ Ｐゴシック"/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59343" y="-112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Montessori</a:t>
            </a:r>
            <a:br>
              <a:rPr lang="en-GB" dirty="0"/>
            </a:br>
            <a:r>
              <a:rPr lang="en-GB" dirty="0">
                <a:ea typeface="+mj-ea"/>
                <a:cs typeface="+mj-cs"/>
              </a:rPr>
              <a:t>Key Montessori element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1026" name="Picture 2" descr="C:\Users\Alison\AppData\Local\Microsoft\Windows\INetCache\IE\YS893FRH\children_globe_2400_1100_60_s_c1_c_c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569185"/>
            <a:ext cx="4953000" cy="227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3546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69325"/>
            <a:ext cx="1295400" cy="149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63921" y="1822174"/>
            <a:ext cx="4630738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hyrwyddo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symud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gweithgarwch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ea typeface="ＭＳ Ｐゴシック"/>
              </a:rPr>
              <a:t>Glendid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gymesur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faint ac </a:t>
            </a:r>
            <a:r>
              <a:rPr lang="en-GB" altLang="en-US" sz="2800" dirty="0" err="1">
                <a:ea typeface="ＭＳ Ｐゴシック"/>
              </a:rPr>
              <a:t>anghenion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plentyn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ea typeface="ＭＳ Ｐゴシック"/>
              </a:rPr>
              <a:t>Cyfyngu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deunydd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hyn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fydd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cefnogi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datblygiad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plentyn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35844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6019800" y="1878497"/>
            <a:ext cx="4734339" cy="4827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Facilitates movement and activity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Cleanliness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In proportion to the child’s size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Limitation of materials so that only material that supports child’s development is included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40904" y="115612"/>
            <a:ext cx="9316278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Yr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amgylchedd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learning environment</a:t>
            </a: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199590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569843" y="1520895"/>
            <a:ext cx="4038600" cy="45259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altLang="en-US" sz="2800" dirty="0">
                <a:ea typeface="ＭＳ Ｐゴシック"/>
              </a:rPr>
              <a:t>Wedi </a:t>
            </a:r>
            <a:r>
              <a:rPr lang="en-GB" altLang="en-US" sz="2800" dirty="0" err="1">
                <a:ea typeface="ＭＳ Ｐゴシック"/>
              </a:rPr>
              <a:t>seilio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gwaith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harsylwadau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blant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 err="1">
                <a:ea typeface="ＭＳ Ｐゴシック"/>
              </a:rPr>
              <a:t>Datblygodd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fodel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ddatblygiad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seicolegol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gyfer</a:t>
            </a:r>
            <a:r>
              <a:rPr lang="en-GB" altLang="en-US" sz="2800" dirty="0">
                <a:ea typeface="ＭＳ Ｐゴシック"/>
              </a:rPr>
              <a:t> plant a </a:t>
            </a:r>
            <a:r>
              <a:rPr lang="en-GB" altLang="en-US" sz="2800" dirty="0" err="1">
                <a:ea typeface="ＭＳ Ｐゴシック"/>
              </a:rPr>
              <a:t>phobl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ifanc</a:t>
            </a:r>
          </a:p>
          <a:p>
            <a:r>
              <a:rPr lang="en-GB" altLang="en-US" sz="2800" dirty="0">
                <a:ea typeface="ＭＳ Ｐゴシック"/>
              </a:rPr>
              <a:t>0-6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6-12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12-18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18-24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</p:txBody>
      </p:sp>
      <p:sp>
        <p:nvSpPr>
          <p:cNvPr id="36867" name="Content Placeholder 6"/>
          <p:cNvSpPr>
            <a:spLocks noGrp="1"/>
          </p:cNvSpPr>
          <p:nvPr>
            <p:ph sz="half" idx="4294967295"/>
          </p:nvPr>
        </p:nvSpPr>
        <p:spPr>
          <a:xfrm>
            <a:off x="6059075" y="1417984"/>
            <a:ext cx="4319587" cy="50434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Based her work on her observation of children</a:t>
            </a:r>
          </a:p>
          <a:p>
            <a:r>
              <a:rPr lang="en-GB" altLang="en-US" sz="2800" dirty="0">
                <a:ea typeface="ＭＳ Ｐゴシック"/>
              </a:rPr>
              <a:t>Developed model of psychological development for children and </a:t>
            </a:r>
            <a:r>
              <a:rPr lang="en-GB" altLang="en-US" sz="2800" dirty="0" err="1">
                <a:ea typeface="ＭＳ Ｐゴシック"/>
              </a:rPr>
              <a:t>yourng</a:t>
            </a:r>
            <a:r>
              <a:rPr lang="en-GB" altLang="en-US" sz="2800" dirty="0">
                <a:ea typeface="ＭＳ Ｐゴシック"/>
              </a:rPr>
              <a:t> people of ages 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0-6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6-12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12-18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18-24 years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sz="7200" dirty="0"/>
              <a:t>Montessori</a:t>
            </a:r>
          </a:p>
        </p:txBody>
      </p:sp>
      <p:pic>
        <p:nvPicPr>
          <p:cNvPr id="3686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639" y="5114926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04656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90330" y="1713051"/>
            <a:ext cx="4319588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400" dirty="0">
                <a:ea typeface="ＭＳ Ｐゴシック"/>
              </a:rPr>
              <a:t>Wedi </a:t>
            </a:r>
            <a:r>
              <a:rPr lang="en-GB" altLang="en-US" sz="2400" dirty="0" err="1">
                <a:ea typeface="ＭＳ Ｐゴシック"/>
              </a:rPr>
              <a:t>arsylwi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4 </a:t>
            </a:r>
            <a:endParaRPr lang="en-GB" altLang="en-US" sz="2400" dirty="0">
              <a:ea typeface="ＭＳ Ｐゴシック" pitchFamily="34" charset="-128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r>
              <a:rPr lang="en-GB" altLang="en-US" sz="2400" dirty="0">
                <a:ea typeface="ＭＳ Ｐゴシック"/>
              </a:rPr>
              <a:t>‘</a:t>
            </a:r>
            <a:r>
              <a:rPr lang="en-GB" altLang="en-US" sz="2400" dirty="0" err="1">
                <a:ea typeface="ＭＳ Ｐゴシック"/>
              </a:rPr>
              <a:t>lefel’mewn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datblygiad</a:t>
            </a:r>
            <a:r>
              <a:rPr lang="en-GB" altLang="en-US" sz="2400" dirty="0">
                <a:ea typeface="ＭＳ Ｐゴシック"/>
              </a:rPr>
              <a:t>: </a:t>
            </a:r>
          </a:p>
          <a:p>
            <a:pPr marL="109220" indent="0">
              <a:spcBef>
                <a:spcPct val="0"/>
              </a:spcBef>
              <a:buNone/>
              <a:defRPr/>
            </a:pPr>
            <a:endParaRPr lang="en-GB" altLang="en-US" sz="2400" dirty="0">
              <a:ea typeface="ＭＳ Ｐゴシック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r>
              <a:rPr lang="en-GB" altLang="en-US" sz="2400" dirty="0" err="1">
                <a:ea typeface="ＭＳ Ｐゴシック"/>
              </a:rPr>
              <a:t>Lefel</a:t>
            </a:r>
            <a:r>
              <a:rPr lang="en-GB" altLang="en-US" sz="2400" dirty="0">
                <a:ea typeface="ＭＳ Ｐゴシック"/>
              </a:rPr>
              <a:t> 1</a:t>
            </a:r>
            <a:endParaRPr lang="en-GB" sz="2400">
              <a:ea typeface="ＭＳ Ｐゴシック"/>
            </a:endParaRP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0-6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  <a:endParaRPr lang="en-GB" altLang="en-US" sz="280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Meddyliau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amsugnol</a:t>
            </a:r>
            <a:endParaRPr lang="en-GB" altLang="en-US" sz="24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Sensitifrwydd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arbennig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rai </a:t>
            </a:r>
            <a:r>
              <a:rPr lang="en-GB" altLang="en-US" sz="2400" dirty="0" err="1">
                <a:ea typeface="ＭＳ Ｐゴシック"/>
              </a:rPr>
              <a:t>symbyliadau</a:t>
            </a:r>
            <a:endParaRPr lang="en-GB" altLang="en-US" sz="24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Datblygu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cymdeithasol</a:t>
            </a:r>
            <a:endParaRPr lang="en-US" altLang="en-US" sz="2400" dirty="0">
              <a:ea typeface="ＭＳ Ｐゴシック"/>
            </a:endParaRPr>
          </a:p>
        </p:txBody>
      </p:sp>
      <p:sp>
        <p:nvSpPr>
          <p:cNvPr id="39939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447800"/>
            <a:ext cx="4464050" cy="452596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altLang="en-US" sz="2800" dirty="0">
                <a:ea typeface="ＭＳ Ｐゴシック"/>
              </a:rPr>
              <a:t>Observed 4 distinct ‘planes’ in human development: </a:t>
            </a:r>
            <a:endParaRPr lang="en-US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Level1</a:t>
            </a:r>
            <a:endParaRPr lang="en-GB" dirty="0">
              <a:ea typeface="ＭＳ Ｐゴシック"/>
            </a:endParaRPr>
          </a:p>
          <a:p>
            <a:pPr algn="ctr"/>
            <a:r>
              <a:rPr lang="en-GB" altLang="en-US" sz="2800" dirty="0">
                <a:ea typeface="ＭＳ Ｐゴシック"/>
              </a:rPr>
              <a:t>0-6 years old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Absorbent minds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Special sensitivity to particular stimuli</a:t>
            </a:r>
            <a:endParaRPr lang="en-GB" altLang="en-US" sz="280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Develops social behaviour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74035" y="-284922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endParaRPr lang="en-GB" b="0" dirty="0"/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282" y="283402"/>
            <a:ext cx="2590800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749629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09600" y="1484313"/>
            <a:ext cx="3889375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2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800" dirty="0">
              <a:ea typeface="ＭＳ Ｐゴシック"/>
            </a:endParaRPr>
          </a:p>
          <a:p>
            <a:pPr marL="708025" lvl="1" indent="-342900">
              <a:spcBef>
                <a:spcPct val="0"/>
              </a:spcBef>
              <a:buFont typeface="Courier New" panose="02070309020205020404" pitchFamily="49" charset="0"/>
              <a:buChar char="o"/>
              <a:defRPr/>
            </a:pPr>
            <a:r>
              <a:rPr lang="en-GB" altLang="en-US" sz="2800" dirty="0">
                <a:ea typeface="ＭＳ Ｐゴシック"/>
              </a:rPr>
              <a:t>6-12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  <a:endParaRPr lang="en-GB" altLang="en-US" sz="2800" dirty="0" err="1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Greddf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haid</a:t>
            </a:r>
            <a:endParaRPr lang="en-GB" altLang="en-US" sz="28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Gweithio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chymdeithasu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grwpiau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Pwerau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rhesymu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moesol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0963" name="Content Placeholder 6"/>
          <p:cNvSpPr>
            <a:spLocks noGrp="1"/>
          </p:cNvSpPr>
          <p:nvPr>
            <p:ph sz="half" idx="4294967295"/>
          </p:nvPr>
        </p:nvSpPr>
        <p:spPr>
          <a:xfrm>
            <a:off x="6203950" y="1484313"/>
            <a:ext cx="4464050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/>
            <a:r>
              <a:rPr lang="en-GB" altLang="en-US" sz="2800" dirty="0">
                <a:ea typeface="ＭＳ Ｐゴシック"/>
              </a:rPr>
              <a:t>Level 2</a:t>
            </a:r>
          </a:p>
          <a:p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6-12 years old</a:t>
            </a:r>
            <a:endParaRPr lang="en-GB" dirty="0"/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‘Herd’ instinct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Work and socialise in groups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Powers of reasoning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Moral sense</a:t>
            </a:r>
          </a:p>
          <a:p>
            <a:pPr algn="ctr"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6375" y="-30725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br>
              <a:rPr lang="en-GB" dirty="0"/>
            </a:br>
            <a:endParaRPr lang="en-GB" b="0" dirty="0"/>
          </a:p>
        </p:txBody>
      </p:sp>
      <p:pic>
        <p:nvPicPr>
          <p:cNvPr id="4096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174" y="5493962"/>
            <a:ext cx="2438400" cy="1119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57039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08384" y="1981063"/>
            <a:ext cx="4322763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: 3</a:t>
            </a:r>
            <a:endParaRPr lang="en-US">
              <a:ea typeface="ＭＳ Ｐゴシック"/>
            </a:endParaRPr>
          </a:p>
          <a:p>
            <a:pPr>
              <a:spcBef>
                <a:spcPct val="0"/>
              </a:spcBef>
              <a:defRPr/>
            </a:pPr>
            <a:endParaRPr lang="en-GB" altLang="en-US" sz="2800" dirty="0">
              <a:ea typeface="ＭＳ Ｐゴシック"/>
            </a:endParaRP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12-18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Glasoed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Llencyndod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gyfiawnder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Urddas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personol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/>
              </a:rPr>
              <a:t>Adeiladu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hunain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oedolion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19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524000"/>
            <a:ext cx="4464050" cy="45259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Level: 3</a:t>
            </a:r>
            <a:endParaRPr lang="en-GB" altLang="en-US" sz="2800" dirty="0">
              <a:ea typeface="ＭＳ Ｐゴシック" pitchFamily="34" charset="-128"/>
            </a:endParaRPr>
          </a:p>
          <a:p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12-18 years old</a:t>
            </a:r>
            <a:endParaRPr lang="en-GB" dirty="0"/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Puberty</a:t>
            </a: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Adolesence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Sense of justice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Personal dignity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Construction of ‘adult self’</a:t>
            </a: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</a:p>
        </p:txBody>
      </p:sp>
      <p:pic>
        <p:nvPicPr>
          <p:cNvPr id="4198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1" y="23814"/>
            <a:ext cx="246697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045220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87897" y="2034209"/>
            <a:ext cx="4321175" cy="46656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4 </a:t>
            </a:r>
            <a:endParaRPr lang="en-GB" altLang="en-US" sz="2800" dirty="0">
              <a:ea typeface="ＭＳ Ｐゴシック" pitchFamily="34" charset="-128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 marL="365125" lvl="1" indent="0">
              <a:spcBef>
                <a:spcPct val="0"/>
              </a:spcBef>
              <a:buNone/>
              <a:defRPr/>
            </a:pPr>
            <a:r>
              <a:rPr lang="en-GB" altLang="en-US" sz="2400" dirty="0">
                <a:ea typeface="ＭＳ Ｐゴシック"/>
              </a:rPr>
              <a:t>18-24 </a:t>
            </a:r>
            <a:r>
              <a:rPr lang="en-GB" altLang="en-US" sz="2400" dirty="0" err="1">
                <a:ea typeface="ＭＳ Ｐゴシック"/>
              </a:rPr>
              <a:t>mlwydd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oed</a:t>
            </a:r>
            <a:endParaRPr lang="en-GB" altLang="en-US" sz="2400" dirty="0" err="1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ea typeface="ＭＳ Ｐゴシック"/>
              </a:rPr>
              <a:t>Wedi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paratoi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gan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profiadau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800" dirty="0">
                <a:ea typeface="ＭＳ Ｐゴシック"/>
              </a:rPr>
              <a:t>. 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ea typeface="ＭＳ Ｐゴシック"/>
              </a:rPr>
              <a:t>‘</a:t>
            </a:r>
            <a:r>
              <a:rPr lang="en-GB" altLang="en-US" sz="2400" i="1" dirty="0">
                <a:ea typeface="ＭＳ Ｐゴシック"/>
              </a:rPr>
              <a:t>Embrace the study of culture and the sciences to influence and lead civilisation’ Montessori (1950)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3011" name="Content Placeholder 6"/>
          <p:cNvSpPr>
            <a:spLocks noGrp="1"/>
          </p:cNvSpPr>
          <p:nvPr>
            <p:ph sz="half" idx="4294967295"/>
          </p:nvPr>
        </p:nvSpPr>
        <p:spPr>
          <a:xfrm>
            <a:off x="5532783" y="2213113"/>
            <a:ext cx="446405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800" dirty="0">
                <a:ea typeface="ＭＳ Ｐゴシック"/>
              </a:rPr>
              <a:t>Level 4</a:t>
            </a:r>
            <a:endParaRPr lang="en-GB" altLang="en-US" sz="2800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sz="2800" dirty="0">
              <a:ea typeface="ＭＳ Ｐゴシック"/>
            </a:endParaRPr>
          </a:p>
          <a:p>
            <a:r>
              <a:rPr lang="en-GB" altLang="en-US" sz="2400" dirty="0">
                <a:ea typeface="ＭＳ Ｐゴシック"/>
              </a:rPr>
              <a:t>18-24 years old</a:t>
            </a:r>
            <a:endParaRPr lang="en-GB" altLang="en-US" sz="2400">
              <a:ea typeface="ＭＳ Ｐゴシック" pitchFamily="34" charset="-128"/>
            </a:endParaRPr>
          </a:p>
          <a:p>
            <a:pPr eaLnBrk="1" hangingPunct="1"/>
            <a:r>
              <a:rPr lang="en-GB" altLang="en-US" sz="2400" dirty="0">
                <a:ea typeface="ＭＳ Ｐゴシック"/>
              </a:rPr>
              <a:t>Prepared by their experiences at lower levels of education to ‘embrace the study of culture and the sciences to influence and lead civilisation’ Montessori(1950)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endParaRPr lang="en-GB" b="0" dirty="0"/>
          </a:p>
        </p:txBody>
      </p:sp>
      <p:pic>
        <p:nvPicPr>
          <p:cNvPr id="4301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014" y="0"/>
            <a:ext cx="2695575" cy="169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76949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6611D414-C9BE-46E3-BBDA-6385BC8AE4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54087" y="1447386"/>
            <a:ext cx="6659217" cy="47914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82F0A3-432D-430C-8323-03698ABD8D0B}"/>
              </a:ext>
            </a:extLst>
          </p:cNvPr>
          <p:cNvSpPr txBox="1"/>
          <p:nvPr/>
        </p:nvSpPr>
        <p:spPr>
          <a:xfrm>
            <a:off x="1010893" y="633204"/>
            <a:ext cx="80241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accent2"/>
                </a:solidFill>
              </a:rPr>
              <a:t>Y dull Montessori / The Montessori method</a:t>
            </a:r>
          </a:p>
        </p:txBody>
      </p:sp>
    </p:spTree>
    <p:extLst>
      <p:ext uri="{BB962C8B-B14F-4D97-AF65-F5344CB8AC3E}">
        <p14:creationId xmlns:p14="http://schemas.microsoft.com/office/powerpoint/2010/main" val="396484480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86939" y="1555981"/>
            <a:ext cx="4267200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3600" dirty="0" err="1">
                <a:ea typeface="ＭＳ Ｐゴシック"/>
              </a:rPr>
              <a:t>Rhestrwch</a:t>
            </a:r>
            <a:r>
              <a:rPr lang="en-GB" altLang="en-US" sz="3600" dirty="0">
                <a:ea typeface="ＭＳ Ｐゴシック"/>
              </a:rPr>
              <a:t> ac </a:t>
            </a:r>
            <a:r>
              <a:rPr lang="en-GB" altLang="en-US" sz="3600" dirty="0" err="1">
                <a:ea typeface="ＭＳ Ｐゴシック"/>
              </a:rPr>
              <a:t>eglurwch</a:t>
            </a:r>
            <a:r>
              <a:rPr lang="en-GB" altLang="en-US" sz="3600" dirty="0">
                <a:ea typeface="ＭＳ Ｐゴシック"/>
              </a:rPr>
              <a:t> 5 </a:t>
            </a:r>
            <a:r>
              <a:rPr lang="en-GB" altLang="en-US" sz="3600" dirty="0" err="1">
                <a:ea typeface="ＭＳ Ｐゴシック"/>
              </a:rPr>
              <a:t>enghraifft</a:t>
            </a:r>
            <a:r>
              <a:rPr lang="en-GB" altLang="en-US" sz="3600" dirty="0">
                <a:ea typeface="ＭＳ Ｐゴシック"/>
              </a:rPr>
              <a:t> o </a:t>
            </a:r>
            <a:r>
              <a:rPr lang="en-GB" altLang="en-US" sz="3600" dirty="0" err="1">
                <a:ea typeface="ＭＳ Ｐゴシック"/>
              </a:rPr>
              <a:t>lle</a:t>
            </a:r>
            <a:r>
              <a:rPr lang="en-GB" altLang="en-US" sz="3600" dirty="0">
                <a:ea typeface="ＭＳ Ｐゴシック"/>
              </a:rPr>
              <a:t> y </a:t>
            </a:r>
            <a:r>
              <a:rPr lang="en-GB" altLang="en-US" sz="3600" dirty="0" err="1">
                <a:ea typeface="ＭＳ Ｐゴシック"/>
              </a:rPr>
              <a:t>gwelir</a:t>
            </a:r>
            <a:r>
              <a:rPr lang="en-GB" altLang="en-US" sz="3600" dirty="0">
                <a:ea typeface="ＭＳ Ｐゴシック"/>
              </a:rPr>
              <a:t> </a:t>
            </a:r>
            <a:r>
              <a:rPr lang="en-GB" altLang="en-US" sz="3600" dirty="0" err="1">
                <a:ea typeface="ＭＳ Ｐゴシック"/>
              </a:rPr>
              <a:t>dylanwad</a:t>
            </a:r>
            <a:r>
              <a:rPr lang="en-GB" altLang="en-US" sz="3600" dirty="0">
                <a:ea typeface="ＭＳ Ｐゴシック"/>
              </a:rPr>
              <a:t> Montessori </a:t>
            </a:r>
            <a:r>
              <a:rPr lang="en-GB" altLang="en-US" sz="3600" dirty="0" err="1">
                <a:ea typeface="ＭＳ Ｐゴシック"/>
              </a:rPr>
              <a:t>mewn</a:t>
            </a:r>
            <a:r>
              <a:rPr lang="en-GB" altLang="en-US" sz="3600" dirty="0">
                <a:ea typeface="ＭＳ Ｐゴシック"/>
              </a:rPr>
              <a:t> </a:t>
            </a:r>
            <a:r>
              <a:rPr lang="en-GB" altLang="en-US" sz="3600" dirty="0" err="1">
                <a:ea typeface="ＭＳ Ｐゴシック"/>
              </a:rPr>
              <a:t>ysgolion</a:t>
            </a:r>
            <a:r>
              <a:rPr lang="en-GB" altLang="en-US" sz="3600" dirty="0">
                <a:ea typeface="ＭＳ Ｐゴシック"/>
              </a:rPr>
              <a:t> </a:t>
            </a:r>
            <a:r>
              <a:rPr lang="en-GB" altLang="en-US" sz="3600" dirty="0" err="1">
                <a:ea typeface="ＭＳ Ｐゴシック"/>
              </a:rPr>
              <a:t>heddiw</a:t>
            </a:r>
            <a:endParaRPr lang="en-GB" altLang="en-US" sz="3600" dirty="0">
              <a:ea typeface="ＭＳ Ｐゴシック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645150" y="1555981"/>
            <a:ext cx="4032250" cy="40909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3600" dirty="0">
                <a:ea typeface="ＭＳ Ｐゴシック"/>
              </a:rPr>
              <a:t>List and explain 5 examples of Montessori’s influence that can be found in  schools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22983" y="218661"/>
            <a:ext cx="7620000" cy="1143000"/>
          </a:xfrm>
        </p:spPr>
        <p:txBody>
          <a:bodyPr rtlCol="0"/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Tasg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/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Task</a:t>
            </a: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559" y="5105401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75909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1066800"/>
            <a:ext cx="8229600" cy="93610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Llyfryddiaeth</a:t>
            </a:r>
            <a:r>
              <a:rPr lang="en-GB" dirty="0">
                <a:ea typeface="+mj-ea"/>
                <a:cs typeface="+mj-cs"/>
              </a:rPr>
              <a:t>/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References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1828800" y="1981200"/>
            <a:ext cx="7620000" cy="480060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Bartlett, S., Burton, D.M., &amp; </a:t>
            </a:r>
            <a:r>
              <a:rPr lang="en-GB" dirty="0" err="1"/>
              <a:t>Peim</a:t>
            </a:r>
            <a:r>
              <a:rPr lang="en-GB" dirty="0"/>
              <a:t>, N. (2012) </a:t>
            </a:r>
            <a:r>
              <a:rPr lang="en-GB" i="1" dirty="0"/>
              <a:t>Introduction to Education Studies,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edition) London: Paul Chapman Publishers.</a:t>
            </a:r>
            <a:endParaRPr 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Bruce, T. (2011) Early Childhood Education. </a:t>
            </a:r>
            <a:r>
              <a:rPr lang="en-GB" altLang="en-US" dirty="0" err="1">
                <a:ea typeface="ＭＳ Ｐゴシック" pitchFamily="34" charset="-128"/>
              </a:rPr>
              <a:t>Hodder:London</a:t>
            </a: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Dewey, J</a:t>
            </a:r>
            <a:r>
              <a:rPr lang="en-GB" altLang="en-US" i="1" dirty="0">
                <a:ea typeface="ＭＳ Ｐゴシック" pitchFamily="34" charset="-128"/>
              </a:rPr>
              <a:t>. </a:t>
            </a:r>
            <a:r>
              <a:rPr lang="en-GB" altLang="en-US" dirty="0">
                <a:ea typeface="ＭＳ Ｐゴシック" pitchFamily="34" charset="-128"/>
              </a:rPr>
              <a:t>(1959) </a:t>
            </a:r>
            <a:r>
              <a:rPr lang="en-GB" altLang="en-US" i="1" dirty="0">
                <a:ea typeface="ＭＳ Ｐゴシック" pitchFamily="34" charset="-128"/>
              </a:rPr>
              <a:t>Dewey on Education </a:t>
            </a:r>
            <a:r>
              <a:rPr lang="en-GB" altLang="en-US" dirty="0">
                <a:ea typeface="ＭＳ Ｐゴシック" pitchFamily="34" charset="-128"/>
              </a:rPr>
              <a:t> New York: Teachers College Press.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Hayes, W. (2006)</a:t>
            </a:r>
            <a:r>
              <a:rPr lang="en-GB" altLang="en-US" i="1" dirty="0">
                <a:ea typeface="ＭＳ Ｐゴシック" pitchFamily="34" charset="-128"/>
              </a:rPr>
              <a:t>The Progressive Education Movement: Is it Still a Factor in Today’s’ Schools?</a:t>
            </a:r>
            <a:r>
              <a:rPr lang="en-GB" altLang="en-US" dirty="0">
                <a:ea typeface="ＭＳ Ｐゴシック" pitchFamily="34" charset="-128"/>
              </a:rPr>
              <a:t> New York: </a:t>
            </a:r>
            <a:r>
              <a:rPr lang="en-GB" altLang="en-US" dirty="0" err="1">
                <a:ea typeface="ＭＳ Ｐゴシック" pitchFamily="34" charset="-128"/>
              </a:rPr>
              <a:t>Rowman</a:t>
            </a:r>
            <a:r>
              <a:rPr lang="en-GB" altLang="en-US" dirty="0">
                <a:ea typeface="ＭＳ Ｐゴシック" pitchFamily="34" charset="-128"/>
              </a:rPr>
              <a:t> and Littlefield.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Welsh Government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u="sng" dirty="0">
                <a:hlinkClick r:id="rId3"/>
              </a:rPr>
              <a:t>http://gov.wales/docs/dcells/publications/140519-independent-stocktake-of-the-foundation-phase-in-wales-en.pdf</a:t>
            </a:r>
            <a:r>
              <a:rPr lang="en-GB" u="sng" dirty="0"/>
              <a:t> </a:t>
            </a:r>
            <a:r>
              <a:rPr lang="en-GB" dirty="0"/>
              <a:t>[Accessed 05 .09.18].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u="sng" dirty="0">
                <a:hlinkClick r:id="rId4"/>
              </a:rPr>
              <a:t>http://gov.wales/docs/dcells/publications/140519-independent-stocktake-of-the-foundation-phase-in-wales-cy.pdf</a:t>
            </a:r>
            <a:r>
              <a:rPr lang="en-GB" u="sng" dirty="0"/>
              <a:t> </a:t>
            </a:r>
            <a:r>
              <a:rPr lang="en-GB" dirty="0"/>
              <a:t> [Accessed 05 .09.18].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r>
              <a:rPr lang="en-GB" altLang="en-US" dirty="0">
                <a:ea typeface="ＭＳ Ｐゴシック" pitchFamily="34" charset="-128"/>
              </a:rPr>
              <a:t>Weston, P. (2008) available at </a:t>
            </a:r>
            <a:r>
              <a:rPr lang="en-US" altLang="en-US" dirty="0">
                <a:ea typeface="ＭＳ Ｐゴシック" pitchFamily="34" charset="-128"/>
                <a:hlinkClick r:id="rId5"/>
              </a:rPr>
              <a:t>http://froebelweb.org/</a:t>
            </a:r>
            <a:r>
              <a:rPr lang="en-US" altLang="en-US" dirty="0">
                <a:ea typeface="ＭＳ Ｐゴシック" pitchFamily="34" charset="-128"/>
              </a:rPr>
              <a:t> [ Accessed </a:t>
            </a:r>
            <a:r>
              <a:rPr lang="en-GB" dirty="0"/>
              <a:t>05 </a:t>
            </a:r>
            <a:r>
              <a:rPr lang="en-GB"/>
              <a:t>.09.18</a:t>
            </a:r>
            <a:r>
              <a:rPr lang="en-US" altLang="en-US">
                <a:ea typeface="ＭＳ Ｐゴシック" pitchFamily="34" charset="-128"/>
              </a:rPr>
              <a:t>]</a:t>
            </a:r>
            <a:r>
              <a:rPr lang="en-GB" altLang="en-US" dirty="0">
                <a:ea typeface="ＭＳ Ｐゴシック" pitchFamily="34" charset="-128"/>
              </a:rPr>
              <a:t>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dirty="0"/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lnSpc>
                <a:spcPct val="90000"/>
              </a:lnSpc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063058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2081</Words>
  <Application>Microsoft Office PowerPoint</Application>
  <PresentationFormat>Widescreen</PresentationFormat>
  <Paragraphs>391</Paragraphs>
  <Slides>44</Slides>
  <Notes>35</Notes>
  <HiddenSlides>0</HiddenSlides>
  <MMClips>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Arial</vt:lpstr>
      <vt:lpstr>Calibri</vt:lpstr>
      <vt:lpstr>Courier New</vt:lpstr>
      <vt:lpstr>Segoe UI</vt:lpstr>
      <vt:lpstr>Trebuchet MS</vt:lpstr>
      <vt:lpstr>Verdana</vt:lpstr>
      <vt:lpstr>Wingdings</vt:lpstr>
      <vt:lpstr>Wingdings 3</vt:lpstr>
      <vt:lpstr>Facet</vt:lpstr>
      <vt:lpstr>Damcaniaeth Dysgu ac Ymarfer Learning Theory and Practice  </vt:lpstr>
      <vt:lpstr>Gorolwg Sesiwn / Session Overview</vt:lpstr>
      <vt:lpstr>Amcanion Aims 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Ymagwedd Plentyn Ganolog Child-centred approach</vt:lpstr>
      <vt:lpstr>Dull plentyn-ganolog / A child-centred approach</vt:lpstr>
      <vt:lpstr>Friedrich Froebel: 1782-1852</vt:lpstr>
      <vt:lpstr>Froebel  : Addysgwr Almaeneg                 A German Educator </vt:lpstr>
      <vt:lpstr>Athroniaeth Froebel / Froebel’s philosophy </vt:lpstr>
      <vt:lpstr> Athroniaeth Froebel / Froebel’s philosophy </vt:lpstr>
      <vt:lpstr>Dehongliadau o chwarae Interpretation of play</vt:lpstr>
      <vt:lpstr>Froebel</vt:lpstr>
      <vt:lpstr>Froebel</vt:lpstr>
      <vt:lpstr>Froebel Education Centre Ontario, Canada   http://www.froebel.com</vt:lpstr>
      <vt:lpstr>Froebel</vt:lpstr>
      <vt:lpstr>Tasg Grŵp / Group Task</vt:lpstr>
      <vt:lpstr>John Dewey:1859-1952</vt:lpstr>
      <vt:lpstr>John Dewey:1859-1952</vt:lpstr>
      <vt:lpstr>Dewey:  Addysgwr blaengar              A progressive educationalist </vt:lpstr>
      <vt:lpstr>Dewey:  Progressive Movement              Symudiad Blaengar</vt:lpstr>
      <vt:lpstr>Y Mudiad Blaengar The Progressive Movement </vt:lpstr>
      <vt:lpstr> Rhinweddau Addysg Blaengar Qualities of Progressive Education </vt:lpstr>
      <vt:lpstr> Rhinweddau Addysg Blaengar Qualities of Progressive Education </vt:lpstr>
      <vt:lpstr> Rhinweddau Addysg Blaengar Qualities of Progressive Education </vt:lpstr>
      <vt:lpstr>PowerPoint Presentation</vt:lpstr>
      <vt:lpstr>Tasg / Task</vt:lpstr>
      <vt:lpstr>Maria Montessori 1870-1952</vt:lpstr>
      <vt:lpstr> Montessori </vt:lpstr>
      <vt:lpstr> Pwyslais ar:  Emphasis on: </vt:lpstr>
      <vt:lpstr> Elfennau allweddol Montessori Key Montessori elements </vt:lpstr>
      <vt:lpstr> Elfen allweddol Montessori Key Montessori element </vt:lpstr>
      <vt:lpstr> Yr amgylchedd dysgu  The learning environment</vt:lpstr>
      <vt:lpstr>Montessori</vt:lpstr>
      <vt:lpstr> Arsylwadau Montessori Montessori’s observations </vt:lpstr>
      <vt:lpstr> Arsylwadau Montessori Montessori’s observations  </vt:lpstr>
      <vt:lpstr> Arsylwadau Montessori Montessori’s Observations</vt:lpstr>
      <vt:lpstr> Arsylwadau Montessori Montessori’s observations </vt:lpstr>
      <vt:lpstr>PowerPoint Presentation</vt:lpstr>
      <vt:lpstr>Tasg / Task</vt:lpstr>
      <vt:lpstr>Llyfryddiaeth/ 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231</cp:revision>
  <dcterms:created xsi:type="dcterms:W3CDTF">2019-07-09T09:55:30Z</dcterms:created>
  <dcterms:modified xsi:type="dcterms:W3CDTF">2021-11-26T15:39:54Z</dcterms:modified>
</cp:coreProperties>
</file>