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4"/>
  </p:notesMasterIdLst>
  <p:handoutMasterIdLst>
    <p:handoutMasterId r:id="rId25"/>
  </p:handoutMasterIdLst>
  <p:sldIdLst>
    <p:sldId id="277" r:id="rId2"/>
    <p:sldId id="492" r:id="rId3"/>
    <p:sldId id="468" r:id="rId4"/>
    <p:sldId id="469" r:id="rId5"/>
    <p:sldId id="470" r:id="rId6"/>
    <p:sldId id="471" r:id="rId7"/>
    <p:sldId id="472" r:id="rId8"/>
    <p:sldId id="473" r:id="rId9"/>
    <p:sldId id="475" r:id="rId10"/>
    <p:sldId id="476" r:id="rId11"/>
    <p:sldId id="477" r:id="rId12"/>
    <p:sldId id="478" r:id="rId13"/>
    <p:sldId id="479" r:id="rId14"/>
    <p:sldId id="480" r:id="rId15"/>
    <p:sldId id="481" r:id="rId16"/>
    <p:sldId id="482" r:id="rId17"/>
    <p:sldId id="483" r:id="rId18"/>
    <p:sldId id="484" r:id="rId19"/>
    <p:sldId id="485" r:id="rId20"/>
    <p:sldId id="490" r:id="rId21"/>
    <p:sldId id="493" r:id="rId22"/>
    <p:sldId id="491" r:id="rId23"/>
  </p:sldIdLst>
  <p:sldSz cx="12192000" cy="6858000"/>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840" autoAdjust="0"/>
    <p:restoredTop sz="93252" autoAdjust="0"/>
  </p:normalViewPr>
  <p:slideViewPr>
    <p:cSldViewPr>
      <p:cViewPr varScale="1">
        <p:scale>
          <a:sx n="104" d="100"/>
          <a:sy n="104" d="100"/>
        </p:scale>
        <p:origin x="708" y="138"/>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2550" y="730250"/>
            <a:ext cx="65039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5</a:t>
            </a:fld>
            <a:endParaRPr lang="en-US" dirty="0"/>
          </a:p>
        </p:txBody>
      </p:sp>
    </p:spTree>
    <p:extLst>
      <p:ext uri="{BB962C8B-B14F-4D97-AF65-F5344CB8AC3E}">
        <p14:creationId xmlns:p14="http://schemas.microsoft.com/office/powerpoint/2010/main" val="130059806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527051" y="6524626"/>
            <a:ext cx="1295400" cy="219075"/>
          </a:xfrm>
        </p:spPr>
        <p:txBody>
          <a:bodyPr/>
          <a:lstStyle>
            <a:lvl1pPr>
              <a:defRPr/>
            </a:lvl1pPr>
          </a:lstStyle>
          <a:p>
            <a:pPr>
              <a:defRPr/>
            </a:pPr>
            <a:fld id="{8EFCBBD8-CF39-48F7-8656-50407EDD0B37}" type="datetime1">
              <a:rPr lang="en-GB" altLang="en-US"/>
              <a:pPr>
                <a:defRPr/>
              </a:pPr>
              <a:t>25/06/2025</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25/06/2025</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25/06/2025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25/06/2025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25/06/2025</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25/06/2025</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25/06/2025</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25/06/2025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25/06/2025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25/06/2025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25/06/2025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118872" indent="-118872">
              <a:buClr>
                <a:srgbClr val="007FA3"/>
              </a:buClr>
              <a:buSzPct val="25000"/>
              <a:defRPr sz="1600"/>
            </a:lvl1pPr>
            <a:lvl2pPr marL="569913" indent="-285750">
              <a:buClr>
                <a:srgbClr val="007FA3"/>
              </a:buClr>
              <a:defRPr sz="1600"/>
            </a:lvl2pPr>
            <a:lvl3pPr>
              <a:buClr>
                <a:srgbClr val="007FA3"/>
              </a:buClr>
              <a:defRPr sz="1600"/>
            </a:lvl3pPr>
            <a:lvl4pPr>
              <a:buClr>
                <a:srgbClr val="007FA3"/>
              </a:buClr>
              <a:defRPr sz="1600"/>
            </a:lvl4pPr>
            <a:lvl5pPr>
              <a:buClr>
                <a:srgbClr val="007FA3"/>
              </a:buClr>
              <a:defRPr sz="1600"/>
            </a:lvl5pPr>
            <a:lvl6pPr>
              <a:buClr>
                <a:srgbClr val="007FA3"/>
              </a:buClr>
              <a:defRPr sz="1600"/>
            </a:lvl6pPr>
            <a:lvl7pPr>
              <a:buClr>
                <a:srgbClr val="007FA3"/>
              </a:buClr>
              <a:defRPr sz="1600"/>
            </a:lvl7pPr>
            <a:lvl8pPr>
              <a:buClr>
                <a:srgbClr val="007FA3"/>
              </a:buClr>
              <a:defRPr sz="1600"/>
            </a:lvl8pPr>
            <a:lvl9pPr>
              <a:buClr>
                <a:srgbClr val="007FA3"/>
              </a:buCl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10"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6/25/2025</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2097369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25/06/2025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9" r:id="rId12"/>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youtu.be/6dKIOSe2A2o"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hyperlink" Target="https://www.salesforce.com/in/?ir=1"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hyperlink" Target="https://youtu.be/6dKIOSe2A2o" TargetMode="External"/><Relationship Id="rId2" Type="http://schemas.openxmlformats.org/officeDocument/2006/relationships/hyperlink" Target="https://youtu.be/avWVPaJFgFk" TargetMode="Externa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2208213" y="908050"/>
            <a:ext cx="7772400" cy="1235066"/>
          </a:xfrm>
        </p:spPr>
        <p:txBody>
          <a:bodyPr/>
          <a:lstStyle/>
          <a:p>
            <a:pPr eaLnBrk="1" hangingPunct="1"/>
            <a:r>
              <a:rPr lang="en-GB" altLang="en-US" b="1" dirty="0">
                <a:solidFill>
                  <a:schemeClr val="accent2"/>
                </a:solidFill>
              </a:rPr>
              <a:t>LCBB5013</a:t>
            </a:r>
          </a:p>
        </p:txBody>
      </p:sp>
      <p:sp>
        <p:nvSpPr>
          <p:cNvPr id="6147" name="Subtitle 4"/>
          <p:cNvSpPr>
            <a:spLocks noGrp="1"/>
          </p:cNvSpPr>
          <p:nvPr>
            <p:ph type="subTitle" idx="1"/>
          </p:nvPr>
        </p:nvSpPr>
        <p:spPr>
          <a:xfrm>
            <a:off x="1646609" y="1988840"/>
            <a:ext cx="8898782" cy="3804453"/>
          </a:xfrm>
        </p:spPr>
        <p:txBody>
          <a:bodyPr/>
          <a:lstStyle/>
          <a:p>
            <a:pPr eaLnBrk="1" hangingPunct="1"/>
            <a:r>
              <a:rPr lang="en-GB" altLang="en-US" sz="3600" b="1" dirty="0">
                <a:solidFill>
                  <a:schemeClr val="accent2"/>
                </a:solidFill>
              </a:rPr>
              <a:t>Entrepreneurship</a:t>
            </a:r>
          </a:p>
          <a:p>
            <a:pPr eaLnBrk="1" hangingPunct="1"/>
            <a:r>
              <a:rPr lang="en-GB" altLang="en-US" dirty="0">
                <a:solidFill>
                  <a:schemeClr val="accent2"/>
                </a:solidFill>
              </a:rPr>
              <a:t>Week 4 </a:t>
            </a:r>
          </a:p>
          <a:p>
            <a:pPr eaLnBrk="1" hangingPunct="1"/>
            <a:r>
              <a:rPr lang="en-GB" altLang="en-US" b="1" dirty="0">
                <a:solidFill>
                  <a:schemeClr val="accent2"/>
                </a:solidFill>
              </a:rPr>
              <a:t>Developing an  Effective Business  Model</a:t>
            </a:r>
          </a:p>
        </p:txBody>
      </p:sp>
      <p:sp>
        <p:nvSpPr>
          <p:cNvPr id="6149" name="Slide Number Placeholder 5"/>
          <p:cNvSpPr>
            <a:spLocks noGrp="1" noChangeArrowheads="1"/>
          </p:cNvSpPr>
          <p:nvPr>
            <p:ph type="sldNum" sz="quarter" idx="12"/>
          </p:nvPr>
        </p:nvSpPr>
        <p:spPr bwMode="auto">
          <a:xfrm>
            <a:off x="9768408" y="6453337"/>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a:solidFill>
                  <a:srgbClr val="898989"/>
                </a:solidFill>
              </a:rPr>
              <a:pPr>
                <a:spcBef>
                  <a:spcPct val="0"/>
                </a:spcBef>
                <a:buFontTx/>
                <a:buNone/>
              </a:pPr>
              <a:t>1</a:t>
            </a:fld>
            <a:endParaRPr lang="en-GB" altLang="en-US" sz="1200" dirty="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70EB1D8-B0F6-5A48-B355-AC404C6E5BB1}"/>
              </a:ext>
            </a:extLst>
          </p:cNvPr>
          <p:cNvSpPr>
            <a:spLocks noGrp="1"/>
          </p:cNvSpPr>
          <p:nvPr>
            <p:ph idx="1"/>
          </p:nvPr>
        </p:nvSpPr>
        <p:spPr>
          <a:xfrm>
            <a:off x="609600" y="1600201"/>
            <a:ext cx="10972800" cy="1540768"/>
          </a:xfrm>
        </p:spPr>
        <p:txBody>
          <a:bodyPr/>
          <a:lstStyle/>
          <a:p>
            <a:r>
              <a:rPr lang="en-US" sz="3600" dirty="0"/>
              <a:t>What is a business model?</a:t>
            </a:r>
          </a:p>
        </p:txBody>
      </p:sp>
      <p:sp>
        <p:nvSpPr>
          <p:cNvPr id="4" name="Date Placeholder 3">
            <a:extLst>
              <a:ext uri="{FF2B5EF4-FFF2-40B4-BE49-F238E27FC236}">
                <a16:creationId xmlns:a16="http://schemas.microsoft.com/office/drawing/2014/main" id="{26179039-0BB3-0147-BD62-1984BA28296E}"/>
              </a:ext>
            </a:extLst>
          </p:cNvPr>
          <p:cNvSpPr>
            <a:spLocks noGrp="1"/>
          </p:cNvSpPr>
          <p:nvPr>
            <p:ph type="dt" sz="half" idx="10"/>
          </p:nvPr>
        </p:nvSpPr>
        <p:spPr/>
        <p:txBody>
          <a:bodyPr/>
          <a:lstStyle/>
          <a:p>
            <a:fld id="{8A9E31E7-18CB-0E4A-8994-292FC9BF9D0A}" type="datetime1">
              <a:rPr lang="en-US" smtClean="0"/>
              <a:t>6/25/2025</a:t>
            </a:fld>
            <a:endParaRPr lang="en-US" dirty="0"/>
          </a:p>
        </p:txBody>
      </p:sp>
      <p:sp>
        <p:nvSpPr>
          <p:cNvPr id="5" name="Slide Number Placeholder 4">
            <a:extLst>
              <a:ext uri="{FF2B5EF4-FFF2-40B4-BE49-F238E27FC236}">
                <a16:creationId xmlns:a16="http://schemas.microsoft.com/office/drawing/2014/main" id="{9C9EC93E-4FBE-D041-8761-C70D0651A8D1}"/>
              </a:ext>
            </a:extLst>
          </p:cNvPr>
          <p:cNvSpPr>
            <a:spLocks noGrp="1"/>
          </p:cNvSpPr>
          <p:nvPr>
            <p:ph type="sldNum" sz="quarter" idx="12"/>
          </p:nvPr>
        </p:nvSpPr>
        <p:spPr/>
        <p:txBody>
          <a:bodyPr/>
          <a:lstStyle/>
          <a:p>
            <a:fld id="{200B2350-5261-4F5C-9DF5-EF0D264FC8D2}" type="slidenum">
              <a:rPr lang="en-US" smtClean="0"/>
              <a:pPr/>
              <a:t>2</a:t>
            </a:fld>
            <a:endParaRPr lang="en-US" dirty="0"/>
          </a:p>
        </p:txBody>
      </p:sp>
    </p:spTree>
    <p:extLst>
      <p:ext uri="{BB962C8B-B14F-4D97-AF65-F5344CB8AC3E}">
        <p14:creationId xmlns:p14="http://schemas.microsoft.com/office/powerpoint/2010/main" val="296149662"/>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z="3600" dirty="0"/>
              <a:t>Business Models</a:t>
            </a:r>
          </a:p>
        </p:txBody>
      </p:sp>
      <p:sp>
        <p:nvSpPr>
          <p:cNvPr id="7" name="Content Placeholder 6"/>
          <p:cNvSpPr>
            <a:spLocks noGrp="1"/>
          </p:cNvSpPr>
          <p:nvPr>
            <p:ph idx="1"/>
          </p:nvPr>
        </p:nvSpPr>
        <p:spPr>
          <a:xfrm>
            <a:off x="1127448" y="1600201"/>
            <a:ext cx="9388152" cy="3657599"/>
          </a:xfrm>
        </p:spPr>
        <p:txBody>
          <a:bodyPr/>
          <a:lstStyle/>
          <a:p>
            <a:pPr marL="256032" indent="-256032">
              <a:buSzPct val="100000"/>
            </a:pPr>
            <a:r>
              <a:rPr lang="en-US" sz="2400" dirty="0"/>
              <a:t>Business Model</a:t>
            </a:r>
          </a:p>
          <a:p>
            <a:pPr marL="740664" lvl="1"/>
            <a:r>
              <a:rPr lang="en-US" sz="2400" dirty="0"/>
              <a:t>A business model is a firm</a:t>
            </a:r>
            <a:r>
              <a:rPr lang="en-US" altLang="en-US" sz="2400" dirty="0"/>
              <a:t>’</a:t>
            </a:r>
            <a:r>
              <a:rPr lang="en-US" sz="2400" dirty="0"/>
              <a:t>s plan or recipe for how it creates, delivers, and captures value for its stakeholders.</a:t>
            </a:r>
          </a:p>
          <a:p>
            <a:pPr marL="740664" lvl="1"/>
            <a:r>
              <a:rPr lang="en-US" sz="2400" dirty="0"/>
              <a:t>The proper time to develop a business model is following the feasibility analysis stage and prior to fleshing out the operational details of the company.</a:t>
            </a:r>
          </a:p>
          <a:p>
            <a:pPr marL="740664" lvl="1"/>
            <a:r>
              <a:rPr lang="en-US" sz="2400" dirty="0"/>
              <a:t>A firm</a:t>
            </a:r>
            <a:r>
              <a:rPr lang="en-US" altLang="en-US" sz="2400" dirty="0"/>
              <a:t>’</a:t>
            </a:r>
            <a:r>
              <a:rPr lang="en-US" sz="2400" dirty="0"/>
              <a:t>s business model is integral to its ability to succeed both in the short and long term.</a:t>
            </a:r>
          </a:p>
        </p:txBody>
      </p:sp>
    </p:spTree>
    <p:extLst>
      <p:ext uri="{BB962C8B-B14F-4D97-AF65-F5344CB8AC3E}">
        <p14:creationId xmlns:p14="http://schemas.microsoft.com/office/powerpoint/2010/main" val="37658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981200" y="215372"/>
            <a:ext cx="8534400" cy="1097280"/>
          </a:xfrm>
        </p:spPr>
        <p:txBody>
          <a:bodyPr/>
          <a:lstStyle/>
          <a:p>
            <a:r>
              <a:rPr lang="en-US" sz="3600" dirty="0"/>
              <a:t>General Categories of Business </a:t>
            </a:r>
            <a:br>
              <a:rPr lang="en-US" sz="3600" dirty="0"/>
            </a:br>
            <a:r>
              <a:rPr lang="en-US" sz="3600" dirty="0"/>
              <a:t>Models </a:t>
            </a:r>
            <a:r>
              <a:rPr lang="en-US" sz="2000" dirty="0"/>
              <a:t>(1 of 5)</a:t>
            </a:r>
          </a:p>
        </p:txBody>
      </p:sp>
      <p:sp>
        <p:nvSpPr>
          <p:cNvPr id="7" name="Content Placeholder 6"/>
          <p:cNvSpPr>
            <a:spLocks noGrp="1"/>
          </p:cNvSpPr>
          <p:nvPr>
            <p:ph idx="1"/>
          </p:nvPr>
        </p:nvSpPr>
        <p:spPr/>
        <p:txBody>
          <a:bodyPr/>
          <a:lstStyle/>
          <a:p>
            <a:pPr marL="256032" indent="-256032">
              <a:buSzPct val="100000"/>
            </a:pPr>
            <a:r>
              <a:rPr lang="en-US" sz="2400" dirty="0"/>
              <a:t>Standard Business Models</a:t>
            </a:r>
          </a:p>
          <a:p>
            <a:pPr marL="740664" lvl="1"/>
            <a:r>
              <a:rPr lang="en-US" sz="2400" dirty="0"/>
              <a:t>The first category is standard business models.</a:t>
            </a:r>
          </a:p>
          <a:p>
            <a:pPr marL="740664" lvl="1"/>
            <a:r>
              <a:rPr lang="en-US" sz="2400" dirty="0"/>
              <a:t>Standard business models depict existing plans or recipes firms can use to determine how they will create, deliver, and capture value.</a:t>
            </a:r>
          </a:p>
          <a:p>
            <a:pPr marL="740664" lvl="1"/>
            <a:r>
              <a:rPr lang="en-US" sz="2400" dirty="0"/>
              <a:t>There are a number of standard or common business models, which are shown on the next two slides.</a:t>
            </a:r>
          </a:p>
        </p:txBody>
      </p:sp>
    </p:spTree>
    <p:extLst>
      <p:ext uri="{BB962C8B-B14F-4D97-AF65-F5344CB8AC3E}">
        <p14:creationId xmlns:p14="http://schemas.microsoft.com/office/powerpoint/2010/main" val="12704719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609600" y="163161"/>
            <a:ext cx="10972800" cy="1143000"/>
          </a:xfrm>
        </p:spPr>
        <p:txBody>
          <a:bodyPr/>
          <a:lstStyle/>
          <a:p>
            <a:r>
              <a:rPr lang="en-US" sz="3600" dirty="0"/>
              <a:t>General Categories of Business </a:t>
            </a:r>
            <a:br>
              <a:rPr lang="en-US" sz="3600" dirty="0"/>
            </a:br>
            <a:r>
              <a:rPr lang="en-US" sz="3600" dirty="0"/>
              <a:t>Models </a:t>
            </a:r>
            <a:r>
              <a:rPr lang="en-US" sz="2000" dirty="0"/>
              <a:t>(2 of 5)</a:t>
            </a:r>
            <a:endParaRPr lang="en-US" sz="2400" dirty="0"/>
          </a:p>
        </p:txBody>
      </p:sp>
      <p:sp>
        <p:nvSpPr>
          <p:cNvPr id="8" name="Content Placeholder 7"/>
          <p:cNvSpPr>
            <a:spLocks noGrp="1"/>
          </p:cNvSpPr>
          <p:nvPr>
            <p:ph idx="1"/>
          </p:nvPr>
        </p:nvSpPr>
        <p:spPr>
          <a:xfrm>
            <a:off x="2603612" y="1322239"/>
            <a:ext cx="6984776" cy="381000"/>
          </a:xfrm>
        </p:spPr>
        <p:txBody>
          <a:bodyPr/>
          <a:lstStyle/>
          <a:p>
            <a:r>
              <a:rPr lang="en-US" sz="2400" dirty="0"/>
              <a:t>Standard Business Models: </a:t>
            </a:r>
            <a:r>
              <a:rPr lang="en-US" sz="2400" dirty="0">
                <a:hlinkClick r:id="rId3"/>
              </a:rPr>
              <a:t>Explainer Video</a:t>
            </a:r>
            <a:endParaRPr lang="en-US" sz="2400" dirty="0"/>
          </a:p>
        </p:txBody>
      </p:sp>
      <p:graphicFrame>
        <p:nvGraphicFramePr>
          <p:cNvPr id="12" name="Table 5"/>
          <p:cNvGraphicFramePr>
            <a:graphicFrameLocks noGrp="1"/>
          </p:cNvGraphicFramePr>
          <p:nvPr>
            <p:ph idx="4294967295"/>
            <p:extLst>
              <p:ext uri="{D42A27DB-BD31-4B8C-83A1-F6EECF244321}">
                <p14:modId xmlns:p14="http://schemas.microsoft.com/office/powerpoint/2010/main" val="1706109220"/>
              </p:ext>
            </p:extLst>
          </p:nvPr>
        </p:nvGraphicFramePr>
        <p:xfrm>
          <a:off x="1549885" y="1988840"/>
          <a:ext cx="9092230" cy="3733803"/>
        </p:xfrm>
        <a:graphic>
          <a:graphicData uri="http://schemas.openxmlformats.org/drawingml/2006/table">
            <a:tbl>
              <a:tblPr firstRow="1" bandRow="1">
                <a:tableStyleId>{3B4B98B0-60AC-42C2-AFA5-B58CD77FA1E5}</a:tableStyleId>
              </a:tblPr>
              <a:tblGrid>
                <a:gridCol w="4762597">
                  <a:extLst>
                    <a:ext uri="{9D8B030D-6E8A-4147-A177-3AD203B41FA5}">
                      <a16:colId xmlns:a16="http://schemas.microsoft.com/office/drawing/2014/main" val="20000"/>
                    </a:ext>
                  </a:extLst>
                </a:gridCol>
                <a:gridCol w="4329633">
                  <a:extLst>
                    <a:ext uri="{9D8B030D-6E8A-4147-A177-3AD203B41FA5}">
                      <a16:colId xmlns:a16="http://schemas.microsoft.com/office/drawing/2014/main" val="20001"/>
                    </a:ext>
                  </a:extLst>
                </a:gridCol>
              </a:tblGrid>
              <a:tr h="41486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dirty="0">
                          <a:solidFill>
                            <a:schemeClr val="tx1"/>
                          </a:solidFill>
                          <a:latin typeface="+mn-lt"/>
                          <a:cs typeface="Times New Roman" panose="02020603050405020304" pitchFamily="18" charset="0"/>
                        </a:rPr>
                        <a:t>Business</a:t>
                      </a:r>
                      <a:r>
                        <a:rPr lang="en-US" sz="1800" b="1" baseline="0" dirty="0">
                          <a:solidFill>
                            <a:schemeClr val="tx1"/>
                          </a:solidFill>
                          <a:latin typeface="+mn-lt"/>
                          <a:cs typeface="Times New Roman" panose="02020603050405020304" pitchFamily="18" charset="0"/>
                        </a:rPr>
                        <a:t> Model</a:t>
                      </a:r>
                      <a:endParaRPr lang="en-US" sz="1800" b="1" dirty="0">
                        <a:latin typeface="+mn-lt"/>
                      </a:endParaRP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dirty="0">
                          <a:solidFill>
                            <a:schemeClr val="tx1"/>
                          </a:solidFill>
                          <a:latin typeface="+mn-lt"/>
                          <a:cs typeface="Times New Roman" panose="02020603050405020304" pitchFamily="18" charset="0"/>
                        </a:rPr>
                        <a:t>Representative</a:t>
                      </a:r>
                      <a:r>
                        <a:rPr lang="en-US" sz="1800" b="1" baseline="0" dirty="0">
                          <a:solidFill>
                            <a:schemeClr val="tx1"/>
                          </a:solidFill>
                          <a:latin typeface="+mn-lt"/>
                          <a:cs typeface="Times New Roman" panose="02020603050405020304" pitchFamily="18" charset="0"/>
                        </a:rPr>
                        <a:t> Companies</a:t>
                      </a:r>
                      <a:endParaRPr lang="en-US" sz="1800" b="1" dirty="0">
                        <a:latin typeface="+mn-lt"/>
                      </a:endParaRP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1486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latin typeface="+mn-lt"/>
                          <a:cs typeface="Times New Roman" panose="02020603050405020304" pitchFamily="18" charset="0"/>
                        </a:rPr>
                        <a:t>Advertising</a:t>
                      </a:r>
                      <a:r>
                        <a:rPr lang="en-US" sz="1800" baseline="0" dirty="0">
                          <a:latin typeface="+mn-lt"/>
                          <a:cs typeface="Times New Roman" panose="02020603050405020304" pitchFamily="18" charset="0"/>
                        </a:rPr>
                        <a:t> Business Model</a:t>
                      </a:r>
                      <a:endParaRPr lang="en-US" sz="1800" dirty="0">
                        <a:latin typeface="+mn-lt"/>
                      </a:endParaRP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latin typeface="+mn-lt"/>
                          <a:cs typeface="Times New Roman" panose="02020603050405020304" pitchFamily="18" charset="0"/>
                        </a:rPr>
                        <a:t>Google,</a:t>
                      </a:r>
                      <a:r>
                        <a:rPr lang="en-US" sz="1800" baseline="0" dirty="0">
                          <a:latin typeface="+mn-lt"/>
                          <a:cs typeface="Times New Roman" panose="02020603050405020304" pitchFamily="18" charset="0"/>
                        </a:rPr>
                        <a:t> Facebook</a:t>
                      </a:r>
                      <a:endParaRPr lang="en-US" sz="1800" dirty="0">
                        <a:latin typeface="+mn-lt"/>
                        <a:cs typeface="Times New Roman" panose="02020603050405020304" pitchFamily="18" charset="0"/>
                      </a:endParaRP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41486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latin typeface="+mn-lt"/>
                          <a:cs typeface="Times New Roman" panose="02020603050405020304" pitchFamily="18" charset="0"/>
                        </a:rPr>
                        <a:t>Auction</a:t>
                      </a:r>
                      <a:r>
                        <a:rPr lang="en-US" sz="1800" baseline="0" dirty="0">
                          <a:latin typeface="+mn-lt"/>
                          <a:cs typeface="Times New Roman" panose="02020603050405020304" pitchFamily="18" charset="0"/>
                        </a:rPr>
                        <a:t> Business Model</a:t>
                      </a:r>
                      <a:endParaRPr lang="en-US" sz="1800" dirty="0">
                        <a:latin typeface="+mn-lt"/>
                      </a:endParaRP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latin typeface="+mn-lt"/>
                          <a:cs typeface="Times New Roman" panose="02020603050405020304" pitchFamily="18" charset="0"/>
                        </a:rPr>
                        <a:t>eBay,</a:t>
                      </a:r>
                      <a:r>
                        <a:rPr lang="en-US" sz="1800" baseline="0" dirty="0">
                          <a:latin typeface="+mn-lt"/>
                          <a:cs typeface="Times New Roman" panose="02020603050405020304" pitchFamily="18" charset="0"/>
                        </a:rPr>
                        <a:t> uBid</a:t>
                      </a:r>
                      <a:endParaRPr lang="en-US" sz="1800" dirty="0">
                        <a:latin typeface="+mn-lt"/>
                        <a:cs typeface="Times New Roman" panose="02020603050405020304" pitchFamily="18" charset="0"/>
                      </a:endParaRP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41486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latin typeface="+mn-lt"/>
                          <a:cs typeface="Times New Roman" panose="02020603050405020304" pitchFamily="18" charset="0"/>
                        </a:rPr>
                        <a:t>Bricks</a:t>
                      </a:r>
                      <a:r>
                        <a:rPr lang="en-US" sz="1800" baseline="0" dirty="0">
                          <a:latin typeface="+mn-lt"/>
                          <a:cs typeface="Times New Roman" panose="02020603050405020304" pitchFamily="18" charset="0"/>
                        </a:rPr>
                        <a:t> and Clicks Business Model</a:t>
                      </a:r>
                      <a:endParaRPr lang="en-US" sz="1800" dirty="0">
                        <a:latin typeface="+mn-lt"/>
                      </a:endParaRP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latin typeface="+mn-lt"/>
                          <a:cs typeface="Times New Roman" panose="02020603050405020304" pitchFamily="18" charset="0"/>
                        </a:rPr>
                        <a:t>Apple, Barnes &amp; Noble</a:t>
                      </a: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41486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latin typeface="+mn-lt"/>
                          <a:cs typeface="Times New Roman" panose="02020603050405020304" pitchFamily="18" charset="0"/>
                        </a:rPr>
                        <a:t>Franchise Business Model</a:t>
                      </a:r>
                      <a:endParaRPr lang="en-US" sz="1800" dirty="0">
                        <a:latin typeface="+mn-lt"/>
                      </a:endParaRP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latin typeface="+mn-lt"/>
                          <a:cs typeface="Times New Roman" panose="02020603050405020304" pitchFamily="18" charset="0"/>
                        </a:rPr>
                        <a:t>24</a:t>
                      </a:r>
                      <a:r>
                        <a:rPr lang="en-US" sz="1800" baseline="0" dirty="0">
                          <a:latin typeface="+mn-lt"/>
                          <a:cs typeface="Times New Roman" panose="02020603050405020304" pitchFamily="18" charset="0"/>
                        </a:rPr>
                        <a:t> Hour Fitness, Panera Bread</a:t>
                      </a:r>
                      <a:endParaRPr lang="en-US" sz="1800" dirty="0">
                        <a:latin typeface="+mn-lt"/>
                        <a:cs typeface="Times New Roman" panose="02020603050405020304" pitchFamily="18" charset="0"/>
                      </a:endParaRP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41486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latin typeface="+mn-lt"/>
                          <a:cs typeface="Times New Roman" panose="02020603050405020304" pitchFamily="18" charset="0"/>
                        </a:rPr>
                        <a:t>Freemium Business Model</a:t>
                      </a:r>
                      <a:endParaRPr lang="en-US" sz="1800" dirty="0">
                        <a:latin typeface="+mn-lt"/>
                      </a:endParaRP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latin typeface="+mn-lt"/>
                          <a:cs typeface="Times New Roman" panose="02020603050405020304" pitchFamily="18" charset="0"/>
                        </a:rPr>
                        <a:t>Dropbox,</a:t>
                      </a:r>
                      <a:r>
                        <a:rPr lang="en-US" sz="1800" baseline="0" dirty="0">
                          <a:latin typeface="+mn-lt"/>
                          <a:cs typeface="Times New Roman" panose="02020603050405020304" pitchFamily="18" charset="0"/>
                        </a:rPr>
                        <a:t> Evernote</a:t>
                      </a:r>
                      <a:endParaRPr lang="en-US" sz="1800" dirty="0">
                        <a:latin typeface="+mn-lt"/>
                        <a:cs typeface="Times New Roman" panose="02020603050405020304" pitchFamily="18" charset="0"/>
                      </a:endParaRP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41486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latin typeface="+mn-lt"/>
                          <a:cs typeface="Times New Roman" panose="02020603050405020304" pitchFamily="18" charset="0"/>
                        </a:rPr>
                        <a:t>Low-Cost Business Model</a:t>
                      </a:r>
                      <a:endParaRPr lang="en-US" sz="1800" dirty="0">
                        <a:latin typeface="+mn-lt"/>
                      </a:endParaRP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latin typeface="+mn-lt"/>
                          <a:cs typeface="Times New Roman" panose="02020603050405020304" pitchFamily="18" charset="0"/>
                        </a:rPr>
                        <a:t>Southwest Airlines, Warby</a:t>
                      </a:r>
                      <a:r>
                        <a:rPr lang="en-US" sz="1800" baseline="0" dirty="0">
                          <a:latin typeface="+mn-lt"/>
                          <a:cs typeface="Times New Roman" panose="02020603050405020304" pitchFamily="18" charset="0"/>
                        </a:rPr>
                        <a:t> Parker</a:t>
                      </a:r>
                      <a:endParaRPr lang="en-US" sz="1800" dirty="0">
                        <a:latin typeface="+mn-lt"/>
                        <a:cs typeface="Times New Roman" panose="02020603050405020304" pitchFamily="18" charset="0"/>
                      </a:endParaRP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41486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latin typeface="+mn-lt"/>
                          <a:cs typeface="Times New Roman" panose="02020603050405020304" pitchFamily="18" charset="0"/>
                        </a:rPr>
                        <a:t>Manufacturer/Retailer Business</a:t>
                      </a:r>
                      <a:r>
                        <a:rPr lang="en-US" sz="1800" baseline="0" dirty="0">
                          <a:latin typeface="+mn-lt"/>
                          <a:cs typeface="Times New Roman" panose="02020603050405020304" pitchFamily="18" charset="0"/>
                        </a:rPr>
                        <a:t> Model</a:t>
                      </a:r>
                      <a:endParaRPr lang="en-US" sz="1800" dirty="0">
                        <a:latin typeface="+mn-lt"/>
                      </a:endParaRP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latin typeface="+mn-lt"/>
                          <a:cs typeface="Times New Roman" panose="02020603050405020304" pitchFamily="18" charset="0"/>
                        </a:rPr>
                        <a:t>Apple, Fitbit, Tesla Motors</a:t>
                      </a: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41486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latin typeface="+mn-lt"/>
                          <a:cs typeface="Times New Roman" panose="02020603050405020304" pitchFamily="18" charset="0"/>
                        </a:rPr>
                        <a:t>Peer-to-Peer Business Model</a:t>
                      </a:r>
                      <a:endParaRPr lang="en-US" sz="1800" dirty="0">
                        <a:latin typeface="+mn-lt"/>
                      </a:endParaRP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latin typeface="+mn-lt"/>
                          <a:cs typeface="Times New Roman" panose="02020603050405020304" pitchFamily="18" charset="0"/>
                        </a:rPr>
                        <a:t>Airbnb, Uber</a:t>
                      </a: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32650074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z="3600" dirty="0"/>
              <a:t>General Categories of Business </a:t>
            </a:r>
            <a:br>
              <a:rPr lang="en-US" sz="3600" dirty="0"/>
            </a:br>
            <a:r>
              <a:rPr lang="en-US" sz="3600" dirty="0"/>
              <a:t>Models </a:t>
            </a:r>
            <a:r>
              <a:rPr lang="en-US" sz="2000" dirty="0"/>
              <a:t>(3 of 5)</a:t>
            </a:r>
            <a:endParaRPr lang="en-US" sz="2400" dirty="0"/>
          </a:p>
        </p:txBody>
      </p:sp>
      <p:sp>
        <p:nvSpPr>
          <p:cNvPr id="8" name="Content Placeholder 7"/>
          <p:cNvSpPr>
            <a:spLocks noGrp="1"/>
          </p:cNvSpPr>
          <p:nvPr>
            <p:ph idx="1"/>
          </p:nvPr>
        </p:nvSpPr>
        <p:spPr>
          <a:xfrm>
            <a:off x="1981200" y="1600201"/>
            <a:ext cx="4038600" cy="381000"/>
          </a:xfrm>
        </p:spPr>
        <p:txBody>
          <a:bodyPr/>
          <a:lstStyle/>
          <a:p>
            <a:r>
              <a:rPr lang="en-US" sz="2400" dirty="0"/>
              <a:t>Standard Business Models</a:t>
            </a:r>
          </a:p>
        </p:txBody>
      </p:sp>
      <p:graphicFrame>
        <p:nvGraphicFramePr>
          <p:cNvPr id="5" name="Table 5"/>
          <p:cNvGraphicFramePr>
            <a:graphicFrameLocks/>
          </p:cNvGraphicFramePr>
          <p:nvPr/>
        </p:nvGraphicFramePr>
        <p:xfrm>
          <a:off x="2218678" y="2192042"/>
          <a:ext cx="8001000" cy="1793241"/>
        </p:xfrm>
        <a:graphic>
          <a:graphicData uri="http://schemas.openxmlformats.org/drawingml/2006/table">
            <a:tbl>
              <a:tblPr firstRow="1" bandRow="1">
                <a:tableStyleId>{3B4B98B0-60AC-42C2-AFA5-B58CD77FA1E5}</a:tableStyleId>
              </a:tblPr>
              <a:tblGrid>
                <a:gridCol w="4191000">
                  <a:extLst>
                    <a:ext uri="{9D8B030D-6E8A-4147-A177-3AD203B41FA5}">
                      <a16:colId xmlns:a16="http://schemas.microsoft.com/office/drawing/2014/main" val="20000"/>
                    </a:ext>
                  </a:extLst>
                </a:gridCol>
                <a:gridCol w="3810000">
                  <a:extLst>
                    <a:ext uri="{9D8B030D-6E8A-4147-A177-3AD203B41FA5}">
                      <a16:colId xmlns:a16="http://schemas.microsoft.com/office/drawing/2014/main" val="20001"/>
                    </a:ext>
                  </a:extLst>
                </a:gridCol>
              </a:tblGrid>
              <a:tr h="41486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dirty="0">
                          <a:solidFill>
                            <a:schemeClr val="tx1"/>
                          </a:solidFill>
                          <a:latin typeface="+mn-lt"/>
                          <a:cs typeface="Times New Roman" panose="02020603050405020304" pitchFamily="18" charset="0"/>
                        </a:rPr>
                        <a:t>Business</a:t>
                      </a:r>
                      <a:r>
                        <a:rPr lang="en-US" sz="1800" b="1" baseline="0" dirty="0">
                          <a:solidFill>
                            <a:schemeClr val="tx1"/>
                          </a:solidFill>
                          <a:latin typeface="+mn-lt"/>
                          <a:cs typeface="Times New Roman" panose="02020603050405020304" pitchFamily="18" charset="0"/>
                        </a:rPr>
                        <a:t> Model</a:t>
                      </a:r>
                      <a:endParaRPr lang="en-US" sz="1800" b="1" dirty="0">
                        <a:latin typeface="+mn-lt"/>
                      </a:endParaRP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dirty="0">
                          <a:solidFill>
                            <a:schemeClr val="tx1"/>
                          </a:solidFill>
                          <a:latin typeface="+mn-lt"/>
                          <a:cs typeface="Times New Roman" panose="02020603050405020304" pitchFamily="18" charset="0"/>
                        </a:rPr>
                        <a:t>Representative</a:t>
                      </a:r>
                      <a:r>
                        <a:rPr lang="en-US" sz="1800" b="1" baseline="0" dirty="0">
                          <a:solidFill>
                            <a:schemeClr val="tx1"/>
                          </a:solidFill>
                          <a:latin typeface="+mn-lt"/>
                          <a:cs typeface="Times New Roman" panose="02020603050405020304" pitchFamily="18" charset="0"/>
                        </a:rPr>
                        <a:t> Companies</a:t>
                      </a:r>
                      <a:endParaRPr lang="en-US" sz="1800" b="1" dirty="0">
                        <a:latin typeface="+mn-lt"/>
                      </a:endParaRP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517292">
                <a:tc>
                  <a:txBody>
                    <a:bodyPr/>
                    <a:lstStyle/>
                    <a:p>
                      <a:r>
                        <a:rPr lang="en-US" sz="1800" dirty="0">
                          <a:latin typeface="+mn-lt"/>
                          <a:cs typeface="Times New Roman" panose="02020603050405020304" pitchFamily="18" charset="0"/>
                        </a:rPr>
                        <a:t>Razor</a:t>
                      </a:r>
                      <a:r>
                        <a:rPr lang="en-US" sz="1800" baseline="0" dirty="0">
                          <a:latin typeface="+mn-lt"/>
                          <a:cs typeface="Times New Roman" panose="02020603050405020304" pitchFamily="18" charset="0"/>
                        </a:rPr>
                        <a:t> and Blades Business Model</a:t>
                      </a:r>
                      <a:endParaRPr lang="en-US" sz="1800" dirty="0">
                        <a:latin typeface="+mn-lt"/>
                        <a:cs typeface="Times New Roman" panose="02020603050405020304" pitchFamily="18" charset="0"/>
                      </a:endParaRP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latin typeface="+mn-lt"/>
                          <a:cs typeface="Times New Roman" panose="02020603050405020304" pitchFamily="18" charset="0"/>
                        </a:rPr>
                        <a:t>Game Consoles</a:t>
                      </a:r>
                      <a:r>
                        <a:rPr lang="en-US" sz="1800" baseline="0" dirty="0">
                          <a:latin typeface="+mn-lt"/>
                          <a:cs typeface="Times New Roman" panose="02020603050405020304" pitchFamily="18" charset="0"/>
                        </a:rPr>
                        <a:t> and Games, Printers and Ink Cartridges</a:t>
                      </a:r>
                      <a:endParaRPr lang="en-US" sz="1800" dirty="0">
                        <a:latin typeface="+mn-lt"/>
                        <a:cs typeface="Times New Roman" panose="02020603050405020304" pitchFamily="18" charset="0"/>
                      </a:endParaRP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41486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latin typeface="+mn-lt"/>
                          <a:cs typeface="Times New Roman" panose="02020603050405020304" pitchFamily="18" charset="0"/>
                        </a:rPr>
                        <a:t>Subscription</a:t>
                      </a:r>
                      <a:r>
                        <a:rPr lang="en-US" sz="1800" baseline="0" dirty="0">
                          <a:latin typeface="+mn-lt"/>
                          <a:cs typeface="Times New Roman" panose="02020603050405020304" pitchFamily="18" charset="0"/>
                        </a:rPr>
                        <a:t> Business Model</a:t>
                      </a:r>
                      <a:endParaRPr lang="en-US" sz="1800" dirty="0">
                        <a:latin typeface="+mn-lt"/>
                        <a:cs typeface="Times New Roman" panose="02020603050405020304" pitchFamily="18" charset="0"/>
                      </a:endParaRP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latin typeface="+mn-lt"/>
                          <a:cs typeface="Times New Roman" panose="02020603050405020304" pitchFamily="18" charset="0"/>
                        </a:rPr>
                        <a:t>Birchbox, Blue Apron, Netflix</a:t>
                      </a: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41486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latin typeface="+mn-lt"/>
                          <a:cs typeface="Times New Roman" panose="02020603050405020304" pitchFamily="18" charset="0"/>
                        </a:rPr>
                        <a:t>Traditional Retailer Business Model</a:t>
                      </a:r>
                      <a:endParaRPr lang="en-US" sz="1800" dirty="0">
                        <a:latin typeface="+mn-lt"/>
                      </a:endParaRP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latin typeface="+mn-lt"/>
                          <a:cs typeface="Times New Roman" panose="02020603050405020304" pitchFamily="18" charset="0"/>
                        </a:rPr>
                        <a:t>Whole</a:t>
                      </a:r>
                      <a:r>
                        <a:rPr lang="en-US" sz="1800" baseline="0" dirty="0">
                          <a:latin typeface="+mn-lt"/>
                          <a:cs typeface="Times New Roman" panose="02020603050405020304" pitchFamily="18" charset="0"/>
                        </a:rPr>
                        <a:t> Foods Markets, Zappos</a:t>
                      </a:r>
                      <a:endParaRPr lang="en-US" sz="1800" dirty="0">
                        <a:latin typeface="+mn-lt"/>
                        <a:cs typeface="Times New Roman" panose="02020603050405020304" pitchFamily="18" charset="0"/>
                      </a:endParaRP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4556734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z="3600" dirty="0"/>
              <a:t>General Categories of Business </a:t>
            </a:r>
            <a:br>
              <a:rPr lang="en-US" sz="3600" dirty="0"/>
            </a:br>
            <a:r>
              <a:rPr lang="en-US" sz="3600" dirty="0"/>
              <a:t>Models </a:t>
            </a:r>
            <a:r>
              <a:rPr lang="en-US" sz="2000" dirty="0"/>
              <a:t>(4 of 5)</a:t>
            </a:r>
          </a:p>
        </p:txBody>
      </p:sp>
      <p:sp>
        <p:nvSpPr>
          <p:cNvPr id="7" name="Content Placeholder 6"/>
          <p:cNvSpPr>
            <a:spLocks noGrp="1"/>
          </p:cNvSpPr>
          <p:nvPr>
            <p:ph idx="1"/>
          </p:nvPr>
        </p:nvSpPr>
        <p:spPr>
          <a:xfrm>
            <a:off x="983432" y="1638300"/>
            <a:ext cx="10225136" cy="3581400"/>
          </a:xfrm>
        </p:spPr>
        <p:txBody>
          <a:bodyPr/>
          <a:lstStyle/>
          <a:p>
            <a:pPr marL="256032" indent="-256032">
              <a:buSzPct val="100000"/>
            </a:pPr>
            <a:r>
              <a:rPr lang="en-US" sz="2400" dirty="0"/>
              <a:t>Disruptive Business Models</a:t>
            </a:r>
          </a:p>
          <a:p>
            <a:pPr marL="740664" lvl="1"/>
            <a:r>
              <a:rPr lang="en-US" sz="2400" dirty="0"/>
              <a:t>The second category is disruptive business models.</a:t>
            </a:r>
          </a:p>
          <a:p>
            <a:pPr marL="740664" lvl="1"/>
            <a:r>
              <a:rPr lang="en-US" sz="2400" dirty="0"/>
              <a:t>Disruptive business models, which are rare, are ones that do not fit the profile of a standard business model.</a:t>
            </a:r>
          </a:p>
          <a:p>
            <a:pPr marL="740664" lvl="1"/>
            <a:r>
              <a:rPr lang="en-US" sz="2400" dirty="0"/>
              <a:t>They are impactful enough that they disrupt or change the way business is conducted in an industry or an important niche within an industry.</a:t>
            </a:r>
          </a:p>
          <a:p>
            <a:pPr marL="740664" lvl="1"/>
            <a:r>
              <a:rPr lang="en-US" sz="2400" dirty="0"/>
              <a:t>The next slides depict four business models that were disruptive when they were introduced.</a:t>
            </a:r>
          </a:p>
        </p:txBody>
      </p:sp>
    </p:spTree>
    <p:extLst>
      <p:ext uri="{BB962C8B-B14F-4D97-AF65-F5344CB8AC3E}">
        <p14:creationId xmlns:p14="http://schemas.microsoft.com/office/powerpoint/2010/main" val="17518478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z="3600" dirty="0"/>
              <a:t>General Categories of Business </a:t>
            </a:r>
            <a:br>
              <a:rPr lang="en-US" sz="3600" dirty="0"/>
            </a:br>
            <a:r>
              <a:rPr lang="en-US" sz="3600" dirty="0"/>
              <a:t>Models </a:t>
            </a:r>
            <a:r>
              <a:rPr lang="en-US" sz="2000" dirty="0"/>
              <a:t>(5 of 5)</a:t>
            </a:r>
          </a:p>
        </p:txBody>
      </p:sp>
      <p:sp>
        <p:nvSpPr>
          <p:cNvPr id="8" name="Content Placeholder 7"/>
          <p:cNvSpPr>
            <a:spLocks noGrp="1"/>
          </p:cNvSpPr>
          <p:nvPr>
            <p:ph idx="1"/>
          </p:nvPr>
        </p:nvSpPr>
        <p:spPr>
          <a:xfrm>
            <a:off x="1981200" y="1600201"/>
            <a:ext cx="7643192" cy="381000"/>
          </a:xfrm>
        </p:spPr>
        <p:txBody>
          <a:bodyPr/>
          <a:lstStyle/>
          <a:p>
            <a:r>
              <a:rPr lang="en-US" sz="2400" dirty="0"/>
              <a:t>Disruptive </a:t>
            </a:r>
            <a:r>
              <a:rPr lang="en-US" sz="2400"/>
              <a:t>Business Models</a:t>
            </a:r>
            <a:endParaRPr lang="en-US" sz="2400" dirty="0"/>
          </a:p>
        </p:txBody>
      </p:sp>
      <p:graphicFrame>
        <p:nvGraphicFramePr>
          <p:cNvPr id="10" name="Table 5"/>
          <p:cNvGraphicFramePr>
            <a:graphicFrameLocks noGrp="1"/>
          </p:cNvGraphicFramePr>
          <p:nvPr>
            <p:ph idx="4294967295"/>
          </p:nvPr>
        </p:nvGraphicFramePr>
        <p:xfrm>
          <a:off x="2200922" y="2151358"/>
          <a:ext cx="7924800" cy="3625086"/>
        </p:xfrm>
        <a:graphic>
          <a:graphicData uri="http://schemas.openxmlformats.org/drawingml/2006/table">
            <a:tbl>
              <a:tblPr firstRow="1" bandRow="1">
                <a:tableStyleId>{3B4B98B0-60AC-42C2-AFA5-B58CD77FA1E5}</a:tableStyleId>
              </a:tblPr>
              <a:tblGrid>
                <a:gridCol w="5283200">
                  <a:extLst>
                    <a:ext uri="{9D8B030D-6E8A-4147-A177-3AD203B41FA5}">
                      <a16:colId xmlns:a16="http://schemas.microsoft.com/office/drawing/2014/main" val="20000"/>
                    </a:ext>
                  </a:extLst>
                </a:gridCol>
                <a:gridCol w="2641600">
                  <a:extLst>
                    <a:ext uri="{9D8B030D-6E8A-4147-A177-3AD203B41FA5}">
                      <a16:colId xmlns:a16="http://schemas.microsoft.com/office/drawing/2014/main" val="20001"/>
                    </a:ext>
                  </a:extLst>
                </a:gridCol>
              </a:tblGrid>
              <a:tr h="41930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1" dirty="0">
                          <a:solidFill>
                            <a:schemeClr val="tx1"/>
                          </a:solidFill>
                          <a:latin typeface="+mn-lt"/>
                          <a:cs typeface="Times New Roman" panose="02020603050405020304" pitchFamily="18" charset="0"/>
                        </a:rPr>
                        <a:t>Business</a:t>
                      </a:r>
                      <a:r>
                        <a:rPr lang="en-US" sz="1600" b="1" baseline="0" dirty="0">
                          <a:solidFill>
                            <a:schemeClr val="tx1"/>
                          </a:solidFill>
                          <a:latin typeface="+mn-lt"/>
                          <a:cs typeface="Times New Roman" panose="02020603050405020304" pitchFamily="18" charset="0"/>
                        </a:rPr>
                        <a:t> Model</a:t>
                      </a:r>
                      <a:endParaRPr lang="en-US" sz="1600" b="1" dirty="0">
                        <a:latin typeface="+mn-lt"/>
                      </a:endParaRP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1" baseline="0" dirty="0">
                          <a:solidFill>
                            <a:schemeClr val="tx1"/>
                          </a:solidFill>
                          <a:latin typeface="+mn-lt"/>
                          <a:cs typeface="Times New Roman" panose="02020603050405020304" pitchFamily="18" charset="0"/>
                        </a:rPr>
                        <a:t>Company or Companies That Introduced It</a:t>
                      </a:r>
                      <a:endParaRPr lang="en-US" sz="1600" b="1" dirty="0">
                        <a:latin typeface="+mn-lt"/>
                      </a:endParaRP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60874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latin typeface="+mn-lt"/>
                          <a:cs typeface="Times New Roman" panose="02020603050405020304" pitchFamily="18" charset="0"/>
                        </a:rPr>
                        <a:t>Direct-to-Consumer</a:t>
                      </a:r>
                      <a:r>
                        <a:rPr lang="en-US" sz="1600" baseline="0" dirty="0">
                          <a:latin typeface="+mn-lt"/>
                          <a:cs typeface="Times New Roman" panose="02020603050405020304" pitchFamily="18" charset="0"/>
                        </a:rPr>
                        <a:t> Computer Sales (which allowed consumers to customize their computers)</a:t>
                      </a:r>
                      <a:endParaRPr lang="en-US" sz="1600" dirty="0">
                        <a:latin typeface="+mn-lt"/>
                      </a:endParaRP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latin typeface="+mn-lt"/>
                          <a:cs typeface="Times New Roman" panose="02020603050405020304" pitchFamily="18" charset="0"/>
                        </a:rPr>
                        <a:t>Dell</a:t>
                      </a:r>
                      <a:endParaRPr lang="en-US" sz="1600" dirty="0">
                        <a:latin typeface="+mn-lt"/>
                      </a:endParaRP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74923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latin typeface="+mn-lt"/>
                          <a:cs typeface="Times New Roman" panose="02020603050405020304" pitchFamily="18" charset="0"/>
                        </a:rPr>
                        <a:t>Online Text Ads</a:t>
                      </a:r>
                      <a:r>
                        <a:rPr lang="en-US" sz="1600" baseline="0" dirty="0">
                          <a:latin typeface="+mn-lt"/>
                          <a:cs typeface="Times New Roman" panose="02020603050405020304" pitchFamily="18" charset="0"/>
                        </a:rPr>
                        <a:t> on Search Engines (allowed advertisers to place ads for products that searchers were already searching for)</a:t>
                      </a:r>
                      <a:endParaRPr lang="en-US" sz="1600" dirty="0">
                        <a:latin typeface="+mn-lt"/>
                      </a:endParaRP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latin typeface="+mn-lt"/>
                          <a:cs typeface="Times New Roman" panose="02020603050405020304" pitchFamily="18" charset="0"/>
                        </a:rPr>
                        <a:t>Yahoo, Google</a:t>
                      </a:r>
                      <a:endParaRPr lang="en-US" sz="1600" dirty="0">
                        <a:latin typeface="+mn-lt"/>
                      </a:endParaRP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88971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latin typeface="+mn-lt"/>
                          <a:cs typeface="Times New Roman" panose="02020603050405020304" pitchFamily="18" charset="0"/>
                        </a:rPr>
                        <a:t>Software</a:t>
                      </a:r>
                      <a:r>
                        <a:rPr lang="en-US" sz="1600" baseline="0" dirty="0">
                          <a:latin typeface="+mn-lt"/>
                          <a:cs typeface="Times New Roman" panose="02020603050405020304" pitchFamily="18" charset="0"/>
                        </a:rPr>
                        <a:t> as a Service (SaaS) (By moving software to the cloud, allowed users to access the software and their data from anywhere there was an Internet connection)</a:t>
                      </a:r>
                      <a:endParaRPr lang="en-US" sz="1600" dirty="0">
                        <a:latin typeface="+mn-lt"/>
                      </a:endParaRP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latin typeface="+mn-lt"/>
                          <a:cs typeface="Times New Roman" panose="02020603050405020304" pitchFamily="18" charset="0"/>
                          <a:hlinkClick r:id="rId2"/>
                        </a:rPr>
                        <a:t>Salesforce.com</a:t>
                      </a:r>
                      <a:endParaRPr lang="en-US" sz="1600" dirty="0">
                        <a:latin typeface="+mn-lt"/>
                        <a:cs typeface="Times New Roman" panose="02020603050405020304" pitchFamily="18" charset="0"/>
                      </a:endParaRP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88971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latin typeface="+mn-lt"/>
                          <a:cs typeface="Times New Roman" panose="02020603050405020304" pitchFamily="18" charset="0"/>
                        </a:rPr>
                        <a:t>Cloud-based Service</a:t>
                      </a:r>
                      <a:r>
                        <a:rPr lang="en-US" sz="1600" baseline="0" dirty="0">
                          <a:latin typeface="+mn-lt"/>
                          <a:cs typeface="Times New Roman" panose="02020603050405020304" pitchFamily="18" charset="0"/>
                        </a:rPr>
                        <a:t> to Connect Riders and People Willing to Provide Rides (Provided riders with an app that connects them with the owners of private cars)</a:t>
                      </a:r>
                      <a:endParaRPr lang="en-US" sz="1600" dirty="0">
                        <a:latin typeface="+mn-lt"/>
                        <a:cs typeface="Times New Roman" panose="02020603050405020304" pitchFamily="18" charset="0"/>
                      </a:endParaRP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latin typeface="+mn-lt"/>
                          <a:cs typeface="Times New Roman" panose="02020603050405020304" pitchFamily="18" charset="0"/>
                        </a:rPr>
                        <a:t>Uber, Lyft</a:t>
                      </a: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06610450"/>
                  </a:ext>
                </a:extLst>
              </a:tr>
            </a:tbl>
          </a:graphicData>
        </a:graphic>
      </p:graphicFrame>
    </p:spTree>
    <p:extLst>
      <p:ext uri="{BB962C8B-B14F-4D97-AF65-F5344CB8AC3E}">
        <p14:creationId xmlns:p14="http://schemas.microsoft.com/office/powerpoint/2010/main" val="28306787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z="3600" dirty="0"/>
              <a:t>Barringer/Ireland Business Model Template </a:t>
            </a:r>
            <a:r>
              <a:rPr lang="en-US" sz="2000" dirty="0"/>
              <a:t>(1 of 2)</a:t>
            </a:r>
          </a:p>
        </p:txBody>
      </p:sp>
      <p:sp>
        <p:nvSpPr>
          <p:cNvPr id="7" name="Content Placeholder 6"/>
          <p:cNvSpPr>
            <a:spLocks noGrp="1"/>
          </p:cNvSpPr>
          <p:nvPr>
            <p:ph idx="1"/>
          </p:nvPr>
        </p:nvSpPr>
        <p:spPr/>
        <p:txBody>
          <a:bodyPr/>
          <a:lstStyle/>
          <a:p>
            <a:pPr marL="256032" indent="-256032">
              <a:buSzPct val="100000"/>
              <a:defRPr/>
            </a:pPr>
            <a:r>
              <a:rPr lang="en-US" altLang="en-US" sz="2400" dirty="0"/>
              <a:t>Barringer/Ireland Business Model Template</a:t>
            </a:r>
          </a:p>
          <a:p>
            <a:pPr marL="740664" lvl="1">
              <a:defRPr/>
            </a:pPr>
            <a:r>
              <a:rPr lang="en-US" altLang="en-US" sz="2400" dirty="0">
                <a:ea typeface="ＭＳ Ｐゴシック" charset="0"/>
              </a:rPr>
              <a:t>Although not everyone agrees precisely on the components of a business model, many agree that a successful business model has a common set of attributes.</a:t>
            </a:r>
          </a:p>
          <a:p>
            <a:pPr marL="740664" lvl="1">
              <a:defRPr/>
            </a:pPr>
            <a:r>
              <a:rPr lang="en-US" altLang="en-US" sz="2400" dirty="0">
                <a:ea typeface="ＭＳ Ｐゴシック" charset="0"/>
              </a:rPr>
              <a:t>These attributes can be laid out in a visual framework or template so it is easy to see the individual parts and their interrelationships.</a:t>
            </a:r>
          </a:p>
          <a:p>
            <a:pPr marL="740664" lvl="1">
              <a:defRPr/>
            </a:pPr>
            <a:r>
              <a:rPr lang="en-US" altLang="en-US" sz="2400" dirty="0">
                <a:ea typeface="ＭＳ Ｐゴシック" charset="0"/>
              </a:rPr>
              <a:t>The Barringer/Ireland Business Model Template is shown in the next slide.</a:t>
            </a:r>
            <a:endParaRPr lang="en-US" sz="2400" dirty="0"/>
          </a:p>
        </p:txBody>
      </p:sp>
    </p:spTree>
    <p:extLst>
      <p:ext uri="{BB962C8B-B14F-4D97-AF65-F5344CB8AC3E}">
        <p14:creationId xmlns:p14="http://schemas.microsoft.com/office/powerpoint/2010/main" val="29140422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609600" y="-89157"/>
            <a:ext cx="10972800" cy="1143000"/>
          </a:xfrm>
        </p:spPr>
        <p:txBody>
          <a:bodyPr/>
          <a:lstStyle/>
          <a:p>
            <a:r>
              <a:rPr lang="en-US" sz="3600" dirty="0"/>
              <a:t>Barringer/Ireland Business Model Template </a:t>
            </a:r>
            <a:r>
              <a:rPr lang="en-US" sz="2000" dirty="0"/>
              <a:t>(2 of 2)</a:t>
            </a:r>
          </a:p>
        </p:txBody>
      </p:sp>
      <p:sp>
        <p:nvSpPr>
          <p:cNvPr id="2" name="Content Placeholder 1"/>
          <p:cNvSpPr>
            <a:spLocks noGrp="1"/>
          </p:cNvSpPr>
          <p:nvPr>
            <p:ph idx="1"/>
          </p:nvPr>
        </p:nvSpPr>
        <p:spPr>
          <a:xfrm>
            <a:off x="1991544" y="863343"/>
            <a:ext cx="7467600" cy="380999"/>
          </a:xfrm>
        </p:spPr>
        <p:txBody>
          <a:bodyPr/>
          <a:lstStyle/>
          <a:p>
            <a:pPr marL="0" indent="0">
              <a:buNone/>
            </a:pPr>
            <a:r>
              <a:rPr lang="en-IN" sz="2200" b="1" dirty="0"/>
              <a:t>Figure 4.2 </a:t>
            </a:r>
            <a:r>
              <a:rPr lang="en-IN" sz="2200" dirty="0"/>
              <a:t>Barringer/Ireland Business Model Template</a:t>
            </a:r>
          </a:p>
        </p:txBody>
      </p:sp>
      <p:pic>
        <p:nvPicPr>
          <p:cNvPr id="3" name="Picture 2" descr="Four business model templates. The first template is about Core Strategy and is four squares that are in a 2 by 2 grid which reads business mission, basis of differentiation, target market, and product or market scope. The second template is about Resources two columns reading core competency and key assets. The third template is about Financials and has a one column row over a two column row. The first row is Revenue Streams and the next row reads cost structure and financing or funding. The fourth template is Operations and is two columns with the right column split into two rows. The left column reads product or service production the right column top row is channels and the bottom row is key partne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99656" y="1417124"/>
            <a:ext cx="5832648" cy="4237242"/>
          </a:xfrm>
          <a:prstGeom prst="rect">
            <a:avLst/>
          </a:prstGeom>
        </p:spPr>
      </p:pic>
    </p:spTree>
    <p:extLst>
      <p:ext uri="{BB962C8B-B14F-4D97-AF65-F5344CB8AC3E}">
        <p14:creationId xmlns:p14="http://schemas.microsoft.com/office/powerpoint/2010/main" val="35442991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z="3600" dirty="0"/>
              <a:t>Core Strategy </a:t>
            </a:r>
            <a:r>
              <a:rPr lang="en-US" sz="2000" dirty="0"/>
              <a:t>(1 of 5) – </a:t>
            </a:r>
            <a:r>
              <a:rPr lang="en-US" sz="2000" dirty="0">
                <a:solidFill>
                  <a:srgbClr val="FF0000"/>
                </a:solidFill>
              </a:rPr>
              <a:t>Relevant to Assessment</a:t>
            </a:r>
          </a:p>
        </p:txBody>
      </p:sp>
      <p:sp>
        <p:nvSpPr>
          <p:cNvPr id="7" name="Content Placeholder 6"/>
          <p:cNvSpPr>
            <a:spLocks noGrp="1"/>
          </p:cNvSpPr>
          <p:nvPr>
            <p:ph idx="1"/>
          </p:nvPr>
        </p:nvSpPr>
        <p:spPr/>
        <p:txBody>
          <a:bodyPr/>
          <a:lstStyle/>
          <a:p>
            <a:pPr marL="256032" indent="-256032">
              <a:buSzPct val="100000"/>
            </a:pPr>
            <a:r>
              <a:rPr lang="en-US" sz="2400" dirty="0"/>
              <a:t>Core Strategy</a:t>
            </a:r>
          </a:p>
          <a:p>
            <a:pPr marL="740664" lvl="1" indent="-283464"/>
            <a:r>
              <a:rPr lang="en-US" sz="2400" dirty="0"/>
              <a:t>The first component of the business model is core strategy.</a:t>
            </a:r>
          </a:p>
          <a:p>
            <a:pPr marL="740664" lvl="1" indent="-283464"/>
            <a:r>
              <a:rPr lang="en-US" sz="2400" dirty="0"/>
              <a:t>A core strategy describes how the firm plans to compete relative to its competitors.</a:t>
            </a:r>
          </a:p>
          <a:p>
            <a:pPr marL="740664" lvl="1" indent="-283464"/>
            <a:r>
              <a:rPr lang="en-US" sz="2400" dirty="0"/>
              <a:t>The primary elements of core strategy are:</a:t>
            </a:r>
          </a:p>
          <a:p>
            <a:pPr lvl="2"/>
            <a:r>
              <a:rPr lang="en-US" dirty="0"/>
              <a:t>Business Mission</a:t>
            </a:r>
          </a:p>
          <a:p>
            <a:pPr lvl="2"/>
            <a:r>
              <a:rPr lang="en-US" dirty="0"/>
              <a:t>Basis of Differentiation</a:t>
            </a:r>
          </a:p>
          <a:p>
            <a:pPr lvl="2"/>
            <a:r>
              <a:rPr lang="en-US" dirty="0"/>
              <a:t>Target Market</a:t>
            </a:r>
          </a:p>
          <a:p>
            <a:pPr lvl="2"/>
            <a:r>
              <a:rPr lang="en-US" dirty="0"/>
              <a:t>Product/Market Scope</a:t>
            </a:r>
          </a:p>
        </p:txBody>
      </p:sp>
    </p:spTree>
    <p:extLst>
      <p:ext uri="{BB962C8B-B14F-4D97-AF65-F5344CB8AC3E}">
        <p14:creationId xmlns:p14="http://schemas.microsoft.com/office/powerpoint/2010/main" val="3592739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z="3600" dirty="0"/>
              <a:t>Core Strategy </a:t>
            </a:r>
            <a:r>
              <a:rPr lang="en-US" sz="2000" dirty="0"/>
              <a:t>(2 of 5)</a:t>
            </a:r>
          </a:p>
        </p:txBody>
      </p:sp>
      <p:sp>
        <p:nvSpPr>
          <p:cNvPr id="7" name="Content Placeholder 6"/>
          <p:cNvSpPr>
            <a:spLocks noGrp="1"/>
          </p:cNvSpPr>
          <p:nvPr>
            <p:ph idx="1"/>
          </p:nvPr>
        </p:nvSpPr>
        <p:spPr/>
        <p:txBody>
          <a:bodyPr/>
          <a:lstStyle/>
          <a:p>
            <a:pPr marL="256032" indent="-256032">
              <a:buSzPct val="100000"/>
            </a:pPr>
            <a:r>
              <a:rPr lang="en-US" sz="2400" dirty="0"/>
              <a:t>Business Mission</a:t>
            </a:r>
          </a:p>
          <a:p>
            <a:pPr marL="740664" lvl="1"/>
            <a:r>
              <a:rPr lang="en-US" sz="2400" dirty="0"/>
              <a:t>A business</a:t>
            </a:r>
            <a:r>
              <a:rPr lang="en-US" altLang="en-US" sz="2400" dirty="0"/>
              <a:t>’</a:t>
            </a:r>
            <a:r>
              <a:rPr lang="en-US" sz="2400" dirty="0"/>
              <a:t>s mission or mission statement describes why it exists and what its business model is supposed to accomplish.</a:t>
            </a:r>
          </a:p>
          <a:p>
            <a:pPr marL="740664" lvl="1"/>
            <a:r>
              <a:rPr lang="en-US" sz="2400" dirty="0"/>
              <a:t>If carefully written and used properly, a mission statement can articulate a business</a:t>
            </a:r>
            <a:r>
              <a:rPr lang="en-US" altLang="en-US" sz="2400" dirty="0"/>
              <a:t>’</a:t>
            </a:r>
            <a:r>
              <a:rPr lang="en-US" sz="2400" dirty="0"/>
              <a:t>s overarching priorities and act as its financial and moral compass.</a:t>
            </a:r>
          </a:p>
          <a:p>
            <a:pPr marL="740664" lvl="1"/>
            <a:r>
              <a:rPr lang="en-US" sz="2400" dirty="0"/>
              <a:t>A well-written mission statement is something that a business can continually refer back to as it makes important decisions in other elements of its business model.</a:t>
            </a:r>
          </a:p>
        </p:txBody>
      </p:sp>
    </p:spTree>
    <p:extLst>
      <p:ext uri="{BB962C8B-B14F-4D97-AF65-F5344CB8AC3E}">
        <p14:creationId xmlns:p14="http://schemas.microsoft.com/office/powerpoint/2010/main" val="10478279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z="3600" dirty="0"/>
              <a:t>Core Strategy </a:t>
            </a:r>
            <a:r>
              <a:rPr lang="en-US" sz="2000" dirty="0"/>
              <a:t>(3 of 5)</a:t>
            </a:r>
          </a:p>
        </p:txBody>
      </p:sp>
      <p:sp>
        <p:nvSpPr>
          <p:cNvPr id="7" name="Content Placeholder 6"/>
          <p:cNvSpPr>
            <a:spLocks noGrp="1"/>
          </p:cNvSpPr>
          <p:nvPr>
            <p:ph idx="1"/>
          </p:nvPr>
        </p:nvSpPr>
        <p:spPr>
          <a:xfrm>
            <a:off x="624934" y="1166018"/>
            <a:ext cx="10729192" cy="4525963"/>
          </a:xfrm>
        </p:spPr>
        <p:txBody>
          <a:bodyPr/>
          <a:lstStyle/>
          <a:p>
            <a:pPr marL="256032" indent="-256032">
              <a:buSzPct val="100000"/>
            </a:pPr>
            <a:r>
              <a:rPr lang="en-US" sz="2400" dirty="0"/>
              <a:t>Basis of Differentiation</a:t>
            </a:r>
          </a:p>
          <a:p>
            <a:pPr marL="740664" lvl="1"/>
            <a:r>
              <a:rPr lang="en-US" sz="2400" dirty="0"/>
              <a:t>It</a:t>
            </a:r>
            <a:r>
              <a:rPr lang="en-US" altLang="en-US" sz="2400" dirty="0"/>
              <a:t>’</a:t>
            </a:r>
            <a:r>
              <a:rPr lang="en-US" sz="2400" dirty="0"/>
              <a:t>s important that a business clearly articulate the points that differentiate its product or service from competitors.</a:t>
            </a:r>
          </a:p>
          <a:p>
            <a:pPr marL="740664" lvl="1"/>
            <a:r>
              <a:rPr lang="en-US" sz="2400" dirty="0"/>
              <a:t>A company</a:t>
            </a:r>
            <a:r>
              <a:rPr lang="en-US" altLang="en-US" sz="2400" dirty="0"/>
              <a:t>’</a:t>
            </a:r>
            <a:r>
              <a:rPr lang="en-US" sz="2400" dirty="0"/>
              <a:t>s basis of differentiation is what causes consumers to pick one company</a:t>
            </a:r>
            <a:r>
              <a:rPr lang="en-US" altLang="en-US" sz="2400" dirty="0"/>
              <a:t>’</a:t>
            </a:r>
            <a:r>
              <a:rPr lang="en-US" sz="2400" dirty="0"/>
              <a:t>s products over another</a:t>
            </a:r>
            <a:r>
              <a:rPr lang="en-US" altLang="en-US" sz="2400" dirty="0"/>
              <a:t>’</a:t>
            </a:r>
            <a:r>
              <a:rPr lang="en-US" sz="2400" dirty="0"/>
              <a:t>s.</a:t>
            </a:r>
          </a:p>
          <a:p>
            <a:pPr marL="740664" lvl="1"/>
            <a:r>
              <a:rPr lang="en-US" sz="2400" dirty="0"/>
              <a:t>It is what solves a problem or satisfies a customer need.</a:t>
            </a:r>
          </a:p>
          <a:p>
            <a:pPr marL="740664" lvl="1"/>
            <a:r>
              <a:rPr lang="en-US" sz="2400" dirty="0"/>
              <a:t>It is best to limit a company</a:t>
            </a:r>
            <a:r>
              <a:rPr lang="en-US" altLang="en-US" sz="2400" dirty="0"/>
              <a:t>’</a:t>
            </a:r>
            <a:r>
              <a:rPr lang="en-US" sz="2400" dirty="0"/>
              <a:t>s basis of differentiation to two to three key points.</a:t>
            </a:r>
          </a:p>
          <a:p>
            <a:pPr marL="740664" lvl="1"/>
            <a:r>
              <a:rPr lang="en-US" sz="2400" dirty="0"/>
              <a:t>Make sure that your points of differentiation refer to benefits rather than features.</a:t>
            </a:r>
          </a:p>
        </p:txBody>
      </p:sp>
    </p:spTree>
    <p:extLst>
      <p:ext uri="{BB962C8B-B14F-4D97-AF65-F5344CB8AC3E}">
        <p14:creationId xmlns:p14="http://schemas.microsoft.com/office/powerpoint/2010/main" val="34913316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z="3600" dirty="0"/>
              <a:t>Core Strategy </a:t>
            </a:r>
            <a:r>
              <a:rPr lang="en-US" sz="2000" dirty="0"/>
              <a:t>(4 of 5)</a:t>
            </a:r>
          </a:p>
        </p:txBody>
      </p:sp>
      <p:sp>
        <p:nvSpPr>
          <p:cNvPr id="7" name="Content Placeholder 6"/>
          <p:cNvSpPr>
            <a:spLocks noGrp="1"/>
          </p:cNvSpPr>
          <p:nvPr>
            <p:ph idx="1"/>
          </p:nvPr>
        </p:nvSpPr>
        <p:spPr>
          <a:xfrm>
            <a:off x="839416" y="1600201"/>
            <a:ext cx="10081120" cy="4525963"/>
          </a:xfrm>
        </p:spPr>
        <p:txBody>
          <a:bodyPr/>
          <a:lstStyle/>
          <a:p>
            <a:pPr marL="256032" indent="-256032">
              <a:buSzPct val="100000"/>
            </a:pPr>
            <a:r>
              <a:rPr lang="en-US" sz="2400" dirty="0"/>
              <a:t>Target Market</a:t>
            </a:r>
          </a:p>
          <a:p>
            <a:pPr marL="740664" lvl="1"/>
            <a:r>
              <a:rPr lang="en-US" sz="2400" dirty="0"/>
              <a:t>The identification of the target market in which the firm will compete is extremely important.</a:t>
            </a:r>
          </a:p>
          <a:p>
            <a:pPr marL="740664" lvl="1"/>
            <a:r>
              <a:rPr lang="en-US" sz="2400" dirty="0"/>
              <a:t>A target market is a place within a larger market segment that represents a narrow group of customers with similar interests.</a:t>
            </a:r>
          </a:p>
          <a:p>
            <a:pPr marL="740664" lvl="1"/>
            <a:r>
              <a:rPr lang="en-US" sz="2400" dirty="0"/>
              <a:t>A firm</a:t>
            </a:r>
            <a:r>
              <a:rPr lang="en-US" altLang="en-US" sz="2400" dirty="0"/>
              <a:t>’</a:t>
            </a:r>
            <a:r>
              <a:rPr lang="en-US" sz="2400" dirty="0"/>
              <a:t>s target market should be made explicit in the business model template.</a:t>
            </a:r>
          </a:p>
        </p:txBody>
      </p:sp>
    </p:spTree>
    <p:extLst>
      <p:ext uri="{BB962C8B-B14F-4D97-AF65-F5344CB8AC3E}">
        <p14:creationId xmlns:p14="http://schemas.microsoft.com/office/powerpoint/2010/main" val="19434534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z="3600" dirty="0"/>
              <a:t>Core Strategy</a:t>
            </a:r>
            <a:r>
              <a:rPr lang="en-US" sz="2000" dirty="0"/>
              <a:t>  (5 of 5)</a:t>
            </a:r>
          </a:p>
        </p:txBody>
      </p:sp>
      <p:sp>
        <p:nvSpPr>
          <p:cNvPr id="7" name="Content Placeholder 6"/>
          <p:cNvSpPr>
            <a:spLocks noGrp="1"/>
          </p:cNvSpPr>
          <p:nvPr>
            <p:ph idx="1"/>
          </p:nvPr>
        </p:nvSpPr>
        <p:spPr/>
        <p:txBody>
          <a:bodyPr/>
          <a:lstStyle/>
          <a:p>
            <a:pPr marL="256032" indent="-256032">
              <a:buSzPct val="100000"/>
            </a:pPr>
            <a:r>
              <a:rPr lang="en-US" sz="2400" dirty="0"/>
              <a:t>Product/Market Scope</a:t>
            </a:r>
          </a:p>
          <a:p>
            <a:pPr marL="740664" lvl="1"/>
            <a:r>
              <a:rPr lang="en-US" sz="2400" dirty="0"/>
              <a:t>A company</a:t>
            </a:r>
            <a:r>
              <a:rPr lang="en-US" altLang="en-US" sz="2400" dirty="0"/>
              <a:t>’</a:t>
            </a:r>
            <a:r>
              <a:rPr lang="en-US" sz="2400" dirty="0"/>
              <a:t>s product/market scope defines the products and markets on which it will concentrate.</a:t>
            </a:r>
          </a:p>
          <a:p>
            <a:pPr marL="740664" lvl="1"/>
            <a:r>
              <a:rPr lang="en-US" sz="2400" dirty="0"/>
              <a:t>Most firms start with a narrow (or limited) product/market scope, and pursue adjacent product and market opportunities as the company grows and becomes more financially secure.</a:t>
            </a:r>
          </a:p>
          <a:p>
            <a:pPr marL="740664" lvl="1"/>
            <a:r>
              <a:rPr lang="en-US" sz="2400" dirty="0"/>
              <a:t>In completing the business model template, a company should be very clear about its initial product/market scope and project 3-5 years in the future in terms of anticipated expansion.</a:t>
            </a:r>
            <a:endParaRPr lang="en-US" dirty="0"/>
          </a:p>
        </p:txBody>
      </p:sp>
    </p:spTree>
    <p:extLst>
      <p:ext uri="{BB962C8B-B14F-4D97-AF65-F5344CB8AC3E}">
        <p14:creationId xmlns:p14="http://schemas.microsoft.com/office/powerpoint/2010/main" val="38236404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z="3600" dirty="0"/>
              <a:t>Resources </a:t>
            </a:r>
            <a:r>
              <a:rPr lang="en-US" sz="2000" dirty="0"/>
              <a:t>(1 of 3)</a:t>
            </a:r>
            <a:endParaRPr lang="en-US" sz="2000" dirty="0">
              <a:solidFill>
                <a:srgbClr val="FF0000"/>
              </a:solidFill>
            </a:endParaRPr>
          </a:p>
        </p:txBody>
      </p:sp>
      <p:sp>
        <p:nvSpPr>
          <p:cNvPr id="7" name="Content Placeholder 6"/>
          <p:cNvSpPr>
            <a:spLocks noGrp="1"/>
          </p:cNvSpPr>
          <p:nvPr>
            <p:ph idx="1"/>
          </p:nvPr>
        </p:nvSpPr>
        <p:spPr/>
        <p:txBody>
          <a:bodyPr/>
          <a:lstStyle/>
          <a:p>
            <a:pPr marL="256032" indent="-256032">
              <a:buSzPct val="100000"/>
            </a:pPr>
            <a:r>
              <a:rPr lang="en-US" sz="2400" dirty="0"/>
              <a:t>Resources</a:t>
            </a:r>
          </a:p>
          <a:p>
            <a:pPr marL="740664" lvl="1"/>
            <a:r>
              <a:rPr lang="en-US" sz="2400" dirty="0"/>
              <a:t>The second component of a business model is resources.</a:t>
            </a:r>
          </a:p>
          <a:p>
            <a:pPr marL="740664" lvl="1"/>
            <a:r>
              <a:rPr lang="en-US" sz="2400" dirty="0"/>
              <a:t>Resources are the inputs a firm uses to produce, sell, distribute, and service a product or service.</a:t>
            </a:r>
          </a:p>
          <a:p>
            <a:pPr marL="740664" lvl="1"/>
            <a:r>
              <a:rPr lang="en-US" sz="2400" dirty="0"/>
              <a:t>A firm</a:t>
            </a:r>
            <a:r>
              <a:rPr lang="en-US" altLang="en-US" sz="2400" dirty="0"/>
              <a:t>’</a:t>
            </a:r>
            <a:r>
              <a:rPr lang="en-US" sz="2400" dirty="0"/>
              <a:t>s most important resources, both tangible and intangible, must be both difficult to imitate and hard to find a substitute for.</a:t>
            </a:r>
          </a:p>
          <a:p>
            <a:pPr lvl="2"/>
            <a:r>
              <a:rPr lang="en-US" sz="2400" dirty="0"/>
              <a:t>This stipulation is necessary for an individual company</a:t>
            </a:r>
            <a:r>
              <a:rPr lang="en-US" altLang="en-US" sz="2400" dirty="0"/>
              <a:t>’</a:t>
            </a:r>
            <a:r>
              <a:rPr lang="en-US" sz="2400" dirty="0"/>
              <a:t>s business model to be competitive over the long term.</a:t>
            </a:r>
          </a:p>
        </p:txBody>
      </p:sp>
    </p:spTree>
    <p:extLst>
      <p:ext uri="{BB962C8B-B14F-4D97-AF65-F5344CB8AC3E}">
        <p14:creationId xmlns:p14="http://schemas.microsoft.com/office/powerpoint/2010/main" val="20495429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z="3600" dirty="0"/>
              <a:t>Resources </a:t>
            </a:r>
            <a:r>
              <a:rPr lang="en-US" sz="2000" dirty="0"/>
              <a:t>(2 of 3)</a:t>
            </a:r>
          </a:p>
        </p:txBody>
      </p:sp>
      <p:sp>
        <p:nvSpPr>
          <p:cNvPr id="7" name="Content Placeholder 6"/>
          <p:cNvSpPr>
            <a:spLocks noGrp="1"/>
          </p:cNvSpPr>
          <p:nvPr>
            <p:ph idx="1"/>
          </p:nvPr>
        </p:nvSpPr>
        <p:spPr>
          <a:xfrm>
            <a:off x="983432" y="1166019"/>
            <a:ext cx="9793088" cy="3847158"/>
          </a:xfrm>
        </p:spPr>
        <p:txBody>
          <a:bodyPr/>
          <a:lstStyle/>
          <a:p>
            <a:pPr marL="256032" indent="-256032">
              <a:buSzPct val="100000"/>
            </a:pPr>
            <a:r>
              <a:rPr lang="en-US" sz="2400" dirty="0"/>
              <a:t>Core Competencies</a:t>
            </a:r>
          </a:p>
          <a:p>
            <a:pPr marL="740664" lvl="1"/>
            <a:r>
              <a:rPr lang="en-US" sz="2400" dirty="0"/>
              <a:t>A core competency is a specific factor or capability that supports a firm</a:t>
            </a:r>
            <a:r>
              <a:rPr lang="en-US" altLang="en-US" sz="2400" dirty="0"/>
              <a:t>’</a:t>
            </a:r>
            <a:r>
              <a:rPr lang="en-US" sz="2400" dirty="0"/>
              <a:t>s business model and sets it apart from rivals.</a:t>
            </a:r>
          </a:p>
          <a:p>
            <a:pPr marL="740664" lvl="1"/>
            <a:r>
              <a:rPr lang="en-US" sz="2400" dirty="0"/>
              <a:t>A core competency can take on various forms, such as technical know-how, an efficient process, a trusting relationship with customers, expertise in product design, and so forth.</a:t>
            </a:r>
          </a:p>
          <a:p>
            <a:pPr marL="740664" lvl="1"/>
            <a:r>
              <a:rPr lang="en-US" sz="2400" dirty="0"/>
              <a:t>Most start-ups will list two to three core competencies in their business model template.</a:t>
            </a:r>
          </a:p>
        </p:txBody>
      </p:sp>
    </p:spTree>
    <p:extLst>
      <p:ext uri="{BB962C8B-B14F-4D97-AF65-F5344CB8AC3E}">
        <p14:creationId xmlns:p14="http://schemas.microsoft.com/office/powerpoint/2010/main" val="40388876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981200" y="381000"/>
            <a:ext cx="8229600" cy="626852"/>
          </a:xfrm>
        </p:spPr>
        <p:txBody>
          <a:bodyPr/>
          <a:lstStyle/>
          <a:p>
            <a:r>
              <a:rPr lang="en-US" sz="3600" dirty="0"/>
              <a:t>Resources </a:t>
            </a:r>
            <a:r>
              <a:rPr lang="en-US" sz="2000" dirty="0"/>
              <a:t>(3 of 3)</a:t>
            </a:r>
          </a:p>
        </p:txBody>
      </p:sp>
      <p:sp>
        <p:nvSpPr>
          <p:cNvPr id="7" name="Content Placeholder 6"/>
          <p:cNvSpPr>
            <a:spLocks noGrp="1"/>
          </p:cNvSpPr>
          <p:nvPr>
            <p:ph idx="1"/>
          </p:nvPr>
        </p:nvSpPr>
        <p:spPr>
          <a:xfrm>
            <a:off x="623392" y="1143000"/>
            <a:ext cx="10657184" cy="4800600"/>
          </a:xfrm>
        </p:spPr>
        <p:txBody>
          <a:bodyPr/>
          <a:lstStyle/>
          <a:p>
            <a:pPr marL="256032" indent="-256032">
              <a:buSzPct val="100000"/>
            </a:pPr>
            <a:r>
              <a:rPr lang="en-US" sz="2200" dirty="0"/>
              <a:t>Key Assets</a:t>
            </a:r>
          </a:p>
          <a:p>
            <a:pPr marL="740664" lvl="1"/>
            <a:r>
              <a:rPr lang="en-US" sz="2200" dirty="0"/>
              <a:t>Key assets are the assets that a firm owns that enable its business model to work. The assets can be physical, financial, intellectual, or human.</a:t>
            </a:r>
          </a:p>
          <a:p>
            <a:pPr lvl="2"/>
            <a:r>
              <a:rPr lang="en-US" sz="2200" dirty="0"/>
              <a:t>Physical assets include physical space, equipment, vehicles, and distribution networks.</a:t>
            </a:r>
          </a:p>
          <a:p>
            <a:pPr lvl="2"/>
            <a:r>
              <a:rPr lang="en-US" sz="2200" dirty="0"/>
              <a:t>Intellectual assets include resources such as patents, trademarks, copyrights, and trade secrets, along with a company</a:t>
            </a:r>
            <a:r>
              <a:rPr lang="en-US" altLang="en-US" sz="2200" dirty="0"/>
              <a:t>’</a:t>
            </a:r>
            <a:r>
              <a:rPr lang="en-US" sz="2200" dirty="0"/>
              <a:t>s brand and its reputation.</a:t>
            </a:r>
          </a:p>
          <a:p>
            <a:pPr lvl="2"/>
            <a:r>
              <a:rPr lang="en-US" sz="2200" dirty="0"/>
              <a:t>Financial assets include cash, lines of credit, and commitments from investors.</a:t>
            </a:r>
          </a:p>
          <a:p>
            <a:pPr lvl="2"/>
            <a:r>
              <a:rPr lang="en-US" sz="2200" dirty="0"/>
              <a:t>Human assets include a company</a:t>
            </a:r>
            <a:r>
              <a:rPr lang="en-US" altLang="en-US" sz="2200" dirty="0"/>
              <a:t>’</a:t>
            </a:r>
            <a:r>
              <a:rPr lang="en-US" sz="2200" dirty="0"/>
              <a:t>s founder or founders, its key employees, and its advisors.</a:t>
            </a:r>
          </a:p>
        </p:txBody>
      </p:sp>
    </p:spTree>
    <p:extLst>
      <p:ext uri="{BB962C8B-B14F-4D97-AF65-F5344CB8AC3E}">
        <p14:creationId xmlns:p14="http://schemas.microsoft.com/office/powerpoint/2010/main" val="16429891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z="3600" dirty="0"/>
              <a:t>Financials</a:t>
            </a:r>
            <a:endParaRPr lang="en-US" sz="2000" dirty="0"/>
          </a:p>
        </p:txBody>
      </p:sp>
      <p:sp>
        <p:nvSpPr>
          <p:cNvPr id="7" name="Content Placeholder 6"/>
          <p:cNvSpPr>
            <a:spLocks noGrp="1"/>
          </p:cNvSpPr>
          <p:nvPr>
            <p:ph idx="1"/>
          </p:nvPr>
        </p:nvSpPr>
        <p:spPr/>
        <p:txBody>
          <a:bodyPr/>
          <a:lstStyle/>
          <a:p>
            <a:pPr marL="256032" indent="-256032">
              <a:buSzPct val="100000"/>
            </a:pPr>
            <a:r>
              <a:rPr lang="en-US" sz="2400" dirty="0"/>
              <a:t>Financials</a:t>
            </a:r>
          </a:p>
          <a:p>
            <a:pPr marL="740664" lvl="1"/>
            <a:r>
              <a:rPr lang="en-US" sz="2400" dirty="0"/>
              <a:t>The third component of a firm</a:t>
            </a:r>
            <a:r>
              <a:rPr lang="en-US" altLang="en-US" sz="2400" dirty="0"/>
              <a:t>’</a:t>
            </a:r>
            <a:r>
              <a:rPr lang="en-US" sz="2400" dirty="0"/>
              <a:t>s business model focuses on its financials.</a:t>
            </a:r>
          </a:p>
          <a:p>
            <a:pPr marL="740664" lvl="1"/>
            <a:r>
              <a:rPr lang="en-US" sz="2400" dirty="0"/>
              <a:t>This is the only section of a firm</a:t>
            </a:r>
            <a:r>
              <a:rPr lang="en-US" altLang="en-US" sz="2400" dirty="0"/>
              <a:t>’</a:t>
            </a:r>
            <a:r>
              <a:rPr lang="en-US" sz="2400" dirty="0"/>
              <a:t>s business model that describes how it earns money—thus, it is extremely important.</a:t>
            </a:r>
          </a:p>
          <a:p>
            <a:pPr marL="740664" lvl="1"/>
            <a:r>
              <a:rPr lang="en-US" sz="2400" dirty="0"/>
              <a:t>For most businesses, the manner in which it makes money is one of the most fundamental aspects of its business model.</a:t>
            </a:r>
          </a:p>
        </p:txBody>
      </p:sp>
    </p:spTree>
    <p:extLst>
      <p:ext uri="{BB962C8B-B14F-4D97-AF65-F5344CB8AC3E}">
        <p14:creationId xmlns:p14="http://schemas.microsoft.com/office/powerpoint/2010/main" val="33013061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z="3600" dirty="0"/>
              <a:t>Operations</a:t>
            </a:r>
            <a:endParaRPr lang="en-US" sz="2000" dirty="0"/>
          </a:p>
        </p:txBody>
      </p:sp>
      <p:sp>
        <p:nvSpPr>
          <p:cNvPr id="7" name="Content Placeholder 6"/>
          <p:cNvSpPr>
            <a:spLocks noGrp="1"/>
          </p:cNvSpPr>
          <p:nvPr>
            <p:ph idx="1"/>
          </p:nvPr>
        </p:nvSpPr>
        <p:spPr/>
        <p:txBody>
          <a:bodyPr/>
          <a:lstStyle/>
          <a:p>
            <a:pPr marL="256032" indent="-256032">
              <a:buSzPct val="100000"/>
            </a:pPr>
            <a:r>
              <a:rPr lang="en-US" sz="2400" dirty="0"/>
              <a:t>Operations</a:t>
            </a:r>
          </a:p>
          <a:p>
            <a:pPr marL="740664" lvl="1"/>
            <a:r>
              <a:rPr lang="en-US" sz="2400" dirty="0"/>
              <a:t>The final quadrant in a firm</a:t>
            </a:r>
            <a:r>
              <a:rPr lang="en-US" altLang="en-US" sz="2400" dirty="0"/>
              <a:t>’</a:t>
            </a:r>
            <a:r>
              <a:rPr lang="en-US" sz="2400" dirty="0"/>
              <a:t>s business model focuses on operations.</a:t>
            </a:r>
          </a:p>
          <a:p>
            <a:pPr marL="740664" lvl="1"/>
            <a:r>
              <a:rPr lang="en-US" sz="2400" dirty="0"/>
              <a:t>Operations are both integral to a firm</a:t>
            </a:r>
            <a:r>
              <a:rPr lang="en-US" altLang="en-US" sz="2400" dirty="0"/>
              <a:t>’</a:t>
            </a:r>
            <a:r>
              <a:rPr lang="en-US" sz="2400" dirty="0"/>
              <a:t>s overall business model and represent the day-to-day heartbeat of a firm.</a:t>
            </a:r>
          </a:p>
          <a:p>
            <a:pPr marL="740664" lvl="1"/>
            <a:r>
              <a:rPr lang="en-US" sz="2400" dirty="0"/>
              <a:t>This section focuses on how a firm</a:t>
            </a:r>
            <a:r>
              <a:rPr lang="en-US" altLang="en-US" sz="2400" dirty="0"/>
              <a:t>’</a:t>
            </a:r>
            <a:r>
              <a:rPr lang="en-US" sz="2400" dirty="0"/>
              <a:t>s products and/or services are produced.</a:t>
            </a:r>
          </a:p>
          <a:p>
            <a:pPr marL="740664" lvl="1"/>
            <a:r>
              <a:rPr lang="en-US" sz="2400" dirty="0"/>
              <a:t>A company</a:t>
            </a:r>
            <a:r>
              <a:rPr lang="en-US" altLang="en-US" sz="2400" dirty="0"/>
              <a:t>’</a:t>
            </a:r>
            <a:r>
              <a:rPr lang="en-US" sz="2400" dirty="0"/>
              <a:t>s channels describe how it delivers its product or service to its customers.</a:t>
            </a:r>
          </a:p>
          <a:p>
            <a:pPr marL="740664" lvl="1"/>
            <a:endParaRPr lang="en-US" sz="2400" dirty="0"/>
          </a:p>
          <a:p>
            <a:pPr marL="740664" lvl="1"/>
            <a:endParaRPr lang="en-US" sz="2400" dirty="0"/>
          </a:p>
        </p:txBody>
      </p:sp>
    </p:spTree>
    <p:extLst>
      <p:ext uri="{BB962C8B-B14F-4D97-AF65-F5344CB8AC3E}">
        <p14:creationId xmlns:p14="http://schemas.microsoft.com/office/powerpoint/2010/main" val="41964744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973B53EA-9FF4-1B46-8772-9EDC74E02D9C}"/>
              </a:ext>
            </a:extLst>
          </p:cNvPr>
          <p:cNvSpPr>
            <a:spLocks noGrp="1"/>
          </p:cNvSpPr>
          <p:nvPr>
            <p:ph type="dt" sz="half" idx="10"/>
          </p:nvPr>
        </p:nvSpPr>
        <p:spPr/>
        <p:txBody>
          <a:bodyPr/>
          <a:lstStyle/>
          <a:p>
            <a:fld id="{EC0E38C3-7411-EF46-847B-37F39F6E221B}" type="datetime1">
              <a:rPr lang="en-US" smtClean="0"/>
              <a:t>6/25/2025</a:t>
            </a:fld>
            <a:endParaRPr lang="en-US" dirty="0"/>
          </a:p>
        </p:txBody>
      </p:sp>
      <p:sp>
        <p:nvSpPr>
          <p:cNvPr id="5" name="Slide Number Placeholder 4">
            <a:extLst>
              <a:ext uri="{FF2B5EF4-FFF2-40B4-BE49-F238E27FC236}">
                <a16:creationId xmlns:a16="http://schemas.microsoft.com/office/drawing/2014/main" id="{73729D02-0F19-6046-8601-4B403039CF25}"/>
              </a:ext>
            </a:extLst>
          </p:cNvPr>
          <p:cNvSpPr>
            <a:spLocks noGrp="1"/>
          </p:cNvSpPr>
          <p:nvPr>
            <p:ph type="sldNum" sz="quarter" idx="12"/>
          </p:nvPr>
        </p:nvSpPr>
        <p:spPr/>
        <p:txBody>
          <a:bodyPr/>
          <a:lstStyle/>
          <a:p>
            <a:fld id="{200B2350-5261-4F5C-9DF5-EF0D264FC8D2}" type="slidenum">
              <a:rPr lang="en-US" smtClean="0"/>
              <a:pPr/>
              <a:t>21</a:t>
            </a:fld>
            <a:endParaRPr lang="en-US" dirty="0"/>
          </a:p>
        </p:txBody>
      </p:sp>
      <p:sp>
        <p:nvSpPr>
          <p:cNvPr id="6" name="Rectangle 2">
            <a:extLst>
              <a:ext uri="{FF2B5EF4-FFF2-40B4-BE49-F238E27FC236}">
                <a16:creationId xmlns:a16="http://schemas.microsoft.com/office/drawing/2014/main" id="{A4FFFD7C-0E12-4E83-C407-F8F582F538F2}"/>
              </a:ext>
            </a:extLst>
          </p:cNvPr>
          <p:cNvSpPr>
            <a:spLocks noGrp="1" noChangeArrowheads="1"/>
          </p:cNvSpPr>
          <p:nvPr>
            <p:ph idx="1"/>
          </p:nvPr>
        </p:nvSpPr>
        <p:spPr bwMode="auto">
          <a:xfrm>
            <a:off x="1055440" y="0"/>
            <a:ext cx="9878888" cy="54848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None/>
              <a:tabLst/>
            </a:pPr>
            <a:r>
              <a:rPr kumimoji="0" lang="en-US" altLang="en-US" sz="3200" b="1" i="0" u="none" strike="noStrike" cap="none" normalizeH="0" baseline="0" dirty="0">
                <a:ln>
                  <a:noFill/>
                </a:ln>
                <a:solidFill>
                  <a:schemeClr val="tx1"/>
                </a:solidFill>
                <a:effectLst/>
                <a:latin typeface="Arial" panose="020B0604020202020204" pitchFamily="34" charset="0"/>
              </a:rPr>
              <a:t>Individual Activity</a:t>
            </a:r>
          </a:p>
          <a:p>
            <a:pPr marL="0" marR="0" lvl="0" indent="0" algn="l" defTabSz="914400" rtl="0" eaLnBrk="0" fontAlgn="base" latinLnBrk="0" hangingPunct="0">
              <a:lnSpc>
                <a:spcPct val="200000"/>
              </a:lnSpc>
              <a:spcBef>
                <a:spcPct val="0"/>
              </a:spcBef>
              <a:spcAft>
                <a:spcPct val="0"/>
              </a:spcAft>
              <a:buClrTx/>
              <a:buSzTx/>
              <a:buNone/>
              <a:tabLst/>
            </a:pPr>
            <a:endParaRPr lang="en-US" altLang="en-US" sz="1800" dirty="0">
              <a:latin typeface="Arial" panose="020B0604020202020204" pitchFamily="34" charset="0"/>
            </a:endParaRPr>
          </a:p>
          <a:p>
            <a:pPr marL="0" marR="0" lvl="0" indent="0" algn="l" defTabSz="914400" rtl="0" eaLnBrk="0" fontAlgn="base" latinLnBrk="0" hangingPunct="0">
              <a:lnSpc>
                <a:spcPct val="200000"/>
              </a:lnSpc>
              <a:spcBef>
                <a:spcPct val="0"/>
              </a:spcBef>
              <a:spcAft>
                <a:spcPct val="0"/>
              </a:spcAft>
              <a:buClrTx/>
              <a:buSzTx/>
              <a:buNone/>
              <a:tabLst/>
            </a:pPr>
            <a:r>
              <a:rPr kumimoji="0" lang="en-US" altLang="en-US" sz="1800" b="0" i="0" u="none" strike="noStrike" cap="none" normalizeH="0" baseline="0" dirty="0">
                <a:ln>
                  <a:noFill/>
                </a:ln>
                <a:solidFill>
                  <a:schemeClr val="tx1"/>
                </a:solidFill>
                <a:effectLst/>
                <a:latin typeface="Arial" panose="020B0604020202020204" pitchFamily="34" charset="0"/>
              </a:rPr>
              <a:t>Consider the chosen business idea for your assignment, try to evaluate below points and share with tutor:</a:t>
            </a:r>
          </a:p>
          <a:p>
            <a:pPr marL="0" marR="0" lvl="0" indent="0" algn="l" defTabSz="914400" rtl="0" eaLnBrk="0" fontAlgn="base" latinLnBrk="0" hangingPunct="0">
              <a:lnSpc>
                <a:spcPct val="200000"/>
              </a:lnSpc>
              <a:spcBef>
                <a:spcPct val="0"/>
              </a:spcBef>
              <a:spcAft>
                <a:spcPct val="0"/>
              </a:spcAft>
              <a:buClrTx/>
              <a:buSz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2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A </a:t>
            </a:r>
            <a:r>
              <a:rPr kumimoji="0" lang="en-US" altLang="en-US" sz="1800" b="1" i="1" u="none" strike="noStrike" cap="none" normalizeH="0" baseline="0" dirty="0">
                <a:ln>
                  <a:noFill/>
                </a:ln>
                <a:solidFill>
                  <a:schemeClr val="tx1"/>
                </a:solidFill>
                <a:effectLst/>
                <a:latin typeface="Arial" panose="020B0604020202020204" pitchFamily="34" charset="0"/>
              </a:rPr>
              <a:t>Business Mission</a:t>
            </a:r>
            <a:endParaRPr kumimoji="0" lang="en-US" altLang="en-US" sz="1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200000"/>
              </a:lnSpc>
              <a:spcBef>
                <a:spcPct val="0"/>
              </a:spcBef>
              <a:spcAft>
                <a:spcPct val="0"/>
              </a:spcAft>
              <a:buClrTx/>
              <a:buSzTx/>
              <a:buFontTx/>
              <a:buChar char="•"/>
              <a:tabLst/>
            </a:pPr>
            <a:r>
              <a:rPr kumimoji="0" lang="en-US" altLang="en-US" sz="1800" b="1" i="1" u="none" strike="noStrike" cap="none" normalizeH="0" baseline="0" dirty="0">
                <a:ln>
                  <a:noFill/>
                </a:ln>
                <a:solidFill>
                  <a:schemeClr val="tx1"/>
                </a:solidFill>
                <a:effectLst/>
                <a:latin typeface="Arial" panose="020B0604020202020204" pitchFamily="34" charset="0"/>
              </a:rPr>
              <a:t>Basis of Differentiation (USP)</a:t>
            </a:r>
            <a:endParaRPr kumimoji="0" lang="en-US" altLang="en-US" sz="1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200000"/>
              </a:lnSpc>
              <a:spcBef>
                <a:spcPct val="0"/>
              </a:spcBef>
              <a:spcAft>
                <a:spcPct val="0"/>
              </a:spcAft>
              <a:buClrTx/>
              <a:buSzTx/>
              <a:buFontTx/>
              <a:buChar char="•"/>
              <a:tabLst/>
            </a:pPr>
            <a:r>
              <a:rPr kumimoji="0" lang="en-US" altLang="en-US" sz="1800" b="1" i="1" u="none" strike="noStrike" cap="none" normalizeH="0" baseline="0" dirty="0">
                <a:ln>
                  <a:noFill/>
                </a:ln>
                <a:solidFill>
                  <a:schemeClr val="tx1"/>
                </a:solidFill>
                <a:effectLst/>
                <a:latin typeface="Arial" panose="020B0604020202020204" pitchFamily="34" charset="0"/>
              </a:rPr>
              <a:t>Target Market</a:t>
            </a:r>
            <a:endParaRPr kumimoji="0" lang="en-US" altLang="en-US" sz="1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200000"/>
              </a:lnSpc>
              <a:spcBef>
                <a:spcPct val="0"/>
              </a:spcBef>
              <a:spcAft>
                <a:spcPct val="0"/>
              </a:spcAft>
              <a:buClrTx/>
              <a:buSzTx/>
              <a:buFontTx/>
              <a:buChar char="•"/>
              <a:tabLst/>
            </a:pPr>
            <a:r>
              <a:rPr kumimoji="0" lang="en-US" altLang="en-US" sz="1800" b="1" i="1" u="none" strike="noStrike" cap="none" normalizeH="0" baseline="0" dirty="0">
                <a:ln>
                  <a:noFill/>
                </a:ln>
                <a:solidFill>
                  <a:schemeClr val="tx1"/>
                </a:solidFill>
                <a:effectLst/>
                <a:latin typeface="Arial" panose="020B0604020202020204" pitchFamily="34" charset="0"/>
              </a:rPr>
              <a:t>Core Competencies</a:t>
            </a:r>
            <a:r>
              <a:rPr kumimoji="0" lang="en-US" altLang="en-US" sz="1800" b="1" i="0" u="none" strike="noStrike" cap="none" normalizeH="0" baseline="0" dirty="0">
                <a:ln>
                  <a:noFill/>
                </a:ln>
                <a:solidFill>
                  <a:schemeClr val="tx1"/>
                </a:solidFill>
                <a:effectLst/>
                <a:latin typeface="Arial" panose="020B0604020202020204" pitchFamily="34" charset="0"/>
              </a:rPr>
              <a:t> and </a:t>
            </a:r>
            <a:r>
              <a:rPr kumimoji="0" lang="en-US" altLang="en-US" sz="1800" b="1" i="1" u="none" strike="noStrike" cap="none" normalizeH="0" baseline="0" dirty="0">
                <a:ln>
                  <a:noFill/>
                </a:ln>
                <a:solidFill>
                  <a:schemeClr val="tx1"/>
                </a:solidFill>
                <a:effectLst/>
                <a:latin typeface="Arial" panose="020B0604020202020204" pitchFamily="34" charset="0"/>
              </a:rPr>
              <a:t>Key Assets e.g. no of pe</a:t>
            </a:r>
            <a:r>
              <a:rPr lang="en-US" altLang="en-US" sz="1800" b="1" i="1" dirty="0">
                <a:latin typeface="Arial" panose="020B0604020202020204" pitchFamily="34" charset="0"/>
              </a:rPr>
              <a:t>ople required and physical space</a:t>
            </a:r>
            <a:endParaRPr kumimoji="0" lang="en-US" altLang="en-US" sz="1800" b="1" i="1"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200000"/>
              </a:lnSpc>
              <a:spcBef>
                <a:spcPct val="0"/>
              </a:spcBef>
              <a:spcAft>
                <a:spcPct val="0"/>
              </a:spcAft>
              <a:buClrTx/>
              <a:buSzTx/>
              <a:buFontTx/>
              <a:buChar char="•"/>
              <a:tabLst/>
            </a:pPr>
            <a:r>
              <a:rPr kumimoji="0" lang="en-GB" altLang="en-US" sz="1800" b="1" i="0" u="none" strike="noStrike" cap="none" normalizeH="0" baseline="0" dirty="0">
                <a:ln>
                  <a:noFill/>
                </a:ln>
                <a:solidFill>
                  <a:schemeClr val="tx1"/>
                </a:solidFill>
                <a:effectLst/>
                <a:latin typeface="Arial" panose="020B0604020202020204" pitchFamily="34" charset="0"/>
              </a:rPr>
              <a:t>Channels, Key Partners, and a brief Production plan</a:t>
            </a: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237905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B74AA-02CB-924E-B6C8-93C3F8349C43}"/>
              </a:ext>
            </a:extLst>
          </p:cNvPr>
          <p:cNvSpPr>
            <a:spLocks noGrp="1"/>
          </p:cNvSpPr>
          <p:nvPr>
            <p:ph type="title"/>
          </p:nvPr>
        </p:nvSpPr>
        <p:spPr>
          <a:xfrm>
            <a:off x="609600" y="8703"/>
            <a:ext cx="10972800" cy="683993"/>
          </a:xfrm>
        </p:spPr>
        <p:txBody>
          <a:bodyPr/>
          <a:lstStyle/>
          <a:p>
            <a:r>
              <a:rPr lang="en-US" dirty="0"/>
              <a:t>Sources</a:t>
            </a:r>
          </a:p>
        </p:txBody>
      </p:sp>
      <p:sp>
        <p:nvSpPr>
          <p:cNvPr id="3" name="Content Placeholder 2">
            <a:extLst>
              <a:ext uri="{FF2B5EF4-FFF2-40B4-BE49-F238E27FC236}">
                <a16:creationId xmlns:a16="http://schemas.microsoft.com/office/drawing/2014/main" id="{E393C2AF-C8D7-204D-B06B-EF0D841148A9}"/>
              </a:ext>
            </a:extLst>
          </p:cNvPr>
          <p:cNvSpPr>
            <a:spLocks noGrp="1"/>
          </p:cNvSpPr>
          <p:nvPr>
            <p:ph idx="1"/>
          </p:nvPr>
        </p:nvSpPr>
        <p:spPr>
          <a:xfrm>
            <a:off x="609600" y="620688"/>
            <a:ext cx="10972800" cy="5040560"/>
          </a:xfrm>
        </p:spPr>
        <p:txBody>
          <a:bodyPr/>
          <a:lstStyle/>
          <a:p>
            <a:pPr algn="just"/>
            <a:r>
              <a:rPr lang="en-US" sz="2800" dirty="0"/>
              <a:t>Barringer, B., Ireland, D., (2019) Entrepreneurship: Successfully Launching New Ventures. Sixth edition; Global edition. Harlow, England: Pearson.</a:t>
            </a:r>
          </a:p>
          <a:p>
            <a:pPr marL="0" indent="0" algn="just">
              <a:buNone/>
            </a:pPr>
            <a:endParaRPr lang="en-US" sz="2800" dirty="0"/>
          </a:p>
          <a:p>
            <a:pPr algn="just"/>
            <a:r>
              <a:rPr lang="en-US" sz="2800" dirty="0"/>
              <a:t>Business Disruptors (2017) Business Model Innovation – Amazon, Spotify and Tinder. Available at </a:t>
            </a:r>
            <a:r>
              <a:rPr lang="en-US" sz="2800" dirty="0">
                <a:hlinkClick r:id="rId2"/>
              </a:rPr>
              <a:t>https://youtu.be/avWVPaJFgFk</a:t>
            </a:r>
            <a:r>
              <a:rPr lang="en-US" sz="2800" dirty="0"/>
              <a:t> (Accessed: 12</a:t>
            </a:r>
            <a:r>
              <a:rPr lang="en-US" sz="2800" baseline="30000" dirty="0"/>
              <a:t>th</a:t>
            </a:r>
            <a:r>
              <a:rPr lang="en-US" sz="2800" dirty="0"/>
              <a:t> October 2020)</a:t>
            </a:r>
          </a:p>
          <a:p>
            <a:endParaRPr lang="en-US" dirty="0"/>
          </a:p>
          <a:p>
            <a:pPr lvl="0" algn="just"/>
            <a:r>
              <a:rPr lang="en-US" sz="2800" dirty="0">
                <a:solidFill>
                  <a:prstClr val="black"/>
                </a:solidFill>
              </a:rPr>
              <a:t>Valuetainment (2020) 10 Business Models for Every Entrepreneur. Available at </a:t>
            </a:r>
            <a:r>
              <a:rPr lang="en-US" sz="2800" dirty="0">
                <a:solidFill>
                  <a:prstClr val="black"/>
                </a:solidFill>
                <a:hlinkClick r:id="rId3">
                  <a:extLst>
                    <a:ext uri="{A12FA001-AC4F-418D-AE19-62706E023703}">
                      <ahyp:hlinkClr xmlns:ahyp="http://schemas.microsoft.com/office/drawing/2018/hyperlinkcolor" val="tx"/>
                    </a:ext>
                  </a:extLst>
                </a:hlinkClick>
              </a:rPr>
              <a:t>https://youtu.be/6dKIOSe2A2o</a:t>
            </a:r>
            <a:r>
              <a:rPr lang="en-US" sz="2800" dirty="0">
                <a:solidFill>
                  <a:prstClr val="black"/>
                </a:solidFill>
              </a:rPr>
              <a:t> (Accessed: 12th October 2020).</a:t>
            </a:r>
          </a:p>
          <a:p>
            <a:endParaRPr lang="en-US" dirty="0"/>
          </a:p>
        </p:txBody>
      </p:sp>
      <p:sp>
        <p:nvSpPr>
          <p:cNvPr id="4" name="Date Placeholder 3">
            <a:extLst>
              <a:ext uri="{FF2B5EF4-FFF2-40B4-BE49-F238E27FC236}">
                <a16:creationId xmlns:a16="http://schemas.microsoft.com/office/drawing/2014/main" id="{F2B2A0AD-79AB-E345-B8C2-A88E1AB7F776}"/>
              </a:ext>
            </a:extLst>
          </p:cNvPr>
          <p:cNvSpPr>
            <a:spLocks noGrp="1"/>
          </p:cNvSpPr>
          <p:nvPr>
            <p:ph type="dt" sz="half" idx="10"/>
          </p:nvPr>
        </p:nvSpPr>
        <p:spPr/>
        <p:txBody>
          <a:bodyPr/>
          <a:lstStyle/>
          <a:p>
            <a:fld id="{6D90F547-5642-8148-8190-BD748E200EEA}" type="datetime1">
              <a:rPr lang="en-US" smtClean="0"/>
              <a:t>6/25/2025</a:t>
            </a:fld>
            <a:endParaRPr lang="en-US" dirty="0"/>
          </a:p>
        </p:txBody>
      </p:sp>
      <p:sp>
        <p:nvSpPr>
          <p:cNvPr id="5" name="Slide Number Placeholder 4">
            <a:extLst>
              <a:ext uri="{FF2B5EF4-FFF2-40B4-BE49-F238E27FC236}">
                <a16:creationId xmlns:a16="http://schemas.microsoft.com/office/drawing/2014/main" id="{572613F2-20A5-4645-AD7B-7184D6AEE96C}"/>
              </a:ext>
            </a:extLst>
          </p:cNvPr>
          <p:cNvSpPr>
            <a:spLocks noGrp="1"/>
          </p:cNvSpPr>
          <p:nvPr>
            <p:ph type="sldNum" sz="quarter" idx="12"/>
          </p:nvPr>
        </p:nvSpPr>
        <p:spPr/>
        <p:txBody>
          <a:bodyPr/>
          <a:lstStyle/>
          <a:p>
            <a:fld id="{200B2350-5261-4F5C-9DF5-EF0D264FC8D2}" type="slidenum">
              <a:rPr lang="en-US" smtClean="0"/>
              <a:pPr/>
              <a:t>22</a:t>
            </a:fld>
            <a:endParaRPr lang="en-US" dirty="0"/>
          </a:p>
        </p:txBody>
      </p:sp>
    </p:spTree>
    <p:extLst>
      <p:ext uri="{BB962C8B-B14F-4D97-AF65-F5344CB8AC3E}">
        <p14:creationId xmlns:p14="http://schemas.microsoft.com/office/powerpoint/2010/main" val="1476380522"/>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2421</TotalTime>
  <Words>1524</Words>
  <Application>Microsoft Office PowerPoint</Application>
  <PresentationFormat>Widescreen</PresentationFormat>
  <Paragraphs>153</Paragraphs>
  <Slides>22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ＭＳ Ｐゴシック</vt:lpstr>
      <vt:lpstr>Myriad Pro</vt:lpstr>
      <vt:lpstr>Arial</vt:lpstr>
      <vt:lpstr>Verdana</vt:lpstr>
      <vt:lpstr>20140311PresentationUWTSDTemplate</vt:lpstr>
      <vt:lpstr>LCBB5013</vt:lpstr>
      <vt:lpstr>PowerPoint Presentation</vt:lpstr>
      <vt:lpstr>Business Models</vt:lpstr>
      <vt:lpstr>General Categories of Business  Models (1 of 5)</vt:lpstr>
      <vt:lpstr>General Categories of Business  Models (2 of 5)</vt:lpstr>
      <vt:lpstr>General Categories of Business  Models (3 of 5)</vt:lpstr>
      <vt:lpstr>General Categories of Business  Models (4 of 5)</vt:lpstr>
      <vt:lpstr>General Categories of Business  Models (5 of 5)</vt:lpstr>
      <vt:lpstr>Barringer/Ireland Business Model Template (1 of 2)</vt:lpstr>
      <vt:lpstr>Barringer/Ireland Business Model Template (2 of 2)</vt:lpstr>
      <vt:lpstr>Core Strategy (1 of 5) – Relevant to Assessment</vt:lpstr>
      <vt:lpstr>Core Strategy (2 of 5)</vt:lpstr>
      <vt:lpstr>Core Strategy (3 of 5)</vt:lpstr>
      <vt:lpstr>Core Strategy (4 of 5)</vt:lpstr>
      <vt:lpstr>Core Strategy  (5 of 5)</vt:lpstr>
      <vt:lpstr>Resources (1 of 3)</vt:lpstr>
      <vt:lpstr>Resources (2 of 3)</vt:lpstr>
      <vt:lpstr>Resources (3 of 3)</vt:lpstr>
      <vt:lpstr>Financials</vt:lpstr>
      <vt:lpstr>Operations</vt:lpstr>
      <vt:lpstr>PowerPoint Presentation</vt:lpstr>
      <vt:lpstr>Sources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Amer Kareem</cp:lastModifiedBy>
  <cp:revision>142</cp:revision>
  <cp:lastPrinted>2018-07-09T15:27:01Z</cp:lastPrinted>
  <dcterms:created xsi:type="dcterms:W3CDTF">2002-10-07T19:43:58Z</dcterms:created>
  <dcterms:modified xsi:type="dcterms:W3CDTF">2025-06-25T12:08:46Z</dcterms:modified>
</cp:coreProperties>
</file>