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3" d="100"/>
          <a:sy n="83" d="100"/>
        </p:scale>
        <p:origin x="-1098"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7F589C9-1F50-4B4F-BD48-45C3E57FF5E1}" type="datetimeFigureOut">
              <a:rPr lang="en-GB" smtClean="0"/>
              <a:t>12/03/2013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886888D-E241-4ACA-8B4A-840CBF7A2ABB}" type="slidenum">
              <a:rPr lang="en-GB" smtClean="0"/>
              <a:t>‹#›</a:t>
            </a:fld>
            <a:endParaRPr lang="en-GB"/>
          </a:p>
        </p:txBody>
      </p:sp>
    </p:spTree>
    <p:extLst>
      <p:ext uri="{BB962C8B-B14F-4D97-AF65-F5344CB8AC3E}">
        <p14:creationId xmlns:p14="http://schemas.microsoft.com/office/powerpoint/2010/main" val="6572599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7F589C9-1F50-4B4F-BD48-45C3E57FF5E1}" type="datetimeFigureOut">
              <a:rPr lang="en-GB" smtClean="0"/>
              <a:t>12/03/2013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886888D-E241-4ACA-8B4A-840CBF7A2ABB}" type="slidenum">
              <a:rPr lang="en-GB" smtClean="0"/>
              <a:t>‹#›</a:t>
            </a:fld>
            <a:endParaRPr lang="en-GB"/>
          </a:p>
        </p:txBody>
      </p:sp>
    </p:spTree>
    <p:extLst>
      <p:ext uri="{BB962C8B-B14F-4D97-AF65-F5344CB8AC3E}">
        <p14:creationId xmlns:p14="http://schemas.microsoft.com/office/powerpoint/2010/main" val="15939401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7F589C9-1F50-4B4F-BD48-45C3E57FF5E1}" type="datetimeFigureOut">
              <a:rPr lang="en-GB" smtClean="0"/>
              <a:t>12/03/2013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886888D-E241-4ACA-8B4A-840CBF7A2ABB}" type="slidenum">
              <a:rPr lang="en-GB" smtClean="0"/>
              <a:t>‹#›</a:t>
            </a:fld>
            <a:endParaRPr lang="en-GB"/>
          </a:p>
        </p:txBody>
      </p:sp>
    </p:spTree>
    <p:extLst>
      <p:ext uri="{BB962C8B-B14F-4D97-AF65-F5344CB8AC3E}">
        <p14:creationId xmlns:p14="http://schemas.microsoft.com/office/powerpoint/2010/main" val="19940808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7F589C9-1F50-4B4F-BD48-45C3E57FF5E1}" type="datetimeFigureOut">
              <a:rPr lang="en-GB" smtClean="0"/>
              <a:t>12/03/2013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886888D-E241-4ACA-8B4A-840CBF7A2ABB}" type="slidenum">
              <a:rPr lang="en-GB" smtClean="0"/>
              <a:t>‹#›</a:t>
            </a:fld>
            <a:endParaRPr lang="en-GB"/>
          </a:p>
        </p:txBody>
      </p:sp>
    </p:spTree>
    <p:extLst>
      <p:ext uri="{BB962C8B-B14F-4D97-AF65-F5344CB8AC3E}">
        <p14:creationId xmlns:p14="http://schemas.microsoft.com/office/powerpoint/2010/main" val="10330129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7F589C9-1F50-4B4F-BD48-45C3E57FF5E1}" type="datetimeFigureOut">
              <a:rPr lang="en-GB" smtClean="0"/>
              <a:t>12/03/2013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886888D-E241-4ACA-8B4A-840CBF7A2ABB}" type="slidenum">
              <a:rPr lang="en-GB" smtClean="0"/>
              <a:t>‹#›</a:t>
            </a:fld>
            <a:endParaRPr lang="en-GB"/>
          </a:p>
        </p:txBody>
      </p:sp>
    </p:spTree>
    <p:extLst>
      <p:ext uri="{BB962C8B-B14F-4D97-AF65-F5344CB8AC3E}">
        <p14:creationId xmlns:p14="http://schemas.microsoft.com/office/powerpoint/2010/main" val="13113931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7F589C9-1F50-4B4F-BD48-45C3E57FF5E1}" type="datetimeFigureOut">
              <a:rPr lang="en-GB" smtClean="0"/>
              <a:t>12/03/2013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886888D-E241-4ACA-8B4A-840CBF7A2ABB}" type="slidenum">
              <a:rPr lang="en-GB" smtClean="0"/>
              <a:t>‹#›</a:t>
            </a:fld>
            <a:endParaRPr lang="en-GB"/>
          </a:p>
        </p:txBody>
      </p:sp>
    </p:spTree>
    <p:extLst>
      <p:ext uri="{BB962C8B-B14F-4D97-AF65-F5344CB8AC3E}">
        <p14:creationId xmlns:p14="http://schemas.microsoft.com/office/powerpoint/2010/main" val="1304681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7F589C9-1F50-4B4F-BD48-45C3E57FF5E1}" type="datetimeFigureOut">
              <a:rPr lang="en-GB" smtClean="0"/>
              <a:t>12/03/2013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886888D-E241-4ACA-8B4A-840CBF7A2ABB}" type="slidenum">
              <a:rPr lang="en-GB" smtClean="0"/>
              <a:t>‹#›</a:t>
            </a:fld>
            <a:endParaRPr lang="en-GB"/>
          </a:p>
        </p:txBody>
      </p:sp>
    </p:spTree>
    <p:extLst>
      <p:ext uri="{BB962C8B-B14F-4D97-AF65-F5344CB8AC3E}">
        <p14:creationId xmlns:p14="http://schemas.microsoft.com/office/powerpoint/2010/main" val="13522214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7F589C9-1F50-4B4F-BD48-45C3E57FF5E1}" type="datetimeFigureOut">
              <a:rPr lang="en-GB" smtClean="0"/>
              <a:t>12/03/2013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886888D-E241-4ACA-8B4A-840CBF7A2ABB}" type="slidenum">
              <a:rPr lang="en-GB" smtClean="0"/>
              <a:t>‹#›</a:t>
            </a:fld>
            <a:endParaRPr lang="en-GB"/>
          </a:p>
        </p:txBody>
      </p:sp>
    </p:spTree>
    <p:extLst>
      <p:ext uri="{BB962C8B-B14F-4D97-AF65-F5344CB8AC3E}">
        <p14:creationId xmlns:p14="http://schemas.microsoft.com/office/powerpoint/2010/main" val="10460445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7F589C9-1F50-4B4F-BD48-45C3E57FF5E1}" type="datetimeFigureOut">
              <a:rPr lang="en-GB" smtClean="0"/>
              <a:t>12/03/2013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886888D-E241-4ACA-8B4A-840CBF7A2ABB}" type="slidenum">
              <a:rPr lang="en-GB" smtClean="0"/>
              <a:t>‹#›</a:t>
            </a:fld>
            <a:endParaRPr lang="en-GB"/>
          </a:p>
        </p:txBody>
      </p:sp>
    </p:spTree>
    <p:extLst>
      <p:ext uri="{BB962C8B-B14F-4D97-AF65-F5344CB8AC3E}">
        <p14:creationId xmlns:p14="http://schemas.microsoft.com/office/powerpoint/2010/main" val="34044369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7F589C9-1F50-4B4F-BD48-45C3E57FF5E1}" type="datetimeFigureOut">
              <a:rPr lang="en-GB" smtClean="0"/>
              <a:t>12/03/2013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886888D-E241-4ACA-8B4A-840CBF7A2ABB}" type="slidenum">
              <a:rPr lang="en-GB" smtClean="0"/>
              <a:t>‹#›</a:t>
            </a:fld>
            <a:endParaRPr lang="en-GB"/>
          </a:p>
        </p:txBody>
      </p:sp>
    </p:spTree>
    <p:extLst>
      <p:ext uri="{BB962C8B-B14F-4D97-AF65-F5344CB8AC3E}">
        <p14:creationId xmlns:p14="http://schemas.microsoft.com/office/powerpoint/2010/main" val="30674679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7F589C9-1F50-4B4F-BD48-45C3E57FF5E1}" type="datetimeFigureOut">
              <a:rPr lang="en-GB" smtClean="0"/>
              <a:t>12/03/2013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886888D-E241-4ACA-8B4A-840CBF7A2ABB}" type="slidenum">
              <a:rPr lang="en-GB" smtClean="0"/>
              <a:t>‹#›</a:t>
            </a:fld>
            <a:endParaRPr lang="en-GB"/>
          </a:p>
        </p:txBody>
      </p:sp>
    </p:spTree>
    <p:extLst>
      <p:ext uri="{BB962C8B-B14F-4D97-AF65-F5344CB8AC3E}">
        <p14:creationId xmlns:p14="http://schemas.microsoft.com/office/powerpoint/2010/main" val="20149154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4000"/>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7F589C9-1F50-4B4F-BD48-45C3E57FF5E1}" type="datetimeFigureOut">
              <a:rPr lang="en-GB" smtClean="0"/>
              <a:t>12/03/2013</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886888D-E241-4ACA-8B4A-840CBF7A2ABB}" type="slidenum">
              <a:rPr lang="en-GB" smtClean="0"/>
              <a:t>‹#›</a:t>
            </a:fld>
            <a:endParaRPr lang="en-GB"/>
          </a:p>
        </p:txBody>
      </p:sp>
    </p:spTree>
    <p:extLst>
      <p:ext uri="{BB962C8B-B14F-4D97-AF65-F5344CB8AC3E}">
        <p14:creationId xmlns:p14="http://schemas.microsoft.com/office/powerpoint/2010/main" val="12124760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65000"/>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Augustan Lovers</a:t>
            </a:r>
            <a:endParaRPr lang="en-GB" dirty="0"/>
          </a:p>
        </p:txBody>
      </p:sp>
      <p:sp>
        <p:nvSpPr>
          <p:cNvPr id="3" name="Subtitle 2"/>
          <p:cNvSpPr>
            <a:spLocks noGrp="1"/>
          </p:cNvSpPr>
          <p:nvPr>
            <p:ph type="subTitle" idx="1"/>
          </p:nvPr>
        </p:nvSpPr>
        <p:spPr/>
        <p:txBody>
          <a:bodyPr/>
          <a:lstStyle/>
          <a:p>
            <a:r>
              <a:rPr lang="en-GB" dirty="0" smtClean="0">
                <a:solidFill>
                  <a:schemeClr val="bg1"/>
                </a:solidFill>
              </a:rPr>
              <a:t>Love in Arcadia</a:t>
            </a:r>
            <a:endParaRPr lang="en-GB" dirty="0">
              <a:solidFill>
                <a:schemeClr val="bg1"/>
              </a:solidFill>
            </a:endParaRPr>
          </a:p>
        </p:txBody>
      </p:sp>
    </p:spTree>
    <p:extLst>
      <p:ext uri="{BB962C8B-B14F-4D97-AF65-F5344CB8AC3E}">
        <p14:creationId xmlns:p14="http://schemas.microsoft.com/office/powerpoint/2010/main" val="397750613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Lecture aims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We’ve defined elegy as a genre with certain limitations depending on how it deals with</a:t>
            </a:r>
          </a:p>
          <a:p>
            <a:pPr lvl="1"/>
            <a:r>
              <a:rPr lang="en-GB" dirty="0" smtClean="0"/>
              <a:t>Love (as a ‘choice of career’)</a:t>
            </a:r>
          </a:p>
          <a:p>
            <a:pPr lvl="1"/>
            <a:r>
              <a:rPr lang="en-GB" dirty="0" smtClean="0"/>
              <a:t>Writing poetry (‘anything but epic’)</a:t>
            </a:r>
          </a:p>
          <a:p>
            <a:pPr lvl="1"/>
            <a:r>
              <a:rPr lang="en-GB" dirty="0" smtClean="0"/>
              <a:t>Cast </a:t>
            </a:r>
          </a:p>
          <a:p>
            <a:pPr lvl="2"/>
            <a:r>
              <a:rPr lang="en-GB" dirty="0" err="1" smtClean="0"/>
              <a:t>Amator</a:t>
            </a:r>
            <a:r>
              <a:rPr lang="en-GB" dirty="0" smtClean="0"/>
              <a:t>, puella, friends, patrons, bawds, slaves</a:t>
            </a:r>
          </a:p>
          <a:p>
            <a:pPr lvl="2"/>
            <a:r>
              <a:rPr lang="en-GB" dirty="0" smtClean="0"/>
              <a:t>division </a:t>
            </a:r>
            <a:r>
              <a:rPr lang="en-GB" dirty="0" smtClean="0"/>
              <a:t>of characters into lovers and non-lovers</a:t>
            </a:r>
          </a:p>
          <a:p>
            <a:pPr lvl="1"/>
            <a:r>
              <a:rPr lang="en-GB" dirty="0" smtClean="0"/>
              <a:t>Textual interaction (the ‘in-crowd’)</a:t>
            </a:r>
          </a:p>
          <a:p>
            <a:r>
              <a:rPr lang="en-GB" dirty="0" smtClean="0"/>
              <a:t>If this is true, we should see love as a topic elicit a different response in other writings of the period</a:t>
            </a:r>
          </a:p>
          <a:p>
            <a:pPr lvl="1"/>
            <a:endParaRPr lang="en-GB" dirty="0"/>
          </a:p>
        </p:txBody>
      </p:sp>
    </p:spTree>
    <p:extLst>
      <p:ext uri="{BB962C8B-B14F-4D97-AF65-F5344CB8AC3E}">
        <p14:creationId xmlns:p14="http://schemas.microsoft.com/office/powerpoint/2010/main" val="159628911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Contemporary poetry</a:t>
            </a:r>
            <a:endParaRPr lang="en-GB" dirty="0"/>
          </a:p>
        </p:txBody>
      </p:sp>
      <p:sp>
        <p:nvSpPr>
          <p:cNvPr id="3" name="Content Placeholder 2"/>
          <p:cNvSpPr>
            <a:spLocks noGrp="1"/>
          </p:cNvSpPr>
          <p:nvPr>
            <p:ph sz="half" idx="1"/>
          </p:nvPr>
        </p:nvSpPr>
        <p:spPr/>
        <p:txBody>
          <a:bodyPr>
            <a:normAutofit fontScale="92500" lnSpcReduction="10000"/>
          </a:bodyPr>
          <a:lstStyle/>
          <a:p>
            <a:pPr>
              <a:buNone/>
            </a:pPr>
            <a:r>
              <a:rPr lang="en-GB" dirty="0" smtClean="0"/>
              <a:t>Slightly earlier:</a:t>
            </a:r>
          </a:p>
          <a:p>
            <a:r>
              <a:rPr lang="en-GB" dirty="0" smtClean="0"/>
              <a:t>Catullus: </a:t>
            </a:r>
            <a:r>
              <a:rPr lang="en-GB" i="1" dirty="0" smtClean="0"/>
              <a:t>Epigrams</a:t>
            </a:r>
          </a:p>
          <a:p>
            <a:pPr>
              <a:buNone/>
            </a:pPr>
            <a:r>
              <a:rPr lang="en-GB" i="1" dirty="0" smtClean="0">
                <a:solidFill>
                  <a:srgbClr val="3366FF"/>
                </a:solidFill>
              </a:rPr>
              <a:t>Contemporary:</a:t>
            </a:r>
            <a:endParaRPr lang="en-GB" dirty="0" smtClean="0">
              <a:solidFill>
                <a:srgbClr val="3366FF"/>
              </a:solidFill>
            </a:endParaRPr>
          </a:p>
          <a:p>
            <a:r>
              <a:rPr lang="en-GB" dirty="0" smtClean="0">
                <a:solidFill>
                  <a:srgbClr val="3366FF"/>
                </a:solidFill>
              </a:rPr>
              <a:t>Vergil: </a:t>
            </a:r>
            <a:r>
              <a:rPr lang="en-GB" i="1" dirty="0" smtClean="0">
                <a:solidFill>
                  <a:srgbClr val="3366FF"/>
                </a:solidFill>
              </a:rPr>
              <a:t>Eclogues (35 BC), Georgics, the </a:t>
            </a:r>
            <a:r>
              <a:rPr lang="en-GB" i="1" dirty="0" err="1" smtClean="0">
                <a:solidFill>
                  <a:srgbClr val="3366FF"/>
                </a:solidFill>
              </a:rPr>
              <a:t>Aeneid</a:t>
            </a:r>
            <a:endParaRPr lang="en-GB" i="1" dirty="0" smtClean="0">
              <a:solidFill>
                <a:srgbClr val="3366FF"/>
              </a:solidFill>
            </a:endParaRPr>
          </a:p>
          <a:p>
            <a:r>
              <a:rPr lang="en-GB" dirty="0" smtClean="0">
                <a:solidFill>
                  <a:srgbClr val="3366FF"/>
                </a:solidFill>
              </a:rPr>
              <a:t>Horace: </a:t>
            </a:r>
            <a:r>
              <a:rPr lang="en-GB" i="1" dirty="0" smtClean="0">
                <a:solidFill>
                  <a:srgbClr val="3366FF"/>
                </a:solidFill>
              </a:rPr>
              <a:t>Satires, Epodes, Odes (23BC)</a:t>
            </a:r>
            <a:r>
              <a:rPr lang="en-GB" i="1" dirty="0" smtClean="0"/>
              <a:t>, Letters </a:t>
            </a:r>
            <a:r>
              <a:rPr lang="en-GB" dirty="0" smtClean="0"/>
              <a:t>(incl. </a:t>
            </a:r>
            <a:r>
              <a:rPr lang="en-GB" i="1" dirty="0" smtClean="0"/>
              <a:t>Ars </a:t>
            </a:r>
            <a:r>
              <a:rPr lang="en-GB" i="1" dirty="0" err="1" smtClean="0"/>
              <a:t>Poetica</a:t>
            </a:r>
            <a:r>
              <a:rPr lang="en-GB" i="1" dirty="0" smtClean="0"/>
              <a:t>)</a:t>
            </a:r>
          </a:p>
          <a:p>
            <a:pPr>
              <a:buNone/>
            </a:pPr>
            <a:r>
              <a:rPr lang="en-GB" dirty="0" smtClean="0"/>
              <a:t>Slightly later:</a:t>
            </a:r>
          </a:p>
          <a:p>
            <a:r>
              <a:rPr lang="en-GB" dirty="0" smtClean="0"/>
              <a:t>Ovid: </a:t>
            </a:r>
            <a:r>
              <a:rPr lang="en-GB" i="1" dirty="0" smtClean="0"/>
              <a:t>The </a:t>
            </a:r>
            <a:r>
              <a:rPr lang="en-GB" i="1" dirty="0" err="1" smtClean="0"/>
              <a:t>Medea</a:t>
            </a:r>
            <a:r>
              <a:rPr lang="en-GB" i="1" dirty="0" smtClean="0"/>
              <a:t>, The Metamorphoses…</a:t>
            </a:r>
            <a:endParaRPr lang="en-GB" dirty="0" smtClean="0"/>
          </a:p>
          <a:p>
            <a:endParaRPr lang="en-GB" i="1" dirty="0" smtClean="0"/>
          </a:p>
          <a:p>
            <a:endParaRPr lang="en-GB" dirty="0"/>
          </a:p>
        </p:txBody>
      </p:sp>
      <p:sp>
        <p:nvSpPr>
          <p:cNvPr id="4" name="Content Placeholder 3"/>
          <p:cNvSpPr>
            <a:spLocks noGrp="1"/>
          </p:cNvSpPr>
          <p:nvPr>
            <p:ph sz="half" idx="2"/>
          </p:nvPr>
        </p:nvSpPr>
        <p:spPr/>
        <p:txBody>
          <a:bodyPr>
            <a:normAutofit fontScale="92500" lnSpcReduction="10000"/>
          </a:bodyPr>
          <a:lstStyle/>
          <a:p>
            <a:pPr marL="0" indent="0">
              <a:buNone/>
            </a:pPr>
            <a:r>
              <a:rPr lang="en-GB" dirty="0" smtClean="0"/>
              <a:t>Elegy timeline</a:t>
            </a:r>
          </a:p>
          <a:p>
            <a:r>
              <a:rPr lang="en-GB" dirty="0" smtClean="0"/>
              <a:t>Gallus</a:t>
            </a:r>
            <a:r>
              <a:rPr lang="en-GB" dirty="0"/>
              <a:t>: c. 35 BC</a:t>
            </a:r>
          </a:p>
          <a:p>
            <a:r>
              <a:rPr lang="en-GB" dirty="0"/>
              <a:t>Prop. 1: 28 BC</a:t>
            </a:r>
          </a:p>
          <a:p>
            <a:r>
              <a:rPr lang="en-GB" dirty="0"/>
              <a:t>Prop. 2: 26 BC</a:t>
            </a:r>
          </a:p>
          <a:p>
            <a:r>
              <a:rPr lang="en-GB" dirty="0"/>
              <a:t>Prop. 3: 24 BC</a:t>
            </a:r>
          </a:p>
          <a:p>
            <a:r>
              <a:rPr lang="en-GB" dirty="0"/>
              <a:t>Prop. 4: 16 BC</a:t>
            </a:r>
          </a:p>
          <a:p>
            <a:r>
              <a:rPr lang="en-GB" dirty="0" err="1"/>
              <a:t>Tib</a:t>
            </a:r>
            <a:r>
              <a:rPr lang="en-GB" dirty="0"/>
              <a:t>. 1: 27 BC</a:t>
            </a:r>
          </a:p>
          <a:p>
            <a:r>
              <a:rPr lang="en-GB" dirty="0" err="1"/>
              <a:t>Tib</a:t>
            </a:r>
            <a:r>
              <a:rPr lang="en-GB" dirty="0"/>
              <a:t>. 2: 19 BC</a:t>
            </a:r>
          </a:p>
          <a:p>
            <a:r>
              <a:rPr lang="en-GB" dirty="0" err="1"/>
              <a:t>Ov</a:t>
            </a:r>
            <a:r>
              <a:rPr lang="en-GB" dirty="0"/>
              <a:t>. </a:t>
            </a:r>
            <a:r>
              <a:rPr lang="en-GB" i="1" dirty="0"/>
              <a:t>Am</a:t>
            </a:r>
            <a:r>
              <a:rPr lang="en-GB" dirty="0"/>
              <a:t>. 1-3: Likely after 16 BC </a:t>
            </a:r>
          </a:p>
          <a:p>
            <a:endParaRPr lang="en-GB" dirty="0"/>
          </a:p>
        </p:txBody>
      </p:sp>
    </p:spTree>
    <p:extLst>
      <p:ext uri="{BB962C8B-B14F-4D97-AF65-F5344CB8AC3E}">
        <p14:creationId xmlns:p14="http://schemas.microsoft.com/office/powerpoint/2010/main" val="382694238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Vergil’s </a:t>
            </a:r>
            <a:r>
              <a:rPr lang="en-GB" i="1" dirty="0" smtClean="0"/>
              <a:t>Eclogues</a:t>
            </a:r>
            <a:endParaRPr lang="en-GB" i="1" dirty="0"/>
          </a:p>
        </p:txBody>
      </p:sp>
      <p:sp>
        <p:nvSpPr>
          <p:cNvPr id="3" name="Content Placeholder 2"/>
          <p:cNvSpPr>
            <a:spLocks noGrp="1"/>
          </p:cNvSpPr>
          <p:nvPr>
            <p:ph idx="1"/>
          </p:nvPr>
        </p:nvSpPr>
        <p:spPr/>
        <p:txBody>
          <a:bodyPr>
            <a:normAutofit fontScale="70000" lnSpcReduction="20000"/>
          </a:bodyPr>
          <a:lstStyle/>
          <a:p>
            <a:r>
              <a:rPr lang="en-US" dirty="0"/>
              <a:t>Vergil’s </a:t>
            </a:r>
            <a:r>
              <a:rPr lang="en-US" i="1" dirty="0"/>
              <a:t>Eclogues </a:t>
            </a:r>
            <a:r>
              <a:rPr lang="en-US" dirty="0"/>
              <a:t>are pastoral poetry, a genre honed by Vergil but building on Hellenistic poets such as </a:t>
            </a:r>
            <a:r>
              <a:rPr lang="en-US" dirty="0" smtClean="0"/>
              <a:t>Theocritus</a:t>
            </a:r>
          </a:p>
          <a:p>
            <a:pPr lvl="1"/>
            <a:r>
              <a:rPr lang="en-US" dirty="0" smtClean="0"/>
              <a:t>Written throughout in hexameter</a:t>
            </a:r>
            <a:endParaRPr lang="en-US" dirty="0"/>
          </a:p>
          <a:p>
            <a:r>
              <a:rPr lang="en-US" dirty="0"/>
              <a:t>The setting is ‘Arcadia’ in reference to Theocritus, but this country side area is also closely linked to Rome. </a:t>
            </a:r>
          </a:p>
          <a:p>
            <a:pPr lvl="1"/>
            <a:r>
              <a:rPr lang="en-US" i="1" dirty="0" err="1"/>
              <a:t>Ecl</a:t>
            </a:r>
            <a:r>
              <a:rPr lang="en-US" i="1" dirty="0"/>
              <a:t>. </a:t>
            </a:r>
            <a:r>
              <a:rPr lang="en-US" dirty="0"/>
              <a:t>4 and 6 explicitly political, but </a:t>
            </a:r>
            <a:r>
              <a:rPr lang="en-US" i="1" dirty="0" err="1"/>
              <a:t>Ecl</a:t>
            </a:r>
            <a:r>
              <a:rPr lang="en-US" dirty="0"/>
              <a:t>. 1 too makes known the influence of politics on rural life</a:t>
            </a:r>
          </a:p>
          <a:p>
            <a:r>
              <a:rPr lang="en-US" dirty="0"/>
              <a:t>Published </a:t>
            </a:r>
            <a:r>
              <a:rPr lang="en-US" dirty="0" err="1"/>
              <a:t>c</a:t>
            </a:r>
            <a:r>
              <a:rPr lang="en-US" dirty="0"/>
              <a:t>. 35 BC</a:t>
            </a:r>
          </a:p>
          <a:p>
            <a:r>
              <a:rPr lang="en-US" dirty="0"/>
              <a:t>There are several love stories in the </a:t>
            </a:r>
            <a:r>
              <a:rPr lang="en-US" i="1" dirty="0"/>
              <a:t>Eclogues, </a:t>
            </a:r>
            <a:r>
              <a:rPr lang="en-US" dirty="0"/>
              <a:t>but they are pursued </a:t>
            </a:r>
            <a:r>
              <a:rPr lang="en-US" u="sng" dirty="0"/>
              <a:t>alongside with other duties of the characters, and also the subject of singing contests (e.g</a:t>
            </a:r>
            <a:r>
              <a:rPr lang="en-US" i="1" u="sng" dirty="0"/>
              <a:t>. </a:t>
            </a:r>
            <a:r>
              <a:rPr lang="en-US" i="1" u="sng" dirty="0" err="1"/>
              <a:t>Ecl</a:t>
            </a:r>
            <a:r>
              <a:rPr lang="en-US" i="1" u="sng" dirty="0"/>
              <a:t>. </a:t>
            </a:r>
            <a:r>
              <a:rPr lang="en-US" u="sng" dirty="0"/>
              <a:t>8</a:t>
            </a:r>
            <a:r>
              <a:rPr lang="en-US" i="1" u="sng" dirty="0"/>
              <a:t>)</a:t>
            </a:r>
          </a:p>
          <a:p>
            <a:r>
              <a:rPr lang="en-US" dirty="0"/>
              <a:t>The landscape and its characters stand for rural simplicity – but also for </a:t>
            </a:r>
            <a:r>
              <a:rPr lang="en-US" i="1" dirty="0" err="1"/>
              <a:t>otium</a:t>
            </a:r>
            <a:r>
              <a:rPr lang="en-US" i="1" dirty="0"/>
              <a:t> </a:t>
            </a:r>
            <a:r>
              <a:rPr lang="en-US" dirty="0"/>
              <a:t>and </a:t>
            </a:r>
            <a:r>
              <a:rPr lang="en-US" dirty="0" smtClean="0"/>
              <a:t>leisure</a:t>
            </a:r>
          </a:p>
          <a:p>
            <a:r>
              <a:rPr lang="en-US" dirty="0" smtClean="0"/>
              <a:t>Time </a:t>
            </a:r>
            <a:r>
              <a:rPr lang="en-US" dirty="0"/>
              <a:t>limits – these poems are represented as short breaks from work</a:t>
            </a:r>
          </a:p>
          <a:p>
            <a:endParaRPr lang="en-GB" dirty="0"/>
          </a:p>
        </p:txBody>
      </p:sp>
    </p:spTree>
    <p:extLst>
      <p:ext uri="{BB962C8B-B14F-4D97-AF65-F5344CB8AC3E}">
        <p14:creationId xmlns:p14="http://schemas.microsoft.com/office/powerpoint/2010/main" val="127004425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43000"/>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229600" cy="864096"/>
          </a:xfrm>
        </p:spPr>
        <p:txBody>
          <a:bodyPr/>
          <a:lstStyle/>
          <a:p>
            <a:r>
              <a:rPr lang="en-GB" dirty="0" smtClean="0"/>
              <a:t>Vergil’s </a:t>
            </a:r>
            <a:r>
              <a:rPr lang="en-GB" i="1" dirty="0" smtClean="0"/>
              <a:t>Eclogues</a:t>
            </a:r>
            <a:endParaRPr lang="en-GB" dirty="0"/>
          </a:p>
        </p:txBody>
      </p:sp>
      <p:sp>
        <p:nvSpPr>
          <p:cNvPr id="3" name="Content Placeholder 2"/>
          <p:cNvSpPr>
            <a:spLocks noGrp="1"/>
          </p:cNvSpPr>
          <p:nvPr>
            <p:ph idx="1"/>
          </p:nvPr>
        </p:nvSpPr>
        <p:spPr>
          <a:xfrm>
            <a:off x="457200" y="980728"/>
            <a:ext cx="8435280" cy="5145435"/>
          </a:xfrm>
        </p:spPr>
        <p:txBody>
          <a:bodyPr>
            <a:normAutofit fontScale="70000" lnSpcReduction="20000"/>
          </a:bodyPr>
          <a:lstStyle/>
          <a:p>
            <a:pPr marL="514350" indent="-514350" algn="r">
              <a:buAutoNum type="arabicPeriod"/>
            </a:pPr>
            <a:r>
              <a:rPr lang="en-GB" dirty="0" err="1" smtClean="0"/>
              <a:t>Tityrus</a:t>
            </a:r>
            <a:r>
              <a:rPr lang="en-GB" dirty="0" smtClean="0"/>
              <a:t> and </a:t>
            </a:r>
            <a:r>
              <a:rPr lang="en-GB" dirty="0" err="1" smtClean="0"/>
              <a:t>Meliboeus</a:t>
            </a:r>
            <a:r>
              <a:rPr lang="en-GB" dirty="0" smtClean="0"/>
              <a:t>: M. driven from his home</a:t>
            </a:r>
          </a:p>
          <a:p>
            <a:pPr marL="514350" indent="-514350" algn="r">
              <a:buAutoNum type="arabicPeriod"/>
            </a:pPr>
            <a:r>
              <a:rPr lang="en-US" dirty="0" smtClean="0"/>
              <a:t>‘The </a:t>
            </a:r>
            <a:r>
              <a:rPr lang="en-US" dirty="0"/>
              <a:t>shepherd Corydon burned for fair Alexis, his master's darling, and found no hope: only among the thick shady-topped beeches he would continually come, and there alone utter in idle passion these artless words to the hills and woods</a:t>
            </a:r>
            <a:r>
              <a:rPr lang="en-US" dirty="0" smtClean="0"/>
              <a:t>.’ (</a:t>
            </a:r>
            <a:r>
              <a:rPr lang="en-US" dirty="0" err="1" smtClean="0"/>
              <a:t>Verg</a:t>
            </a:r>
            <a:r>
              <a:rPr lang="en-US" dirty="0" smtClean="0"/>
              <a:t>. </a:t>
            </a:r>
            <a:r>
              <a:rPr lang="en-US" i="1" dirty="0" err="1" smtClean="0"/>
              <a:t>Ecl</a:t>
            </a:r>
            <a:r>
              <a:rPr lang="en-US" dirty="0" smtClean="0"/>
              <a:t>. 2.1-5)</a:t>
            </a:r>
          </a:p>
          <a:p>
            <a:pPr marL="514350" indent="-514350" algn="r">
              <a:buAutoNum type="arabicPeriod"/>
            </a:pPr>
            <a:r>
              <a:rPr lang="en-US" dirty="0" smtClean="0"/>
              <a:t>Shepherd discussion about love</a:t>
            </a:r>
          </a:p>
          <a:p>
            <a:pPr marL="514350" indent="-514350" algn="r">
              <a:buAutoNum type="arabicPeriod"/>
            </a:pPr>
            <a:r>
              <a:rPr lang="en-US" dirty="0" smtClean="0"/>
              <a:t>Dedicated to </a:t>
            </a:r>
            <a:r>
              <a:rPr lang="en-US" dirty="0" err="1" smtClean="0"/>
              <a:t>Ausinius</a:t>
            </a:r>
            <a:r>
              <a:rPr lang="en-US" dirty="0" smtClean="0"/>
              <a:t> </a:t>
            </a:r>
            <a:r>
              <a:rPr lang="en-US" dirty="0" err="1" smtClean="0"/>
              <a:t>Pollio</a:t>
            </a:r>
            <a:r>
              <a:rPr lang="en-US" dirty="0" smtClean="0"/>
              <a:t> – new golden age dawning</a:t>
            </a:r>
          </a:p>
          <a:p>
            <a:pPr marL="514350" indent="-514350" algn="r">
              <a:buAutoNum type="arabicPeriod"/>
            </a:pPr>
            <a:r>
              <a:rPr lang="en-US" dirty="0" smtClean="0"/>
              <a:t>Songs of Daphnis</a:t>
            </a:r>
          </a:p>
          <a:p>
            <a:pPr marL="514350" indent="-514350" algn="r">
              <a:buAutoNum type="arabicPeriod"/>
            </a:pPr>
            <a:r>
              <a:rPr lang="en-US" dirty="0" err="1" smtClean="0"/>
              <a:t>Silenus</a:t>
            </a:r>
            <a:r>
              <a:rPr lang="en-US" dirty="0" smtClean="0"/>
              <a:t>, god of the countryside</a:t>
            </a:r>
          </a:p>
          <a:p>
            <a:pPr marL="514350" indent="-514350" algn="r">
              <a:buAutoNum type="arabicPeriod"/>
            </a:pPr>
            <a:r>
              <a:rPr lang="en-US" dirty="0" smtClean="0"/>
              <a:t>Shepherd song contest</a:t>
            </a:r>
          </a:p>
          <a:p>
            <a:pPr marL="514350" indent="-514350" algn="r">
              <a:buAutoNum type="arabicPeriod"/>
            </a:pPr>
            <a:r>
              <a:rPr lang="en-US" dirty="0" smtClean="0"/>
              <a:t>On a witch, song contest, in the style of magic incantation (cf. Ov. </a:t>
            </a:r>
            <a:r>
              <a:rPr lang="en-US" i="1" dirty="0" smtClean="0"/>
              <a:t>Am</a:t>
            </a:r>
            <a:r>
              <a:rPr lang="en-US" dirty="0" smtClean="0"/>
              <a:t>. 1.6)</a:t>
            </a:r>
          </a:p>
          <a:p>
            <a:pPr marL="514350" indent="-514350" algn="r">
              <a:buAutoNum type="arabicPeriod"/>
            </a:pPr>
            <a:r>
              <a:rPr lang="en-US" dirty="0" err="1" smtClean="0"/>
              <a:t>Moeris</a:t>
            </a:r>
            <a:r>
              <a:rPr lang="en-US" dirty="0" smtClean="0"/>
              <a:t> headed to the city</a:t>
            </a:r>
          </a:p>
          <a:p>
            <a:pPr marL="514350" indent="-514350" algn="r">
              <a:buAutoNum type="arabicPeriod"/>
            </a:pPr>
            <a:r>
              <a:rPr lang="en-US" dirty="0" smtClean="0"/>
              <a:t>Gallus the poet</a:t>
            </a:r>
            <a:endParaRPr lang="en-GB" dirty="0"/>
          </a:p>
        </p:txBody>
      </p:sp>
    </p:spTree>
    <p:extLst>
      <p:ext uri="{BB962C8B-B14F-4D97-AF65-F5344CB8AC3E}">
        <p14:creationId xmlns:p14="http://schemas.microsoft.com/office/powerpoint/2010/main" val="366042757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Elegy and </a:t>
            </a:r>
            <a:r>
              <a:rPr lang="en-GB" i="1" dirty="0" smtClean="0"/>
              <a:t>Eclogues</a:t>
            </a:r>
            <a:endParaRPr lang="en-GB" i="1" dirty="0"/>
          </a:p>
        </p:txBody>
      </p:sp>
      <p:sp>
        <p:nvSpPr>
          <p:cNvPr id="3" name="Content Placeholder 2"/>
          <p:cNvSpPr>
            <a:spLocks noGrp="1"/>
          </p:cNvSpPr>
          <p:nvPr>
            <p:ph idx="1"/>
          </p:nvPr>
        </p:nvSpPr>
        <p:spPr/>
        <p:txBody>
          <a:bodyPr>
            <a:normAutofit fontScale="92500" lnSpcReduction="10000"/>
          </a:bodyPr>
          <a:lstStyle/>
          <a:p>
            <a:r>
              <a:rPr lang="en-US" i="1" dirty="0" err="1"/>
              <a:t>Ecl</a:t>
            </a:r>
            <a:r>
              <a:rPr lang="en-US" i="1" dirty="0"/>
              <a:t>. </a:t>
            </a:r>
            <a:r>
              <a:rPr lang="en-US" dirty="0"/>
              <a:t>10 one of our main sources for reconstructing Gallus’ poetry: that it contained many of the typical features of elegy we have outlined</a:t>
            </a:r>
          </a:p>
          <a:p>
            <a:r>
              <a:rPr lang="en-US" i="1" dirty="0" err="1" smtClean="0"/>
              <a:t>Ecl</a:t>
            </a:r>
            <a:r>
              <a:rPr lang="en-US" i="1" dirty="0" smtClean="0"/>
              <a:t>. </a:t>
            </a:r>
            <a:r>
              <a:rPr lang="en-US" dirty="0" smtClean="0"/>
              <a:t>10</a:t>
            </a:r>
            <a:r>
              <a:rPr lang="en-US" dirty="0" smtClean="0"/>
              <a:t> </a:t>
            </a:r>
            <a:r>
              <a:rPr lang="en-US" dirty="0"/>
              <a:t>is also different from elegy:</a:t>
            </a:r>
          </a:p>
          <a:p>
            <a:pPr lvl="1"/>
            <a:r>
              <a:rPr lang="en-US" dirty="0"/>
              <a:t>Cast: A pastoral narrator, a river goddess, dryads, Apollo, the shepherd </a:t>
            </a:r>
            <a:r>
              <a:rPr lang="en-US" dirty="0" err="1"/>
              <a:t>Menalcas</a:t>
            </a:r>
            <a:r>
              <a:rPr lang="en-US" dirty="0"/>
              <a:t>, ‘Arcadians’ </a:t>
            </a:r>
          </a:p>
          <a:p>
            <a:pPr lvl="1"/>
            <a:r>
              <a:rPr lang="en-US" dirty="0"/>
              <a:t>Setting: rural landscape: laurels, tamarisks, pines, crags, sheep</a:t>
            </a:r>
          </a:p>
          <a:p>
            <a:pPr lvl="1"/>
            <a:r>
              <a:rPr lang="en-US" dirty="0"/>
              <a:t>Elegy: What is Tibullus’ rural landscape like? What are typical elegiac settings?</a:t>
            </a:r>
          </a:p>
          <a:p>
            <a:endParaRPr lang="en-GB" dirty="0"/>
          </a:p>
        </p:txBody>
      </p:sp>
    </p:spTree>
    <p:extLst>
      <p:ext uri="{BB962C8B-B14F-4D97-AF65-F5344CB8AC3E}">
        <p14:creationId xmlns:p14="http://schemas.microsoft.com/office/powerpoint/2010/main" val="247520575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Elegiac country scenes</a:t>
            </a:r>
            <a:endParaRPr lang="en-GB" dirty="0"/>
          </a:p>
        </p:txBody>
      </p:sp>
      <p:sp>
        <p:nvSpPr>
          <p:cNvPr id="5" name="Content Placeholder 4"/>
          <p:cNvSpPr>
            <a:spLocks noGrp="1"/>
          </p:cNvSpPr>
          <p:nvPr>
            <p:ph sz="half" idx="1"/>
          </p:nvPr>
        </p:nvSpPr>
        <p:spPr/>
        <p:txBody>
          <a:bodyPr>
            <a:normAutofit fontScale="62500" lnSpcReduction="20000"/>
          </a:bodyPr>
          <a:lstStyle/>
          <a:p>
            <a:pPr marL="0" indent="0">
              <a:buNone/>
            </a:pPr>
            <a:r>
              <a:rPr lang="en-US" dirty="0"/>
              <a:t>Let him whom the soil of Tusculum or white </a:t>
            </a:r>
            <a:r>
              <a:rPr lang="en-US" dirty="0" smtClean="0"/>
              <a:t>Alba’s ancient </a:t>
            </a:r>
            <a:r>
              <a:rPr lang="en-US" dirty="0"/>
              <a:t>hearth detains not be silent about your mighty Way</a:t>
            </a:r>
            <a:r>
              <a:rPr lang="en-US" dirty="0" smtClean="0"/>
              <a:t>, since</a:t>
            </a:r>
            <a:r>
              <a:rPr lang="en-US" dirty="0"/>
              <a:t>, heaped by your wealth, hard gravel’s laid here</a:t>
            </a:r>
            <a:r>
              <a:rPr lang="en-US" dirty="0" smtClean="0"/>
              <a:t>, and </a:t>
            </a:r>
            <a:r>
              <a:rPr lang="en-US" dirty="0"/>
              <a:t>here flint slabs are joined together deftly</a:t>
            </a:r>
            <a:r>
              <a:rPr lang="en-US" dirty="0" smtClean="0"/>
              <a:t>. Let </a:t>
            </a:r>
            <a:r>
              <a:rPr lang="en-US" dirty="0"/>
              <a:t>the farmer sing you, come late from the great City</a:t>
            </a:r>
            <a:r>
              <a:rPr lang="en-US" dirty="0" smtClean="0"/>
              <a:t>, returning </a:t>
            </a:r>
            <a:r>
              <a:rPr lang="en-US" dirty="0"/>
              <a:t>home safely without stumbling</a:t>
            </a:r>
            <a:r>
              <a:rPr lang="en-US" dirty="0" smtClean="0"/>
              <a:t>. (Tib. 1.7)</a:t>
            </a:r>
          </a:p>
          <a:p>
            <a:pPr marL="0" indent="0">
              <a:buNone/>
            </a:pPr>
            <a:endParaRPr lang="en-US" dirty="0"/>
          </a:p>
          <a:p>
            <a:pPr marL="0" indent="0">
              <a:buNone/>
            </a:pPr>
            <a:r>
              <a:rPr lang="en-US" dirty="0" err="1" smtClean="0"/>
              <a:t>Cornutus</a:t>
            </a:r>
            <a:r>
              <a:rPr lang="en-US" dirty="0"/>
              <a:t>, my girl’s in the country, at a villa</a:t>
            </a:r>
            <a:r>
              <a:rPr lang="en-US" dirty="0" smtClean="0"/>
              <a:t>: ah</a:t>
            </a:r>
            <a:r>
              <a:rPr lang="en-US" dirty="0"/>
              <a:t>, he’s made of iron who can stay in the city</a:t>
            </a:r>
            <a:r>
              <a:rPr lang="en-US" dirty="0" smtClean="0"/>
              <a:t>. Venus </a:t>
            </a:r>
            <a:r>
              <a:rPr lang="en-US" dirty="0"/>
              <a:t>herself has gone now to open fields</a:t>
            </a:r>
            <a:r>
              <a:rPr lang="en-US" dirty="0" smtClean="0"/>
              <a:t>, and </a:t>
            </a:r>
            <a:r>
              <a:rPr lang="en-US" dirty="0"/>
              <a:t>Love’s learning the farmer’s rustic words</a:t>
            </a:r>
            <a:r>
              <a:rPr lang="en-US" dirty="0" smtClean="0"/>
              <a:t>. Oh </a:t>
            </a:r>
            <a:r>
              <a:rPr lang="en-US" dirty="0"/>
              <a:t>if I could only gaze at my girl, how </a:t>
            </a:r>
            <a:r>
              <a:rPr lang="en-US" dirty="0" smtClean="0"/>
              <a:t>firmly I’d </a:t>
            </a:r>
            <a:r>
              <a:rPr lang="en-US" dirty="0"/>
              <a:t>turn the rich soil there with my strong hoe</a:t>
            </a:r>
            <a:r>
              <a:rPr lang="en-US" dirty="0" smtClean="0"/>
              <a:t>, and </a:t>
            </a:r>
            <a:r>
              <a:rPr lang="en-US" dirty="0"/>
              <a:t>follow the curving blade as a ploughman</a:t>
            </a:r>
            <a:r>
              <a:rPr lang="en-US" dirty="0" smtClean="0"/>
              <a:t>, while </a:t>
            </a:r>
            <a:r>
              <a:rPr lang="en-US" dirty="0"/>
              <a:t>the bullocks carved </a:t>
            </a:r>
            <a:r>
              <a:rPr lang="en-US" dirty="0" smtClean="0"/>
              <a:t>clod  </a:t>
            </a:r>
            <a:r>
              <a:rPr lang="en-US" dirty="0"/>
              <a:t>for the sowing</a:t>
            </a:r>
            <a:r>
              <a:rPr lang="en-US" dirty="0" smtClean="0"/>
              <a:t>! (Tib. 2.3)</a:t>
            </a:r>
            <a:endParaRPr lang="en-GB" dirty="0"/>
          </a:p>
        </p:txBody>
      </p:sp>
      <p:sp>
        <p:nvSpPr>
          <p:cNvPr id="6" name="Content Placeholder 5"/>
          <p:cNvSpPr>
            <a:spLocks noGrp="1"/>
          </p:cNvSpPr>
          <p:nvPr>
            <p:ph sz="half" idx="2"/>
          </p:nvPr>
        </p:nvSpPr>
        <p:spPr/>
        <p:txBody>
          <a:bodyPr>
            <a:normAutofit fontScale="62500" lnSpcReduction="20000"/>
          </a:bodyPr>
          <a:lstStyle/>
          <a:p>
            <a:r>
              <a:rPr lang="en-GB" dirty="0" smtClean="0"/>
              <a:t>Tibullus has several country side scenes strongly reminiscent of Vergil’s Arcadia</a:t>
            </a:r>
          </a:p>
          <a:p>
            <a:pPr lvl="1"/>
            <a:r>
              <a:rPr lang="en-GB" dirty="0" smtClean="0"/>
              <a:t>E.g. cf. nearness of the city in Tib. 1.7</a:t>
            </a:r>
          </a:p>
          <a:p>
            <a:endParaRPr lang="en-GB" dirty="0" smtClean="0"/>
          </a:p>
          <a:p>
            <a:r>
              <a:rPr lang="en-GB" dirty="0" smtClean="0"/>
              <a:t>But in contrast to the narrators of Vergil’s </a:t>
            </a:r>
            <a:r>
              <a:rPr lang="en-GB" i="1" dirty="0" smtClean="0"/>
              <a:t>Eclogues </a:t>
            </a:r>
            <a:r>
              <a:rPr lang="en-GB" dirty="0" smtClean="0"/>
              <a:t>– the </a:t>
            </a:r>
            <a:r>
              <a:rPr lang="en-GB" dirty="0" err="1" smtClean="0"/>
              <a:t>Tibullan</a:t>
            </a:r>
            <a:r>
              <a:rPr lang="en-GB" dirty="0" smtClean="0"/>
              <a:t> narrator is rarely, if ever, there himself</a:t>
            </a:r>
          </a:p>
          <a:p>
            <a:endParaRPr lang="en-GB" dirty="0" smtClean="0"/>
          </a:p>
          <a:p>
            <a:r>
              <a:rPr lang="en-GB" dirty="0" err="1" smtClean="0"/>
              <a:t>Tibullan</a:t>
            </a:r>
            <a:r>
              <a:rPr lang="en-GB" dirty="0" smtClean="0"/>
              <a:t> elegy adopts, in effect, a wholly urban perspective where </a:t>
            </a:r>
            <a:r>
              <a:rPr lang="en-GB" i="1" dirty="0" err="1" smtClean="0"/>
              <a:t>otium</a:t>
            </a:r>
            <a:r>
              <a:rPr lang="en-GB" i="1" dirty="0" smtClean="0"/>
              <a:t> </a:t>
            </a:r>
            <a:r>
              <a:rPr lang="en-GB" dirty="0" smtClean="0"/>
              <a:t>is placed in the country and </a:t>
            </a:r>
            <a:r>
              <a:rPr lang="en-GB" i="1" dirty="0" err="1" smtClean="0"/>
              <a:t>negotium</a:t>
            </a:r>
            <a:r>
              <a:rPr lang="en-GB" dirty="0" smtClean="0"/>
              <a:t> (whether of love or otherwise) in the city</a:t>
            </a:r>
          </a:p>
          <a:p>
            <a:endParaRPr lang="en-GB" dirty="0"/>
          </a:p>
          <a:p>
            <a:endParaRPr lang="en-GB" dirty="0"/>
          </a:p>
        </p:txBody>
      </p:sp>
    </p:spTree>
    <p:extLst>
      <p:ext uri="{BB962C8B-B14F-4D97-AF65-F5344CB8AC3E}">
        <p14:creationId xmlns:p14="http://schemas.microsoft.com/office/powerpoint/2010/main" val="390086737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779462"/>
          </a:xfrm>
        </p:spPr>
        <p:txBody>
          <a:bodyPr/>
          <a:lstStyle/>
          <a:p>
            <a:r>
              <a:rPr lang="en-GB" dirty="0" smtClean="0"/>
              <a:t>Comparison: Prop. 2.19</a:t>
            </a:r>
            <a:endParaRPr lang="en-GB" dirty="0"/>
          </a:p>
        </p:txBody>
      </p:sp>
      <p:sp>
        <p:nvSpPr>
          <p:cNvPr id="6" name="Content Placeholder 5"/>
          <p:cNvSpPr>
            <a:spLocks noGrp="1"/>
          </p:cNvSpPr>
          <p:nvPr>
            <p:ph idx="1"/>
          </p:nvPr>
        </p:nvSpPr>
        <p:spPr>
          <a:xfrm>
            <a:off x="457200" y="1282700"/>
            <a:ext cx="8229600" cy="5257800"/>
          </a:xfrm>
        </p:spPr>
        <p:txBody>
          <a:bodyPr>
            <a:normAutofit fontScale="62500" lnSpcReduction="20000"/>
          </a:bodyPr>
          <a:lstStyle/>
          <a:p>
            <a:pPr marL="0" indent="0">
              <a:buNone/>
            </a:pPr>
            <a:r>
              <a:rPr lang="en-US" dirty="0" smtClean="0"/>
              <a:t> Even though you’re leaving Rome against my wish,</a:t>
            </a:r>
            <a:r>
              <a:rPr lang="en-US" dirty="0" smtClean="0">
                <a:solidFill>
                  <a:srgbClr val="FF0000"/>
                </a:solidFill>
              </a:rPr>
              <a:t> I’m glad, Cynthia, since you’re without me, you’re in the country, off the beaten track</a:t>
            </a:r>
            <a:r>
              <a:rPr lang="en-US" dirty="0" smtClean="0"/>
              <a:t>. There’ll be no young seducer in those chaste fields, one whose flatteries stop you being true; no fights will begin beneath your window; your sleep won’t be troubled by being called aloud.        You’ll be alone, and you’ll gaze, alone, Cynthia, at mountains, herds, the fields of poor farmers. No games will have power to corrupt you there, no sanctuary temples giving you countless opportunities for sin. There you’ll watch the oxen’s endless </a:t>
            </a:r>
            <a:r>
              <a:rPr lang="en-US" dirty="0" err="1" smtClean="0"/>
              <a:t>ploughing</a:t>
            </a:r>
            <a:r>
              <a:rPr lang="en-US" dirty="0" smtClean="0"/>
              <a:t>, vines losing leaves to the pruning-hook’s skill: and you’ll carry a little offering of incense to some crude shrine, where a goat will die in front of the rustic altar: and you’ll imitate their choral dance bare-legged: but only if all is safe from strange men.        </a:t>
            </a:r>
            <a:r>
              <a:rPr lang="en-US" dirty="0" smtClean="0">
                <a:solidFill>
                  <a:srgbClr val="FF0000"/>
                </a:solidFill>
              </a:rPr>
              <a:t>I’ll go hunting</a:t>
            </a:r>
            <a:r>
              <a:rPr lang="en-US" dirty="0" smtClean="0"/>
              <a:t>: I’ll take pleasure now, at once, in accepting the rites of fair Diana, and dropping my former vows to Venus</a:t>
            </a:r>
            <a:r>
              <a:rPr lang="en-US" dirty="0" smtClean="0">
                <a:solidFill>
                  <a:srgbClr val="FF0000"/>
                </a:solidFill>
              </a:rPr>
              <a:t>. I’ll start chasing wild creatures, and fasten horns to fir trees, and control the audacious dogs myself. </a:t>
            </a:r>
            <a:r>
              <a:rPr lang="en-US" dirty="0" smtClean="0"/>
              <a:t>Yet I’ll not try great lions, or hurry to meet wild boar face to face. It’s daring enough to take the gentle hare, or pierce a bird with a trim rod, where </a:t>
            </a:r>
            <a:r>
              <a:rPr lang="en-US" dirty="0" err="1" smtClean="0"/>
              <a:t>Clitumnus</a:t>
            </a:r>
            <a:r>
              <a:rPr lang="en-US" dirty="0" smtClean="0"/>
              <a:t> clothes the beautiful stream with woodland tangles, and his wave bathes the snow-white heifers.        You, mea vita, if you venture anything, remember I’ll be coming there for you, in a few days time. </a:t>
            </a:r>
            <a:r>
              <a:rPr lang="en-US" dirty="0" smtClean="0">
                <a:solidFill>
                  <a:srgbClr val="FF0000"/>
                </a:solidFill>
              </a:rPr>
              <a:t>So, solitary woods and vagrant streams, in mossy hills, won’t stop me trying your name on my tireless tongue. </a:t>
            </a:r>
            <a:r>
              <a:rPr lang="en-US" dirty="0" smtClean="0"/>
              <a:t>Everyone wishes to hurt those who are absent.</a:t>
            </a:r>
            <a:endParaRPr lang="en-GB" dirty="0"/>
          </a:p>
        </p:txBody>
      </p:sp>
    </p:spTree>
    <p:extLst>
      <p:ext uri="{BB962C8B-B14F-4D97-AF65-F5344CB8AC3E}">
        <p14:creationId xmlns:p14="http://schemas.microsoft.com/office/powerpoint/2010/main" val="13421377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Prop. 2.19 and Prop. 1.1</a:t>
            </a:r>
            <a:endParaRPr lang="en-GB" dirty="0"/>
          </a:p>
        </p:txBody>
      </p:sp>
      <p:sp>
        <p:nvSpPr>
          <p:cNvPr id="3" name="Content Placeholder 2"/>
          <p:cNvSpPr>
            <a:spLocks noGrp="1"/>
          </p:cNvSpPr>
          <p:nvPr>
            <p:ph idx="1"/>
          </p:nvPr>
        </p:nvSpPr>
        <p:spPr>
          <a:xfrm>
            <a:off x="457200" y="1600200"/>
            <a:ext cx="8229600" cy="4889500"/>
          </a:xfrm>
        </p:spPr>
        <p:txBody>
          <a:bodyPr>
            <a:normAutofit fontScale="70000" lnSpcReduction="20000"/>
          </a:bodyPr>
          <a:lstStyle/>
          <a:p>
            <a:r>
              <a:rPr lang="en-GB" dirty="0" smtClean="0"/>
              <a:t>To Cynthia, the country side should be void of any risk to her loyalty</a:t>
            </a:r>
          </a:p>
          <a:p>
            <a:pPr lvl="1"/>
            <a:r>
              <a:rPr lang="en-GB" dirty="0" smtClean="0"/>
              <a:t>Bear in mind the reader’s knowledge of Vergil’s </a:t>
            </a:r>
            <a:r>
              <a:rPr lang="en-GB" i="1" dirty="0" smtClean="0"/>
              <a:t>Eclogues </a:t>
            </a:r>
            <a:r>
              <a:rPr lang="en-GB" dirty="0" smtClean="0"/>
              <a:t>here: what are the effects? </a:t>
            </a:r>
          </a:p>
          <a:p>
            <a:r>
              <a:rPr lang="en-GB" dirty="0" smtClean="0"/>
              <a:t>To Propertius’ poet lover, the country side is a setting for him to act out the example of </a:t>
            </a:r>
            <a:r>
              <a:rPr lang="en-GB" dirty="0" err="1" smtClean="0"/>
              <a:t>Milanion</a:t>
            </a:r>
            <a:r>
              <a:rPr lang="en-GB" dirty="0" smtClean="0"/>
              <a:t> pursuing </a:t>
            </a:r>
            <a:r>
              <a:rPr lang="en-GB" dirty="0" err="1" smtClean="0"/>
              <a:t>Atalante</a:t>
            </a:r>
            <a:r>
              <a:rPr lang="en-GB" dirty="0" smtClean="0"/>
              <a:t> (cf. </a:t>
            </a:r>
            <a:r>
              <a:rPr lang="en-GB" dirty="0" err="1" smtClean="0"/>
              <a:t>Faidra</a:t>
            </a:r>
            <a:r>
              <a:rPr lang="en-GB" dirty="0" smtClean="0"/>
              <a:t> and </a:t>
            </a:r>
            <a:r>
              <a:rPr lang="en-GB" dirty="0" err="1" smtClean="0"/>
              <a:t>Hippolytus</a:t>
            </a:r>
            <a:r>
              <a:rPr lang="en-GB" dirty="0" smtClean="0"/>
              <a:t>)</a:t>
            </a:r>
          </a:p>
          <a:p>
            <a:r>
              <a:rPr lang="en-GB" dirty="0" smtClean="0"/>
              <a:t>To Propertius, the countryside represents absence of elegiac life</a:t>
            </a:r>
          </a:p>
          <a:p>
            <a:pPr lvl="1"/>
            <a:r>
              <a:rPr lang="en-GB" dirty="0" smtClean="0"/>
              <a:t>No risk to the puella</a:t>
            </a:r>
          </a:p>
          <a:p>
            <a:pPr lvl="1"/>
            <a:r>
              <a:rPr lang="en-GB" dirty="0" smtClean="0"/>
              <a:t>Acceptance of the role of </a:t>
            </a:r>
            <a:r>
              <a:rPr lang="en-GB" i="1" dirty="0" err="1" smtClean="0"/>
              <a:t>exclusus</a:t>
            </a:r>
            <a:r>
              <a:rPr lang="en-GB" i="1" dirty="0" smtClean="0"/>
              <a:t> </a:t>
            </a:r>
            <a:r>
              <a:rPr lang="en-GB" i="1" dirty="0" err="1" smtClean="0"/>
              <a:t>amator</a:t>
            </a:r>
            <a:r>
              <a:rPr lang="en-GB" i="1" dirty="0" smtClean="0"/>
              <a:t> </a:t>
            </a:r>
            <a:r>
              <a:rPr lang="en-GB" dirty="0" smtClean="0"/>
              <a:t>for the lover – but with no rival and with hope</a:t>
            </a:r>
          </a:p>
          <a:p>
            <a:pPr lvl="1"/>
            <a:r>
              <a:rPr lang="en-GB" dirty="0" smtClean="0"/>
              <a:t>Both puella and </a:t>
            </a:r>
            <a:r>
              <a:rPr lang="en-GB" dirty="0" err="1" smtClean="0"/>
              <a:t>amator</a:t>
            </a:r>
            <a:r>
              <a:rPr lang="en-GB" dirty="0" smtClean="0"/>
              <a:t> are different than the other country folk – they are not part of the countryside themselves</a:t>
            </a:r>
          </a:p>
          <a:p>
            <a:r>
              <a:rPr lang="en-GB" dirty="0" smtClean="0"/>
              <a:t>This difference is dramatised in </a:t>
            </a:r>
            <a:r>
              <a:rPr lang="en-GB" dirty="0" err="1" smtClean="0"/>
              <a:t>Verg</a:t>
            </a:r>
            <a:r>
              <a:rPr lang="en-GB" dirty="0" smtClean="0"/>
              <a:t>. </a:t>
            </a:r>
            <a:r>
              <a:rPr lang="en-GB" i="1" dirty="0" err="1" smtClean="0"/>
              <a:t>Ecl</a:t>
            </a:r>
            <a:r>
              <a:rPr lang="en-GB" dirty="0" smtClean="0"/>
              <a:t>. 10:</a:t>
            </a:r>
          </a:p>
          <a:p>
            <a:endParaRPr lang="en-GB" dirty="0"/>
          </a:p>
        </p:txBody>
      </p:sp>
    </p:spTree>
    <p:extLst>
      <p:ext uri="{BB962C8B-B14F-4D97-AF65-F5344CB8AC3E}">
        <p14:creationId xmlns:p14="http://schemas.microsoft.com/office/powerpoint/2010/main" val="268384604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t>
            </a:r>
            <a:r>
              <a:rPr lang="en-GB" i="1" dirty="0" smtClean="0"/>
              <a:t>Eclogues </a:t>
            </a:r>
            <a:r>
              <a:rPr lang="en-GB" dirty="0" smtClean="0"/>
              <a:t>on Gallus</a:t>
            </a:r>
            <a:endParaRPr lang="en-GB" dirty="0"/>
          </a:p>
        </p:txBody>
      </p:sp>
      <p:sp>
        <p:nvSpPr>
          <p:cNvPr id="3" name="Content Placeholder 2"/>
          <p:cNvSpPr>
            <a:spLocks noGrp="1"/>
          </p:cNvSpPr>
          <p:nvPr>
            <p:ph idx="1"/>
          </p:nvPr>
        </p:nvSpPr>
        <p:spPr/>
        <p:txBody>
          <a:bodyPr>
            <a:normAutofit fontScale="77500" lnSpcReduction="20000"/>
          </a:bodyPr>
          <a:lstStyle/>
          <a:p>
            <a:r>
              <a:rPr lang="en-US" dirty="0"/>
              <a:t>He suffers shrewd pangs of love as the narrator says ‘while, hard by, the flat-nosed she-goat browse the tender brush’</a:t>
            </a:r>
          </a:p>
          <a:p>
            <a:pPr lvl="1"/>
            <a:r>
              <a:rPr lang="en-US" dirty="0"/>
              <a:t>What does the change of setting (‘outstretched beneath a lonely rock’) mean for our appreciation of Gallus’ actions?</a:t>
            </a:r>
          </a:p>
          <a:p>
            <a:pPr lvl="1"/>
            <a:r>
              <a:rPr lang="en-US" dirty="0"/>
              <a:t>What does the setting of the telling of his story mean?</a:t>
            </a:r>
          </a:p>
          <a:p>
            <a:r>
              <a:rPr lang="en-US" dirty="0"/>
              <a:t>‘</a:t>
            </a:r>
            <a:r>
              <a:rPr lang="en-US" b="1" dirty="0"/>
              <a:t>We sing not to deaf ears’ – but what of Gallus in this poem? </a:t>
            </a:r>
          </a:p>
          <a:p>
            <a:r>
              <a:rPr lang="en-US" dirty="0"/>
              <a:t>‘such as </a:t>
            </a:r>
            <a:r>
              <a:rPr lang="en-US" dirty="0" err="1"/>
              <a:t>Lycoris</a:t>
            </a:r>
            <a:r>
              <a:rPr lang="en-US" dirty="0"/>
              <a:t> may fitly read’? Or a comment on the ostensive addressee and effectiveness of elegy as </a:t>
            </a:r>
            <a:r>
              <a:rPr lang="en-US" dirty="0" err="1"/>
              <a:t>werbende</a:t>
            </a:r>
            <a:r>
              <a:rPr lang="en-US" dirty="0"/>
              <a:t> </a:t>
            </a:r>
            <a:r>
              <a:rPr lang="en-US" dirty="0" err="1"/>
              <a:t>Dicthung</a:t>
            </a:r>
            <a:r>
              <a:rPr lang="en-US" dirty="0"/>
              <a:t>?</a:t>
            </a:r>
          </a:p>
          <a:p>
            <a:r>
              <a:rPr lang="en-US" dirty="0"/>
              <a:t>Apollo is Gallus’ immediate audience here: a hint that elegy is about more than getting the girl?</a:t>
            </a:r>
          </a:p>
          <a:p>
            <a:endParaRPr lang="en-GB" dirty="0"/>
          </a:p>
        </p:txBody>
      </p:sp>
    </p:spTree>
    <p:extLst>
      <p:ext uri="{BB962C8B-B14F-4D97-AF65-F5344CB8AC3E}">
        <p14:creationId xmlns:p14="http://schemas.microsoft.com/office/powerpoint/2010/main" val="121535616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Gallus and Apollo</a:t>
            </a:r>
            <a:endParaRPr lang="en-GB" dirty="0"/>
          </a:p>
        </p:txBody>
      </p:sp>
      <p:sp>
        <p:nvSpPr>
          <p:cNvPr id="3" name="Content Placeholder 2"/>
          <p:cNvSpPr>
            <a:spLocks noGrp="1"/>
          </p:cNvSpPr>
          <p:nvPr>
            <p:ph idx="1"/>
          </p:nvPr>
        </p:nvSpPr>
        <p:spPr/>
        <p:txBody>
          <a:bodyPr>
            <a:normAutofit fontScale="70000" lnSpcReduction="20000"/>
          </a:bodyPr>
          <a:lstStyle/>
          <a:p>
            <a:r>
              <a:rPr lang="en-US" dirty="0"/>
              <a:t>‘All with one accord exclaim: ‘From whence this love of </a:t>
            </a:r>
            <a:r>
              <a:rPr lang="en-US" dirty="0" err="1"/>
              <a:t>thine</a:t>
            </a:r>
            <a:r>
              <a:rPr lang="en-US" dirty="0"/>
              <a:t>?’ Apollo came; ‘Gallus, art thou mad?’ he cried, ‘thy bosom’s care another love is following.</a:t>
            </a:r>
            <a:r>
              <a:rPr lang="en-US" dirty="0" smtClean="0"/>
              <a:t>’</a:t>
            </a:r>
          </a:p>
          <a:p>
            <a:endParaRPr lang="en-US" dirty="0" smtClean="0"/>
          </a:p>
          <a:p>
            <a:r>
              <a:rPr lang="en-US" dirty="0"/>
              <a:t>Little understanding for Gallus, but why?</a:t>
            </a:r>
          </a:p>
          <a:p>
            <a:pPr lvl="1"/>
            <a:r>
              <a:rPr lang="en-US" dirty="0"/>
              <a:t>Because he doesn’t know when to give up pursuing a lost cause?</a:t>
            </a:r>
          </a:p>
          <a:p>
            <a:pPr lvl="1"/>
            <a:r>
              <a:rPr lang="en-US" dirty="0"/>
              <a:t>Because he is in the wrong setting, and not addressing the </a:t>
            </a:r>
            <a:r>
              <a:rPr lang="en-US" i="1" dirty="0"/>
              <a:t>puella? </a:t>
            </a:r>
          </a:p>
          <a:p>
            <a:pPr lvl="1"/>
            <a:r>
              <a:rPr lang="en-US" dirty="0"/>
              <a:t>Because elegiac love itself is an impossible project? Cf. Pan’s comments ‘his heart no more with tears is sated than with streams the grass’ and contrast ‘Here are cool springs, soft mead and grove, </a:t>
            </a:r>
            <a:r>
              <a:rPr lang="en-US" dirty="0" err="1"/>
              <a:t>Lycoris</a:t>
            </a:r>
            <a:r>
              <a:rPr lang="en-US" dirty="0"/>
              <a:t>; here might our lives with time have worn away’ from a more productive genre?</a:t>
            </a:r>
          </a:p>
          <a:p>
            <a:pPr lvl="1"/>
            <a:r>
              <a:rPr lang="en-US" dirty="0"/>
              <a:t>Classic locus </a:t>
            </a:r>
            <a:r>
              <a:rPr lang="en-US" dirty="0" err="1"/>
              <a:t>amoenus</a:t>
            </a:r>
            <a:r>
              <a:rPr lang="en-US" dirty="0"/>
              <a:t> – this is what a Roman SHOULD appreciate</a:t>
            </a:r>
          </a:p>
          <a:p>
            <a:endParaRPr lang="en-GB" dirty="0"/>
          </a:p>
        </p:txBody>
      </p:sp>
    </p:spTree>
    <p:extLst>
      <p:ext uri="{BB962C8B-B14F-4D97-AF65-F5344CB8AC3E}">
        <p14:creationId xmlns:p14="http://schemas.microsoft.com/office/powerpoint/2010/main" val="249558424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err="1" smtClean="0"/>
              <a:t>Ecl</a:t>
            </a:r>
            <a:r>
              <a:rPr lang="en-GB" dirty="0" smtClean="0"/>
              <a:t>. 10</a:t>
            </a:r>
            <a:endParaRPr lang="en-GB" dirty="0"/>
          </a:p>
        </p:txBody>
      </p:sp>
      <p:sp>
        <p:nvSpPr>
          <p:cNvPr id="3" name="Content Placeholder 2"/>
          <p:cNvSpPr>
            <a:spLocks noGrp="1"/>
          </p:cNvSpPr>
          <p:nvPr>
            <p:ph idx="1"/>
          </p:nvPr>
        </p:nvSpPr>
        <p:spPr/>
        <p:txBody>
          <a:bodyPr>
            <a:normAutofit fontScale="70000" lnSpcReduction="20000"/>
          </a:bodyPr>
          <a:lstStyle/>
          <a:p>
            <a:r>
              <a:rPr lang="en-US" dirty="0"/>
              <a:t>Gallus as an escapee from elegy?</a:t>
            </a:r>
          </a:p>
          <a:p>
            <a:r>
              <a:rPr lang="en-US" dirty="0"/>
              <a:t>Entertains the notion of joining the pastoral life: ‘And would that I, of your own fellowship, or dresser of the ripening grape had been, or guardian of the flock! […] reclining my lover would have lain with me</a:t>
            </a:r>
            <a:r>
              <a:rPr lang="en-US" dirty="0" smtClean="0"/>
              <a:t>.’</a:t>
            </a:r>
          </a:p>
          <a:p>
            <a:pPr lvl="1"/>
            <a:r>
              <a:rPr lang="en-US" dirty="0" smtClean="0"/>
              <a:t>Cf. </a:t>
            </a:r>
            <a:r>
              <a:rPr lang="en-US" dirty="0" err="1" smtClean="0"/>
              <a:t>Tibullan</a:t>
            </a:r>
            <a:r>
              <a:rPr lang="en-US" dirty="0" smtClean="0"/>
              <a:t> daydreams: ‘</a:t>
            </a:r>
            <a:r>
              <a:rPr lang="en-US" i="1" dirty="0" smtClean="0"/>
              <a:t>Enough is a small crop, enough is sleeping in a bed and lightening the limbs on the familiar couch. How pleasant lying there at night to listen to wild winds and contain a mistress in tender embrace</a:t>
            </a:r>
            <a:r>
              <a:rPr lang="en-US" dirty="0" smtClean="0"/>
              <a:t>.’ (</a:t>
            </a:r>
            <a:r>
              <a:rPr lang="en-US" dirty="0" err="1" smtClean="0"/>
              <a:t>Tib</a:t>
            </a:r>
            <a:r>
              <a:rPr lang="en-US" dirty="0" smtClean="0"/>
              <a:t>. 1.1.46-50)</a:t>
            </a:r>
            <a:endParaRPr lang="en-US" dirty="0"/>
          </a:p>
          <a:p>
            <a:r>
              <a:rPr lang="en-US" dirty="0"/>
              <a:t>Contrast: ‘But me mad love of the stern war-god holds armed amid weapons and opposing foes’?</a:t>
            </a:r>
          </a:p>
          <a:p>
            <a:r>
              <a:rPr lang="en-US" dirty="0"/>
              <a:t>How does this relate to Gallus’ current situation?</a:t>
            </a:r>
          </a:p>
          <a:p>
            <a:pPr lvl="1"/>
            <a:r>
              <a:rPr lang="en-US" dirty="0"/>
              <a:t>The metaphor of </a:t>
            </a:r>
            <a:r>
              <a:rPr lang="en-US" i="1" dirty="0"/>
              <a:t>militia amoris</a:t>
            </a:r>
          </a:p>
          <a:p>
            <a:r>
              <a:rPr lang="en-US" dirty="0"/>
              <a:t>What does it (in turn) say about elegy in general</a:t>
            </a:r>
          </a:p>
          <a:p>
            <a:endParaRPr lang="en-GB" dirty="0"/>
          </a:p>
        </p:txBody>
      </p:sp>
    </p:spTree>
    <p:extLst>
      <p:ext uri="{BB962C8B-B14F-4D97-AF65-F5344CB8AC3E}">
        <p14:creationId xmlns:p14="http://schemas.microsoft.com/office/powerpoint/2010/main" val="386113837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a:t>
            </a:r>
            <a:r>
              <a:rPr lang="en-GB" dirty="0" err="1" smtClean="0"/>
              <a:t>Propertian</a:t>
            </a:r>
            <a:r>
              <a:rPr lang="en-GB" dirty="0" smtClean="0"/>
              <a:t> Response?</a:t>
            </a:r>
            <a:endParaRPr lang="en-GB" dirty="0"/>
          </a:p>
        </p:txBody>
      </p:sp>
      <p:sp>
        <p:nvSpPr>
          <p:cNvPr id="4" name="Content Placeholder 3"/>
          <p:cNvSpPr>
            <a:spLocks noGrp="1"/>
          </p:cNvSpPr>
          <p:nvPr>
            <p:ph idx="1"/>
          </p:nvPr>
        </p:nvSpPr>
        <p:spPr/>
        <p:txBody>
          <a:bodyPr>
            <a:normAutofit fontScale="70000" lnSpcReduction="20000"/>
          </a:bodyPr>
          <a:lstStyle/>
          <a:p>
            <a:pPr marL="0" indent="0">
              <a:buNone/>
            </a:pPr>
            <a:r>
              <a:rPr lang="en-GB" dirty="0" smtClean="0"/>
              <a:t>Yes, this lonely place will hush up my complaining; the grove is Zephyrus’ empty property. Here one can safely voice unspoken sorrows, if </a:t>
            </a:r>
            <a:r>
              <a:rPr lang="en-GB" u="sng" dirty="0" smtClean="0">
                <a:solidFill>
                  <a:srgbClr val="FF0000"/>
                </a:solidFill>
              </a:rPr>
              <a:t>solitary rocks </a:t>
            </a:r>
            <a:r>
              <a:rPr lang="en-GB" dirty="0" smtClean="0"/>
              <a:t>can keep a secret. To what shall I first trace, my Cynthia, your disdain? Where, Cynthia, do I begin to weep? I who was lately numbered among the lucky lovers must now incur a black mark in your love. Where is my guilt? What </a:t>
            </a:r>
            <a:r>
              <a:rPr lang="en-GB" u="sng" dirty="0" smtClean="0">
                <a:solidFill>
                  <a:srgbClr val="FF0000"/>
                </a:solidFill>
              </a:rPr>
              <a:t>slander</a:t>
            </a:r>
            <a:r>
              <a:rPr lang="en-GB" dirty="0" smtClean="0">
                <a:solidFill>
                  <a:srgbClr val="FF0000"/>
                </a:solidFill>
              </a:rPr>
              <a:t> </a:t>
            </a:r>
            <a:r>
              <a:rPr lang="en-GB" dirty="0" smtClean="0"/>
              <a:t>changes you toward me? That I’ve taken </a:t>
            </a:r>
            <a:r>
              <a:rPr lang="en-GB" u="sng" dirty="0" smtClean="0">
                <a:solidFill>
                  <a:srgbClr val="FF0000"/>
                </a:solidFill>
              </a:rPr>
              <a:t>a new girl </a:t>
            </a:r>
            <a:r>
              <a:rPr lang="en-GB" dirty="0" smtClean="0"/>
              <a:t>to make you jealous? So come you back to me, light as you are: </a:t>
            </a:r>
            <a:r>
              <a:rPr lang="en-GB" u="sng" dirty="0" smtClean="0">
                <a:solidFill>
                  <a:srgbClr val="FF0000"/>
                </a:solidFill>
              </a:rPr>
              <a:t>no other woman’s pretty feet </a:t>
            </a:r>
            <a:r>
              <a:rPr lang="en-GB" dirty="0" smtClean="0"/>
              <a:t>have crossed my threshold. This suffering of mine may owe you many a hurt, yet I could never feel such savage anger as justified your being mad at me and made your bright eyes dull with flooding tears. […] If trees can know love, they shall be witnesses – beech and pine that’s friend to </a:t>
            </a:r>
            <a:r>
              <a:rPr lang="en-GB" u="sng" dirty="0" smtClean="0">
                <a:solidFill>
                  <a:srgbClr val="FF0000"/>
                </a:solidFill>
              </a:rPr>
              <a:t>Arcadia’s god</a:t>
            </a:r>
            <a:r>
              <a:rPr lang="en-GB" dirty="0" smtClean="0"/>
              <a:t>. Ah, and in their tender shade how often my words echo and written on their bark is </a:t>
            </a:r>
            <a:r>
              <a:rPr lang="en-GB" i="1" u="sng" dirty="0" smtClean="0">
                <a:solidFill>
                  <a:srgbClr val="FF0000"/>
                </a:solidFill>
              </a:rPr>
              <a:t>Cynthia</a:t>
            </a:r>
            <a:r>
              <a:rPr lang="en-GB" dirty="0" smtClean="0"/>
              <a:t>. […] (Prop. 1.18)</a:t>
            </a:r>
            <a:endParaRPr lang="en-GB" dirty="0"/>
          </a:p>
        </p:txBody>
      </p:sp>
    </p:spTree>
    <p:extLst>
      <p:ext uri="{BB962C8B-B14F-4D97-AF65-F5344CB8AC3E}">
        <p14:creationId xmlns:p14="http://schemas.microsoft.com/office/powerpoint/2010/main" val="377763288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smtClean="0"/>
              <a:t>Metapoetics</a:t>
            </a:r>
            <a:r>
              <a:rPr lang="en-GB" dirty="0" smtClean="0"/>
              <a:t> in the woods</a:t>
            </a:r>
            <a:endParaRPr lang="en-GB" dirty="0"/>
          </a:p>
        </p:txBody>
      </p:sp>
      <p:sp>
        <p:nvSpPr>
          <p:cNvPr id="5" name="Content Placeholder 4"/>
          <p:cNvSpPr>
            <a:spLocks noGrp="1"/>
          </p:cNvSpPr>
          <p:nvPr>
            <p:ph sz="half" idx="1"/>
          </p:nvPr>
        </p:nvSpPr>
        <p:spPr>
          <a:xfrm>
            <a:off x="238125" y="1417638"/>
            <a:ext cx="4257675" cy="5126037"/>
          </a:xfrm>
        </p:spPr>
        <p:txBody>
          <a:bodyPr>
            <a:noAutofit/>
          </a:bodyPr>
          <a:lstStyle/>
          <a:p>
            <a:pPr marL="0" indent="0">
              <a:buNone/>
            </a:pPr>
            <a:r>
              <a:rPr lang="en-GB" sz="1600" dirty="0"/>
              <a:t>Yes, this lonely place will hush up my complaining; the grove is Zephyrus’ empty property. Here one can safely voice unspoken sorrows, if </a:t>
            </a:r>
            <a:r>
              <a:rPr lang="en-GB" sz="1600" u="sng" dirty="0">
                <a:solidFill>
                  <a:srgbClr val="FF0000"/>
                </a:solidFill>
              </a:rPr>
              <a:t>solitary rocks </a:t>
            </a:r>
            <a:r>
              <a:rPr lang="en-GB" sz="1600" dirty="0"/>
              <a:t>can keep a secret. To what shall I first trace, my Cynthia, your disdain? Where, Cynthia, do I begin to weep? I who was lately numbered among the lucky lovers must now incur a black mark in your love. Where is my guilt? What </a:t>
            </a:r>
            <a:r>
              <a:rPr lang="en-GB" sz="1600" u="sng" dirty="0">
                <a:solidFill>
                  <a:srgbClr val="FF0000"/>
                </a:solidFill>
              </a:rPr>
              <a:t>slander</a:t>
            </a:r>
            <a:r>
              <a:rPr lang="en-GB" sz="1600" dirty="0">
                <a:solidFill>
                  <a:srgbClr val="FF0000"/>
                </a:solidFill>
              </a:rPr>
              <a:t> </a:t>
            </a:r>
            <a:r>
              <a:rPr lang="en-GB" sz="1600" dirty="0"/>
              <a:t>changes you toward me? That I’ve taken </a:t>
            </a:r>
            <a:r>
              <a:rPr lang="en-GB" sz="1600" u="sng" dirty="0">
                <a:solidFill>
                  <a:srgbClr val="FF0000"/>
                </a:solidFill>
              </a:rPr>
              <a:t>a new girl </a:t>
            </a:r>
            <a:r>
              <a:rPr lang="en-GB" sz="1600" dirty="0"/>
              <a:t>to make you jealous? So come you back to me, light as you are: </a:t>
            </a:r>
            <a:r>
              <a:rPr lang="en-GB" sz="1600" u="sng" dirty="0">
                <a:solidFill>
                  <a:srgbClr val="FF0000"/>
                </a:solidFill>
              </a:rPr>
              <a:t>no other woman’s pretty feet </a:t>
            </a:r>
            <a:r>
              <a:rPr lang="en-GB" sz="1600" dirty="0"/>
              <a:t>have crossed my threshold. This suffering of mine may owe you many a hurt, yet I could never feel such savage anger as justified your being mad at me and made your bright eyes dull with flooding tears. […] If trees can know love, they shall be witnesses – beech and pine that’s friend to </a:t>
            </a:r>
            <a:r>
              <a:rPr lang="en-GB" sz="1600" u="sng" dirty="0">
                <a:solidFill>
                  <a:srgbClr val="FF0000"/>
                </a:solidFill>
              </a:rPr>
              <a:t>Arcadia’s god</a:t>
            </a:r>
            <a:r>
              <a:rPr lang="en-GB" sz="1600" dirty="0"/>
              <a:t>. Ah, and in their tender shade how often my words echo and written on their bark is </a:t>
            </a:r>
            <a:r>
              <a:rPr lang="en-GB" sz="1600" i="1" u="sng" dirty="0">
                <a:solidFill>
                  <a:srgbClr val="FF0000"/>
                </a:solidFill>
              </a:rPr>
              <a:t>Cynthia</a:t>
            </a:r>
            <a:r>
              <a:rPr lang="en-GB" sz="1600" dirty="0"/>
              <a:t>. […] (Prop. 1.18)</a:t>
            </a:r>
          </a:p>
          <a:p>
            <a:pPr marL="0" indent="0">
              <a:buNone/>
            </a:pPr>
            <a:endParaRPr lang="en-GB" dirty="0"/>
          </a:p>
        </p:txBody>
      </p:sp>
      <p:sp>
        <p:nvSpPr>
          <p:cNvPr id="6" name="Content Placeholder 5"/>
          <p:cNvSpPr>
            <a:spLocks noGrp="1"/>
          </p:cNvSpPr>
          <p:nvPr>
            <p:ph sz="half" idx="2"/>
          </p:nvPr>
        </p:nvSpPr>
        <p:spPr/>
        <p:txBody>
          <a:bodyPr>
            <a:normAutofit fontScale="92500" lnSpcReduction="20000"/>
          </a:bodyPr>
          <a:lstStyle/>
          <a:p>
            <a:r>
              <a:rPr lang="en-GB" sz="2000" dirty="0" smtClean="0"/>
              <a:t>Clear links to </a:t>
            </a:r>
            <a:r>
              <a:rPr lang="en-GB" sz="2000" dirty="0" err="1" smtClean="0"/>
              <a:t>Verg</a:t>
            </a:r>
            <a:r>
              <a:rPr lang="en-GB" sz="2000" dirty="0" smtClean="0"/>
              <a:t>. </a:t>
            </a:r>
            <a:r>
              <a:rPr lang="en-GB" sz="2000" i="1" dirty="0" err="1" smtClean="0"/>
              <a:t>Ecl</a:t>
            </a:r>
            <a:r>
              <a:rPr lang="en-GB" sz="2000" dirty="0" smtClean="0"/>
              <a:t>. 10</a:t>
            </a:r>
          </a:p>
          <a:p>
            <a:pPr lvl="1"/>
            <a:r>
              <a:rPr lang="en-GB" sz="1800" dirty="0" smtClean="0"/>
              <a:t>Rocks, ‘Arcadia’s god’, carving her name on the tree trunk</a:t>
            </a:r>
          </a:p>
          <a:p>
            <a:pPr lvl="2"/>
            <a:r>
              <a:rPr lang="en-GB" sz="1400" dirty="0" smtClean="0"/>
              <a:t>Cf. also ‘</a:t>
            </a:r>
            <a:r>
              <a:rPr lang="en-GB" sz="1400" dirty="0" err="1" smtClean="0"/>
              <a:t>Gallan</a:t>
            </a:r>
            <a:r>
              <a:rPr lang="en-GB" sz="1400" dirty="0" smtClean="0"/>
              <a:t>/</a:t>
            </a:r>
            <a:r>
              <a:rPr lang="en-GB" sz="1400" dirty="0" err="1" smtClean="0"/>
              <a:t>Vergilian</a:t>
            </a:r>
            <a:r>
              <a:rPr lang="en-GB" sz="1400" dirty="0" smtClean="0"/>
              <a:t>’ imagery in Prop. 1.8.7f corresponding to </a:t>
            </a:r>
            <a:r>
              <a:rPr lang="en-GB" sz="1400" i="1" dirty="0" err="1" smtClean="0"/>
              <a:t>Ecl</a:t>
            </a:r>
            <a:r>
              <a:rPr lang="en-GB" sz="1400" dirty="0" smtClean="0"/>
              <a:t>. 10.49</a:t>
            </a:r>
          </a:p>
          <a:p>
            <a:pPr lvl="1"/>
            <a:r>
              <a:rPr lang="en-GB" sz="1800" dirty="0" smtClean="0"/>
              <a:t>‘Slander’ – i.e. a story told by someone else, perhaps in a poem?</a:t>
            </a:r>
          </a:p>
          <a:p>
            <a:r>
              <a:rPr lang="en-GB" sz="2200" dirty="0" err="1" smtClean="0"/>
              <a:t>Metapoetics</a:t>
            </a:r>
            <a:endParaRPr lang="en-GB" sz="2200" dirty="0" smtClean="0"/>
          </a:p>
          <a:p>
            <a:pPr lvl="1"/>
            <a:r>
              <a:rPr lang="en-GB" sz="1800" dirty="0" smtClean="0"/>
              <a:t>‘a new girl’: a new genre and a new scene, incompatible with earlier </a:t>
            </a:r>
            <a:r>
              <a:rPr lang="en-GB" sz="1800" dirty="0" err="1" smtClean="0"/>
              <a:t>Propertian</a:t>
            </a:r>
            <a:r>
              <a:rPr lang="en-GB" sz="1800" dirty="0" smtClean="0"/>
              <a:t> elegy?</a:t>
            </a:r>
          </a:p>
          <a:p>
            <a:pPr lvl="1"/>
            <a:r>
              <a:rPr lang="en-GB" sz="1800" dirty="0" smtClean="0"/>
              <a:t>‘pretty feet’: twofold meaning, also referring to verse feet and metre</a:t>
            </a:r>
          </a:p>
          <a:p>
            <a:pPr lvl="2"/>
            <a:r>
              <a:rPr lang="en-GB" sz="1400" dirty="0" smtClean="0"/>
              <a:t>Prop. less fond of such play than Ovid</a:t>
            </a:r>
          </a:p>
          <a:p>
            <a:pPr lvl="1"/>
            <a:r>
              <a:rPr lang="en-GB" sz="1800" dirty="0" smtClean="0"/>
              <a:t>‘Cynthia’ within quotation marks alluding to the title of the </a:t>
            </a:r>
            <a:r>
              <a:rPr lang="en-GB" sz="1800" dirty="0" err="1" smtClean="0"/>
              <a:t>monobiblos</a:t>
            </a:r>
            <a:endParaRPr lang="en-GB" sz="1800" dirty="0" smtClean="0"/>
          </a:p>
          <a:p>
            <a:pPr lvl="2"/>
            <a:r>
              <a:rPr lang="en-GB" sz="1400" dirty="0" smtClean="0"/>
              <a:t>Thus, a tribute to Propertius’ </a:t>
            </a:r>
            <a:r>
              <a:rPr lang="en-GB" sz="1400" dirty="0" err="1" smtClean="0"/>
              <a:t>Gallan</a:t>
            </a:r>
            <a:r>
              <a:rPr lang="en-GB" sz="1400" dirty="0" smtClean="0"/>
              <a:t> inspiration: </a:t>
            </a:r>
            <a:r>
              <a:rPr lang="en-GB" sz="1400" dirty="0" err="1" smtClean="0"/>
              <a:t>Propertian</a:t>
            </a:r>
            <a:r>
              <a:rPr lang="en-GB" sz="1400" dirty="0" smtClean="0"/>
              <a:t> elegy stems from Gallus</a:t>
            </a:r>
            <a:endParaRPr lang="en-GB" sz="1400" dirty="0"/>
          </a:p>
          <a:p>
            <a:pPr lvl="1"/>
            <a:endParaRPr lang="en-GB" sz="1800" dirty="0"/>
          </a:p>
        </p:txBody>
      </p:sp>
    </p:spTree>
    <p:extLst>
      <p:ext uri="{BB962C8B-B14F-4D97-AF65-F5344CB8AC3E}">
        <p14:creationId xmlns:p14="http://schemas.microsoft.com/office/powerpoint/2010/main" val="105326359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4000"/>
            <a:lum/>
          </a:blip>
          <a:srcRect/>
          <a:stretch>
            <a:fillRect/>
          </a:stretch>
        </a:blipFill>
        <a:effectLst/>
      </p:bgPr>
    </p:bg>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Reading:</a:t>
            </a:r>
            <a:endParaRPr lang="en-GB" dirty="0"/>
          </a:p>
        </p:txBody>
      </p:sp>
      <p:sp>
        <p:nvSpPr>
          <p:cNvPr id="6" name="Content Placeholder 5"/>
          <p:cNvSpPr>
            <a:spLocks noGrp="1"/>
          </p:cNvSpPr>
          <p:nvPr>
            <p:ph idx="1"/>
          </p:nvPr>
        </p:nvSpPr>
        <p:spPr/>
        <p:txBody>
          <a:bodyPr/>
          <a:lstStyle/>
          <a:p>
            <a:r>
              <a:rPr lang="en-GB" dirty="0"/>
              <a:t>Cairns, F. (1969) ‘Propertius 1.18 and Callimachus, </a:t>
            </a:r>
            <a:r>
              <a:rPr lang="en-GB" i="1" dirty="0" err="1"/>
              <a:t>Acontius</a:t>
            </a:r>
            <a:r>
              <a:rPr lang="en-GB" i="1" dirty="0"/>
              <a:t> and </a:t>
            </a:r>
            <a:r>
              <a:rPr lang="en-GB" i="1" dirty="0" err="1"/>
              <a:t>Cydippe</a:t>
            </a:r>
            <a:r>
              <a:rPr lang="en-GB" i="1" dirty="0"/>
              <a:t>’, CR</a:t>
            </a:r>
            <a:r>
              <a:rPr lang="en-GB" dirty="0"/>
              <a:t> 20, 131-134</a:t>
            </a:r>
          </a:p>
          <a:p>
            <a:r>
              <a:rPr lang="en-GB" dirty="0" smtClean="0"/>
              <a:t>Keith, A. (2008) </a:t>
            </a:r>
            <a:r>
              <a:rPr lang="en-GB" i="1" dirty="0" smtClean="0"/>
              <a:t>Propertius: Poet of Love and Leisure</a:t>
            </a:r>
            <a:r>
              <a:rPr lang="en-GB" dirty="0" smtClean="0"/>
              <a:t>, 65-73</a:t>
            </a:r>
          </a:p>
          <a:p>
            <a:r>
              <a:rPr lang="en-GB" dirty="0" err="1" smtClean="0"/>
              <a:t>Wyke</a:t>
            </a:r>
            <a:r>
              <a:rPr lang="en-GB" dirty="0" smtClean="0"/>
              <a:t>, M. (1989) ‘Mistress and Metaphor in Augustan Elegy’, Helios 16, 25-47.</a:t>
            </a:r>
            <a:endParaRPr lang="en-GB" dirty="0"/>
          </a:p>
        </p:txBody>
      </p:sp>
    </p:spTree>
    <p:extLst>
      <p:ext uri="{BB962C8B-B14F-4D97-AF65-F5344CB8AC3E}">
        <p14:creationId xmlns:p14="http://schemas.microsoft.com/office/powerpoint/2010/main" val="1705776814"/>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TotalTime>
  <Words>2251</Words>
  <Application>Microsoft Office PowerPoint</Application>
  <PresentationFormat>On-screen Show (4:3)</PresentationFormat>
  <Paragraphs>116</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Augustan Lovers</vt:lpstr>
      <vt:lpstr>Lecture aims</vt:lpstr>
      <vt:lpstr>Contemporary poetry</vt:lpstr>
      <vt:lpstr>Vergil’s Eclogues</vt:lpstr>
      <vt:lpstr>Vergil’s Eclogues</vt:lpstr>
      <vt:lpstr>Elegy and Eclogues</vt:lpstr>
      <vt:lpstr>Elegiac country scenes</vt:lpstr>
      <vt:lpstr>Comparison: Prop. 2.19</vt:lpstr>
      <vt:lpstr>Prop. 2.19 and Prop. 1.1</vt:lpstr>
      <vt:lpstr>The Eclogues on Gallus</vt:lpstr>
      <vt:lpstr>Gallus and Apollo</vt:lpstr>
      <vt:lpstr>Ecl. 10</vt:lpstr>
      <vt:lpstr>A Propertian Response?</vt:lpstr>
      <vt:lpstr>Metapoetics in the woods</vt:lpstr>
      <vt:lpstr>Reading:</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Augustan Lovers</dc:title>
  <dc:creator>Magdalena Ohrman</dc:creator>
  <cp:lastModifiedBy>Magdalena Ohrman</cp:lastModifiedBy>
  <cp:revision>2</cp:revision>
  <dcterms:created xsi:type="dcterms:W3CDTF">2013-03-12T09:41:21Z</dcterms:created>
  <dcterms:modified xsi:type="dcterms:W3CDTF">2013-03-12T09:48:34Z</dcterms:modified>
</cp:coreProperties>
</file>