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59" r:id="rId4"/>
    <p:sldId id="261" r:id="rId5"/>
    <p:sldId id="262" r:id="rId6"/>
    <p:sldId id="263" r:id="rId7"/>
    <p:sldId id="264" r:id="rId8"/>
    <p:sldId id="267" r:id="rId9"/>
    <p:sldId id="265" r:id="rId10"/>
    <p:sldId id="266" r:id="rId11"/>
    <p:sldId id="269" r:id="rId12"/>
    <p:sldId id="270" r:id="rId13"/>
    <p:sldId id="268" r:id="rId14"/>
    <p:sldId id="27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7F6"/>
    <a:srgbClr val="F6F5F1"/>
    <a:srgbClr val="F3E5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4EB1E7-8AAD-CED3-BA64-C425E5358AA3}" v="617" dt="2025-11-10T16:43:40.491"/>
    <p1510:client id="{8F43A390-FD56-FBDC-A17D-27A2E253DCEF}" v="11" dt="2025-11-10T15:40:48.122"/>
    <p1510:client id="{AAC72F7D-C511-2883-33B1-6F6A0CF94ADF}" v="297" dt="2025-11-10T15:39:09.649"/>
    <p1510:client id="{B9E14523-4F18-C098-497A-E71708397D66}" v="2177" dt="2025-11-11T21:14:46.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30F1F8-E2B5-4512-8F0F-871E784B960C}" type="datetimeFigureOut">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03506-7FCE-4D17-917B-2647A2823035}" type="slidenum">
              <a:t>‹#›</a:t>
            </a:fld>
            <a:endParaRPr lang="en-GB"/>
          </a:p>
        </p:txBody>
      </p:sp>
    </p:spTree>
    <p:extLst>
      <p:ext uri="{BB962C8B-B14F-4D97-AF65-F5344CB8AC3E}">
        <p14:creationId xmlns:p14="http://schemas.microsoft.com/office/powerpoint/2010/main" val="4286613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Pokémon's opening song sounds so amazing </a:t>
            </a:r>
            <a:r>
              <a:rPr lang="en-US" dirty="0" err="1">
                <a:ea typeface="Calibri"/>
                <a:cs typeface="Calibri"/>
              </a:rPr>
              <a:t>rn</a:t>
            </a:r>
            <a:r>
              <a:rPr lang="en-US" dirty="0">
                <a:ea typeface="Calibri"/>
                <a:cs typeface="Calibri"/>
              </a:rPr>
              <a:t> lol its inspiring </a:t>
            </a:r>
          </a:p>
        </p:txBody>
      </p:sp>
      <p:sp>
        <p:nvSpPr>
          <p:cNvPr id="4" name="Slide Number Placeholder 3"/>
          <p:cNvSpPr>
            <a:spLocks noGrp="1"/>
          </p:cNvSpPr>
          <p:nvPr>
            <p:ph type="sldNum" sz="quarter" idx="5"/>
          </p:nvPr>
        </p:nvSpPr>
        <p:spPr/>
        <p:txBody>
          <a:bodyPr/>
          <a:lstStyle/>
          <a:p>
            <a:fld id="{87B03506-7FCE-4D17-917B-2647A2823035}" type="slidenum">
              <a:t>9</a:t>
            </a:fld>
            <a:endParaRPr lang="en-GB"/>
          </a:p>
        </p:txBody>
      </p:sp>
    </p:spTree>
    <p:extLst>
      <p:ext uri="{BB962C8B-B14F-4D97-AF65-F5344CB8AC3E}">
        <p14:creationId xmlns:p14="http://schemas.microsoft.com/office/powerpoint/2010/main" val="3884036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 tired, someone end my misery pls</a:t>
            </a:r>
          </a:p>
        </p:txBody>
      </p:sp>
      <p:sp>
        <p:nvSpPr>
          <p:cNvPr id="4" name="Slide Number Placeholder 3"/>
          <p:cNvSpPr>
            <a:spLocks noGrp="1"/>
          </p:cNvSpPr>
          <p:nvPr>
            <p:ph type="sldNum" sz="quarter" idx="5"/>
          </p:nvPr>
        </p:nvSpPr>
        <p:spPr/>
        <p:txBody>
          <a:bodyPr/>
          <a:lstStyle/>
          <a:p>
            <a:fld id="{87B03506-7FCE-4D17-917B-2647A2823035}" type="slidenum">
              <a:rPr lang="en-GB"/>
              <a:t>10</a:t>
            </a:fld>
            <a:endParaRPr lang="en-GB"/>
          </a:p>
        </p:txBody>
      </p:sp>
    </p:spTree>
    <p:extLst>
      <p:ext uri="{BB962C8B-B14F-4D97-AF65-F5344CB8AC3E}">
        <p14:creationId xmlns:p14="http://schemas.microsoft.com/office/powerpoint/2010/main" val="2077066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cdonalds.com/gb/en-gb/good-to-know/about-farming.html" TargetMode="External"/><Relationship Id="rId2" Type="http://schemas.openxmlformats.org/officeDocument/2006/relationships/hyperlink" Target="https://www.scrapehero.com/location-reports/McDonald%27s-UK/" TargetMode="External"/><Relationship Id="rId1" Type="http://schemas.openxmlformats.org/officeDocument/2006/relationships/slideLayout" Target="../slideLayouts/slideLayout2.xml"/><Relationship Id="rId6" Type="http://schemas.openxmlformats.org/officeDocument/2006/relationships/hyperlink" Target="https://careers.mcdonalds.com/manager-cybersecurity-project-management/job/9BB5E92F70E16E1C51CE365BA5603536" TargetMode="External"/><Relationship Id="rId5" Type="http://schemas.openxmlformats.org/officeDocument/2006/relationships/hyperlink" Target="https://uk.indeed.com/hire/job-description/project-manager" TargetMode="External"/><Relationship Id="rId4" Type="http://schemas.openxmlformats.org/officeDocument/2006/relationships/hyperlink" Target="https://people.mcdonalds.co.uk/opportunities/corporate-career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uk.indeed.com/career-advice/interviewing/face-to-face-interviews" TargetMode="External"/><Relationship Id="rId2" Type="http://schemas.openxmlformats.org/officeDocument/2006/relationships/hyperlink" Target="https://www.airswift.com/glossary/group-interview" TargetMode="External"/><Relationship Id="rId1" Type="http://schemas.openxmlformats.org/officeDocument/2006/relationships/slideLayout" Target="../slideLayouts/slideLayout2.xml"/><Relationship Id="rId5" Type="http://schemas.openxmlformats.org/officeDocument/2006/relationships/hyperlink" Target="https://uk.indeed.com/career-advice/career-development/what-are-probing-questions" TargetMode="External"/><Relationship Id="rId4" Type="http://schemas.openxmlformats.org/officeDocument/2006/relationships/hyperlink" Target="https://uk.indeed.com/hire/resources/howtohub/how-to-conduct-a-successful-virtual-interview-on-indeed?gad_source=1&amp;gclid=CjwKCAiA2svIBhB-EiwARWDPjvaLeMgtR1huKuqv2OLwYFehISBWgpgIMVY6B1gnO_W2MrtGgrCd-BoCf78QAvD_BwE&amp;gad_campaignid=12559510727&amp;gbraid=0AAAAADfpQqvrd2sV67zpHvQCRb50tcrUS&amp;aceid=&amp;gclsrc=aw.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531094C-2AB1-1E33-63B7-4A3B6A6636EB}"/>
              </a:ext>
            </a:extLst>
          </p:cNvPr>
          <p:cNvSpPr/>
          <p:nvPr/>
        </p:nvSpPr>
        <p:spPr>
          <a:xfrm>
            <a:off x="740237" y="2747462"/>
            <a:ext cx="10715961" cy="25136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524000" y="1122363"/>
            <a:ext cx="9144000" cy="1209964"/>
          </a:xfrm>
        </p:spPr>
        <p:txBody>
          <a:bodyPr/>
          <a:lstStyle/>
          <a:p>
            <a:r>
              <a:rPr lang="en-GB">
                <a:solidFill>
                  <a:schemeClr val="accent5">
                    <a:lumMod val="49000"/>
                  </a:schemeClr>
                </a:solidFill>
              </a:rPr>
              <a:t>Presentation</a:t>
            </a:r>
          </a:p>
        </p:txBody>
      </p:sp>
      <p:sp>
        <p:nvSpPr>
          <p:cNvPr id="3" name="Subtitle 2"/>
          <p:cNvSpPr>
            <a:spLocks noGrp="1"/>
          </p:cNvSpPr>
          <p:nvPr>
            <p:ph type="subTitle" idx="1"/>
          </p:nvPr>
        </p:nvSpPr>
        <p:spPr>
          <a:xfrm>
            <a:off x="1524000" y="2869727"/>
            <a:ext cx="9144000" cy="2388073"/>
          </a:xfrm>
        </p:spPr>
        <p:txBody>
          <a:bodyPr vert="horz" lIns="91440" tIns="45720" rIns="91440" bIns="45720" rtlCol="0" anchor="t">
            <a:normAutofit/>
          </a:bodyPr>
          <a:lstStyle/>
          <a:p>
            <a:r>
              <a:rPr lang="en-GB" dirty="0">
                <a:latin typeface="Arial"/>
                <a:cs typeface="Arial"/>
              </a:rPr>
              <a:t>Student name: Fatema Akther</a:t>
            </a:r>
            <a:endParaRPr lang="en-US">
              <a:latin typeface="Arial"/>
              <a:cs typeface="Arial"/>
            </a:endParaRPr>
          </a:p>
          <a:p>
            <a:r>
              <a:rPr lang="en-GB" dirty="0">
                <a:latin typeface="Arial"/>
                <a:cs typeface="Arial"/>
              </a:rPr>
              <a:t>Student id: 2111177</a:t>
            </a:r>
          </a:p>
          <a:p>
            <a:r>
              <a:rPr lang="en-GB" dirty="0">
                <a:latin typeface="Arial"/>
                <a:cs typeface="Arial"/>
              </a:rPr>
              <a:t>Module name: </a:t>
            </a:r>
            <a:r>
              <a:rPr lang="en-GB" dirty="0"/>
              <a:t>Developing and Managing Individuals and Teams</a:t>
            </a:r>
          </a:p>
          <a:p>
            <a:r>
              <a:rPr lang="en-GB" dirty="0">
                <a:latin typeface="Arial"/>
                <a:cs typeface="Arial"/>
              </a:rPr>
              <a:t>Module code: LCLM5002_LON</a:t>
            </a:r>
          </a:p>
          <a:p>
            <a:r>
              <a:rPr lang="en-GB" dirty="0">
                <a:latin typeface="Arial"/>
                <a:cs typeface="Arial"/>
              </a:rPr>
              <a:t>Lecturer name: Toyin Adisa</a:t>
            </a:r>
          </a:p>
          <a:p>
            <a:endParaRPr lang="en-GB"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5018C06-BDEE-DC34-EC7B-B13EA1B5E520}"/>
              </a:ext>
            </a:extLst>
          </p:cNvPr>
          <p:cNvSpPr/>
          <p:nvPr/>
        </p:nvSpPr>
        <p:spPr>
          <a:xfrm>
            <a:off x="675667" y="1283101"/>
            <a:ext cx="5766110" cy="4889163"/>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1A5EE19-F82D-6E41-ACF6-F22B51FD2288}"/>
              </a:ext>
            </a:extLst>
          </p:cNvPr>
          <p:cNvSpPr>
            <a:spLocks noGrp="1"/>
          </p:cNvSpPr>
          <p:nvPr>
            <p:ph type="title"/>
          </p:nvPr>
        </p:nvSpPr>
        <p:spPr/>
        <p:txBody>
          <a:bodyPr/>
          <a:lstStyle/>
          <a:p>
            <a:r>
              <a:rPr lang="en-GB">
                <a:solidFill>
                  <a:schemeClr val="accent5">
                    <a:lumMod val="49000"/>
                  </a:schemeClr>
                </a:solidFill>
              </a:rPr>
              <a:t>Table of content</a:t>
            </a:r>
          </a:p>
        </p:txBody>
      </p:sp>
      <p:sp>
        <p:nvSpPr>
          <p:cNvPr id="3" name="Content Placeholder 2">
            <a:extLst>
              <a:ext uri="{FF2B5EF4-FFF2-40B4-BE49-F238E27FC236}">
                <a16:creationId xmlns:a16="http://schemas.microsoft.com/office/drawing/2014/main" id="{9108295D-6D91-ADA7-1E81-4B79733EF34B}"/>
              </a:ext>
            </a:extLst>
          </p:cNvPr>
          <p:cNvSpPr>
            <a:spLocks noGrp="1"/>
          </p:cNvSpPr>
          <p:nvPr>
            <p:ph idx="1"/>
          </p:nvPr>
        </p:nvSpPr>
        <p:spPr>
          <a:xfrm>
            <a:off x="838200" y="1494946"/>
            <a:ext cx="10515600" cy="4682017"/>
          </a:xfrm>
        </p:spPr>
        <p:txBody>
          <a:bodyPr vert="horz" lIns="91440" tIns="45720" rIns="91440" bIns="45720" rtlCol="0" anchor="t">
            <a:normAutofit fontScale="85000" lnSpcReduction="20000"/>
          </a:bodyPr>
          <a:lstStyle/>
          <a:p>
            <a:r>
              <a:rPr lang="en-GB" dirty="0"/>
              <a:t>Introduction</a:t>
            </a:r>
            <a:endParaRPr lang="en-US" dirty="0"/>
          </a:p>
          <a:p>
            <a:r>
              <a:rPr lang="en-GB" dirty="0"/>
              <a:t>Job analysis </a:t>
            </a:r>
          </a:p>
          <a:p>
            <a:r>
              <a:rPr lang="en-GB" dirty="0"/>
              <a:t>Job description</a:t>
            </a:r>
          </a:p>
          <a:p>
            <a:r>
              <a:rPr lang="en-GB" dirty="0"/>
              <a:t>Person specification </a:t>
            </a:r>
          </a:p>
          <a:p>
            <a:r>
              <a:rPr lang="en-GB" dirty="0"/>
              <a:t>Group interview </a:t>
            </a:r>
          </a:p>
          <a:p>
            <a:r>
              <a:rPr lang="en-GB" dirty="0"/>
              <a:t>Face-to-face interview</a:t>
            </a:r>
          </a:p>
          <a:p>
            <a:r>
              <a:rPr lang="en-GB" dirty="0"/>
              <a:t>Online interview</a:t>
            </a:r>
          </a:p>
          <a:p>
            <a:r>
              <a:rPr lang="en-GB" dirty="0"/>
              <a:t>Probing questioning techniques </a:t>
            </a:r>
          </a:p>
          <a:p>
            <a:r>
              <a:rPr lang="en-GB" dirty="0"/>
              <a:t>Comparison</a:t>
            </a:r>
          </a:p>
          <a:p>
            <a:r>
              <a:rPr lang="en-GB" dirty="0"/>
              <a:t>Conclusion</a:t>
            </a:r>
          </a:p>
          <a:p>
            <a:r>
              <a:rPr lang="en-GB" dirty="0"/>
              <a:t>Reference</a:t>
            </a:r>
          </a:p>
          <a:p>
            <a:r>
              <a:rPr lang="en-GB" dirty="0"/>
              <a:t>Reference 2.0</a:t>
            </a:r>
          </a:p>
        </p:txBody>
      </p:sp>
    </p:spTree>
    <p:extLst>
      <p:ext uri="{BB962C8B-B14F-4D97-AF65-F5344CB8AC3E}">
        <p14:creationId xmlns:p14="http://schemas.microsoft.com/office/powerpoint/2010/main" val="1004361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F3F7B19-1AF0-3DE0-71D0-61F7FF1500FD}"/>
              </a:ext>
            </a:extLst>
          </p:cNvPr>
          <p:cNvSpPr/>
          <p:nvPr/>
        </p:nvSpPr>
        <p:spPr>
          <a:xfrm>
            <a:off x="667698" y="1672269"/>
            <a:ext cx="10200440" cy="318310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85D459B-E738-21D4-A877-C584AE49CAF9}"/>
              </a:ext>
            </a:extLst>
          </p:cNvPr>
          <p:cNvSpPr>
            <a:spLocks noGrp="1"/>
          </p:cNvSpPr>
          <p:nvPr>
            <p:ph type="title"/>
          </p:nvPr>
        </p:nvSpPr>
        <p:spPr/>
        <p:txBody>
          <a:bodyPr/>
          <a:lstStyle/>
          <a:p>
            <a:r>
              <a:rPr lang="en-GB" dirty="0">
                <a:solidFill>
                  <a:schemeClr val="accent5">
                    <a:lumMod val="49000"/>
                  </a:schemeClr>
                </a:solidFill>
              </a:rPr>
              <a:t>Introduction </a:t>
            </a:r>
          </a:p>
        </p:txBody>
      </p:sp>
      <p:sp>
        <p:nvSpPr>
          <p:cNvPr id="3" name="Content Placeholder 2">
            <a:extLst>
              <a:ext uri="{FF2B5EF4-FFF2-40B4-BE49-F238E27FC236}">
                <a16:creationId xmlns:a16="http://schemas.microsoft.com/office/drawing/2014/main" id="{DD4B03BA-87DD-5A15-1319-B86C581CA102}"/>
              </a:ext>
            </a:extLst>
          </p:cNvPr>
          <p:cNvSpPr>
            <a:spLocks noGrp="1"/>
          </p:cNvSpPr>
          <p:nvPr>
            <p:ph idx="1"/>
          </p:nvPr>
        </p:nvSpPr>
        <p:spPr/>
        <p:txBody>
          <a:bodyPr vert="horz" lIns="91440" tIns="45720" rIns="91440" bIns="45720" rtlCol="0" anchor="t">
            <a:normAutofit/>
          </a:bodyPr>
          <a:lstStyle/>
          <a:p>
            <a:r>
              <a:rPr lang="en-GB"/>
              <a:t>McDonald's is one of the UK's major quick-service </a:t>
            </a:r>
            <a:r>
              <a:rPr lang="en-GB" err="1"/>
              <a:t>resturants</a:t>
            </a:r>
            <a:r>
              <a:rPr lang="en-GB"/>
              <a:t> businesses, with over 1400 locations and more than 120,000 employees. (</a:t>
            </a:r>
            <a:r>
              <a:rPr lang="en-GB" err="1"/>
              <a:t>Scrapehero</a:t>
            </a:r>
            <a:r>
              <a:rPr lang="en-GB"/>
              <a:t>, 2025)</a:t>
            </a:r>
            <a:endParaRPr lang="en-US"/>
          </a:p>
          <a:p>
            <a:r>
              <a:rPr lang="en-GB"/>
              <a:t>McDonald's is known for its commitment to local sourcing and community investments, and it mixes global scale with local relevance to become a major employer and brand in the UK. (McDonalds, 2025)</a:t>
            </a:r>
          </a:p>
        </p:txBody>
      </p:sp>
    </p:spTree>
    <p:extLst>
      <p:ext uri="{BB962C8B-B14F-4D97-AF65-F5344CB8AC3E}">
        <p14:creationId xmlns:p14="http://schemas.microsoft.com/office/powerpoint/2010/main" val="2753834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9C61807-7385-268B-2A59-FFEB8807559E}"/>
              </a:ext>
            </a:extLst>
          </p:cNvPr>
          <p:cNvSpPr/>
          <p:nvPr/>
        </p:nvSpPr>
        <p:spPr>
          <a:xfrm>
            <a:off x="638637" y="1680662"/>
            <a:ext cx="10715961" cy="32375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9554D0-BA13-E911-D8F0-1A1C6674E662}"/>
              </a:ext>
            </a:extLst>
          </p:cNvPr>
          <p:cNvSpPr>
            <a:spLocks noGrp="1"/>
          </p:cNvSpPr>
          <p:nvPr>
            <p:ph type="title"/>
          </p:nvPr>
        </p:nvSpPr>
        <p:spPr/>
        <p:txBody>
          <a:bodyPr/>
          <a:lstStyle/>
          <a:p>
            <a:r>
              <a:rPr lang="en-GB" dirty="0">
                <a:solidFill>
                  <a:schemeClr val="accent5">
                    <a:lumMod val="49000"/>
                  </a:schemeClr>
                </a:solidFill>
              </a:rPr>
              <a:t>Job analysis (Project manager)</a:t>
            </a:r>
          </a:p>
        </p:txBody>
      </p:sp>
      <p:sp>
        <p:nvSpPr>
          <p:cNvPr id="3" name="Content Placeholder 2">
            <a:extLst>
              <a:ext uri="{FF2B5EF4-FFF2-40B4-BE49-F238E27FC236}">
                <a16:creationId xmlns:a16="http://schemas.microsoft.com/office/drawing/2014/main" id="{453D282E-7A80-9724-2A3E-5001764803C9}"/>
              </a:ext>
            </a:extLst>
          </p:cNvPr>
          <p:cNvSpPr>
            <a:spLocks noGrp="1"/>
          </p:cNvSpPr>
          <p:nvPr>
            <p:ph idx="1"/>
          </p:nvPr>
        </p:nvSpPr>
        <p:spPr/>
        <p:txBody>
          <a:bodyPr vert="horz" lIns="91440" tIns="45720" rIns="91440" bIns="45720" rtlCol="0" anchor="t">
            <a:normAutofit/>
          </a:bodyPr>
          <a:lstStyle/>
          <a:p>
            <a:r>
              <a:rPr lang="en-GB"/>
              <a:t>The project manager at McDonal's is in charge of leading and delivering important business projects that improve operation, technology and the customer experience. (McDonald's UK. 2025)</a:t>
            </a:r>
          </a:p>
          <a:p>
            <a:r>
              <a:rPr lang="en-GB"/>
              <a:t>They are also in charge of managing and completing important initiatives on time and withing budget and coordinating cross-functional teams in UK offices and restaurants. (McDonald's careers, 2025) </a:t>
            </a:r>
          </a:p>
        </p:txBody>
      </p:sp>
    </p:spTree>
    <p:extLst>
      <p:ext uri="{BB962C8B-B14F-4D97-AF65-F5344CB8AC3E}">
        <p14:creationId xmlns:p14="http://schemas.microsoft.com/office/powerpoint/2010/main" val="1471163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FA14EE1-EDD2-8D57-288F-C086EA3CBECB}"/>
              </a:ext>
            </a:extLst>
          </p:cNvPr>
          <p:cNvSpPr/>
          <p:nvPr/>
        </p:nvSpPr>
        <p:spPr>
          <a:xfrm>
            <a:off x="638637" y="1515562"/>
            <a:ext cx="10715961" cy="45202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F894404-85E5-DDEE-0008-D253A7657962}"/>
              </a:ext>
            </a:extLst>
          </p:cNvPr>
          <p:cNvSpPr>
            <a:spLocks noGrp="1"/>
          </p:cNvSpPr>
          <p:nvPr>
            <p:ph type="title"/>
          </p:nvPr>
        </p:nvSpPr>
        <p:spPr/>
        <p:txBody>
          <a:bodyPr/>
          <a:lstStyle/>
          <a:p>
            <a:r>
              <a:rPr lang="en-GB" dirty="0">
                <a:solidFill>
                  <a:schemeClr val="accent5">
                    <a:lumMod val="49000"/>
                  </a:schemeClr>
                </a:solidFill>
                <a:ea typeface="+mj-lt"/>
                <a:cs typeface="+mj-lt"/>
              </a:rPr>
              <a:t>Job description (Project manager)</a:t>
            </a:r>
            <a:endParaRPr lang="en-US" dirty="0">
              <a:solidFill>
                <a:schemeClr val="accent5">
                  <a:lumMod val="49000"/>
                </a:schemeClr>
              </a:solidFill>
            </a:endParaRPr>
          </a:p>
        </p:txBody>
      </p:sp>
      <p:sp>
        <p:nvSpPr>
          <p:cNvPr id="3" name="Content Placeholder 2">
            <a:extLst>
              <a:ext uri="{FF2B5EF4-FFF2-40B4-BE49-F238E27FC236}">
                <a16:creationId xmlns:a16="http://schemas.microsoft.com/office/drawing/2014/main" id="{0FD4B495-C639-945D-B4BC-DBE13A960E4E}"/>
              </a:ext>
            </a:extLst>
          </p:cNvPr>
          <p:cNvSpPr>
            <a:spLocks noGrp="1"/>
          </p:cNvSpPr>
          <p:nvPr>
            <p:ph idx="1"/>
          </p:nvPr>
        </p:nvSpPr>
        <p:spPr/>
        <p:txBody>
          <a:bodyPr vert="horz" lIns="91440" tIns="45720" rIns="91440" bIns="45720" rtlCol="0" anchor="t">
            <a:normAutofit lnSpcReduction="10000"/>
          </a:bodyPr>
          <a:lstStyle/>
          <a:p>
            <a:r>
              <a:rPr lang="en-GB" dirty="0"/>
              <a:t>Plan, coordinate and deliver projects from start to finish, ensuring that deadlines, budgets and quality requirements are met.</a:t>
            </a:r>
            <a:endParaRPr lang="en-US" dirty="0"/>
          </a:p>
          <a:p>
            <a:r>
              <a:rPr lang="en-GB" dirty="0"/>
              <a:t>Create project plannings, risk assessments and stakeholder communication strategies.</a:t>
            </a:r>
          </a:p>
          <a:p>
            <a:r>
              <a:rPr lang="en-GB" dirty="0"/>
              <a:t>Collaborate with internal teams, including IT, operations, finance and restaurant management. </a:t>
            </a:r>
          </a:p>
          <a:p>
            <a:r>
              <a:rPr lang="en-GB" dirty="0"/>
              <a:t>Support digital transformation activities such as new systems and process enhancements.</a:t>
            </a:r>
          </a:p>
          <a:p>
            <a:r>
              <a:rPr lang="en-GB" dirty="0"/>
              <a:t>Monitor progress, assess outcomes and report project status to senior management. </a:t>
            </a:r>
          </a:p>
        </p:txBody>
      </p:sp>
    </p:spTree>
    <p:extLst>
      <p:ext uri="{BB962C8B-B14F-4D97-AF65-F5344CB8AC3E}">
        <p14:creationId xmlns:p14="http://schemas.microsoft.com/office/powerpoint/2010/main" val="1877940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9771048-E28D-43CF-5AD5-311595AA3FA4}"/>
              </a:ext>
            </a:extLst>
          </p:cNvPr>
          <p:cNvSpPr/>
          <p:nvPr/>
        </p:nvSpPr>
        <p:spPr>
          <a:xfrm>
            <a:off x="638637" y="1579062"/>
            <a:ext cx="10715961" cy="45710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DD45E38-E56F-14B5-3E41-30322EB12057}"/>
              </a:ext>
            </a:extLst>
          </p:cNvPr>
          <p:cNvSpPr>
            <a:spLocks noGrp="1"/>
          </p:cNvSpPr>
          <p:nvPr>
            <p:ph type="title"/>
          </p:nvPr>
        </p:nvSpPr>
        <p:spPr/>
        <p:txBody>
          <a:bodyPr/>
          <a:lstStyle/>
          <a:p>
            <a:r>
              <a:rPr lang="en-GB" dirty="0">
                <a:solidFill>
                  <a:schemeClr val="accent5">
                    <a:lumMod val="49000"/>
                  </a:schemeClr>
                </a:solidFill>
                <a:ea typeface="+mj-lt"/>
                <a:cs typeface="+mj-lt"/>
              </a:rPr>
              <a:t>Person specification (Project manager)</a:t>
            </a:r>
            <a:endParaRPr lang="en-US" dirty="0">
              <a:solidFill>
                <a:schemeClr val="accent5">
                  <a:lumMod val="49000"/>
                </a:schemeClr>
              </a:solidFill>
            </a:endParaRPr>
          </a:p>
        </p:txBody>
      </p:sp>
      <p:sp>
        <p:nvSpPr>
          <p:cNvPr id="3" name="Content Placeholder 2">
            <a:extLst>
              <a:ext uri="{FF2B5EF4-FFF2-40B4-BE49-F238E27FC236}">
                <a16:creationId xmlns:a16="http://schemas.microsoft.com/office/drawing/2014/main" id="{0B389CB5-6955-DB30-FB1A-1D18A66CD445}"/>
              </a:ext>
            </a:extLst>
          </p:cNvPr>
          <p:cNvSpPr>
            <a:spLocks noGrp="1"/>
          </p:cNvSpPr>
          <p:nvPr>
            <p:ph idx="1"/>
          </p:nvPr>
        </p:nvSpPr>
        <p:spPr/>
        <p:txBody>
          <a:bodyPr vert="horz" lIns="91440" tIns="45720" rIns="91440" bIns="45720" rtlCol="0" anchor="t">
            <a:normAutofit/>
          </a:bodyPr>
          <a:lstStyle/>
          <a:p>
            <a:r>
              <a:rPr lang="en-GB" dirty="0"/>
              <a:t>Purpose: to find the necessary and desired traits for a project manager who can effectively oversee business transformation and operational initiatives. </a:t>
            </a:r>
          </a:p>
          <a:p>
            <a:r>
              <a:rPr lang="en-GB" dirty="0"/>
              <a:t>Qualification: strong knowledge about project management frameworks, a bachelor's degree in business, management or a similar field. </a:t>
            </a:r>
          </a:p>
          <a:p>
            <a:r>
              <a:rPr lang="en-GB" dirty="0"/>
              <a:t>Experience:  at least 3-5 years of experience managing programs or projects. Demonstrate ability to complete projects on schedule and under budget. Experience in fast-food, retail or hospitality. (McDonald's career, 2025)</a:t>
            </a:r>
          </a:p>
        </p:txBody>
      </p:sp>
    </p:spTree>
    <p:extLst>
      <p:ext uri="{BB962C8B-B14F-4D97-AF65-F5344CB8AC3E}">
        <p14:creationId xmlns:p14="http://schemas.microsoft.com/office/powerpoint/2010/main" val="1334063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510F313-1857-A491-3ADD-DD6449604B85}"/>
              </a:ext>
            </a:extLst>
          </p:cNvPr>
          <p:cNvSpPr/>
          <p:nvPr/>
        </p:nvSpPr>
        <p:spPr>
          <a:xfrm>
            <a:off x="638637" y="1680662"/>
            <a:ext cx="10715961" cy="23104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521F6EA-B1BD-612A-700B-1E39D158DEA2}"/>
              </a:ext>
            </a:extLst>
          </p:cNvPr>
          <p:cNvSpPr>
            <a:spLocks noGrp="1"/>
          </p:cNvSpPr>
          <p:nvPr>
            <p:ph type="title"/>
          </p:nvPr>
        </p:nvSpPr>
        <p:spPr/>
        <p:txBody>
          <a:bodyPr/>
          <a:lstStyle/>
          <a:p>
            <a:r>
              <a:rPr lang="en-GB" dirty="0">
                <a:solidFill>
                  <a:schemeClr val="accent5">
                    <a:lumMod val="49000"/>
                  </a:schemeClr>
                </a:solidFill>
              </a:rPr>
              <a:t>Group Interview </a:t>
            </a:r>
          </a:p>
        </p:txBody>
      </p:sp>
      <p:sp>
        <p:nvSpPr>
          <p:cNvPr id="3" name="Content Placeholder 2">
            <a:extLst>
              <a:ext uri="{FF2B5EF4-FFF2-40B4-BE49-F238E27FC236}">
                <a16:creationId xmlns:a16="http://schemas.microsoft.com/office/drawing/2014/main" id="{B4E02084-3181-38A8-E76F-57250295A7DD}"/>
              </a:ext>
            </a:extLst>
          </p:cNvPr>
          <p:cNvSpPr>
            <a:spLocks noGrp="1"/>
          </p:cNvSpPr>
          <p:nvPr>
            <p:ph idx="1"/>
          </p:nvPr>
        </p:nvSpPr>
        <p:spPr/>
        <p:txBody>
          <a:bodyPr vert="horz" lIns="91440" tIns="45720" rIns="91440" bIns="45720" rtlCol="0" anchor="t">
            <a:normAutofit/>
          </a:bodyPr>
          <a:lstStyle/>
          <a:p>
            <a:r>
              <a:rPr lang="en-GB" dirty="0"/>
              <a:t>A group interview involves several candidates being assessed together at the same time through discussion, problem-solving or team-based tasks. It lets interviews to assess interviewer's leadership and interpersonal abilities in a collaborative setting. (Airswift, 2024) </a:t>
            </a:r>
          </a:p>
          <a:p>
            <a:endParaRPr lang="en-GB" dirty="0"/>
          </a:p>
        </p:txBody>
      </p:sp>
    </p:spTree>
    <p:extLst>
      <p:ext uri="{BB962C8B-B14F-4D97-AF65-F5344CB8AC3E}">
        <p14:creationId xmlns:p14="http://schemas.microsoft.com/office/powerpoint/2010/main" val="397929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4E34C48-EACA-38E2-DCEB-418B788B4041}"/>
              </a:ext>
            </a:extLst>
          </p:cNvPr>
          <p:cNvSpPr/>
          <p:nvPr/>
        </p:nvSpPr>
        <p:spPr>
          <a:xfrm>
            <a:off x="638637" y="1667962"/>
            <a:ext cx="10715961" cy="18659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8AC5C57-3893-941F-09C7-247BD52CE00E}"/>
              </a:ext>
            </a:extLst>
          </p:cNvPr>
          <p:cNvSpPr>
            <a:spLocks noGrp="1"/>
          </p:cNvSpPr>
          <p:nvPr>
            <p:ph type="title"/>
          </p:nvPr>
        </p:nvSpPr>
        <p:spPr/>
        <p:txBody>
          <a:bodyPr/>
          <a:lstStyle/>
          <a:p>
            <a:r>
              <a:rPr lang="en-GB" dirty="0">
                <a:solidFill>
                  <a:schemeClr val="accent5">
                    <a:lumMod val="49000"/>
                  </a:schemeClr>
                </a:solidFill>
              </a:rPr>
              <a:t>Face-to-face Interview </a:t>
            </a:r>
          </a:p>
        </p:txBody>
      </p:sp>
      <p:sp>
        <p:nvSpPr>
          <p:cNvPr id="3" name="Content Placeholder 2">
            <a:extLst>
              <a:ext uri="{FF2B5EF4-FFF2-40B4-BE49-F238E27FC236}">
                <a16:creationId xmlns:a16="http://schemas.microsoft.com/office/drawing/2014/main" id="{1B0E4312-7D18-1893-5C62-727BB1E86098}"/>
              </a:ext>
            </a:extLst>
          </p:cNvPr>
          <p:cNvSpPr>
            <a:spLocks noGrp="1"/>
          </p:cNvSpPr>
          <p:nvPr>
            <p:ph idx="1"/>
          </p:nvPr>
        </p:nvSpPr>
        <p:spPr/>
        <p:txBody>
          <a:bodyPr vert="horz" lIns="91440" tIns="45720" rIns="91440" bIns="45720" rtlCol="0" anchor="t">
            <a:normAutofit/>
          </a:bodyPr>
          <a:lstStyle/>
          <a:p>
            <a:r>
              <a:rPr lang="en-GB" dirty="0"/>
              <a:t>It is a  traditional one to one meeting between the candidate and the interviewer. It allows direct interaction, body language analysis and a better understanding of the candidate's personality and communication style.  (indeed, 2025)</a:t>
            </a:r>
          </a:p>
        </p:txBody>
      </p:sp>
    </p:spTree>
    <p:extLst>
      <p:ext uri="{BB962C8B-B14F-4D97-AF65-F5344CB8AC3E}">
        <p14:creationId xmlns:p14="http://schemas.microsoft.com/office/powerpoint/2010/main" val="18146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EE57BB0-AA1F-01A1-D24E-5B9C50C35795}"/>
              </a:ext>
            </a:extLst>
          </p:cNvPr>
          <p:cNvSpPr/>
          <p:nvPr/>
        </p:nvSpPr>
        <p:spPr>
          <a:xfrm>
            <a:off x="638637" y="1540962"/>
            <a:ext cx="10715961" cy="42154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BA914D-1D6A-B02D-45B2-AB7C037E0634}"/>
              </a:ext>
            </a:extLst>
          </p:cNvPr>
          <p:cNvSpPr>
            <a:spLocks noGrp="1"/>
          </p:cNvSpPr>
          <p:nvPr>
            <p:ph type="title"/>
          </p:nvPr>
        </p:nvSpPr>
        <p:spPr/>
        <p:txBody>
          <a:bodyPr/>
          <a:lstStyle/>
          <a:p>
            <a:r>
              <a:rPr lang="en-GB" dirty="0">
                <a:solidFill>
                  <a:schemeClr val="accent5">
                    <a:lumMod val="49000"/>
                  </a:schemeClr>
                </a:solidFill>
              </a:rPr>
              <a:t>Online Interview </a:t>
            </a:r>
          </a:p>
        </p:txBody>
      </p:sp>
      <p:sp>
        <p:nvSpPr>
          <p:cNvPr id="3" name="Content Placeholder 2">
            <a:extLst>
              <a:ext uri="{FF2B5EF4-FFF2-40B4-BE49-F238E27FC236}">
                <a16:creationId xmlns:a16="http://schemas.microsoft.com/office/drawing/2014/main" id="{9B6EB775-1B09-475F-36CE-BD6A88C83492}"/>
              </a:ext>
            </a:extLst>
          </p:cNvPr>
          <p:cNvSpPr>
            <a:spLocks noGrp="1"/>
          </p:cNvSpPr>
          <p:nvPr>
            <p:ph idx="1"/>
          </p:nvPr>
        </p:nvSpPr>
        <p:spPr/>
        <p:txBody>
          <a:bodyPr vert="horz" lIns="91440" tIns="45720" rIns="91440" bIns="45720" rtlCol="0" anchor="t">
            <a:normAutofit/>
          </a:bodyPr>
          <a:lstStyle/>
          <a:p>
            <a:r>
              <a:rPr lang="en-GB" dirty="0"/>
              <a:t>An online interview is done virtually using app like Zoom or Microsoft Teams. It allows the interviewer to interview candidates from various places effortlessly. </a:t>
            </a:r>
          </a:p>
          <a:p>
            <a:r>
              <a:rPr lang="en-GB" dirty="0"/>
              <a:t>Online interviews are especially helpful as it allows access to a large number of candidates in a short amount of time and flexibility in the hiring process. </a:t>
            </a:r>
          </a:p>
          <a:p>
            <a:r>
              <a:rPr lang="en-GB" dirty="0"/>
              <a:t>It allows both the interviewer and candidate save money on travel.</a:t>
            </a:r>
          </a:p>
          <a:p>
            <a:r>
              <a:rPr lang="en-GB" dirty="0"/>
              <a:t>It allows the interviewer evaluate the digital communication skills of the candidate </a:t>
            </a:r>
          </a:p>
        </p:txBody>
      </p:sp>
    </p:spTree>
    <p:extLst>
      <p:ext uri="{BB962C8B-B14F-4D97-AF65-F5344CB8AC3E}">
        <p14:creationId xmlns:p14="http://schemas.microsoft.com/office/powerpoint/2010/main" val="4288430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8229822-0B40-7B75-8123-09A51DC08391}"/>
              </a:ext>
            </a:extLst>
          </p:cNvPr>
          <p:cNvSpPr/>
          <p:nvPr/>
        </p:nvSpPr>
        <p:spPr>
          <a:xfrm>
            <a:off x="638637" y="1528262"/>
            <a:ext cx="10715961" cy="35042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8DA56CF-4059-B3F6-DF6B-1EB336512FA8}"/>
              </a:ext>
            </a:extLst>
          </p:cNvPr>
          <p:cNvSpPr>
            <a:spLocks noGrp="1"/>
          </p:cNvSpPr>
          <p:nvPr>
            <p:ph type="title"/>
          </p:nvPr>
        </p:nvSpPr>
        <p:spPr/>
        <p:txBody>
          <a:bodyPr/>
          <a:lstStyle/>
          <a:p>
            <a:r>
              <a:rPr lang="en-GB" dirty="0">
                <a:solidFill>
                  <a:schemeClr val="accent5">
                    <a:lumMod val="49000"/>
                  </a:schemeClr>
                </a:solidFill>
              </a:rPr>
              <a:t>Probing questioning technique</a:t>
            </a:r>
          </a:p>
        </p:txBody>
      </p:sp>
      <p:sp>
        <p:nvSpPr>
          <p:cNvPr id="3" name="Content Placeholder 2">
            <a:extLst>
              <a:ext uri="{FF2B5EF4-FFF2-40B4-BE49-F238E27FC236}">
                <a16:creationId xmlns:a16="http://schemas.microsoft.com/office/drawing/2014/main" id="{A2931013-BB6F-388F-13AC-AA61ED78B9FD}"/>
              </a:ext>
            </a:extLst>
          </p:cNvPr>
          <p:cNvSpPr>
            <a:spLocks noGrp="1"/>
          </p:cNvSpPr>
          <p:nvPr>
            <p:ph idx="1"/>
          </p:nvPr>
        </p:nvSpPr>
        <p:spPr/>
        <p:txBody>
          <a:bodyPr vert="horz" lIns="91440" tIns="45720" rIns="91440" bIns="45720" rtlCol="0" anchor="t">
            <a:normAutofit/>
          </a:bodyPr>
          <a:lstStyle/>
          <a:p>
            <a:r>
              <a:rPr lang="en-GB" dirty="0"/>
              <a:t>Probing questions are follow up questions used by interviewers to encourage candidates to expand, clarify or justify their answers. </a:t>
            </a:r>
          </a:p>
          <a:p>
            <a:r>
              <a:rPr lang="en-GB" dirty="0"/>
              <a:t>Interviewers use probing method to explore into the "how" and "why" of a candidate's choices and behaviours rather than accepting a superficial answer. </a:t>
            </a:r>
          </a:p>
          <a:p>
            <a:r>
              <a:rPr lang="en-GB" dirty="0"/>
              <a:t>Example: "what are the key challenges you faced during that project? And how did you overcome them?"</a:t>
            </a:r>
          </a:p>
          <a:p>
            <a:endParaRPr lang="en-GB" dirty="0"/>
          </a:p>
        </p:txBody>
      </p:sp>
    </p:spTree>
    <p:extLst>
      <p:ext uri="{BB962C8B-B14F-4D97-AF65-F5344CB8AC3E}">
        <p14:creationId xmlns:p14="http://schemas.microsoft.com/office/powerpoint/2010/main" val="463713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184FE03-6CAB-E5C6-2DDB-E76B7FB657CC}"/>
              </a:ext>
            </a:extLst>
          </p:cNvPr>
          <p:cNvSpPr/>
          <p:nvPr/>
        </p:nvSpPr>
        <p:spPr>
          <a:xfrm>
            <a:off x="6072556" y="1539451"/>
            <a:ext cx="4937016" cy="4445169"/>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3872D23-B706-F5CF-09B4-4C4B9EEE5A27}"/>
              </a:ext>
            </a:extLst>
          </p:cNvPr>
          <p:cNvSpPr/>
          <p:nvPr/>
        </p:nvSpPr>
        <p:spPr>
          <a:xfrm>
            <a:off x="687756" y="1539452"/>
            <a:ext cx="4987816" cy="4445169"/>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E7CC282-7BA7-F976-C7B0-5DBECBFD810E}"/>
              </a:ext>
            </a:extLst>
          </p:cNvPr>
          <p:cNvSpPr>
            <a:spLocks noGrp="1"/>
          </p:cNvSpPr>
          <p:nvPr>
            <p:ph type="title"/>
          </p:nvPr>
        </p:nvSpPr>
        <p:spPr/>
        <p:txBody>
          <a:bodyPr/>
          <a:lstStyle/>
          <a:p>
            <a:r>
              <a:rPr lang="en-GB" dirty="0">
                <a:solidFill>
                  <a:schemeClr val="accent5">
                    <a:lumMod val="49000"/>
                  </a:schemeClr>
                </a:solidFill>
              </a:rPr>
              <a:t>Comparison </a:t>
            </a:r>
          </a:p>
        </p:txBody>
      </p:sp>
      <p:sp>
        <p:nvSpPr>
          <p:cNvPr id="4" name="Text Placeholder 3">
            <a:extLst>
              <a:ext uri="{FF2B5EF4-FFF2-40B4-BE49-F238E27FC236}">
                <a16:creationId xmlns:a16="http://schemas.microsoft.com/office/drawing/2014/main" id="{A013F3AC-EF77-E61B-C097-BB5CDCC28145}"/>
              </a:ext>
            </a:extLst>
          </p:cNvPr>
          <p:cNvSpPr>
            <a:spLocks noGrp="1"/>
          </p:cNvSpPr>
          <p:nvPr>
            <p:ph type="body" idx="1"/>
          </p:nvPr>
        </p:nvSpPr>
        <p:spPr/>
        <p:txBody>
          <a:bodyPr/>
          <a:lstStyle/>
          <a:p>
            <a:r>
              <a:rPr lang="en-GB" dirty="0"/>
              <a:t>Face-to-face</a:t>
            </a:r>
          </a:p>
        </p:txBody>
      </p:sp>
      <p:sp>
        <p:nvSpPr>
          <p:cNvPr id="3" name="Content Placeholder 2">
            <a:extLst>
              <a:ext uri="{FF2B5EF4-FFF2-40B4-BE49-F238E27FC236}">
                <a16:creationId xmlns:a16="http://schemas.microsoft.com/office/drawing/2014/main" id="{CEE7BD07-C6E2-4234-376B-EB57F8EFE9CB}"/>
              </a:ext>
            </a:extLst>
          </p:cNvPr>
          <p:cNvSpPr>
            <a:spLocks noGrp="1"/>
          </p:cNvSpPr>
          <p:nvPr>
            <p:ph sz="half" idx="2"/>
          </p:nvPr>
        </p:nvSpPr>
        <p:spPr/>
        <p:txBody>
          <a:bodyPr vert="horz" lIns="91440" tIns="45720" rIns="91440" bIns="45720" rtlCol="0" anchor="t">
            <a:normAutofit/>
          </a:bodyPr>
          <a:lstStyle/>
          <a:p>
            <a:r>
              <a:rPr lang="en-GB" dirty="0"/>
              <a:t>In person </a:t>
            </a:r>
          </a:p>
          <a:p>
            <a:r>
              <a:rPr lang="en-GB" dirty="0"/>
              <a:t>High engagement</a:t>
            </a:r>
          </a:p>
          <a:p>
            <a:r>
              <a:rPr lang="en-GB" dirty="0"/>
              <a:t>Clear non-verbal cues</a:t>
            </a:r>
          </a:p>
          <a:p>
            <a:r>
              <a:rPr lang="en-GB" dirty="0"/>
              <a:t>Minimal technology dependence </a:t>
            </a:r>
          </a:p>
          <a:p>
            <a:r>
              <a:rPr lang="en-GB" dirty="0"/>
              <a:t>Expensive and time intensive </a:t>
            </a:r>
          </a:p>
        </p:txBody>
      </p:sp>
      <p:sp>
        <p:nvSpPr>
          <p:cNvPr id="5" name="Text Placeholder 4">
            <a:extLst>
              <a:ext uri="{FF2B5EF4-FFF2-40B4-BE49-F238E27FC236}">
                <a16:creationId xmlns:a16="http://schemas.microsoft.com/office/drawing/2014/main" id="{881DF51D-D94C-C520-D99E-0CD06E40AD5F}"/>
              </a:ext>
            </a:extLst>
          </p:cNvPr>
          <p:cNvSpPr>
            <a:spLocks noGrp="1"/>
          </p:cNvSpPr>
          <p:nvPr>
            <p:ph type="body" sz="quarter" idx="3"/>
          </p:nvPr>
        </p:nvSpPr>
        <p:spPr/>
        <p:txBody>
          <a:bodyPr/>
          <a:lstStyle/>
          <a:p>
            <a:r>
              <a:rPr lang="en-GB" dirty="0"/>
              <a:t>Online</a:t>
            </a:r>
          </a:p>
        </p:txBody>
      </p:sp>
      <p:sp>
        <p:nvSpPr>
          <p:cNvPr id="6" name="Content Placeholder 5">
            <a:extLst>
              <a:ext uri="{FF2B5EF4-FFF2-40B4-BE49-F238E27FC236}">
                <a16:creationId xmlns:a16="http://schemas.microsoft.com/office/drawing/2014/main" id="{F2F82F36-20D4-BBB4-597D-90A53624C463}"/>
              </a:ext>
            </a:extLst>
          </p:cNvPr>
          <p:cNvSpPr>
            <a:spLocks noGrp="1"/>
          </p:cNvSpPr>
          <p:nvPr>
            <p:ph sz="quarter" idx="4"/>
          </p:nvPr>
        </p:nvSpPr>
        <p:spPr/>
        <p:txBody>
          <a:bodyPr vert="horz" lIns="91440" tIns="45720" rIns="91440" bIns="45720" rtlCol="0" anchor="t">
            <a:normAutofit/>
          </a:bodyPr>
          <a:lstStyle/>
          <a:p>
            <a:r>
              <a:rPr lang="en-GB" dirty="0"/>
              <a:t>From home</a:t>
            </a:r>
          </a:p>
          <a:p>
            <a:r>
              <a:rPr lang="en-GB" dirty="0"/>
              <a:t>Moderate/low engagement </a:t>
            </a:r>
          </a:p>
          <a:p>
            <a:r>
              <a:rPr lang="en-GB" dirty="0"/>
              <a:t>Limited non-verbal cues </a:t>
            </a:r>
          </a:p>
          <a:p>
            <a:r>
              <a:rPr lang="en-GB" dirty="0"/>
              <a:t>High technology dependence </a:t>
            </a:r>
          </a:p>
          <a:p>
            <a:r>
              <a:rPr lang="en-GB" dirty="0"/>
              <a:t>Cost effective and efficient </a:t>
            </a:r>
          </a:p>
        </p:txBody>
      </p:sp>
    </p:spTree>
    <p:extLst>
      <p:ext uri="{BB962C8B-B14F-4D97-AF65-F5344CB8AC3E}">
        <p14:creationId xmlns:p14="http://schemas.microsoft.com/office/powerpoint/2010/main" val="939753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BBFA42F-103D-CE09-8D8D-D6FE1B4259FF}"/>
              </a:ext>
            </a:extLst>
          </p:cNvPr>
          <p:cNvSpPr/>
          <p:nvPr/>
        </p:nvSpPr>
        <p:spPr>
          <a:xfrm>
            <a:off x="638637" y="1680662"/>
            <a:ext cx="10715961" cy="23104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75124C5-E6F9-7828-FE3B-3BA701D9A79B}"/>
              </a:ext>
            </a:extLst>
          </p:cNvPr>
          <p:cNvSpPr>
            <a:spLocks noGrp="1"/>
          </p:cNvSpPr>
          <p:nvPr>
            <p:ph type="title"/>
          </p:nvPr>
        </p:nvSpPr>
        <p:spPr/>
        <p:txBody>
          <a:bodyPr/>
          <a:lstStyle/>
          <a:p>
            <a:r>
              <a:rPr lang="en-GB" dirty="0">
                <a:solidFill>
                  <a:schemeClr val="accent5">
                    <a:lumMod val="49000"/>
                  </a:schemeClr>
                </a:solidFill>
              </a:rPr>
              <a:t>Conclusion </a:t>
            </a:r>
          </a:p>
        </p:txBody>
      </p:sp>
      <p:sp>
        <p:nvSpPr>
          <p:cNvPr id="3" name="Content Placeholder 2">
            <a:extLst>
              <a:ext uri="{FF2B5EF4-FFF2-40B4-BE49-F238E27FC236}">
                <a16:creationId xmlns:a16="http://schemas.microsoft.com/office/drawing/2014/main" id="{B250AF43-7E48-584C-DF43-2980045D4468}"/>
              </a:ext>
            </a:extLst>
          </p:cNvPr>
          <p:cNvSpPr>
            <a:spLocks noGrp="1"/>
          </p:cNvSpPr>
          <p:nvPr>
            <p:ph idx="1"/>
          </p:nvPr>
        </p:nvSpPr>
        <p:spPr/>
        <p:txBody>
          <a:bodyPr vert="horz" lIns="91440" tIns="45720" rIns="91440" bIns="45720" rtlCol="0" anchor="t">
            <a:normAutofit/>
          </a:bodyPr>
          <a:lstStyle/>
          <a:p>
            <a:r>
              <a:rPr lang="en-GB" dirty="0">
                <a:latin typeface="Arial"/>
                <a:cs typeface="Arial"/>
              </a:rPr>
              <a:t>I have explored some of the best methods on how to recruit the best candidate for McDonald's UK. Virtual interviews supported by probing helps identify candidates with good leadership, communication and problem-solving skills which are essencial for this position. </a:t>
            </a:r>
          </a:p>
        </p:txBody>
      </p:sp>
    </p:spTree>
    <p:extLst>
      <p:ext uri="{BB962C8B-B14F-4D97-AF65-F5344CB8AC3E}">
        <p14:creationId xmlns:p14="http://schemas.microsoft.com/office/powerpoint/2010/main" val="2841018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5E2793D-3557-E654-8FA6-DAE3C3585B83}"/>
              </a:ext>
            </a:extLst>
          </p:cNvPr>
          <p:cNvSpPr/>
          <p:nvPr/>
        </p:nvSpPr>
        <p:spPr>
          <a:xfrm>
            <a:off x="638637" y="1401262"/>
            <a:ext cx="10715961" cy="51044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4825E42-DEBD-E255-067D-89DFB0FD25EA}"/>
              </a:ext>
            </a:extLst>
          </p:cNvPr>
          <p:cNvSpPr>
            <a:spLocks noGrp="1"/>
          </p:cNvSpPr>
          <p:nvPr>
            <p:ph type="title"/>
          </p:nvPr>
        </p:nvSpPr>
        <p:spPr/>
        <p:txBody>
          <a:bodyPr/>
          <a:lstStyle/>
          <a:p>
            <a:r>
              <a:rPr lang="en-GB" dirty="0">
                <a:solidFill>
                  <a:schemeClr val="accent5">
                    <a:lumMod val="49000"/>
                  </a:schemeClr>
                </a:solidFill>
              </a:rPr>
              <a:t>References </a:t>
            </a:r>
          </a:p>
        </p:txBody>
      </p:sp>
      <p:sp>
        <p:nvSpPr>
          <p:cNvPr id="3" name="Content Placeholder 2">
            <a:extLst>
              <a:ext uri="{FF2B5EF4-FFF2-40B4-BE49-F238E27FC236}">
                <a16:creationId xmlns:a16="http://schemas.microsoft.com/office/drawing/2014/main" id="{97E905AF-D049-C262-5A1A-5A02E4C3225F}"/>
              </a:ext>
            </a:extLst>
          </p:cNvPr>
          <p:cNvSpPr>
            <a:spLocks noGrp="1"/>
          </p:cNvSpPr>
          <p:nvPr>
            <p:ph idx="1"/>
          </p:nvPr>
        </p:nvSpPr>
        <p:spPr>
          <a:xfrm>
            <a:off x="838200" y="1552694"/>
            <a:ext cx="10515600" cy="4624269"/>
          </a:xfrm>
        </p:spPr>
        <p:txBody>
          <a:bodyPr vert="horz" lIns="91440" tIns="45720" rIns="91440" bIns="45720" rtlCol="0" anchor="t">
            <a:noAutofit/>
          </a:bodyPr>
          <a:lstStyle/>
          <a:p>
            <a:r>
              <a:rPr lang="en-GB" sz="2000" err="1">
                <a:latin typeface="Arial"/>
                <a:ea typeface="+mn-lt"/>
                <a:cs typeface="+mn-lt"/>
              </a:rPr>
              <a:t>Scrapehero</a:t>
            </a:r>
            <a:r>
              <a:rPr lang="en-GB" sz="2000" dirty="0">
                <a:latin typeface="Arial"/>
                <a:ea typeface="+mn-lt"/>
                <a:cs typeface="+mn-lt"/>
              </a:rPr>
              <a:t>. (2025) </a:t>
            </a:r>
            <a:r>
              <a:rPr lang="en-GB" sz="2000" i="1" dirty="0">
                <a:latin typeface="Arial"/>
                <a:ea typeface="Source Sans Pro"/>
                <a:cs typeface="+mn-lt"/>
              </a:rPr>
              <a:t>Number of McDonald's restaurants in the United Kingdom in 2025, </a:t>
            </a:r>
            <a:r>
              <a:rPr lang="en-GB" sz="2000" dirty="0">
                <a:latin typeface="Arial"/>
                <a:ea typeface="+mn-lt"/>
                <a:cs typeface="+mn-lt"/>
              </a:rPr>
              <a:t>Available at: </a:t>
            </a:r>
            <a:r>
              <a:rPr lang="en-GB" sz="2000" dirty="0">
                <a:latin typeface="Arial"/>
                <a:ea typeface="+mn-lt"/>
                <a:cs typeface="+mn-lt"/>
                <a:hlinkClick r:id="rId2"/>
              </a:rPr>
              <a:t>https://www.scrapehero.com/location-reports/McDonald%27s-UK/</a:t>
            </a:r>
            <a:r>
              <a:rPr lang="en-GB" sz="2000" dirty="0">
                <a:latin typeface="Arial"/>
                <a:ea typeface="+mn-lt"/>
                <a:cs typeface="+mn-lt"/>
              </a:rPr>
              <a:t> (Accessed on: 10 November 2025)</a:t>
            </a:r>
          </a:p>
          <a:p>
            <a:r>
              <a:rPr lang="en-GB" sz="2000" dirty="0">
                <a:latin typeface="Arial"/>
              </a:rPr>
              <a:t>McDonald's UK. (2025)</a:t>
            </a:r>
            <a:r>
              <a:rPr lang="en-GB" sz="2000" i="1" dirty="0">
                <a:latin typeface="Arial"/>
              </a:rPr>
              <a:t> About our food and farming, </a:t>
            </a:r>
            <a:r>
              <a:rPr lang="en-GB" sz="2000" dirty="0">
                <a:latin typeface="Arial"/>
              </a:rPr>
              <a:t>Available at: </a:t>
            </a:r>
            <a:r>
              <a:rPr lang="en-GB" sz="2000" dirty="0">
                <a:latin typeface="Arial"/>
                <a:ea typeface="+mn-lt"/>
                <a:cs typeface="+mn-lt"/>
                <a:hlinkClick r:id="rId3"/>
              </a:rPr>
              <a:t>https://www.mcdonalds.com/gb/en-gb/good-to-know/about-farming.html</a:t>
            </a:r>
            <a:r>
              <a:rPr lang="en-GB" sz="2000" dirty="0">
                <a:latin typeface="Arial"/>
                <a:ea typeface="+mn-lt"/>
                <a:cs typeface="+mn-lt"/>
              </a:rPr>
              <a:t> (Accessed on: 10 November 2025) </a:t>
            </a:r>
          </a:p>
          <a:p>
            <a:r>
              <a:rPr lang="en-GB" sz="2000" dirty="0">
                <a:latin typeface="Arial"/>
                <a:cs typeface="Arial"/>
              </a:rPr>
              <a:t>McDonald's UK (2025) Corporate careers. Available at: </a:t>
            </a:r>
            <a:r>
              <a:rPr lang="en-GB" sz="2000" dirty="0">
                <a:latin typeface="Arial"/>
                <a:ea typeface="+mn-lt"/>
                <a:cs typeface="+mn-lt"/>
                <a:hlinkClick r:id="rId4"/>
              </a:rPr>
              <a:t>https://people.mcdonalds.co.uk/opportunities/corporate-careers</a:t>
            </a:r>
            <a:r>
              <a:rPr lang="en-GB" sz="2000" dirty="0">
                <a:latin typeface="Arial"/>
                <a:ea typeface="+mn-lt"/>
                <a:cs typeface="+mn-lt"/>
              </a:rPr>
              <a:t> (Accessed on: 10 November 2025) </a:t>
            </a:r>
          </a:p>
          <a:p>
            <a:r>
              <a:rPr lang="en-GB" sz="2000" dirty="0">
                <a:latin typeface="Arial"/>
                <a:ea typeface="+mn-lt"/>
                <a:cs typeface="+mn-lt"/>
              </a:rPr>
              <a:t>Indeed employer content team. (2025) </a:t>
            </a:r>
            <a:r>
              <a:rPr lang="en-GB" sz="2000" i="1" dirty="0">
                <a:latin typeface="Arial"/>
                <a:cs typeface="Arial"/>
              </a:rPr>
              <a:t>Project Manager Job Description: Top Duties and Qualifications</a:t>
            </a:r>
            <a:r>
              <a:rPr lang="en-GB" sz="2000" dirty="0">
                <a:latin typeface="Arial"/>
                <a:cs typeface="Arial"/>
              </a:rPr>
              <a:t>, Available at: </a:t>
            </a:r>
            <a:r>
              <a:rPr lang="en-GB" sz="2000" dirty="0">
                <a:latin typeface="Arial"/>
                <a:ea typeface="+mn-lt"/>
                <a:cs typeface="+mn-lt"/>
                <a:hlinkClick r:id="rId5"/>
              </a:rPr>
              <a:t>https://uk.indeed.com/hire/job-description/project-manager</a:t>
            </a:r>
            <a:r>
              <a:rPr lang="en-GB" sz="2000" dirty="0">
                <a:latin typeface="Arial"/>
                <a:ea typeface="+mn-lt"/>
                <a:cs typeface="+mn-lt"/>
              </a:rPr>
              <a:t> </a:t>
            </a:r>
            <a:r>
              <a:rPr lang="en-GB" sz="2000" dirty="0">
                <a:latin typeface="Arial"/>
                <a:ea typeface="+mn-lt"/>
                <a:cs typeface="Arial"/>
              </a:rPr>
              <a:t>(Accessed on: 11 November 2025)</a:t>
            </a:r>
          </a:p>
          <a:p>
            <a:r>
              <a:rPr lang="en-GB" sz="2000" dirty="0">
                <a:latin typeface="Arial"/>
                <a:ea typeface="+mn-lt"/>
                <a:cs typeface="+mn-lt"/>
              </a:rPr>
              <a:t>McDonald's careers (2025) </a:t>
            </a:r>
            <a:r>
              <a:rPr lang="en-GB" sz="2000" i="1" dirty="0">
                <a:latin typeface="Arial"/>
                <a:ea typeface="+mn-lt"/>
                <a:cs typeface="+mn-lt"/>
              </a:rPr>
              <a:t>Manager, Cybersecurity Project Management</a:t>
            </a:r>
            <a:r>
              <a:rPr lang="en-GB" sz="2000" dirty="0">
                <a:latin typeface="Arial"/>
                <a:ea typeface="+mn-lt"/>
                <a:cs typeface="+mn-lt"/>
              </a:rPr>
              <a:t>,  Available at: </a:t>
            </a:r>
            <a:r>
              <a:rPr lang="en-GB" sz="2000" dirty="0">
                <a:latin typeface="Arial"/>
                <a:ea typeface="+mn-lt"/>
                <a:cs typeface="+mn-lt"/>
                <a:hlinkClick r:id="rId6"/>
              </a:rPr>
              <a:t>https://careers.mcdonalds.com/manager-cybersecurity-project-management/job/9BB5E92F70E16E1C51CE365BA5603536</a:t>
            </a:r>
            <a:r>
              <a:rPr lang="en-GB" sz="2000" dirty="0">
                <a:latin typeface="Arial"/>
                <a:ea typeface="+mn-lt"/>
                <a:cs typeface="+mn-lt"/>
              </a:rPr>
              <a:t> (</a:t>
            </a:r>
            <a:r>
              <a:rPr lang="en-GB" sz="2000" dirty="0">
                <a:latin typeface="Arial"/>
                <a:ea typeface="+mn-lt"/>
                <a:cs typeface="Arial"/>
              </a:rPr>
              <a:t>Accessed on: 11 November 2025)</a:t>
            </a:r>
          </a:p>
          <a:p>
            <a:pPr marL="0" indent="0">
              <a:buNone/>
            </a:pPr>
            <a:endParaRPr lang="en-GB" sz="1600" dirty="0">
              <a:latin typeface="Arial"/>
              <a:ea typeface="+mn-lt"/>
              <a:cs typeface="Arial"/>
            </a:endParaRPr>
          </a:p>
        </p:txBody>
      </p:sp>
    </p:spTree>
    <p:extLst>
      <p:ext uri="{BB962C8B-B14F-4D97-AF65-F5344CB8AC3E}">
        <p14:creationId xmlns:p14="http://schemas.microsoft.com/office/powerpoint/2010/main" val="3428657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5F85EB6-2138-19CB-8A55-092E7548E734}"/>
              </a:ext>
            </a:extLst>
          </p:cNvPr>
          <p:cNvSpPr/>
          <p:nvPr/>
        </p:nvSpPr>
        <p:spPr>
          <a:xfrm>
            <a:off x="638637" y="1528262"/>
            <a:ext cx="10715961" cy="4748861"/>
          </a:xfrm>
          <a:prstGeom prst="roundRect">
            <a:avLst/>
          </a:prstGeom>
          <a:solidFill>
            <a:srgbClr val="FBF7F6"/>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CC6CA20-A9AC-141E-015A-7059348C8EB1}"/>
              </a:ext>
            </a:extLst>
          </p:cNvPr>
          <p:cNvSpPr>
            <a:spLocks noGrp="1"/>
          </p:cNvSpPr>
          <p:nvPr>
            <p:ph type="title"/>
          </p:nvPr>
        </p:nvSpPr>
        <p:spPr/>
        <p:txBody>
          <a:bodyPr/>
          <a:lstStyle/>
          <a:p>
            <a:r>
              <a:rPr lang="en-GB" dirty="0">
                <a:solidFill>
                  <a:schemeClr val="accent5">
                    <a:lumMod val="49000"/>
                  </a:schemeClr>
                </a:solidFill>
              </a:rPr>
              <a:t>Reference 2.0</a:t>
            </a:r>
          </a:p>
        </p:txBody>
      </p:sp>
      <p:sp>
        <p:nvSpPr>
          <p:cNvPr id="3" name="Content Placeholder 2">
            <a:extLst>
              <a:ext uri="{FF2B5EF4-FFF2-40B4-BE49-F238E27FC236}">
                <a16:creationId xmlns:a16="http://schemas.microsoft.com/office/drawing/2014/main" id="{3CEFCA20-BF05-7861-B77C-3D4422938F1D}"/>
              </a:ext>
            </a:extLst>
          </p:cNvPr>
          <p:cNvSpPr>
            <a:spLocks noGrp="1"/>
          </p:cNvSpPr>
          <p:nvPr>
            <p:ph idx="1"/>
          </p:nvPr>
        </p:nvSpPr>
        <p:spPr/>
        <p:txBody>
          <a:bodyPr vert="horz" lIns="91440" tIns="45720" rIns="91440" bIns="45720" rtlCol="0" anchor="t">
            <a:normAutofit/>
          </a:bodyPr>
          <a:lstStyle/>
          <a:p>
            <a:r>
              <a:rPr lang="en-GB" sz="2000" dirty="0">
                <a:latin typeface="Arial"/>
                <a:cs typeface="Arial"/>
              </a:rPr>
              <a:t>Airswift. (2024) </a:t>
            </a:r>
            <a:r>
              <a:rPr lang="en-GB" sz="2000" i="1" dirty="0">
                <a:latin typeface="Arial"/>
                <a:cs typeface="Arial"/>
              </a:rPr>
              <a:t>What is a group interview? How to stand out amongst the crowd</a:t>
            </a:r>
            <a:r>
              <a:rPr lang="en-GB" sz="2000" dirty="0">
                <a:latin typeface="Arial"/>
                <a:cs typeface="Arial"/>
              </a:rPr>
              <a:t>, Available at: </a:t>
            </a:r>
            <a:r>
              <a:rPr lang="en-GB" sz="2000" dirty="0">
                <a:latin typeface="Arial"/>
                <a:cs typeface="Arial"/>
                <a:hlinkClick r:id="rId2"/>
              </a:rPr>
              <a:t>https://www.airswift.com/glossary/group-interview</a:t>
            </a:r>
            <a:r>
              <a:rPr lang="en-GB" sz="2000" dirty="0">
                <a:latin typeface="Arial"/>
                <a:cs typeface="Arial"/>
              </a:rPr>
              <a:t> (Accessed on: 11 November 2025)</a:t>
            </a:r>
            <a:endParaRPr lang="en-US" sz="2000">
              <a:latin typeface="Arial"/>
              <a:cs typeface="Arial"/>
            </a:endParaRPr>
          </a:p>
          <a:p>
            <a:r>
              <a:rPr lang="en-GB" sz="2000" dirty="0">
                <a:latin typeface="Arial"/>
                <a:cs typeface="Arial"/>
              </a:rPr>
              <a:t>Indeed. (2025) </a:t>
            </a:r>
            <a:r>
              <a:rPr lang="en-GB" sz="2000" dirty="0">
                <a:solidFill>
                  <a:srgbClr val="2D2D2D"/>
                </a:solidFill>
                <a:latin typeface="Arial"/>
                <a:cs typeface="Arial"/>
              </a:rPr>
              <a:t>How to Approach Face-to-Face Interviews (With Tips)</a:t>
            </a:r>
            <a:r>
              <a:rPr lang="en-GB" sz="2000" b="1" dirty="0">
                <a:solidFill>
                  <a:srgbClr val="2D2D2D"/>
                </a:solidFill>
                <a:latin typeface="Arial"/>
                <a:cs typeface="Arial"/>
              </a:rPr>
              <a:t> </a:t>
            </a:r>
            <a:r>
              <a:rPr lang="en-GB" sz="2000" dirty="0">
                <a:latin typeface="Arial"/>
                <a:cs typeface="Arial"/>
              </a:rPr>
              <a:t>Available at: </a:t>
            </a:r>
            <a:r>
              <a:rPr lang="en-GB" sz="2000" dirty="0">
                <a:latin typeface="Arial"/>
                <a:cs typeface="Arial"/>
                <a:hlinkClick r:id="rId3"/>
              </a:rPr>
              <a:t>https://uk.indeed.com/career-advice/interviewing/face-to-face-interviews</a:t>
            </a:r>
            <a:r>
              <a:rPr lang="en-GB" sz="2000" dirty="0">
                <a:latin typeface="Arial"/>
                <a:cs typeface="Arial"/>
              </a:rPr>
              <a:t> (Accessed on: 11 November 2025)</a:t>
            </a:r>
          </a:p>
          <a:p>
            <a:r>
              <a:rPr lang="en-GB" sz="2000" dirty="0">
                <a:latin typeface="Arial"/>
                <a:cs typeface="Arial"/>
              </a:rPr>
              <a:t>Indeed. (2025) How to conduct a successful virtual interview on Indeed, Available at: </a:t>
            </a:r>
            <a:r>
              <a:rPr lang="en-GB" sz="2000" dirty="0">
                <a:latin typeface="Arial"/>
                <a:cs typeface="Arial"/>
                <a:hlinkClick r:id="rId4"/>
              </a:rPr>
              <a:t>https://uk.indeed.com/hire/resources/howtohub/how-to-conduct-a-successful-virtual-interview-on-indeed?gad_source=1&amp;gclid=CjwKCAiA2svIBhB-EiwARWDPjvaLeMgtR1huKuqv2OLwYFehISBWgpgIMVY6B1gnO_W2MrtGgrCd-BoCf78QAvD_BwE&amp;gad_campaignid=12559510727&amp;gbraid=0AAAAADfpQqvrd2sV67zpHvQCRb50tcrUS&amp;aceid=&amp;gclsrc=aw.ds</a:t>
            </a:r>
            <a:r>
              <a:rPr lang="en-GB" sz="2000" dirty="0">
                <a:latin typeface="Arial"/>
                <a:cs typeface="Arial"/>
              </a:rPr>
              <a:t> (Accessed on: 11 November 2025)</a:t>
            </a:r>
            <a:endParaRPr lang="en-US" sz="2000">
              <a:latin typeface="Arial"/>
              <a:cs typeface="Arial"/>
            </a:endParaRPr>
          </a:p>
          <a:p>
            <a:r>
              <a:rPr lang="en-GB" sz="2000" dirty="0">
                <a:latin typeface="Arial"/>
                <a:cs typeface="Arial"/>
              </a:rPr>
              <a:t>Indeed, (2025) </a:t>
            </a:r>
            <a:r>
              <a:rPr lang="en-GB" sz="2000" i="1" dirty="0">
                <a:latin typeface="Arial"/>
                <a:cs typeface="Arial"/>
              </a:rPr>
              <a:t>What are probing questions? (Definition and examples),</a:t>
            </a:r>
            <a:r>
              <a:rPr lang="en-GB" sz="2000" dirty="0">
                <a:latin typeface="Arial"/>
                <a:cs typeface="Arial"/>
              </a:rPr>
              <a:t> Available at: </a:t>
            </a:r>
            <a:r>
              <a:rPr lang="en-GB" sz="2000" dirty="0">
                <a:latin typeface="Arial"/>
                <a:cs typeface="Arial"/>
                <a:hlinkClick r:id="rId5"/>
              </a:rPr>
              <a:t>https://uk.indeed.com/career-advice/career-development/what-are-probing-questions</a:t>
            </a:r>
            <a:r>
              <a:rPr lang="en-GB" sz="2000" dirty="0">
                <a:latin typeface="Arial"/>
                <a:cs typeface="Arial"/>
              </a:rPr>
              <a:t> (Accessed on: 11 November 2025)</a:t>
            </a:r>
            <a:endParaRPr lang="en-GB" sz="2000" dirty="0"/>
          </a:p>
        </p:txBody>
      </p:sp>
    </p:spTree>
    <p:extLst>
      <p:ext uri="{BB962C8B-B14F-4D97-AF65-F5344CB8AC3E}">
        <p14:creationId xmlns:p14="http://schemas.microsoft.com/office/powerpoint/2010/main" val="1899542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Presentation</vt:lpstr>
      <vt:lpstr>Table of content</vt:lpstr>
      <vt:lpstr>Introduction </vt:lpstr>
      <vt:lpstr>Job analysis (Project manager)</vt:lpstr>
      <vt:lpstr>Job description (Project manager)</vt:lpstr>
      <vt:lpstr>Person specification (Project manager)</vt:lpstr>
      <vt:lpstr>Group Interview </vt:lpstr>
      <vt:lpstr>Face-to-face Interview </vt:lpstr>
      <vt:lpstr>Online Interview </vt:lpstr>
      <vt:lpstr>Probing questioning technique</vt:lpstr>
      <vt:lpstr>Comparison </vt:lpstr>
      <vt:lpstr>Conclusion </vt:lpstr>
      <vt:lpstr>References </vt:lpstr>
      <vt:lpstr>Reference 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611</cp:revision>
  <dcterms:created xsi:type="dcterms:W3CDTF">2025-11-08T14:32:13Z</dcterms:created>
  <dcterms:modified xsi:type="dcterms:W3CDTF">2025-11-11T21:14:59Z</dcterms:modified>
</cp:coreProperties>
</file>