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if" ContentType="image/tiff"/>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8"/>
  </p:notesMasterIdLst>
  <p:sldIdLst>
    <p:sldId id="293" r:id="rId2"/>
    <p:sldId id="257" r:id="rId3"/>
    <p:sldId id="489" r:id="rId4"/>
    <p:sldId id="260" r:id="rId5"/>
    <p:sldId id="262" r:id="rId6"/>
    <p:sldId id="263" r:id="rId7"/>
    <p:sldId id="264" r:id="rId8"/>
    <p:sldId id="265" r:id="rId9"/>
    <p:sldId id="266" r:id="rId10"/>
    <p:sldId id="272" r:id="rId11"/>
    <p:sldId id="273" r:id="rId12"/>
    <p:sldId id="274" r:id="rId13"/>
    <p:sldId id="275" r:id="rId14"/>
    <p:sldId id="276" r:id="rId15"/>
    <p:sldId id="278" r:id="rId16"/>
    <p:sldId id="284" r:id="rId17"/>
    <p:sldId id="285" r:id="rId18"/>
    <p:sldId id="286" r:id="rId19"/>
    <p:sldId id="287" r:id="rId20"/>
    <p:sldId id="288" r:id="rId21"/>
    <p:sldId id="289" r:id="rId22"/>
    <p:sldId id="290" r:id="rId23"/>
    <p:sldId id="296" r:id="rId24"/>
    <p:sldId id="297" r:id="rId25"/>
    <p:sldId id="298" r:id="rId26"/>
    <p:sldId id="300" r:id="rId27"/>
    <p:sldId id="301" r:id="rId28"/>
    <p:sldId id="256" r:id="rId29"/>
    <p:sldId id="258" r:id="rId30"/>
    <p:sldId id="490" r:id="rId31"/>
    <p:sldId id="491" r:id="rId32"/>
    <p:sldId id="269" r:id="rId33"/>
    <p:sldId id="492" r:id="rId34"/>
    <p:sldId id="270" r:id="rId35"/>
    <p:sldId id="261" r:id="rId36"/>
    <p:sldId id="493" r:id="rId37"/>
    <p:sldId id="268" r:id="rId38"/>
    <p:sldId id="494" r:id="rId39"/>
    <p:sldId id="271" r:id="rId40"/>
    <p:sldId id="495" r:id="rId41"/>
    <p:sldId id="267" r:id="rId42"/>
    <p:sldId id="496" r:id="rId43"/>
    <p:sldId id="497" r:id="rId44"/>
    <p:sldId id="499" r:id="rId45"/>
    <p:sldId id="259" r:id="rId46"/>
    <p:sldId id="498"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597"/>
    <p:restoredTop sz="91892"/>
  </p:normalViewPr>
  <p:slideViewPr>
    <p:cSldViewPr snapToGrid="0" snapToObjects="1">
      <p:cViewPr varScale="1">
        <p:scale>
          <a:sx n="109" d="100"/>
          <a:sy n="109" d="100"/>
        </p:scale>
        <p:origin x="44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F2FE09-B582-4DF9-BC04-28199381A3D9}" type="doc">
      <dgm:prSet loTypeId="urn:microsoft.com/office/officeart/2005/8/layout/cycle4#10" loCatId="cycle" qsTypeId="urn:microsoft.com/office/officeart/2005/8/quickstyle/simple1" qsCatId="simple" csTypeId="urn:microsoft.com/office/officeart/2005/8/colors/accent1_2" csCatId="accent1" phldr="1"/>
      <dgm:spPr/>
      <dgm:t>
        <a:bodyPr/>
        <a:lstStyle/>
        <a:p>
          <a:endParaRPr lang="en-IE"/>
        </a:p>
      </dgm:t>
    </dgm:pt>
    <dgm:pt modelId="{CCE878C7-6B75-44C4-85BA-A0EB8F809C9B}">
      <dgm:prSet phldrT="[Text]"/>
      <dgm:spPr/>
      <dgm:t>
        <a:bodyPr/>
        <a:lstStyle/>
        <a:p>
          <a:r>
            <a:rPr lang="en-IE"/>
            <a:t>Define</a:t>
          </a:r>
        </a:p>
      </dgm:t>
    </dgm:pt>
    <dgm:pt modelId="{490B274A-6B47-4EFB-9741-EEF2319B0137}" type="parTrans" cxnId="{3162C5DA-5B70-495F-A2DF-493036C97F4E}">
      <dgm:prSet/>
      <dgm:spPr/>
      <dgm:t>
        <a:bodyPr/>
        <a:lstStyle/>
        <a:p>
          <a:endParaRPr lang="en-IE"/>
        </a:p>
      </dgm:t>
    </dgm:pt>
    <dgm:pt modelId="{3608D05B-0B84-4D32-BE6B-97F18184B147}" type="sibTrans" cxnId="{3162C5DA-5B70-495F-A2DF-493036C97F4E}">
      <dgm:prSet/>
      <dgm:spPr/>
      <dgm:t>
        <a:bodyPr/>
        <a:lstStyle/>
        <a:p>
          <a:endParaRPr lang="en-IE"/>
        </a:p>
      </dgm:t>
    </dgm:pt>
    <dgm:pt modelId="{797B3E3A-BF17-464D-AE65-F371ED8910BB}">
      <dgm:prSet phldrT="[Text]"/>
      <dgm:spPr/>
      <dgm:t>
        <a:bodyPr/>
        <a:lstStyle/>
        <a:p>
          <a:r>
            <a:rPr lang="en-IE"/>
            <a:t>Goals and metrics</a:t>
          </a:r>
        </a:p>
      </dgm:t>
    </dgm:pt>
    <dgm:pt modelId="{92B057AE-477B-4D98-BD09-A4EEC27AFE00}" type="parTrans" cxnId="{A26C8AC3-899E-4BF9-9641-C16C6A8E7F9F}">
      <dgm:prSet/>
      <dgm:spPr/>
      <dgm:t>
        <a:bodyPr/>
        <a:lstStyle/>
        <a:p>
          <a:endParaRPr lang="en-IE"/>
        </a:p>
      </dgm:t>
    </dgm:pt>
    <dgm:pt modelId="{533D15B4-1521-4824-B6D7-CF3982B57A58}" type="sibTrans" cxnId="{A26C8AC3-899E-4BF9-9641-C16C6A8E7F9F}">
      <dgm:prSet/>
      <dgm:spPr/>
      <dgm:t>
        <a:bodyPr/>
        <a:lstStyle/>
        <a:p>
          <a:endParaRPr lang="en-IE"/>
        </a:p>
      </dgm:t>
    </dgm:pt>
    <dgm:pt modelId="{48C6D711-D10D-467C-8CD4-F3B8DB469BD1}">
      <dgm:prSet phldrT="[Text]"/>
      <dgm:spPr/>
      <dgm:t>
        <a:bodyPr/>
        <a:lstStyle/>
        <a:p>
          <a:r>
            <a:rPr lang="en-IE"/>
            <a:t>Measure</a:t>
          </a:r>
        </a:p>
      </dgm:t>
    </dgm:pt>
    <dgm:pt modelId="{6B824A52-6EF5-46BA-80D4-FD8D8A72D108}" type="parTrans" cxnId="{E799A30C-0467-4A9D-93F9-7E85502B9F17}">
      <dgm:prSet/>
      <dgm:spPr/>
      <dgm:t>
        <a:bodyPr/>
        <a:lstStyle/>
        <a:p>
          <a:endParaRPr lang="en-IE"/>
        </a:p>
      </dgm:t>
    </dgm:pt>
    <dgm:pt modelId="{575668DA-EAF7-4CEE-B186-6B7BF375BEF6}" type="sibTrans" cxnId="{E799A30C-0467-4A9D-93F9-7E85502B9F17}">
      <dgm:prSet/>
      <dgm:spPr/>
      <dgm:t>
        <a:bodyPr/>
        <a:lstStyle/>
        <a:p>
          <a:endParaRPr lang="en-IE"/>
        </a:p>
      </dgm:t>
    </dgm:pt>
    <dgm:pt modelId="{22089EDE-0A6F-4A66-A836-99AD15A545E9}">
      <dgm:prSet phldrT="[Text]"/>
      <dgm:spPr/>
      <dgm:t>
        <a:bodyPr/>
        <a:lstStyle/>
        <a:p>
          <a:r>
            <a:rPr lang="en-IE"/>
            <a:t>Data collection</a:t>
          </a:r>
        </a:p>
      </dgm:t>
    </dgm:pt>
    <dgm:pt modelId="{82DB9CDD-010F-4670-B587-A8BAA3864EB8}" type="parTrans" cxnId="{DE8AA78D-6954-4562-B6CB-DFFFA0E0749E}">
      <dgm:prSet/>
      <dgm:spPr/>
      <dgm:t>
        <a:bodyPr/>
        <a:lstStyle/>
        <a:p>
          <a:endParaRPr lang="en-IE"/>
        </a:p>
      </dgm:t>
    </dgm:pt>
    <dgm:pt modelId="{D6151E8B-9E97-48B8-8EEB-AC7370A05E13}" type="sibTrans" cxnId="{DE8AA78D-6954-4562-B6CB-DFFFA0E0749E}">
      <dgm:prSet/>
      <dgm:spPr/>
      <dgm:t>
        <a:bodyPr/>
        <a:lstStyle/>
        <a:p>
          <a:endParaRPr lang="en-IE"/>
        </a:p>
      </dgm:t>
    </dgm:pt>
    <dgm:pt modelId="{9DB15BB2-D400-4795-A1DB-AC4CBA2E3C65}">
      <dgm:prSet phldrT="[Text]"/>
      <dgm:spPr/>
      <dgm:t>
        <a:bodyPr/>
        <a:lstStyle/>
        <a:p>
          <a:r>
            <a:rPr lang="en-IE"/>
            <a:t>Evaluate</a:t>
          </a:r>
        </a:p>
      </dgm:t>
    </dgm:pt>
    <dgm:pt modelId="{352A41F6-7ED0-4273-8031-6F0E149B536D}" type="parTrans" cxnId="{063C6E72-C1E3-439C-9569-448228099FC3}">
      <dgm:prSet/>
      <dgm:spPr/>
      <dgm:t>
        <a:bodyPr/>
        <a:lstStyle/>
        <a:p>
          <a:endParaRPr lang="en-IE"/>
        </a:p>
      </dgm:t>
    </dgm:pt>
    <dgm:pt modelId="{728D58CB-2E6B-44D3-9DC8-65DED664D4C1}" type="sibTrans" cxnId="{063C6E72-C1E3-439C-9569-448228099FC3}">
      <dgm:prSet/>
      <dgm:spPr/>
      <dgm:t>
        <a:bodyPr/>
        <a:lstStyle/>
        <a:p>
          <a:endParaRPr lang="en-IE"/>
        </a:p>
      </dgm:t>
    </dgm:pt>
    <dgm:pt modelId="{18DEC66F-B8A8-4D84-80F5-8CC32C45B722}">
      <dgm:prSet phldrT="[Text]"/>
      <dgm:spPr/>
      <dgm:t>
        <a:bodyPr/>
        <a:lstStyle/>
        <a:p>
          <a:r>
            <a:rPr lang="en-IE"/>
            <a:t>Analysis and reporting</a:t>
          </a:r>
        </a:p>
      </dgm:t>
    </dgm:pt>
    <dgm:pt modelId="{B05DF362-2D4C-45E9-96AA-7607ED298649}" type="parTrans" cxnId="{FA86A66F-FF9D-42DB-A1AE-E6BD6E370E04}">
      <dgm:prSet/>
      <dgm:spPr/>
      <dgm:t>
        <a:bodyPr/>
        <a:lstStyle/>
        <a:p>
          <a:endParaRPr lang="en-IE"/>
        </a:p>
      </dgm:t>
    </dgm:pt>
    <dgm:pt modelId="{03C53271-9CA4-4F53-9590-D2B1D801E0CA}" type="sibTrans" cxnId="{FA86A66F-FF9D-42DB-A1AE-E6BD6E370E04}">
      <dgm:prSet/>
      <dgm:spPr/>
      <dgm:t>
        <a:bodyPr/>
        <a:lstStyle/>
        <a:p>
          <a:endParaRPr lang="en-IE"/>
        </a:p>
      </dgm:t>
    </dgm:pt>
    <dgm:pt modelId="{35085F93-36D9-4105-B89F-800FC5EDACC8}">
      <dgm:prSet phldrT="[Text]"/>
      <dgm:spPr/>
      <dgm:t>
        <a:bodyPr/>
        <a:lstStyle/>
        <a:p>
          <a:r>
            <a:rPr lang="en-IE"/>
            <a:t>Manage</a:t>
          </a:r>
        </a:p>
      </dgm:t>
    </dgm:pt>
    <dgm:pt modelId="{FFFEC7B6-A7F2-4F9C-B2A0-BA726FA94A6A}" type="parTrans" cxnId="{783DF48E-9C84-4970-83BA-5E19C071A710}">
      <dgm:prSet/>
      <dgm:spPr/>
      <dgm:t>
        <a:bodyPr/>
        <a:lstStyle/>
        <a:p>
          <a:endParaRPr lang="en-IE"/>
        </a:p>
      </dgm:t>
    </dgm:pt>
    <dgm:pt modelId="{6447791B-39D0-48A9-A503-06099884CE68}" type="sibTrans" cxnId="{783DF48E-9C84-4970-83BA-5E19C071A710}">
      <dgm:prSet/>
      <dgm:spPr/>
      <dgm:t>
        <a:bodyPr/>
        <a:lstStyle/>
        <a:p>
          <a:endParaRPr lang="en-IE"/>
        </a:p>
      </dgm:t>
    </dgm:pt>
    <dgm:pt modelId="{10266713-54A4-407C-BC95-BBA8B2B256A1}">
      <dgm:prSet phldrT="[Text]"/>
      <dgm:spPr/>
      <dgm:t>
        <a:bodyPr/>
        <a:lstStyle/>
        <a:p>
          <a:r>
            <a:rPr lang="en-IE"/>
            <a:t>Performance management</a:t>
          </a:r>
        </a:p>
      </dgm:t>
    </dgm:pt>
    <dgm:pt modelId="{7D518F77-0D18-44DF-944D-6FAE362A06EB}" type="parTrans" cxnId="{79C4A33D-BD02-43F3-BEDB-1F3F7F0DE92E}">
      <dgm:prSet/>
      <dgm:spPr/>
      <dgm:t>
        <a:bodyPr/>
        <a:lstStyle/>
        <a:p>
          <a:endParaRPr lang="en-IE"/>
        </a:p>
      </dgm:t>
    </dgm:pt>
    <dgm:pt modelId="{341B29E4-0EBC-4A0E-8FD4-1777F74BE753}" type="sibTrans" cxnId="{79C4A33D-BD02-43F3-BEDB-1F3F7F0DE92E}">
      <dgm:prSet/>
      <dgm:spPr/>
      <dgm:t>
        <a:bodyPr/>
        <a:lstStyle/>
        <a:p>
          <a:endParaRPr lang="en-IE"/>
        </a:p>
      </dgm:t>
    </dgm:pt>
    <dgm:pt modelId="{703983CF-95E6-40AB-9E75-1CCBAFA03F10}" type="pres">
      <dgm:prSet presAssocID="{98F2FE09-B582-4DF9-BC04-28199381A3D9}" presName="cycleMatrixDiagram" presStyleCnt="0">
        <dgm:presLayoutVars>
          <dgm:chMax val="1"/>
          <dgm:dir/>
          <dgm:animLvl val="lvl"/>
          <dgm:resizeHandles val="exact"/>
        </dgm:presLayoutVars>
      </dgm:prSet>
      <dgm:spPr/>
    </dgm:pt>
    <dgm:pt modelId="{10D1045F-37CF-4AB6-9311-CFE69AC3EBCF}" type="pres">
      <dgm:prSet presAssocID="{98F2FE09-B582-4DF9-BC04-28199381A3D9}" presName="children" presStyleCnt="0"/>
      <dgm:spPr/>
    </dgm:pt>
    <dgm:pt modelId="{E0B4724F-C3ED-411C-AB90-07A629DB17B6}" type="pres">
      <dgm:prSet presAssocID="{98F2FE09-B582-4DF9-BC04-28199381A3D9}" presName="child1group" presStyleCnt="0"/>
      <dgm:spPr/>
    </dgm:pt>
    <dgm:pt modelId="{3CB50A7B-5410-4C0D-A348-2A3BB6E147A7}" type="pres">
      <dgm:prSet presAssocID="{98F2FE09-B582-4DF9-BC04-28199381A3D9}" presName="child1" presStyleLbl="bgAcc1" presStyleIdx="0" presStyleCnt="4"/>
      <dgm:spPr/>
    </dgm:pt>
    <dgm:pt modelId="{812D157C-ACA5-4B3F-87BF-BFAF1355774A}" type="pres">
      <dgm:prSet presAssocID="{98F2FE09-B582-4DF9-BC04-28199381A3D9}" presName="child1Text" presStyleLbl="bgAcc1" presStyleIdx="0" presStyleCnt="4">
        <dgm:presLayoutVars>
          <dgm:bulletEnabled val="1"/>
        </dgm:presLayoutVars>
      </dgm:prSet>
      <dgm:spPr/>
    </dgm:pt>
    <dgm:pt modelId="{48BAC560-AE3B-49EA-B7E4-29505D1AC170}" type="pres">
      <dgm:prSet presAssocID="{98F2FE09-B582-4DF9-BC04-28199381A3D9}" presName="child2group" presStyleCnt="0"/>
      <dgm:spPr/>
    </dgm:pt>
    <dgm:pt modelId="{05DEA527-CE8E-4C6C-87AC-3DDBD1558D29}" type="pres">
      <dgm:prSet presAssocID="{98F2FE09-B582-4DF9-BC04-28199381A3D9}" presName="child2" presStyleLbl="bgAcc1" presStyleIdx="1" presStyleCnt="4"/>
      <dgm:spPr/>
    </dgm:pt>
    <dgm:pt modelId="{D1560D8D-367A-43CE-AA91-E3A2E8140C7A}" type="pres">
      <dgm:prSet presAssocID="{98F2FE09-B582-4DF9-BC04-28199381A3D9}" presName="child2Text" presStyleLbl="bgAcc1" presStyleIdx="1" presStyleCnt="4">
        <dgm:presLayoutVars>
          <dgm:bulletEnabled val="1"/>
        </dgm:presLayoutVars>
      </dgm:prSet>
      <dgm:spPr/>
    </dgm:pt>
    <dgm:pt modelId="{96688AD0-4074-46FC-8A37-795B5165EFA1}" type="pres">
      <dgm:prSet presAssocID="{98F2FE09-B582-4DF9-BC04-28199381A3D9}" presName="child3group" presStyleCnt="0"/>
      <dgm:spPr/>
    </dgm:pt>
    <dgm:pt modelId="{0A9B75F1-7804-4E63-B685-E5BEE5D839EE}" type="pres">
      <dgm:prSet presAssocID="{98F2FE09-B582-4DF9-BC04-28199381A3D9}" presName="child3" presStyleLbl="bgAcc1" presStyleIdx="2" presStyleCnt="4"/>
      <dgm:spPr/>
    </dgm:pt>
    <dgm:pt modelId="{98330238-C38B-4BCB-82B1-1B8926232025}" type="pres">
      <dgm:prSet presAssocID="{98F2FE09-B582-4DF9-BC04-28199381A3D9}" presName="child3Text" presStyleLbl="bgAcc1" presStyleIdx="2" presStyleCnt="4">
        <dgm:presLayoutVars>
          <dgm:bulletEnabled val="1"/>
        </dgm:presLayoutVars>
      </dgm:prSet>
      <dgm:spPr/>
    </dgm:pt>
    <dgm:pt modelId="{E3334AB5-89EB-499C-884C-9C810E8FC556}" type="pres">
      <dgm:prSet presAssocID="{98F2FE09-B582-4DF9-BC04-28199381A3D9}" presName="child4group" presStyleCnt="0"/>
      <dgm:spPr/>
    </dgm:pt>
    <dgm:pt modelId="{2C7DB1E0-5D74-43DB-B183-68A2FDC0516E}" type="pres">
      <dgm:prSet presAssocID="{98F2FE09-B582-4DF9-BC04-28199381A3D9}" presName="child4" presStyleLbl="bgAcc1" presStyleIdx="3" presStyleCnt="4"/>
      <dgm:spPr/>
    </dgm:pt>
    <dgm:pt modelId="{5F31BEA6-0A41-440D-B13E-87DD6C513373}" type="pres">
      <dgm:prSet presAssocID="{98F2FE09-B582-4DF9-BC04-28199381A3D9}" presName="child4Text" presStyleLbl="bgAcc1" presStyleIdx="3" presStyleCnt="4">
        <dgm:presLayoutVars>
          <dgm:bulletEnabled val="1"/>
        </dgm:presLayoutVars>
      </dgm:prSet>
      <dgm:spPr/>
    </dgm:pt>
    <dgm:pt modelId="{F55F5DE6-2AEE-4D94-8E07-5AD4618B48C9}" type="pres">
      <dgm:prSet presAssocID="{98F2FE09-B582-4DF9-BC04-28199381A3D9}" presName="childPlaceholder" presStyleCnt="0"/>
      <dgm:spPr/>
    </dgm:pt>
    <dgm:pt modelId="{434618C8-0618-4749-8AC9-9E777FDB169C}" type="pres">
      <dgm:prSet presAssocID="{98F2FE09-B582-4DF9-BC04-28199381A3D9}" presName="circle" presStyleCnt="0"/>
      <dgm:spPr/>
    </dgm:pt>
    <dgm:pt modelId="{F89C9165-B035-416B-AD3F-9B82EED59C88}" type="pres">
      <dgm:prSet presAssocID="{98F2FE09-B582-4DF9-BC04-28199381A3D9}" presName="quadrant1" presStyleLbl="node1" presStyleIdx="0" presStyleCnt="4">
        <dgm:presLayoutVars>
          <dgm:chMax val="1"/>
          <dgm:bulletEnabled val="1"/>
        </dgm:presLayoutVars>
      </dgm:prSet>
      <dgm:spPr/>
    </dgm:pt>
    <dgm:pt modelId="{5E9B605F-4447-4370-BE73-CCD7FF2781A0}" type="pres">
      <dgm:prSet presAssocID="{98F2FE09-B582-4DF9-BC04-28199381A3D9}" presName="quadrant2" presStyleLbl="node1" presStyleIdx="1" presStyleCnt="4">
        <dgm:presLayoutVars>
          <dgm:chMax val="1"/>
          <dgm:bulletEnabled val="1"/>
        </dgm:presLayoutVars>
      </dgm:prSet>
      <dgm:spPr/>
    </dgm:pt>
    <dgm:pt modelId="{90BEC016-CB59-4A76-A6C7-DCA09AA31675}" type="pres">
      <dgm:prSet presAssocID="{98F2FE09-B582-4DF9-BC04-28199381A3D9}" presName="quadrant3" presStyleLbl="node1" presStyleIdx="2" presStyleCnt="4">
        <dgm:presLayoutVars>
          <dgm:chMax val="1"/>
          <dgm:bulletEnabled val="1"/>
        </dgm:presLayoutVars>
      </dgm:prSet>
      <dgm:spPr/>
    </dgm:pt>
    <dgm:pt modelId="{60860797-5527-4F72-91BF-2C555C4F22CD}" type="pres">
      <dgm:prSet presAssocID="{98F2FE09-B582-4DF9-BC04-28199381A3D9}" presName="quadrant4" presStyleLbl="node1" presStyleIdx="3" presStyleCnt="4">
        <dgm:presLayoutVars>
          <dgm:chMax val="1"/>
          <dgm:bulletEnabled val="1"/>
        </dgm:presLayoutVars>
      </dgm:prSet>
      <dgm:spPr/>
    </dgm:pt>
    <dgm:pt modelId="{62690C56-8845-471A-B373-664F9F56F581}" type="pres">
      <dgm:prSet presAssocID="{98F2FE09-B582-4DF9-BC04-28199381A3D9}" presName="quadrantPlaceholder" presStyleCnt="0"/>
      <dgm:spPr/>
    </dgm:pt>
    <dgm:pt modelId="{BE30590D-595D-4A7A-8C9D-44F467CEF5F4}" type="pres">
      <dgm:prSet presAssocID="{98F2FE09-B582-4DF9-BC04-28199381A3D9}" presName="center1" presStyleLbl="fgShp" presStyleIdx="0" presStyleCnt="2"/>
      <dgm:spPr/>
    </dgm:pt>
    <dgm:pt modelId="{CE24C340-2FBF-4298-93E4-BD709B1AF277}" type="pres">
      <dgm:prSet presAssocID="{98F2FE09-B582-4DF9-BC04-28199381A3D9}" presName="center2" presStyleLbl="fgShp" presStyleIdx="1" presStyleCnt="2"/>
      <dgm:spPr/>
    </dgm:pt>
  </dgm:ptLst>
  <dgm:cxnLst>
    <dgm:cxn modelId="{ADD41E02-C80A-444B-A7CC-7A8E0B4E06F5}" type="presOf" srcId="{797B3E3A-BF17-464D-AE65-F371ED8910BB}" destId="{812D157C-ACA5-4B3F-87BF-BFAF1355774A}" srcOrd="1" destOrd="0" presId="urn:microsoft.com/office/officeart/2005/8/layout/cycle4#10"/>
    <dgm:cxn modelId="{E799A30C-0467-4A9D-93F9-7E85502B9F17}" srcId="{98F2FE09-B582-4DF9-BC04-28199381A3D9}" destId="{48C6D711-D10D-467C-8CD4-F3B8DB469BD1}" srcOrd="1" destOrd="0" parTransId="{6B824A52-6EF5-46BA-80D4-FD8D8A72D108}" sibTransId="{575668DA-EAF7-4CEE-B186-6B7BF375BEF6}"/>
    <dgm:cxn modelId="{3489EE12-3035-41CB-9D27-AFE9A8BDDF75}" type="presOf" srcId="{22089EDE-0A6F-4A66-A836-99AD15A545E9}" destId="{D1560D8D-367A-43CE-AA91-E3A2E8140C7A}" srcOrd="1" destOrd="0" presId="urn:microsoft.com/office/officeart/2005/8/layout/cycle4#10"/>
    <dgm:cxn modelId="{04279724-A1C5-46E8-BC45-75854BD10FF7}" type="presOf" srcId="{10266713-54A4-407C-BC95-BBA8B2B256A1}" destId="{2C7DB1E0-5D74-43DB-B183-68A2FDC0516E}" srcOrd="0" destOrd="0" presId="urn:microsoft.com/office/officeart/2005/8/layout/cycle4#10"/>
    <dgm:cxn modelId="{79C4A33D-BD02-43F3-BEDB-1F3F7F0DE92E}" srcId="{35085F93-36D9-4105-B89F-800FC5EDACC8}" destId="{10266713-54A4-407C-BC95-BBA8B2B256A1}" srcOrd="0" destOrd="0" parTransId="{7D518F77-0D18-44DF-944D-6FAE362A06EB}" sibTransId="{341B29E4-0EBC-4A0E-8FD4-1777F74BE753}"/>
    <dgm:cxn modelId="{314ED641-2327-431A-A959-1167935CFEBC}" type="presOf" srcId="{22089EDE-0A6F-4A66-A836-99AD15A545E9}" destId="{05DEA527-CE8E-4C6C-87AC-3DDBD1558D29}" srcOrd="0" destOrd="0" presId="urn:microsoft.com/office/officeart/2005/8/layout/cycle4#10"/>
    <dgm:cxn modelId="{1D24265B-3738-4D72-B24D-4E74D7C8BFEE}" type="presOf" srcId="{CCE878C7-6B75-44C4-85BA-A0EB8F809C9B}" destId="{F89C9165-B035-416B-AD3F-9B82EED59C88}" srcOrd="0" destOrd="0" presId="urn:microsoft.com/office/officeart/2005/8/layout/cycle4#10"/>
    <dgm:cxn modelId="{FA86A66F-FF9D-42DB-A1AE-E6BD6E370E04}" srcId="{9DB15BB2-D400-4795-A1DB-AC4CBA2E3C65}" destId="{18DEC66F-B8A8-4D84-80F5-8CC32C45B722}" srcOrd="0" destOrd="0" parTransId="{B05DF362-2D4C-45E9-96AA-7607ED298649}" sibTransId="{03C53271-9CA4-4F53-9590-D2B1D801E0CA}"/>
    <dgm:cxn modelId="{063C6E72-C1E3-439C-9569-448228099FC3}" srcId="{98F2FE09-B582-4DF9-BC04-28199381A3D9}" destId="{9DB15BB2-D400-4795-A1DB-AC4CBA2E3C65}" srcOrd="2" destOrd="0" parTransId="{352A41F6-7ED0-4273-8031-6F0E149B536D}" sibTransId="{728D58CB-2E6B-44D3-9DC8-65DED664D4C1}"/>
    <dgm:cxn modelId="{DE4FA885-71EE-4C49-BA41-00A04F514D2A}" type="presOf" srcId="{18DEC66F-B8A8-4D84-80F5-8CC32C45B722}" destId="{0A9B75F1-7804-4E63-B685-E5BEE5D839EE}" srcOrd="0" destOrd="0" presId="urn:microsoft.com/office/officeart/2005/8/layout/cycle4#10"/>
    <dgm:cxn modelId="{DE8AA78D-6954-4562-B6CB-DFFFA0E0749E}" srcId="{48C6D711-D10D-467C-8CD4-F3B8DB469BD1}" destId="{22089EDE-0A6F-4A66-A836-99AD15A545E9}" srcOrd="0" destOrd="0" parTransId="{82DB9CDD-010F-4670-B587-A8BAA3864EB8}" sibTransId="{D6151E8B-9E97-48B8-8EEB-AC7370A05E13}"/>
    <dgm:cxn modelId="{86DD608E-DBB1-4F70-B478-3D2D030D9B70}" type="presOf" srcId="{98F2FE09-B582-4DF9-BC04-28199381A3D9}" destId="{703983CF-95E6-40AB-9E75-1CCBAFA03F10}" srcOrd="0" destOrd="0" presId="urn:microsoft.com/office/officeart/2005/8/layout/cycle4#10"/>
    <dgm:cxn modelId="{783DF48E-9C84-4970-83BA-5E19C071A710}" srcId="{98F2FE09-B582-4DF9-BC04-28199381A3D9}" destId="{35085F93-36D9-4105-B89F-800FC5EDACC8}" srcOrd="3" destOrd="0" parTransId="{FFFEC7B6-A7F2-4F9C-B2A0-BA726FA94A6A}" sibTransId="{6447791B-39D0-48A9-A503-06099884CE68}"/>
    <dgm:cxn modelId="{E7EEA48F-44F2-4FAD-84CD-8EB0E0D63DA4}" type="presOf" srcId="{9DB15BB2-D400-4795-A1DB-AC4CBA2E3C65}" destId="{90BEC016-CB59-4A76-A6C7-DCA09AA31675}" srcOrd="0" destOrd="0" presId="urn:microsoft.com/office/officeart/2005/8/layout/cycle4#10"/>
    <dgm:cxn modelId="{34F23FA8-A2ED-47C2-B2B8-63AE7F68C1B0}" type="presOf" srcId="{10266713-54A4-407C-BC95-BBA8B2B256A1}" destId="{5F31BEA6-0A41-440D-B13E-87DD6C513373}" srcOrd="1" destOrd="0" presId="urn:microsoft.com/office/officeart/2005/8/layout/cycle4#10"/>
    <dgm:cxn modelId="{A26C8AC3-899E-4BF9-9641-C16C6A8E7F9F}" srcId="{CCE878C7-6B75-44C4-85BA-A0EB8F809C9B}" destId="{797B3E3A-BF17-464D-AE65-F371ED8910BB}" srcOrd="0" destOrd="0" parTransId="{92B057AE-477B-4D98-BD09-A4EEC27AFE00}" sibTransId="{533D15B4-1521-4824-B6D7-CF3982B57A58}"/>
    <dgm:cxn modelId="{5385F2C3-BE2D-4EF3-AA60-FF0B195E27DA}" type="presOf" srcId="{48C6D711-D10D-467C-8CD4-F3B8DB469BD1}" destId="{5E9B605F-4447-4370-BE73-CCD7FF2781A0}" srcOrd="0" destOrd="0" presId="urn:microsoft.com/office/officeart/2005/8/layout/cycle4#10"/>
    <dgm:cxn modelId="{811E75D5-CD26-43D9-AC05-841E8234AE25}" type="presOf" srcId="{35085F93-36D9-4105-B89F-800FC5EDACC8}" destId="{60860797-5527-4F72-91BF-2C555C4F22CD}" srcOrd="0" destOrd="0" presId="urn:microsoft.com/office/officeart/2005/8/layout/cycle4#10"/>
    <dgm:cxn modelId="{3162C5DA-5B70-495F-A2DF-493036C97F4E}" srcId="{98F2FE09-B582-4DF9-BC04-28199381A3D9}" destId="{CCE878C7-6B75-44C4-85BA-A0EB8F809C9B}" srcOrd="0" destOrd="0" parTransId="{490B274A-6B47-4EFB-9741-EEF2319B0137}" sibTransId="{3608D05B-0B84-4D32-BE6B-97F18184B147}"/>
    <dgm:cxn modelId="{22C1A8DE-1E19-41BA-A9C3-EB445CE646B5}" type="presOf" srcId="{18DEC66F-B8A8-4D84-80F5-8CC32C45B722}" destId="{98330238-C38B-4BCB-82B1-1B8926232025}" srcOrd="1" destOrd="0" presId="urn:microsoft.com/office/officeart/2005/8/layout/cycle4#10"/>
    <dgm:cxn modelId="{2CCA90FB-24D1-4F07-BF00-9E51886B74DD}" type="presOf" srcId="{797B3E3A-BF17-464D-AE65-F371ED8910BB}" destId="{3CB50A7B-5410-4C0D-A348-2A3BB6E147A7}" srcOrd="0" destOrd="0" presId="urn:microsoft.com/office/officeart/2005/8/layout/cycle4#10"/>
    <dgm:cxn modelId="{32EC921E-DB75-46F5-A536-9ECDCD18FF40}" type="presParOf" srcId="{703983CF-95E6-40AB-9E75-1CCBAFA03F10}" destId="{10D1045F-37CF-4AB6-9311-CFE69AC3EBCF}" srcOrd="0" destOrd="0" presId="urn:microsoft.com/office/officeart/2005/8/layout/cycle4#10"/>
    <dgm:cxn modelId="{F3A75EBB-1DDD-416D-A4A7-1434D43F4482}" type="presParOf" srcId="{10D1045F-37CF-4AB6-9311-CFE69AC3EBCF}" destId="{E0B4724F-C3ED-411C-AB90-07A629DB17B6}" srcOrd="0" destOrd="0" presId="urn:microsoft.com/office/officeart/2005/8/layout/cycle4#10"/>
    <dgm:cxn modelId="{2D27ABFF-C856-4E5F-88CD-14EAE8B2CF38}" type="presParOf" srcId="{E0B4724F-C3ED-411C-AB90-07A629DB17B6}" destId="{3CB50A7B-5410-4C0D-A348-2A3BB6E147A7}" srcOrd="0" destOrd="0" presId="urn:microsoft.com/office/officeart/2005/8/layout/cycle4#10"/>
    <dgm:cxn modelId="{B62C8F03-B88E-4DC0-B7DE-69EFA67D5F0B}" type="presParOf" srcId="{E0B4724F-C3ED-411C-AB90-07A629DB17B6}" destId="{812D157C-ACA5-4B3F-87BF-BFAF1355774A}" srcOrd="1" destOrd="0" presId="urn:microsoft.com/office/officeart/2005/8/layout/cycle4#10"/>
    <dgm:cxn modelId="{DB044D06-C0A9-4D01-A277-1C7E200935DC}" type="presParOf" srcId="{10D1045F-37CF-4AB6-9311-CFE69AC3EBCF}" destId="{48BAC560-AE3B-49EA-B7E4-29505D1AC170}" srcOrd="1" destOrd="0" presId="urn:microsoft.com/office/officeart/2005/8/layout/cycle4#10"/>
    <dgm:cxn modelId="{73A882D1-F426-4B38-9530-7CF6EFFE9140}" type="presParOf" srcId="{48BAC560-AE3B-49EA-B7E4-29505D1AC170}" destId="{05DEA527-CE8E-4C6C-87AC-3DDBD1558D29}" srcOrd="0" destOrd="0" presId="urn:microsoft.com/office/officeart/2005/8/layout/cycle4#10"/>
    <dgm:cxn modelId="{FE1BBB11-BF83-4B11-BEB8-74C2D75FA445}" type="presParOf" srcId="{48BAC560-AE3B-49EA-B7E4-29505D1AC170}" destId="{D1560D8D-367A-43CE-AA91-E3A2E8140C7A}" srcOrd="1" destOrd="0" presId="urn:microsoft.com/office/officeart/2005/8/layout/cycle4#10"/>
    <dgm:cxn modelId="{98EA2240-D8C7-48BC-9BBE-AEA60A732EC1}" type="presParOf" srcId="{10D1045F-37CF-4AB6-9311-CFE69AC3EBCF}" destId="{96688AD0-4074-46FC-8A37-795B5165EFA1}" srcOrd="2" destOrd="0" presId="urn:microsoft.com/office/officeart/2005/8/layout/cycle4#10"/>
    <dgm:cxn modelId="{1C1423E1-6C85-44C7-9626-AF0D49904E86}" type="presParOf" srcId="{96688AD0-4074-46FC-8A37-795B5165EFA1}" destId="{0A9B75F1-7804-4E63-B685-E5BEE5D839EE}" srcOrd="0" destOrd="0" presId="urn:microsoft.com/office/officeart/2005/8/layout/cycle4#10"/>
    <dgm:cxn modelId="{4C258830-15AC-42A6-A100-DCA91519025D}" type="presParOf" srcId="{96688AD0-4074-46FC-8A37-795B5165EFA1}" destId="{98330238-C38B-4BCB-82B1-1B8926232025}" srcOrd="1" destOrd="0" presId="urn:microsoft.com/office/officeart/2005/8/layout/cycle4#10"/>
    <dgm:cxn modelId="{7489C8A7-BC67-4679-AB8F-942CC6BAA773}" type="presParOf" srcId="{10D1045F-37CF-4AB6-9311-CFE69AC3EBCF}" destId="{E3334AB5-89EB-499C-884C-9C810E8FC556}" srcOrd="3" destOrd="0" presId="urn:microsoft.com/office/officeart/2005/8/layout/cycle4#10"/>
    <dgm:cxn modelId="{FC427D6A-C84A-48E6-96B1-C735FF803A60}" type="presParOf" srcId="{E3334AB5-89EB-499C-884C-9C810E8FC556}" destId="{2C7DB1E0-5D74-43DB-B183-68A2FDC0516E}" srcOrd="0" destOrd="0" presId="urn:microsoft.com/office/officeart/2005/8/layout/cycle4#10"/>
    <dgm:cxn modelId="{29CC60EC-5A80-4765-AE4E-EFB3190D1618}" type="presParOf" srcId="{E3334AB5-89EB-499C-884C-9C810E8FC556}" destId="{5F31BEA6-0A41-440D-B13E-87DD6C513373}" srcOrd="1" destOrd="0" presId="urn:microsoft.com/office/officeart/2005/8/layout/cycle4#10"/>
    <dgm:cxn modelId="{9455939B-12C1-4408-AC1E-CA8F1C41F558}" type="presParOf" srcId="{10D1045F-37CF-4AB6-9311-CFE69AC3EBCF}" destId="{F55F5DE6-2AEE-4D94-8E07-5AD4618B48C9}" srcOrd="4" destOrd="0" presId="urn:microsoft.com/office/officeart/2005/8/layout/cycle4#10"/>
    <dgm:cxn modelId="{EF5CD672-BBB5-4900-9399-79DEA38CFDD3}" type="presParOf" srcId="{703983CF-95E6-40AB-9E75-1CCBAFA03F10}" destId="{434618C8-0618-4749-8AC9-9E777FDB169C}" srcOrd="1" destOrd="0" presId="urn:microsoft.com/office/officeart/2005/8/layout/cycle4#10"/>
    <dgm:cxn modelId="{98DA7DFC-F16F-43B1-8E09-A784A406F394}" type="presParOf" srcId="{434618C8-0618-4749-8AC9-9E777FDB169C}" destId="{F89C9165-B035-416B-AD3F-9B82EED59C88}" srcOrd="0" destOrd="0" presId="urn:microsoft.com/office/officeart/2005/8/layout/cycle4#10"/>
    <dgm:cxn modelId="{2979C3C7-7FB3-4F3C-9A91-4AB85F7057C6}" type="presParOf" srcId="{434618C8-0618-4749-8AC9-9E777FDB169C}" destId="{5E9B605F-4447-4370-BE73-CCD7FF2781A0}" srcOrd="1" destOrd="0" presId="urn:microsoft.com/office/officeart/2005/8/layout/cycle4#10"/>
    <dgm:cxn modelId="{80706437-6C9E-48EC-BCDC-B4B783995CFC}" type="presParOf" srcId="{434618C8-0618-4749-8AC9-9E777FDB169C}" destId="{90BEC016-CB59-4A76-A6C7-DCA09AA31675}" srcOrd="2" destOrd="0" presId="urn:microsoft.com/office/officeart/2005/8/layout/cycle4#10"/>
    <dgm:cxn modelId="{55916399-89DF-408B-B653-434BFEAFE8AB}" type="presParOf" srcId="{434618C8-0618-4749-8AC9-9E777FDB169C}" destId="{60860797-5527-4F72-91BF-2C555C4F22CD}" srcOrd="3" destOrd="0" presId="urn:microsoft.com/office/officeart/2005/8/layout/cycle4#10"/>
    <dgm:cxn modelId="{F27BD11D-B048-4C8A-A77C-1D2948EBBDA5}" type="presParOf" srcId="{434618C8-0618-4749-8AC9-9E777FDB169C}" destId="{62690C56-8845-471A-B373-664F9F56F581}" srcOrd="4" destOrd="0" presId="urn:microsoft.com/office/officeart/2005/8/layout/cycle4#10"/>
    <dgm:cxn modelId="{AE84E830-4750-4625-AD49-9BE86DEECDFE}" type="presParOf" srcId="{703983CF-95E6-40AB-9E75-1CCBAFA03F10}" destId="{BE30590D-595D-4A7A-8C9D-44F467CEF5F4}" srcOrd="2" destOrd="0" presId="urn:microsoft.com/office/officeart/2005/8/layout/cycle4#10"/>
    <dgm:cxn modelId="{9A4C3EE5-59D2-4A66-8FF3-13DCBBDFE394}" type="presParOf" srcId="{703983CF-95E6-40AB-9E75-1CCBAFA03F10}" destId="{CE24C340-2FBF-4298-93E4-BD709B1AF277}" srcOrd="3" destOrd="0" presId="urn:microsoft.com/office/officeart/2005/8/layout/cycle4#10"/>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9B75F1-7804-4E63-B685-E5BEE5D839EE}">
      <dsp:nvSpPr>
        <dsp:cNvPr id="0" name=""/>
        <dsp:cNvSpPr/>
      </dsp:nvSpPr>
      <dsp:spPr>
        <a:xfrm>
          <a:off x="4531376" y="2662046"/>
          <a:ext cx="1933898" cy="125272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IE" sz="1500" kern="1200"/>
            <a:t>Analysis and reporting</a:t>
          </a:r>
        </a:p>
      </dsp:txBody>
      <dsp:txXfrm>
        <a:off x="5139064" y="3002746"/>
        <a:ext cx="1298692" cy="884509"/>
      </dsp:txXfrm>
    </dsp:sp>
    <dsp:sp modelId="{2C7DB1E0-5D74-43DB-B183-68A2FDC0516E}">
      <dsp:nvSpPr>
        <dsp:cNvPr id="0" name=""/>
        <dsp:cNvSpPr/>
      </dsp:nvSpPr>
      <dsp:spPr>
        <a:xfrm>
          <a:off x="1376068" y="2662046"/>
          <a:ext cx="1933898" cy="125272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IE" sz="1500" kern="1200"/>
            <a:t>Performance management</a:t>
          </a:r>
        </a:p>
      </dsp:txBody>
      <dsp:txXfrm>
        <a:off x="1403586" y="3002746"/>
        <a:ext cx="1298692" cy="884509"/>
      </dsp:txXfrm>
    </dsp:sp>
    <dsp:sp modelId="{05DEA527-CE8E-4C6C-87AC-3DDBD1558D29}">
      <dsp:nvSpPr>
        <dsp:cNvPr id="0" name=""/>
        <dsp:cNvSpPr/>
      </dsp:nvSpPr>
      <dsp:spPr>
        <a:xfrm>
          <a:off x="4531376" y="0"/>
          <a:ext cx="1933898" cy="125272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IE" sz="1500" kern="1200"/>
            <a:t>Data collection</a:t>
          </a:r>
        </a:p>
      </dsp:txBody>
      <dsp:txXfrm>
        <a:off x="5139064" y="27518"/>
        <a:ext cx="1298692" cy="884509"/>
      </dsp:txXfrm>
    </dsp:sp>
    <dsp:sp modelId="{3CB50A7B-5410-4C0D-A348-2A3BB6E147A7}">
      <dsp:nvSpPr>
        <dsp:cNvPr id="0" name=""/>
        <dsp:cNvSpPr/>
      </dsp:nvSpPr>
      <dsp:spPr>
        <a:xfrm>
          <a:off x="1376068" y="0"/>
          <a:ext cx="1933898" cy="125272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IE" sz="1500" kern="1200"/>
            <a:t>Goals and metrics</a:t>
          </a:r>
        </a:p>
      </dsp:txBody>
      <dsp:txXfrm>
        <a:off x="1403586" y="27518"/>
        <a:ext cx="1298692" cy="884509"/>
      </dsp:txXfrm>
    </dsp:sp>
    <dsp:sp modelId="{F89C9165-B035-416B-AD3F-9B82EED59C88}">
      <dsp:nvSpPr>
        <dsp:cNvPr id="0" name=""/>
        <dsp:cNvSpPr/>
      </dsp:nvSpPr>
      <dsp:spPr>
        <a:xfrm>
          <a:off x="2186427" y="223142"/>
          <a:ext cx="1695097" cy="1695097"/>
        </a:xfrm>
        <a:prstGeom prst="pieWedg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IE" sz="2000" kern="1200"/>
            <a:t>Define</a:t>
          </a:r>
        </a:p>
      </dsp:txBody>
      <dsp:txXfrm>
        <a:off x="2682909" y="719624"/>
        <a:ext cx="1198615" cy="1198615"/>
      </dsp:txXfrm>
    </dsp:sp>
    <dsp:sp modelId="{5E9B605F-4447-4370-BE73-CCD7FF2781A0}">
      <dsp:nvSpPr>
        <dsp:cNvPr id="0" name=""/>
        <dsp:cNvSpPr/>
      </dsp:nvSpPr>
      <dsp:spPr>
        <a:xfrm rot="5400000">
          <a:off x="3959819" y="223142"/>
          <a:ext cx="1695097" cy="1695097"/>
        </a:xfrm>
        <a:prstGeom prst="pieWedg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IE" sz="2000" kern="1200"/>
            <a:t>Measure</a:t>
          </a:r>
        </a:p>
      </dsp:txBody>
      <dsp:txXfrm rot="-5400000">
        <a:off x="3959819" y="719624"/>
        <a:ext cx="1198615" cy="1198615"/>
      </dsp:txXfrm>
    </dsp:sp>
    <dsp:sp modelId="{90BEC016-CB59-4A76-A6C7-DCA09AA31675}">
      <dsp:nvSpPr>
        <dsp:cNvPr id="0" name=""/>
        <dsp:cNvSpPr/>
      </dsp:nvSpPr>
      <dsp:spPr>
        <a:xfrm rot="10800000">
          <a:off x="3959819" y="1996534"/>
          <a:ext cx="1695097" cy="1695097"/>
        </a:xfrm>
        <a:prstGeom prst="pieWedg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IE" sz="2000" kern="1200"/>
            <a:t>Evaluate</a:t>
          </a:r>
        </a:p>
      </dsp:txBody>
      <dsp:txXfrm rot="10800000">
        <a:off x="3959819" y="1996534"/>
        <a:ext cx="1198615" cy="1198615"/>
      </dsp:txXfrm>
    </dsp:sp>
    <dsp:sp modelId="{60860797-5527-4F72-91BF-2C555C4F22CD}">
      <dsp:nvSpPr>
        <dsp:cNvPr id="0" name=""/>
        <dsp:cNvSpPr/>
      </dsp:nvSpPr>
      <dsp:spPr>
        <a:xfrm rot="16200000">
          <a:off x="2186427" y="1996534"/>
          <a:ext cx="1695097" cy="1695097"/>
        </a:xfrm>
        <a:prstGeom prst="pieWedg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IE" sz="2000" kern="1200"/>
            <a:t>Manage</a:t>
          </a:r>
        </a:p>
      </dsp:txBody>
      <dsp:txXfrm rot="5400000">
        <a:off x="2682909" y="1996534"/>
        <a:ext cx="1198615" cy="1198615"/>
      </dsp:txXfrm>
    </dsp:sp>
    <dsp:sp modelId="{BE30590D-595D-4A7A-8C9D-44F467CEF5F4}">
      <dsp:nvSpPr>
        <dsp:cNvPr id="0" name=""/>
        <dsp:cNvSpPr/>
      </dsp:nvSpPr>
      <dsp:spPr>
        <a:xfrm>
          <a:off x="3628042" y="1605057"/>
          <a:ext cx="585258" cy="508920"/>
        </a:xfrm>
        <a:prstGeom prst="circular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E24C340-2FBF-4298-93E4-BD709B1AF277}">
      <dsp:nvSpPr>
        <dsp:cNvPr id="0" name=""/>
        <dsp:cNvSpPr/>
      </dsp:nvSpPr>
      <dsp:spPr>
        <a:xfrm rot="10800000">
          <a:off x="3628042" y="1800796"/>
          <a:ext cx="585258" cy="508920"/>
        </a:xfrm>
        <a:prstGeom prst="circular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4#10">
  <dgm:title val=""/>
  <dgm:desc val=""/>
  <dgm:catLst>
    <dgm:cat type="relationship" pri="26000"/>
    <dgm:cat type="cycle" pri="13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C19BD8-0BB7-6B46-B314-22798B962C3F}" type="datetimeFigureOut">
              <a:rPr lang="en-US" smtClean="0"/>
              <a:t>5/31/19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A00B84-B41F-E14D-B0F3-622987A6C271}" type="slidenum">
              <a:rPr lang="en-US" smtClean="0"/>
              <a:t>‹#›</a:t>
            </a:fld>
            <a:endParaRPr lang="en-US"/>
          </a:p>
        </p:txBody>
      </p:sp>
    </p:spTree>
    <p:extLst>
      <p:ext uri="{BB962C8B-B14F-4D97-AF65-F5344CB8AC3E}">
        <p14:creationId xmlns:p14="http://schemas.microsoft.com/office/powerpoint/2010/main" val="4690269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Sustainability - meeting our own needs without compromising the ability of future generations to meet their needs. </a:t>
            </a:r>
          </a:p>
          <a:p>
            <a:r>
              <a:rPr lang="en-GB" sz="1200" i="0" kern="1200" dirty="0">
                <a:solidFill>
                  <a:schemeClr val="tx1"/>
                </a:solidFill>
                <a:effectLst/>
                <a:latin typeface="+mn-lt"/>
                <a:ea typeface="+mn-ea"/>
                <a:cs typeface="+mn-cs"/>
              </a:rPr>
              <a:t>Corporate </a:t>
            </a:r>
            <a:r>
              <a:rPr lang="en-GB" sz="1200" kern="1200" dirty="0">
                <a:solidFill>
                  <a:schemeClr val="tx1"/>
                </a:solidFill>
                <a:effectLst/>
                <a:latin typeface="+mn-lt"/>
                <a:ea typeface="+mn-ea"/>
                <a:cs typeface="+mn-cs"/>
              </a:rPr>
              <a:t>sustainability - a holistic approach that considers environmental, social and economic factors together when entering into any business relationship.</a:t>
            </a:r>
          </a:p>
          <a:p>
            <a:endParaRPr lang="en-GB" sz="1200" b="0" kern="1200" dirty="0">
              <a:solidFill>
                <a:schemeClr val="tx1"/>
              </a:solidFill>
              <a:effectLst/>
              <a:latin typeface="+mn-lt"/>
              <a:ea typeface="+mn-ea"/>
              <a:cs typeface="+mn-cs"/>
            </a:endParaRPr>
          </a:p>
          <a:p>
            <a:r>
              <a:rPr lang="en-GB" sz="1200" b="0" i="1" kern="1200" dirty="0">
                <a:solidFill>
                  <a:schemeClr val="tx1"/>
                </a:solidFill>
                <a:effectLst/>
                <a:latin typeface="+mn-lt"/>
                <a:ea typeface="+mn-ea"/>
                <a:cs typeface="+mn-cs"/>
              </a:rPr>
              <a:t>Refer to diagram on the left</a:t>
            </a:r>
          </a:p>
          <a:p>
            <a:pPr marL="171450" indent="-171450">
              <a:buFont typeface="Arial" panose="020B0604020202020204" pitchFamily="34" charset="0"/>
              <a:buChar char="•"/>
            </a:pPr>
            <a:r>
              <a:rPr lang="en-GB" sz="1200" b="0" kern="1200" dirty="0">
                <a:solidFill>
                  <a:schemeClr val="tx1"/>
                </a:solidFill>
                <a:effectLst/>
                <a:latin typeface="+mn-lt"/>
                <a:ea typeface="+mn-ea"/>
                <a:cs typeface="+mn-cs"/>
              </a:rPr>
              <a:t>The </a:t>
            </a:r>
            <a:r>
              <a:rPr lang="en-GB" sz="1200" b="1" kern="1200" dirty="0">
                <a:solidFill>
                  <a:schemeClr val="tx1"/>
                </a:solidFill>
                <a:effectLst/>
                <a:latin typeface="+mn-lt"/>
                <a:ea typeface="+mn-ea"/>
                <a:cs typeface="+mn-cs"/>
              </a:rPr>
              <a:t>social</a:t>
            </a:r>
            <a:r>
              <a:rPr lang="en-GB" sz="1200" b="0" kern="1200" dirty="0">
                <a:solidFill>
                  <a:schemeClr val="tx1"/>
                </a:solidFill>
                <a:effectLst/>
                <a:latin typeface="+mn-lt"/>
                <a:ea typeface="+mn-ea"/>
                <a:cs typeface="+mn-cs"/>
              </a:rPr>
              <a:t> or ‘</a:t>
            </a:r>
            <a:r>
              <a:rPr lang="en-GB" sz="1200" b="1" kern="1200" dirty="0">
                <a:solidFill>
                  <a:schemeClr val="tx1"/>
                </a:solidFill>
                <a:effectLst/>
                <a:latin typeface="+mn-lt"/>
                <a:ea typeface="+mn-ea"/>
                <a:cs typeface="+mn-cs"/>
              </a:rPr>
              <a:t>people</a:t>
            </a:r>
            <a:r>
              <a:rPr lang="en-GB" sz="1200" b="0" kern="1200" dirty="0">
                <a:solidFill>
                  <a:schemeClr val="tx1"/>
                </a:solidFill>
                <a:effectLst/>
                <a:latin typeface="+mn-lt"/>
                <a:ea typeface="+mn-ea"/>
                <a:cs typeface="+mn-cs"/>
              </a:rPr>
              <a:t>’ aspect relates to the universal human rights and basic resources that should be attainable by all people in order to keep their families and communities healthy and secure and protected from discrimination.</a:t>
            </a:r>
            <a:endParaRPr lang="en-GB" sz="1200" b="1"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kern="1200" dirty="0">
                <a:solidFill>
                  <a:schemeClr val="tx1"/>
                </a:solidFill>
                <a:effectLst/>
                <a:latin typeface="+mn-lt"/>
                <a:ea typeface="+mn-ea"/>
                <a:cs typeface="+mn-cs"/>
              </a:rPr>
              <a:t>The</a:t>
            </a:r>
            <a:r>
              <a:rPr lang="en-GB" sz="1200" b="1" kern="1200" dirty="0">
                <a:solidFill>
                  <a:schemeClr val="tx1"/>
                </a:solidFill>
                <a:effectLst/>
                <a:latin typeface="+mn-lt"/>
                <a:ea typeface="+mn-ea"/>
                <a:cs typeface="+mn-cs"/>
              </a:rPr>
              <a:t> environmental</a:t>
            </a:r>
            <a:r>
              <a:rPr lang="en-GB" sz="1200" b="0" kern="1200" dirty="0">
                <a:solidFill>
                  <a:schemeClr val="tx1"/>
                </a:solidFill>
                <a:effectLst/>
                <a:latin typeface="+mn-lt"/>
                <a:ea typeface="+mn-ea"/>
                <a:cs typeface="+mn-cs"/>
              </a:rPr>
              <a:t> or ‘</a:t>
            </a:r>
            <a:r>
              <a:rPr lang="en-GB" sz="1200" b="1" kern="1200" dirty="0">
                <a:solidFill>
                  <a:schemeClr val="tx1"/>
                </a:solidFill>
                <a:effectLst/>
                <a:latin typeface="+mn-lt"/>
                <a:ea typeface="+mn-ea"/>
                <a:cs typeface="+mn-cs"/>
              </a:rPr>
              <a:t>planet</a:t>
            </a:r>
            <a:r>
              <a:rPr lang="en-GB" sz="1200" b="0" kern="1200" dirty="0">
                <a:solidFill>
                  <a:schemeClr val="tx1"/>
                </a:solidFill>
                <a:effectLst/>
                <a:latin typeface="+mn-lt"/>
                <a:ea typeface="+mn-ea"/>
                <a:cs typeface="+mn-cs"/>
              </a:rPr>
              <a:t>’ aspect aims to eliminate waste, promote the use of renewable energy and recycled materials, and optimise processes through the supply chain by using available expertise and new technologies. </a:t>
            </a:r>
            <a:endParaRPr lang="en-GB" sz="1200" b="1"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kern="1200" dirty="0">
                <a:solidFill>
                  <a:schemeClr val="tx1"/>
                </a:solidFill>
                <a:effectLst/>
                <a:latin typeface="+mn-lt"/>
                <a:ea typeface="+mn-ea"/>
                <a:cs typeface="+mn-cs"/>
              </a:rPr>
              <a:t>‘</a:t>
            </a:r>
            <a:r>
              <a:rPr lang="en-GB" sz="1200" b="1" kern="1200" dirty="0">
                <a:solidFill>
                  <a:schemeClr val="tx1"/>
                </a:solidFill>
                <a:effectLst/>
                <a:latin typeface="+mn-lt"/>
                <a:ea typeface="+mn-ea"/>
                <a:cs typeface="+mn-cs"/>
              </a:rPr>
              <a:t>Profit</a:t>
            </a:r>
            <a:r>
              <a:rPr lang="en-GB" sz="1200" b="0" kern="1200" dirty="0">
                <a:solidFill>
                  <a:schemeClr val="tx1"/>
                </a:solidFill>
                <a:effectLst/>
                <a:latin typeface="+mn-lt"/>
                <a:ea typeface="+mn-ea"/>
                <a:cs typeface="+mn-cs"/>
              </a:rPr>
              <a:t>’ or</a:t>
            </a:r>
            <a:r>
              <a:rPr lang="en-GB" sz="1200" b="1" kern="1200" dirty="0">
                <a:solidFill>
                  <a:schemeClr val="tx1"/>
                </a:solidFill>
                <a:effectLst/>
                <a:latin typeface="+mn-lt"/>
                <a:ea typeface="+mn-ea"/>
                <a:cs typeface="+mn-cs"/>
              </a:rPr>
              <a:t> economic </a:t>
            </a:r>
            <a:r>
              <a:rPr lang="en-GB" sz="1200" b="0" kern="1200" dirty="0">
                <a:solidFill>
                  <a:schemeClr val="tx1"/>
                </a:solidFill>
                <a:effectLst/>
                <a:latin typeface="+mn-lt"/>
                <a:ea typeface="+mn-ea"/>
                <a:cs typeface="+mn-cs"/>
              </a:rPr>
              <a:t>sustainability means staying in business. Sustainable economic growth seeks to satisfy the needs of humans in a way that sustains natural resources and the environment for future generations. </a:t>
            </a:r>
            <a:endParaRPr lang="en-GB" sz="1200" b="1"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economic, environmental and social elements are interdependent and work together to achieve sustainability.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kern="1200" dirty="0">
                <a:solidFill>
                  <a:schemeClr val="tx1"/>
                </a:solidFill>
                <a:effectLst/>
                <a:latin typeface="+mn-lt"/>
                <a:ea typeface="+mn-ea"/>
                <a:cs typeface="+mn-cs"/>
              </a:rPr>
              <a:t>Refer to diagram on right to highlight the outcomes if only two of the pillars are focused on. </a:t>
            </a:r>
          </a:p>
          <a:p>
            <a:r>
              <a:rPr lang="en-GB"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kern="1200" dirty="0">
                <a:solidFill>
                  <a:schemeClr val="tx1"/>
                </a:solidFill>
                <a:effectLst/>
                <a:latin typeface="+mn-lt"/>
                <a:ea typeface="+mn-ea"/>
                <a:cs typeface="+mn-cs"/>
              </a:rPr>
              <a:t>Activity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kern="1200" dirty="0">
                <a:solidFill>
                  <a:schemeClr val="tx1"/>
                </a:solidFill>
                <a:effectLst/>
                <a:latin typeface="+mn-lt"/>
                <a:ea typeface="+mn-ea"/>
                <a:cs typeface="+mn-cs"/>
              </a:rPr>
              <a:t>Select a well-known organisation and use the internet to research their sustainability policies. Make of note of at least one policy from each of the three areas of people, profit and planet.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kern="1200" dirty="0">
                <a:solidFill>
                  <a:schemeClr val="tx1"/>
                </a:solidFill>
                <a:effectLst/>
                <a:latin typeface="+mn-lt"/>
                <a:ea typeface="+mn-ea"/>
                <a:cs typeface="+mn-cs"/>
              </a:rPr>
              <a:t>Lead a class discussion for learners to share the results of their research. You could note down their findings on flipchart paper to see how much overlap there is between the policies researched.</a:t>
            </a:r>
          </a:p>
        </p:txBody>
      </p:sp>
      <p:sp>
        <p:nvSpPr>
          <p:cNvPr id="4" name="Slide Number Placeholder 3"/>
          <p:cNvSpPr>
            <a:spLocks noGrp="1"/>
          </p:cNvSpPr>
          <p:nvPr>
            <p:ph type="sldNum" sz="quarter" idx="10"/>
          </p:nvPr>
        </p:nvSpPr>
        <p:spPr/>
        <p:txBody>
          <a:bodyPr/>
          <a:lstStyle/>
          <a:p>
            <a:fld id="{2670D98F-992C-4AE6-8955-165A1C7072DD}" type="slidenum">
              <a:rPr lang="en-GB" smtClean="0"/>
              <a:t>4</a:t>
            </a:fld>
            <a:endParaRPr lang="en-GB"/>
          </a:p>
        </p:txBody>
      </p:sp>
    </p:spTree>
    <p:extLst>
      <p:ext uri="{BB962C8B-B14F-4D97-AF65-F5344CB8AC3E}">
        <p14:creationId xmlns:p14="http://schemas.microsoft.com/office/powerpoint/2010/main" val="32823601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Sustainable procurement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is based on the principle that socially responsible products and services are not only good for the environment, but are also essential for long-term profitability, especially as consumers are increasingly demanding socially responsible products.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encourages looking at the whole life cost and the associated risks</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encompasses social and environmental performance criteria while still reaching economic goals</a:t>
            </a:r>
          </a:p>
          <a:p>
            <a:pPr marL="171450" indent="-171450">
              <a:buFont typeface="Arial" panose="020B0604020202020204" pitchFamily="34" charset="0"/>
              <a:buChar char="•"/>
            </a:pPr>
            <a:r>
              <a:rPr lang="en-GB" sz="1200" i="1" kern="1200" dirty="0">
                <a:solidFill>
                  <a:schemeClr val="tx1"/>
                </a:solidFill>
                <a:effectLst/>
                <a:latin typeface="+mn-lt"/>
                <a:ea typeface="+mn-ea"/>
                <a:cs typeface="+mn-cs"/>
              </a:rPr>
              <a:t>Refer to diagram on slide and talk through each component. Encourage learners to suggest what impact each of the factors might have on other areas, e.g. an exceptionally low base price could indicate poor working conditions further down the supply chain, and could result in lower quality. Excessive use of natural resources could indicate lack of or disregard for CSR, and could damage the organisation’s reputation. Healthy diversity in the supply chain, e.g. elements from different countries, or diversity in terms of the ethnic and cultural backgrounds of the employees can bring benefits to an organisation, however, there could be cultural barriers, of difficulties that arise due to working in different time zones.</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can be challenges when introducing sustainable procurement practices, such as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the need to justify the principles and its implementation cost to management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the lack of training and reliable information regarding social, ethical and environmental principles and processes.</a:t>
            </a:r>
            <a:endParaRPr lang="en-GB" dirty="0"/>
          </a:p>
          <a:p>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Activity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0" kern="1200" dirty="0">
                <a:solidFill>
                  <a:schemeClr val="tx1"/>
                </a:solidFill>
                <a:effectLst/>
                <a:latin typeface="+mn-lt"/>
                <a:ea typeface="+mn-ea"/>
                <a:cs typeface="+mn-cs"/>
              </a:rPr>
              <a:t>Prior to the session, you’ll need to plan a scenario, for example, deciding whether to purchase traditional or LED lightbulbs for an office.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0" kern="1200" dirty="0">
                <a:solidFill>
                  <a:schemeClr val="tx1"/>
                </a:solidFill>
                <a:effectLst/>
                <a:latin typeface="+mn-lt"/>
                <a:ea typeface="+mn-ea"/>
                <a:cs typeface="+mn-cs"/>
              </a:rPr>
              <a:t>Prepare a ‘key facts’ worksheet to provide background information on two or more fictional companies that addresses the factors that the students will be debating on, e.g. pricing, working conditions, CSR activities (or lack of), diversity, business risk, etc. Try to make each company have benefits, rather than loading all the positives on one, and all the negatives on the other to make the discussion more considered.</a:t>
            </a:r>
          </a:p>
          <a:p>
            <a:r>
              <a:rPr lang="en-GB" sz="1200" i="1" kern="1200" dirty="0">
                <a:solidFill>
                  <a:schemeClr val="tx1"/>
                </a:solidFill>
                <a:effectLst/>
                <a:latin typeface="+mn-lt"/>
                <a:ea typeface="+mn-ea"/>
                <a:cs typeface="+mn-cs"/>
              </a:rPr>
              <a:t>Divide the class into groups.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kern="1200" dirty="0">
                <a:solidFill>
                  <a:schemeClr val="tx1"/>
                </a:solidFill>
                <a:effectLst/>
                <a:latin typeface="+mn-lt"/>
                <a:ea typeface="+mn-ea"/>
                <a:cs typeface="+mn-cs"/>
              </a:rPr>
              <a:t>Allocate one of the factors indicated on the slide to each learner. (You could allocate different factors to each group to see how that affects the outcome.)</a:t>
            </a:r>
          </a:p>
          <a:p>
            <a:r>
              <a:rPr lang="en-GB" sz="1200" i="1" kern="1200" dirty="0">
                <a:solidFill>
                  <a:schemeClr val="tx1"/>
                </a:solidFill>
                <a:effectLst/>
                <a:latin typeface="+mn-lt"/>
                <a:ea typeface="+mn-ea"/>
                <a:cs typeface="+mn-cs"/>
              </a:rPr>
              <a:t>Present them with the scenario and the ‘key facts’ worksheet you’ve prepared.</a:t>
            </a:r>
          </a:p>
          <a:p>
            <a:r>
              <a:rPr lang="en-GB" sz="1200" i="1" kern="1200" dirty="0">
                <a:solidFill>
                  <a:schemeClr val="tx1"/>
                </a:solidFill>
                <a:effectLst/>
                <a:latin typeface="+mn-lt"/>
                <a:ea typeface="+mn-ea"/>
                <a:cs typeface="+mn-cs"/>
              </a:rPr>
              <a:t>Provide them with a starting statement, e.g. ‘I think you should buy traditional lightbulbs because they’re cheaper’ to start off the discussion.</a:t>
            </a:r>
          </a:p>
          <a:p>
            <a:r>
              <a:rPr lang="en-GB" sz="1200" i="1" kern="1200" dirty="0">
                <a:solidFill>
                  <a:schemeClr val="tx1"/>
                </a:solidFill>
                <a:effectLst/>
                <a:latin typeface="+mn-lt"/>
                <a:ea typeface="+mn-ea"/>
                <a:cs typeface="+mn-cs"/>
              </a:rPr>
              <a:t>Ask each learner to present a statement based on the information in the worksheet based on the point they have been assigned. </a:t>
            </a:r>
          </a:p>
          <a:p>
            <a:r>
              <a:rPr lang="en-GB" sz="1200" i="1" kern="1200" dirty="0">
                <a:solidFill>
                  <a:schemeClr val="tx1"/>
                </a:solidFill>
                <a:effectLst/>
                <a:latin typeface="+mn-lt"/>
                <a:ea typeface="+mn-ea"/>
                <a:cs typeface="+mn-cs"/>
              </a:rPr>
              <a:t>Ask the group to record the points for and against each organisation.</a:t>
            </a:r>
          </a:p>
          <a:p>
            <a:r>
              <a:rPr lang="en-GB" sz="1200" i="1" kern="1200" dirty="0">
                <a:solidFill>
                  <a:schemeClr val="tx1"/>
                </a:solidFill>
                <a:effectLst/>
                <a:latin typeface="+mn-lt"/>
                <a:ea typeface="+mn-ea"/>
                <a:cs typeface="+mn-cs"/>
              </a:rPr>
              <a:t>Each group to draw their own conclusions based on the evidence sourced, then present their findings to the rest of the class.</a:t>
            </a:r>
          </a:p>
          <a:p>
            <a:endParaRPr lang="en-GB" sz="1200" i="1"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2670D98F-992C-4AE6-8955-165A1C7072DD}" type="slidenum">
              <a:rPr lang="en-GB" smtClean="0"/>
              <a:t>5</a:t>
            </a:fld>
            <a:endParaRPr lang="en-GB"/>
          </a:p>
        </p:txBody>
      </p:sp>
    </p:spTree>
    <p:extLst>
      <p:ext uri="{BB962C8B-B14F-4D97-AF65-F5344CB8AC3E}">
        <p14:creationId xmlns:p14="http://schemas.microsoft.com/office/powerpoint/2010/main" val="8321237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Organisations can come under pressure from various groups. </a:t>
            </a:r>
          </a:p>
          <a:p>
            <a:r>
              <a:rPr lang="en-GB" sz="1200" i="1" kern="1200" dirty="0">
                <a:solidFill>
                  <a:schemeClr val="tx1"/>
                </a:solidFill>
                <a:effectLst/>
                <a:latin typeface="+mn-lt"/>
                <a:ea typeface="+mn-ea"/>
                <a:cs typeface="+mn-cs"/>
              </a:rPr>
              <a:t>Ask students if they can suggest any examples.</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Customers and consumers - </a:t>
            </a:r>
            <a:r>
              <a:rPr lang="en-GB" sz="1200" kern="1200" dirty="0">
                <a:solidFill>
                  <a:schemeClr val="tx1"/>
                </a:solidFill>
                <a:effectLst/>
                <a:latin typeface="+mn-lt"/>
                <a:ea typeface="+mn-ea"/>
                <a:cs typeface="+mn-cs"/>
              </a:rPr>
              <a:t>Customers in the supply chain can use their purchasing power to encourage suppliers to act on sustainability.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It’s been reported that 66% of global consumers would be willing to pay more for products from a company that demonstrates corporate social good. </a:t>
            </a:r>
          </a:p>
          <a:p>
            <a:endParaRPr lang="en-GB" sz="1200" i="1"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Class discussion</a:t>
            </a:r>
          </a:p>
          <a:p>
            <a:r>
              <a:rPr lang="en-GB" sz="1200" i="1" kern="1200" dirty="0">
                <a:solidFill>
                  <a:schemeClr val="tx1"/>
                </a:solidFill>
                <a:effectLst/>
                <a:latin typeface="+mn-lt"/>
                <a:ea typeface="+mn-ea"/>
                <a:cs typeface="+mn-cs"/>
              </a:rPr>
              <a:t>How do consumers use their power to encourage suppliers to act sustainably?</a:t>
            </a:r>
          </a:p>
          <a:p>
            <a:r>
              <a:rPr lang="en-GB" sz="1200" i="1" kern="1200" dirty="0">
                <a:solidFill>
                  <a:schemeClr val="tx1"/>
                </a:solidFill>
                <a:effectLst/>
                <a:latin typeface="+mn-lt"/>
                <a:ea typeface="+mn-ea"/>
                <a:cs typeface="+mn-cs"/>
              </a:rPr>
              <a:t>Refer to the slide to discuss ‘the most socially conscious consumer’</a:t>
            </a:r>
          </a:p>
          <a:p>
            <a:r>
              <a:rPr lang="en-GB" sz="1200" i="1" kern="1200" dirty="0">
                <a:solidFill>
                  <a:schemeClr val="tx1"/>
                </a:solidFill>
                <a:effectLst/>
                <a:latin typeface="+mn-lt"/>
                <a:ea typeface="+mn-ea"/>
                <a:cs typeface="+mn-cs"/>
              </a:rPr>
              <a:t>Ask learners if/when they consider sustainable factors when purchasing, if they do. Are there certain types of items they’re more likely to consider this for, e.g. clothes, electronics, food, etc. </a:t>
            </a:r>
          </a:p>
          <a:p>
            <a:r>
              <a:rPr lang="en-GB" sz="1200" i="1" kern="1200" dirty="0">
                <a:solidFill>
                  <a:schemeClr val="tx1"/>
                </a:solidFill>
                <a:effectLst/>
                <a:latin typeface="+mn-lt"/>
                <a:ea typeface="+mn-ea"/>
                <a:cs typeface="+mn-cs"/>
              </a:rPr>
              <a:t>How do they find out information about an organisation? E.g. independent research or from social media.</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Not-for-profit organisations</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E.g. The United Nations, the Red Cross, Oxfam and Save the Children</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have well-defined procurement policies that uphold the goals of sustainable procurement. </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Public sector organisations</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The public sector has a duty to implement sustainable procurement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The City of Toronto has successfully devised a Social Procurement Framework to drive their strategic social, economic and workforce development goals.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Belgium has a legal definition of Fair Trade, which is included in public procurement mandates.</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The International Organization for Standardization (ISO)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Issued ISO 20400 – the world’s first international standard for sustainable procurement – in 2017</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Designed to help organisations to reduce their impact on the environment, tackle human rights issues and manage supplier relations. </a:t>
            </a:r>
          </a:p>
          <a:p>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Activity – independent or group research activity</a:t>
            </a:r>
          </a:p>
          <a:p>
            <a:r>
              <a:rPr lang="en-GB" sz="1200" i="1" kern="1200" dirty="0">
                <a:solidFill>
                  <a:schemeClr val="tx1"/>
                </a:solidFill>
                <a:effectLst/>
                <a:latin typeface="+mn-lt"/>
                <a:ea typeface="+mn-ea"/>
                <a:cs typeface="+mn-cs"/>
              </a:rPr>
              <a:t>Allocate either consumers, not-for-profit or public sector organisations, or ISO 20400 to each learner/group and ask them to carry out research to find at least 3 facts to present back to the class. For example,</a:t>
            </a:r>
          </a:p>
          <a:p>
            <a:pPr marL="171450" indent="-171450">
              <a:buFont typeface="Arial" panose="020B0604020202020204" pitchFamily="34" charset="0"/>
              <a:buChar char="•"/>
            </a:pPr>
            <a:r>
              <a:rPr lang="en-GB" sz="1200" i="1" kern="1200" dirty="0">
                <a:solidFill>
                  <a:schemeClr val="tx1"/>
                </a:solidFill>
                <a:effectLst/>
                <a:latin typeface="+mn-lt"/>
                <a:ea typeface="+mn-ea"/>
                <a:cs typeface="+mn-cs"/>
              </a:rPr>
              <a:t>Examples of when consumers have succeeded in making an organisation behave in a more sustainable way</a:t>
            </a:r>
          </a:p>
          <a:p>
            <a:pPr marL="171450" indent="-171450">
              <a:buFont typeface="Arial" panose="020B0604020202020204" pitchFamily="34" charset="0"/>
              <a:buChar char="•"/>
            </a:pPr>
            <a:r>
              <a:rPr lang="en-GB" sz="1200" i="1" kern="1200" dirty="0">
                <a:solidFill>
                  <a:schemeClr val="tx1"/>
                </a:solidFill>
                <a:effectLst/>
                <a:latin typeface="+mn-lt"/>
                <a:ea typeface="+mn-ea"/>
                <a:cs typeface="+mn-cs"/>
              </a:rPr>
              <a:t>What ISO 20400 is, how it works, etc.</a:t>
            </a:r>
          </a:p>
          <a:p>
            <a:r>
              <a:rPr lang="en-GB" i="1" dirty="0"/>
              <a:t>Lead class discussion to share findings.</a:t>
            </a:r>
          </a:p>
        </p:txBody>
      </p:sp>
      <p:sp>
        <p:nvSpPr>
          <p:cNvPr id="4" name="Slide Number Placeholder 3"/>
          <p:cNvSpPr>
            <a:spLocks noGrp="1"/>
          </p:cNvSpPr>
          <p:nvPr>
            <p:ph type="sldNum" sz="quarter" idx="10"/>
          </p:nvPr>
        </p:nvSpPr>
        <p:spPr/>
        <p:txBody>
          <a:bodyPr/>
          <a:lstStyle/>
          <a:p>
            <a:fld id="{2670D98F-992C-4AE6-8955-165A1C7072DD}" type="slidenum">
              <a:rPr lang="en-GB" smtClean="0"/>
              <a:t>6</a:t>
            </a:fld>
            <a:endParaRPr lang="en-GB"/>
          </a:p>
        </p:txBody>
      </p:sp>
    </p:spTree>
    <p:extLst>
      <p:ext uri="{BB962C8B-B14F-4D97-AF65-F5344CB8AC3E}">
        <p14:creationId xmlns:p14="http://schemas.microsoft.com/office/powerpoint/2010/main" val="5162300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Corporate governance </a:t>
            </a:r>
            <a:r>
              <a:rPr lang="en-GB" sz="1200" kern="1200" dirty="0">
                <a:solidFill>
                  <a:schemeClr val="tx1"/>
                </a:solidFill>
                <a:effectLst/>
                <a:latin typeface="+mn-lt"/>
                <a:ea typeface="+mn-ea"/>
                <a:cs typeface="+mn-cs"/>
              </a:rPr>
              <a:t>- the system by which organisations are directed and controlled.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Directors are appointed by the shareholders and are responsible for upholding the governance. Directors are expected to generate profits while also promoting ethics, fairness, transparency, and accountability in all their dealings, both internally and externally.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Businesses are also held to high standards by customers. </a:t>
            </a:r>
            <a:r>
              <a:rPr lang="en-GB" sz="1200" i="1" kern="1200" dirty="0">
                <a:solidFill>
                  <a:schemeClr val="tx1"/>
                </a:solidFill>
                <a:effectLst/>
                <a:latin typeface="+mn-lt"/>
                <a:ea typeface="+mn-ea"/>
                <a:cs typeface="+mn-cs"/>
              </a:rPr>
              <a:t>Refer back to previous slide/previous learning.</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Both shareholders and consumers want to see companies operating with integrity. </a:t>
            </a: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CSR </a:t>
            </a:r>
            <a:r>
              <a:rPr lang="en-GB" sz="1200" kern="1200" dirty="0">
                <a:solidFill>
                  <a:schemeClr val="tx1"/>
                </a:solidFill>
                <a:effectLst/>
                <a:latin typeface="+mn-lt"/>
                <a:ea typeface="+mn-ea"/>
                <a:cs typeface="+mn-cs"/>
              </a:rPr>
              <a:t>- a management initiative in which organisations integrate social and environmental concerns into their business operations. </a:t>
            </a:r>
          </a:p>
          <a:p>
            <a:r>
              <a:rPr lang="en-GB" sz="1200" kern="1200" dirty="0">
                <a:solidFill>
                  <a:schemeClr val="tx1"/>
                </a:solidFill>
                <a:effectLst/>
                <a:latin typeface="+mn-lt"/>
                <a:ea typeface="+mn-ea"/>
                <a:cs typeface="+mn-cs"/>
              </a:rPr>
              <a:t>The goal of CSR policies is to achieve a balance of economic, environmental and social objectives whilst meeting stakeholders’ expectations.</a:t>
            </a:r>
          </a:p>
          <a:p>
            <a:r>
              <a:rPr lang="en-GB" sz="1200" i="1" kern="1200" dirty="0">
                <a:solidFill>
                  <a:schemeClr val="tx1"/>
                </a:solidFill>
                <a:effectLst/>
                <a:latin typeface="+mn-lt"/>
                <a:ea typeface="+mn-ea"/>
                <a:cs typeface="+mn-cs"/>
              </a:rPr>
              <a:t>Refer to diagram on slide and discuss how each of the factors listed play a part in relation to delivering CSR.</a:t>
            </a:r>
          </a:p>
          <a:p>
            <a:r>
              <a:rPr lang="en-GB" sz="1200" i="1" kern="1200" dirty="0">
                <a:solidFill>
                  <a:schemeClr val="tx1"/>
                </a:solidFill>
                <a:effectLst/>
                <a:latin typeface="+mn-lt"/>
                <a:ea typeface="+mn-ea"/>
                <a:cs typeface="+mn-cs"/>
              </a:rPr>
              <a:t>Encourage learners to consider the complexities of delivering on this, by providing a scenario, for example, if shareholders are focused on profit margins, directors could feel under pressure to use cheaper suppliers, even if they don’t demonstrate good social or environmental practices. Etc.</a:t>
            </a:r>
          </a:p>
          <a:p>
            <a:endParaRPr lang="en-GB" i="1" dirty="0"/>
          </a:p>
          <a:p>
            <a:r>
              <a:rPr lang="en-GB" i="1" dirty="0"/>
              <a:t>Activity</a:t>
            </a:r>
          </a:p>
          <a:p>
            <a:r>
              <a:rPr lang="en-GB" i="1" dirty="0"/>
              <a:t>Ask learners to use the internet to locate the CSR policy of an organisation and make notes on the key elements that are included in it. They should note down several examples/statements.</a:t>
            </a:r>
          </a:p>
          <a:p>
            <a:r>
              <a:rPr lang="en-GB" i="1" dirty="0"/>
              <a:t>Then, either in small groups, or as a class activity, learners to compare the elements they’ve identified from their policies, e.g. </a:t>
            </a:r>
          </a:p>
          <a:p>
            <a:r>
              <a:rPr lang="en-GB" i="1" dirty="0"/>
              <a:t>Learner 1 to suggest/write down one element (on flipchart paper), and other learners to indicate if that is included in their policy, etc. </a:t>
            </a:r>
          </a:p>
          <a:p>
            <a:r>
              <a:rPr lang="en-GB" i="1" dirty="0"/>
              <a:t>Then examples to be discussed from each of the policies.</a:t>
            </a:r>
          </a:p>
        </p:txBody>
      </p:sp>
      <p:sp>
        <p:nvSpPr>
          <p:cNvPr id="4" name="Slide Number Placeholder 3"/>
          <p:cNvSpPr>
            <a:spLocks noGrp="1"/>
          </p:cNvSpPr>
          <p:nvPr>
            <p:ph type="sldNum" sz="quarter" idx="10"/>
          </p:nvPr>
        </p:nvSpPr>
        <p:spPr/>
        <p:txBody>
          <a:bodyPr/>
          <a:lstStyle/>
          <a:p>
            <a:fld id="{2670D98F-992C-4AE6-8955-165A1C7072DD}" type="slidenum">
              <a:rPr lang="en-GB" smtClean="0"/>
              <a:t>7</a:t>
            </a:fld>
            <a:endParaRPr lang="en-GB"/>
          </a:p>
        </p:txBody>
      </p:sp>
    </p:spTree>
    <p:extLst>
      <p:ext uri="{BB962C8B-B14F-4D97-AF65-F5344CB8AC3E}">
        <p14:creationId xmlns:p14="http://schemas.microsoft.com/office/powerpoint/2010/main" val="18932183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Promoting CSR</a:t>
            </a:r>
          </a:p>
          <a:p>
            <a:r>
              <a:rPr lang="en-GB" sz="1200" kern="1200" dirty="0">
                <a:solidFill>
                  <a:schemeClr val="tx1"/>
                </a:solidFill>
                <a:effectLst/>
                <a:latin typeface="+mn-lt"/>
                <a:ea typeface="+mn-ea"/>
                <a:cs typeface="+mn-cs"/>
              </a:rPr>
              <a:t>Organisations that wish to establish a CSR strategy can look for guidance from organisations that have already been successful in their initiatives.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kern="1200" dirty="0">
                <a:solidFill>
                  <a:schemeClr val="tx1"/>
                </a:solidFill>
                <a:effectLst/>
                <a:latin typeface="+mn-lt"/>
                <a:ea typeface="+mn-ea"/>
                <a:cs typeface="+mn-cs"/>
              </a:rPr>
              <a:t>Refer to list on slide which shows the top ten most responsible companies in 2017, as judged by the Reputation Institute.</a:t>
            </a:r>
          </a:p>
          <a:p>
            <a:r>
              <a:rPr lang="en-GB" sz="1200" kern="1200" dirty="0">
                <a:solidFill>
                  <a:schemeClr val="tx1"/>
                </a:solidFill>
                <a:effectLst/>
                <a:latin typeface="+mn-lt"/>
                <a:ea typeface="+mn-ea"/>
                <a:cs typeface="+mn-cs"/>
              </a:rPr>
              <a:t>LEGO has a top-down approach to CSR activities, which is a key factor in ensuring that CSR is taken seriously throughout an organisation. </a:t>
            </a:r>
          </a:p>
          <a:p>
            <a:r>
              <a:rPr lang="en-GB" sz="1200" kern="1200" dirty="0">
                <a:solidFill>
                  <a:schemeClr val="tx1"/>
                </a:solidFill>
                <a:effectLst/>
                <a:latin typeface="+mn-lt"/>
                <a:ea typeface="+mn-ea"/>
                <a:cs typeface="+mn-cs"/>
              </a:rPr>
              <a:t>It has initiatives such as ‘Build the Change’ and ‘Sustainable materials </a:t>
            </a:r>
            <a:r>
              <a:rPr lang="en-GB" sz="1200" kern="1200" dirty="0" err="1">
                <a:solidFill>
                  <a:schemeClr val="tx1"/>
                </a:solidFill>
                <a:effectLst/>
                <a:latin typeface="+mn-lt"/>
                <a:ea typeface="+mn-ea"/>
                <a:cs typeface="+mn-cs"/>
              </a:rPr>
              <a:t>center</a:t>
            </a:r>
            <a:r>
              <a:rPr lang="en-GB" sz="1200" kern="1200" dirty="0">
                <a:solidFill>
                  <a:schemeClr val="tx1"/>
                </a:solidFill>
                <a:effectLst/>
                <a:latin typeface="+mn-lt"/>
                <a:ea typeface="+mn-ea"/>
                <a:cs typeface="+mn-cs"/>
              </a:rPr>
              <a:t>’, and has a partnership with the World Wide Fund for Nature. </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CDP </a:t>
            </a:r>
            <a:r>
              <a:rPr lang="en-GB" sz="1200" kern="1200" dirty="0">
                <a:solidFill>
                  <a:schemeClr val="tx1"/>
                </a:solidFill>
                <a:effectLst/>
                <a:latin typeface="+mn-lt"/>
                <a:ea typeface="+mn-ea"/>
                <a:cs typeface="+mn-cs"/>
              </a:rPr>
              <a:t>- formerly the ‘Carbon Disclosure Project’</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runs the global disclosure system that enables organisations, cities, states and regions to measure and manage their environmental impacts.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has four dimensions: disclosure, awareness, management and leadership.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has identified 120 organisations that are leaders in climate change and in reducing carbon emissions.</a:t>
            </a:r>
          </a:p>
          <a:p>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Class discussion</a:t>
            </a:r>
          </a:p>
          <a:p>
            <a:r>
              <a:rPr lang="en-GB" sz="1200" i="1" kern="1200" dirty="0">
                <a:solidFill>
                  <a:schemeClr val="tx1"/>
                </a:solidFill>
                <a:effectLst/>
                <a:latin typeface="+mn-lt"/>
                <a:ea typeface="+mn-ea"/>
                <a:cs typeface="+mn-cs"/>
              </a:rPr>
              <a:t>What are some of the ways in which organisations can demonstrate good corporate citizenship? </a:t>
            </a:r>
          </a:p>
          <a:p>
            <a:r>
              <a:rPr lang="en-GB" sz="1200" i="1" kern="1200" dirty="0">
                <a:solidFill>
                  <a:schemeClr val="tx1"/>
                </a:solidFill>
                <a:effectLst/>
                <a:latin typeface="+mn-lt"/>
                <a:ea typeface="+mn-ea"/>
                <a:cs typeface="+mn-cs"/>
              </a:rPr>
              <a:t>(It might help to consider first some of the environmental and social issues, such as water consumption, waste, use of natural resources, then moving on to discuss what steps an organisation might take to improve or reduce their impact.)</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Activity - </a:t>
            </a:r>
            <a:r>
              <a:rPr lang="en-GB" sz="1200" i="1" kern="1200" dirty="0">
                <a:solidFill>
                  <a:schemeClr val="tx1"/>
                </a:solidFill>
                <a:effectLst/>
                <a:latin typeface="+mn-lt"/>
                <a:ea typeface="+mn-ea"/>
                <a:cs typeface="+mn-cs"/>
              </a:rPr>
              <a:t>independent or group research activity</a:t>
            </a:r>
            <a:endParaRPr lang="en-GB" i="1" dirty="0"/>
          </a:p>
          <a:p>
            <a:r>
              <a:rPr lang="en-GB" i="1" dirty="0"/>
              <a:t>Ask learners to use the internet to find examples of initiatives developed/delivered by the top 10 companies listed (not including the top three).</a:t>
            </a:r>
          </a:p>
        </p:txBody>
      </p:sp>
      <p:sp>
        <p:nvSpPr>
          <p:cNvPr id="4" name="Slide Number Placeholder 3"/>
          <p:cNvSpPr>
            <a:spLocks noGrp="1"/>
          </p:cNvSpPr>
          <p:nvPr>
            <p:ph type="sldNum" sz="quarter" idx="10"/>
          </p:nvPr>
        </p:nvSpPr>
        <p:spPr/>
        <p:txBody>
          <a:bodyPr/>
          <a:lstStyle/>
          <a:p>
            <a:fld id="{2670D98F-992C-4AE6-8955-165A1C7072DD}" type="slidenum">
              <a:rPr lang="en-GB" smtClean="0"/>
              <a:t>8</a:t>
            </a:fld>
            <a:endParaRPr lang="en-GB"/>
          </a:p>
        </p:txBody>
      </p:sp>
    </p:spTree>
    <p:extLst>
      <p:ext uri="{BB962C8B-B14F-4D97-AF65-F5344CB8AC3E}">
        <p14:creationId xmlns:p14="http://schemas.microsoft.com/office/powerpoint/2010/main" val="14556439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Monitoring CSR in the supply chain</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Organisations that have well-established and mature CSR programmes monitor their suppliers’ activities to ensure that they are compliant with their policies.</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The intention is to create continuous improvements in their suppliers' performance, which has mutual benefits.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If human rights and labour laws are not fully respected then there is both operational and reputational risk.</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Procurement teams should focus on investigating high-risk suppliers first, especially from industries that are known to face particular challenges, for example, fuels, energy and power, chemicals, plastics and food.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The risks are higher in countries where legislation is lacking or poorly implemented. </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Applying CSR principles in the supply chain: </a:t>
            </a:r>
            <a:r>
              <a:rPr lang="en-GB" sz="1200" b="0" i="1" kern="1200" dirty="0">
                <a:solidFill>
                  <a:schemeClr val="tx1"/>
                </a:solidFill>
                <a:effectLst/>
                <a:latin typeface="+mn-lt"/>
                <a:ea typeface="+mn-ea"/>
                <a:cs typeface="+mn-cs"/>
              </a:rPr>
              <a:t>(content included on slide – ask learners to consider how each CSR principles achieve each of the points)</a:t>
            </a:r>
          </a:p>
          <a:p>
            <a:pPr marL="171450" lvl="0" indent="-171450">
              <a:buFont typeface="Arial" panose="020B0604020202020204" pitchFamily="34" charset="0"/>
              <a:buChar char="•"/>
            </a:pPr>
            <a:r>
              <a:rPr lang="en-ZA" sz="1200" kern="1200" dirty="0">
                <a:solidFill>
                  <a:schemeClr val="tx1"/>
                </a:solidFill>
                <a:effectLst/>
                <a:latin typeface="+mn-lt"/>
                <a:ea typeface="+mn-ea"/>
                <a:cs typeface="+mn-cs"/>
              </a:rPr>
              <a:t>reduces reputational risk and possible legal liability</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ZA" sz="1200" kern="1200" dirty="0">
                <a:solidFill>
                  <a:schemeClr val="tx1"/>
                </a:solidFill>
                <a:effectLst/>
                <a:latin typeface="+mn-lt"/>
                <a:ea typeface="+mn-ea"/>
                <a:cs typeface="+mn-cs"/>
              </a:rPr>
              <a:t>promotes the development of more sustainable products and improves quality.</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ZA" sz="1200" kern="1200" dirty="0">
                <a:solidFill>
                  <a:schemeClr val="tx1"/>
                </a:solidFill>
                <a:effectLst/>
                <a:latin typeface="+mn-lt"/>
                <a:ea typeface="+mn-ea"/>
                <a:cs typeface="+mn-cs"/>
              </a:rPr>
              <a:t>contributes to meeting and exceeding customers’ expectations</a:t>
            </a:r>
          </a:p>
          <a:p>
            <a:pPr marL="171450" lvl="0" indent="-171450">
              <a:buFont typeface="Arial" panose="020B0604020202020204" pitchFamily="34" charset="0"/>
              <a:buChar char="•"/>
            </a:pPr>
            <a:r>
              <a:rPr lang="en-ZA" sz="1200" kern="1200" dirty="0">
                <a:solidFill>
                  <a:schemeClr val="tx1"/>
                </a:solidFill>
                <a:effectLst/>
                <a:latin typeface="+mn-lt"/>
                <a:ea typeface="+mn-ea"/>
                <a:cs typeface="+mn-cs"/>
              </a:rPr>
              <a:t>attracts and retains employees</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ZA" sz="1200" kern="1200" dirty="0">
                <a:solidFill>
                  <a:schemeClr val="tx1"/>
                </a:solidFill>
                <a:effectLst/>
                <a:latin typeface="+mn-lt"/>
                <a:ea typeface="+mn-ea"/>
                <a:cs typeface="+mn-cs"/>
              </a:rPr>
              <a:t>provides security and peace of mind for investors and stakeholders</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ZA" sz="1200" kern="1200" dirty="0">
                <a:solidFill>
                  <a:schemeClr val="tx1"/>
                </a:solidFill>
                <a:effectLst/>
                <a:latin typeface="+mn-lt"/>
                <a:ea typeface="+mn-ea"/>
                <a:cs typeface="+mn-cs"/>
              </a:rPr>
              <a:t>can strengthen relationships with suppliers when there is collaboration on CSR that increases productivity and reduces costs. </a:t>
            </a:r>
            <a:endParaRPr lang="en-GB" sz="1200" kern="1200" dirty="0">
              <a:solidFill>
                <a:schemeClr val="tx1"/>
              </a:solidFill>
              <a:effectLst/>
              <a:latin typeface="+mn-lt"/>
              <a:ea typeface="+mn-ea"/>
              <a:cs typeface="+mn-cs"/>
            </a:endParaRPr>
          </a:p>
          <a:p>
            <a:r>
              <a:rPr lang="en-ZA"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Diversity - </a:t>
            </a:r>
            <a:r>
              <a:rPr lang="en-GB" sz="1200" kern="1200" dirty="0">
                <a:solidFill>
                  <a:schemeClr val="tx1"/>
                </a:solidFill>
                <a:effectLst/>
                <a:latin typeface="+mn-lt"/>
                <a:ea typeface="+mn-ea"/>
                <a:cs typeface="+mn-cs"/>
              </a:rPr>
              <a:t>the acceptance of personal differences and inclusion</a:t>
            </a:r>
          </a:p>
          <a:p>
            <a:r>
              <a:rPr lang="en-GB" sz="1200" kern="1200" dirty="0">
                <a:solidFill>
                  <a:schemeClr val="tx1"/>
                </a:solidFill>
                <a:effectLst/>
                <a:latin typeface="+mn-lt"/>
                <a:ea typeface="+mn-ea"/>
                <a:cs typeface="+mn-cs"/>
              </a:rPr>
              <a:t>By respecting employees' individualities and positioning them as an advantage, companies can drive both the individual’s and the organisation's sustainable growth.</a:t>
            </a:r>
          </a:p>
          <a:p>
            <a:r>
              <a:rPr lang="en-GB" sz="1200" kern="1200" dirty="0">
                <a:solidFill>
                  <a:schemeClr val="tx1"/>
                </a:solidFill>
                <a:effectLst/>
                <a:latin typeface="+mn-lt"/>
                <a:ea typeface="+mn-ea"/>
                <a:cs typeface="+mn-cs"/>
              </a:rPr>
              <a:t>Major areas of focus are gender, race and ethnicity, culture, ability, sexual orientation, age and socio-economic status. </a:t>
            </a:r>
          </a:p>
          <a:p>
            <a:r>
              <a:rPr lang="en-GB" sz="1200" kern="1200" dirty="0">
                <a:solidFill>
                  <a:schemeClr val="tx1"/>
                </a:solidFill>
                <a:effectLst/>
                <a:latin typeface="+mn-lt"/>
                <a:ea typeface="+mn-ea"/>
                <a:cs typeface="+mn-cs"/>
              </a:rPr>
              <a:t>Gender pay inequalities are being highlighted in the media, and organisations are responding by introducing initiatives to encourage more women into management positions. </a:t>
            </a:r>
          </a:p>
          <a:p>
            <a:endParaRPr lang="en-GB" sz="1200" kern="1200" dirty="0">
              <a:solidFill>
                <a:schemeClr val="tx1"/>
              </a:solidFill>
              <a:effectLst/>
              <a:latin typeface="+mn-lt"/>
              <a:ea typeface="+mn-ea"/>
              <a:cs typeface="+mn-cs"/>
            </a:endParaRPr>
          </a:p>
          <a:p>
            <a:r>
              <a:rPr lang="en-GB" sz="1200" i="1" u="none" kern="1200" dirty="0">
                <a:solidFill>
                  <a:schemeClr val="tx1"/>
                </a:solidFill>
                <a:effectLst/>
                <a:latin typeface="+mn-lt"/>
                <a:ea typeface="+mn-ea"/>
                <a:cs typeface="+mn-cs"/>
              </a:rPr>
              <a:t>Activity</a:t>
            </a:r>
          </a:p>
          <a:p>
            <a:r>
              <a:rPr lang="en-GB" sz="1200" b="0" i="1" u="none" kern="1200" dirty="0">
                <a:solidFill>
                  <a:schemeClr val="tx1"/>
                </a:solidFill>
                <a:effectLst/>
                <a:latin typeface="+mn-lt"/>
                <a:ea typeface="+mn-ea"/>
                <a:cs typeface="+mn-cs"/>
              </a:rPr>
              <a:t>Learners to find news articles that highlight inequalities, and discuss them in small groups.</a:t>
            </a:r>
          </a:p>
          <a:p>
            <a:r>
              <a:rPr lang="en-GB" sz="1200" b="0" i="1" u="none" kern="1200" dirty="0">
                <a:solidFill>
                  <a:schemeClr val="tx1"/>
                </a:solidFill>
                <a:effectLst/>
                <a:latin typeface="+mn-lt"/>
                <a:ea typeface="+mn-ea"/>
                <a:cs typeface="+mn-cs"/>
              </a:rPr>
              <a:t>Prompts:</a:t>
            </a:r>
          </a:p>
          <a:p>
            <a:pPr marL="171450" indent="-171450">
              <a:buFont typeface="Arial" panose="020B0604020202020204" pitchFamily="34" charset="0"/>
              <a:buChar char="•"/>
            </a:pPr>
            <a:r>
              <a:rPr lang="en-GB" sz="1200" b="0" i="1" u="none" kern="1200" dirty="0">
                <a:solidFill>
                  <a:schemeClr val="tx1"/>
                </a:solidFill>
                <a:effectLst/>
                <a:latin typeface="+mn-lt"/>
                <a:ea typeface="+mn-ea"/>
                <a:cs typeface="+mn-cs"/>
              </a:rPr>
              <a:t>What is the inequality? E.g. pay, working hours, access to certain positions, treatment within role, etc.</a:t>
            </a:r>
          </a:p>
          <a:p>
            <a:pPr marL="171450" indent="-171450">
              <a:buFont typeface="Arial" panose="020B0604020202020204" pitchFamily="34" charset="0"/>
              <a:buChar char="•"/>
            </a:pPr>
            <a:r>
              <a:rPr lang="en-GB" sz="1200" b="0" i="1" u="none" kern="1200" dirty="0">
                <a:solidFill>
                  <a:schemeClr val="tx1"/>
                </a:solidFill>
                <a:effectLst/>
                <a:latin typeface="+mn-lt"/>
                <a:ea typeface="+mn-ea"/>
                <a:cs typeface="+mn-cs"/>
              </a:rPr>
              <a:t>What is the issue? E.g. race, gender, age, etc.</a:t>
            </a:r>
          </a:p>
          <a:p>
            <a:pPr marL="171450" indent="-171450">
              <a:buFont typeface="Arial" panose="020B0604020202020204" pitchFamily="34" charset="0"/>
              <a:buChar char="•"/>
            </a:pPr>
            <a:r>
              <a:rPr lang="en-GB" sz="1200" b="0" i="1" u="none" kern="1200" dirty="0">
                <a:solidFill>
                  <a:schemeClr val="tx1"/>
                </a:solidFill>
                <a:effectLst/>
                <a:latin typeface="+mn-lt"/>
                <a:ea typeface="+mn-ea"/>
                <a:cs typeface="+mn-cs"/>
              </a:rPr>
              <a:t>How was it highlighted?</a:t>
            </a:r>
          </a:p>
          <a:p>
            <a:pPr marL="171450" indent="-171450">
              <a:buFont typeface="Arial" panose="020B0604020202020204" pitchFamily="34" charset="0"/>
              <a:buChar char="•"/>
            </a:pPr>
            <a:r>
              <a:rPr lang="en-GB" sz="1200" b="0" i="1" u="none" kern="1200" dirty="0">
                <a:solidFill>
                  <a:schemeClr val="tx1"/>
                </a:solidFill>
                <a:effectLst/>
                <a:latin typeface="+mn-lt"/>
                <a:ea typeface="+mn-ea"/>
                <a:cs typeface="+mn-cs"/>
              </a:rPr>
              <a:t>Has any action been taken to address the inequality? What outcome was there? E.g. backdated pay, compensation, etc.</a:t>
            </a:r>
          </a:p>
          <a:p>
            <a:endParaRPr lang="en-GB" sz="1200" b="0" i="1" u="none"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670D98F-992C-4AE6-8955-165A1C7072DD}" type="slidenum">
              <a:rPr lang="en-GB" smtClean="0"/>
              <a:t>9</a:t>
            </a:fld>
            <a:endParaRPr lang="en-GB"/>
          </a:p>
        </p:txBody>
      </p:sp>
    </p:spTree>
    <p:extLst>
      <p:ext uri="{BB962C8B-B14F-4D97-AF65-F5344CB8AC3E}">
        <p14:creationId xmlns:p14="http://schemas.microsoft.com/office/powerpoint/2010/main" val="42574532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kern="1200" dirty="0">
                <a:solidFill>
                  <a:schemeClr val="tx1"/>
                </a:solidFill>
                <a:effectLst/>
                <a:latin typeface="+mn-lt"/>
                <a:ea typeface="+mn-ea"/>
                <a:cs typeface="+mn-cs"/>
              </a:rPr>
              <a:t>Start by using the questions on the slide as a prompt for class discussion.</a:t>
            </a:r>
          </a:p>
          <a:p>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Organisations need to be responsible for the activities throughout their supply chains in order to be successful in a globalised, fast-changing world.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1" i="0" kern="1200" dirty="0">
                <a:solidFill>
                  <a:schemeClr val="tx1"/>
                </a:solidFill>
                <a:effectLst/>
                <a:latin typeface="+mn-lt"/>
                <a:ea typeface="+mn-ea"/>
                <a:cs typeface="+mn-cs"/>
              </a:rPr>
              <a:t>Green procurement - </a:t>
            </a:r>
            <a:r>
              <a:rPr lang="en-GB" sz="1200" kern="1200" dirty="0">
                <a:solidFill>
                  <a:schemeClr val="tx1"/>
                </a:solidFill>
                <a:effectLst/>
                <a:latin typeface="+mn-lt"/>
                <a:ea typeface="+mn-ea"/>
                <a:cs typeface="+mn-cs"/>
              </a:rPr>
              <a:t>The procurement of products and services that cause minimal negative environmental impacts at competitive prices. </a:t>
            </a:r>
          </a:p>
          <a:p>
            <a:pPr marL="171450" indent="-171450">
              <a:buFont typeface="Arial" panose="020B0604020202020204" pitchFamily="34" charset="0"/>
              <a:buChar char="•"/>
            </a:pPr>
            <a:r>
              <a:rPr lang="en-GB" sz="1200" b="1" i="0" kern="1200" dirty="0">
                <a:solidFill>
                  <a:schemeClr val="tx1"/>
                </a:solidFill>
                <a:effectLst/>
                <a:latin typeface="+mn-lt"/>
                <a:ea typeface="+mn-ea"/>
                <a:cs typeface="+mn-cs"/>
              </a:rPr>
              <a:t>Green logistics - </a:t>
            </a:r>
            <a:r>
              <a:rPr lang="en-GB" sz="1200" kern="1200" dirty="0">
                <a:solidFill>
                  <a:schemeClr val="tx1"/>
                </a:solidFill>
                <a:effectLst/>
                <a:latin typeface="+mn-lt"/>
                <a:ea typeface="+mn-ea"/>
                <a:cs typeface="+mn-cs"/>
              </a:rPr>
              <a:t>the process of minimising damage to the environment due to </a:t>
            </a:r>
            <a:r>
              <a:rPr lang="en-GB" sz="1200" u="none" kern="1200" dirty="0">
                <a:solidFill>
                  <a:srgbClr val="000000"/>
                </a:solidFill>
                <a:effectLst/>
                <a:latin typeface="+mn-lt"/>
                <a:ea typeface="+mn-ea"/>
                <a:cs typeface="+mn-cs"/>
              </a:rPr>
              <a:t>the logistics operations of an organisation.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Green procurement and green logistics can make a marked difference in curbing pollution from greenhouse gas emissions. </a:t>
            </a:r>
          </a:p>
          <a:p>
            <a:endParaRPr lang="en-GB" sz="1200" u="none" kern="1200" dirty="0">
              <a:solidFill>
                <a:srgbClr val="000000"/>
              </a:solidFill>
              <a:effectLst/>
              <a:latin typeface="+mn-lt"/>
              <a:ea typeface="+mn-ea"/>
              <a:cs typeface="+mn-cs"/>
            </a:endParaRPr>
          </a:p>
          <a:p>
            <a:r>
              <a:rPr lang="en-GB" sz="1200" i="1" u="none" kern="1200" dirty="0">
                <a:solidFill>
                  <a:srgbClr val="000000"/>
                </a:solidFill>
                <a:effectLst/>
                <a:latin typeface="+mn-lt"/>
                <a:ea typeface="+mn-ea"/>
                <a:cs typeface="+mn-cs"/>
              </a:rPr>
              <a:t>Check learners’ prior knowledge: what activities are included in logistics?</a:t>
            </a:r>
          </a:p>
          <a:p>
            <a:endParaRPr lang="en-GB" sz="1200" u="none" kern="1200" dirty="0">
              <a:solidFill>
                <a:srgbClr val="000000"/>
              </a:solidFill>
              <a:effectLst/>
              <a:latin typeface="+mn-lt"/>
              <a:ea typeface="+mn-ea"/>
              <a:cs typeface="+mn-cs"/>
            </a:endParaRPr>
          </a:p>
          <a:p>
            <a:r>
              <a:rPr lang="en-GB" sz="1200" u="none" kern="1200" dirty="0">
                <a:solidFill>
                  <a:srgbClr val="000000"/>
                </a:solidFill>
                <a:effectLst/>
                <a:latin typeface="+mn-lt"/>
                <a:ea typeface="+mn-ea"/>
                <a:cs typeface="+mn-cs"/>
              </a:rPr>
              <a:t>Logistics includes:</a:t>
            </a:r>
          </a:p>
          <a:p>
            <a:pPr marL="171450" indent="-171450">
              <a:buFont typeface="Arial" panose="020B0604020202020204" pitchFamily="34" charset="0"/>
              <a:buChar char="•"/>
            </a:pPr>
            <a:r>
              <a:rPr lang="en-GB" sz="1200" u="none" kern="1200" dirty="0">
                <a:solidFill>
                  <a:srgbClr val="000000"/>
                </a:solidFill>
                <a:effectLst/>
                <a:latin typeface="+mn-lt"/>
                <a:ea typeface="+mn-ea"/>
                <a:cs typeface="+mn-cs"/>
              </a:rPr>
              <a:t>transportation</a:t>
            </a:r>
          </a:p>
          <a:p>
            <a:pPr marL="171450" indent="-171450">
              <a:buFont typeface="Arial" panose="020B0604020202020204" pitchFamily="34" charset="0"/>
              <a:buChar char="•"/>
            </a:pPr>
            <a:r>
              <a:rPr lang="en-GB" sz="1200" u="none" kern="1200" dirty="0">
                <a:solidFill>
                  <a:srgbClr val="000000"/>
                </a:solidFill>
                <a:effectLst/>
                <a:latin typeface="+mn-lt"/>
                <a:ea typeface="+mn-ea"/>
                <a:cs typeface="+mn-cs"/>
              </a:rPr>
              <a:t>inventory management</a:t>
            </a:r>
          </a:p>
          <a:p>
            <a:pPr marL="171450" indent="-171450">
              <a:buFont typeface="Arial" panose="020B0604020202020204" pitchFamily="34" charset="0"/>
              <a:buChar char="•"/>
            </a:pPr>
            <a:r>
              <a:rPr lang="en-GB" sz="1200" u="none" kern="1200" dirty="0">
                <a:solidFill>
                  <a:srgbClr val="000000"/>
                </a:solidFill>
                <a:effectLst/>
                <a:latin typeface="+mn-lt"/>
                <a:ea typeface="+mn-ea"/>
                <a:cs typeface="+mn-cs"/>
              </a:rPr>
              <a:t>warehousing</a:t>
            </a:r>
          </a:p>
          <a:p>
            <a:pPr marL="171450" indent="-171450">
              <a:buFont typeface="Arial" panose="020B0604020202020204" pitchFamily="34" charset="0"/>
              <a:buChar char="•"/>
            </a:pPr>
            <a:r>
              <a:rPr lang="en-GB" sz="1200" u="none" kern="1200" dirty="0">
                <a:solidFill>
                  <a:srgbClr val="000000"/>
                </a:solidFill>
                <a:effectLst/>
                <a:latin typeface="+mn-lt"/>
                <a:ea typeface="+mn-ea"/>
                <a:cs typeface="+mn-cs"/>
              </a:rPr>
              <a:t>order fulfilment </a:t>
            </a:r>
          </a:p>
          <a:p>
            <a:pPr marL="171450" indent="-171450">
              <a:buFont typeface="Arial" panose="020B0604020202020204" pitchFamily="34" charset="0"/>
              <a:buChar char="•"/>
            </a:pPr>
            <a:r>
              <a:rPr lang="en-GB" sz="1200" u="none" kern="1200" dirty="0">
                <a:solidFill>
                  <a:srgbClr val="000000"/>
                </a:solidFill>
                <a:effectLst/>
                <a:latin typeface="+mn-lt"/>
                <a:ea typeface="+mn-ea"/>
                <a:cs typeface="+mn-cs"/>
              </a:rPr>
              <a:t>distribution. </a:t>
            </a:r>
          </a:p>
          <a:p>
            <a:pPr marL="171450" indent="-171450">
              <a:buFont typeface="Arial" panose="020B0604020202020204" pitchFamily="34" charset="0"/>
              <a:buChar char="•"/>
            </a:pPr>
            <a:r>
              <a:rPr lang="en-GB" sz="1200" u="none" kern="1200" dirty="0">
                <a:solidFill>
                  <a:srgbClr val="000000"/>
                </a:solidFill>
                <a:effectLst/>
                <a:latin typeface="+mn-lt"/>
                <a:ea typeface="+mn-ea"/>
                <a:cs typeface="+mn-cs"/>
              </a:rPr>
              <a:t>processes such as reuse, recycling and waste disposal.</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Methods to reduce a supply chain’s negative impact on the environment include:</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purchasing from environmentally aware and sustainable suppliers</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standardising product design for easier delivery</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reducing energy consumption and emissions in transport by using less fuel.</a:t>
            </a:r>
          </a:p>
          <a:p>
            <a:r>
              <a:rPr lang="en-GB" sz="1200" u="none" strike="noStrike" kern="1200" dirty="0">
                <a:solidFill>
                  <a:schemeClr val="tx1"/>
                </a:solidFill>
                <a:effectLst/>
                <a:latin typeface="+mn-lt"/>
                <a:ea typeface="+mn-ea"/>
                <a:cs typeface="+mn-cs"/>
              </a:rPr>
              <a:t> </a:t>
            </a:r>
            <a:endParaRPr lang="en-GB" sz="1200" i="1"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Activity – individual or in pairs</a:t>
            </a:r>
          </a:p>
          <a:p>
            <a:r>
              <a:rPr lang="en-GB" sz="1200" i="1" kern="1200" dirty="0">
                <a:solidFill>
                  <a:schemeClr val="tx1"/>
                </a:solidFill>
                <a:effectLst/>
                <a:latin typeface="+mn-lt"/>
                <a:ea typeface="+mn-ea"/>
                <a:cs typeface="+mn-cs"/>
              </a:rPr>
              <a:t>Carry out research to find other methods that can be implemented to reduce a supply chain’s impact on the environment.</a:t>
            </a:r>
          </a:p>
          <a:p>
            <a:r>
              <a:rPr lang="en-GB" sz="1200" i="1" kern="1200" dirty="0">
                <a:solidFill>
                  <a:schemeClr val="tx1"/>
                </a:solidFill>
                <a:effectLst/>
                <a:latin typeface="+mn-lt"/>
                <a:ea typeface="+mn-ea"/>
                <a:cs typeface="+mn-cs"/>
              </a:rPr>
              <a:t>(You might find it helpful to consider some examples or types of negative impacts of supply chains in the first instance)</a:t>
            </a:r>
          </a:p>
          <a:p>
            <a:endParaRPr lang="en-GB" sz="1200" i="1"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670D98F-992C-4AE6-8955-165A1C7072DD}" type="slidenum">
              <a:rPr lang="en-GB" smtClean="0"/>
              <a:t>10</a:t>
            </a:fld>
            <a:endParaRPr lang="en-GB"/>
          </a:p>
        </p:txBody>
      </p:sp>
    </p:spTree>
    <p:extLst>
      <p:ext uri="{BB962C8B-B14F-4D97-AF65-F5344CB8AC3E}">
        <p14:creationId xmlns:p14="http://schemas.microsoft.com/office/powerpoint/2010/main" val="11869306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External stakeholders</a:t>
            </a:r>
          </a:p>
          <a:p>
            <a:pPr marL="171450" indent="-171450">
              <a:buFont typeface="Arial" panose="020B0604020202020204" pitchFamily="34" charset="0"/>
              <a:buChar char="•"/>
            </a:pPr>
            <a:r>
              <a:rPr lang="en-GB" sz="1200" i="1" kern="1200" dirty="0">
                <a:solidFill>
                  <a:schemeClr val="tx1"/>
                </a:solidFill>
                <a:effectLst/>
                <a:latin typeface="+mn-lt"/>
                <a:ea typeface="+mn-ea"/>
                <a:cs typeface="+mn-cs"/>
              </a:rPr>
              <a:t>(refer to groups listed on slide) </a:t>
            </a:r>
            <a:r>
              <a:rPr lang="en-GB" sz="1200" kern="1200" dirty="0">
                <a:solidFill>
                  <a:schemeClr val="tx1"/>
                </a:solidFill>
                <a:effectLst/>
                <a:latin typeface="+mn-lt"/>
                <a:ea typeface="+mn-ea"/>
                <a:cs typeface="+mn-cs"/>
              </a:rPr>
              <a:t>e.g. environmental pressure groups, customers, the media, shareholders and regulators</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can use their power to influence organisations to improve their environmental performance – </a:t>
            </a:r>
            <a:r>
              <a:rPr lang="en-GB" sz="1200" i="1" kern="1200" dirty="0">
                <a:solidFill>
                  <a:schemeClr val="tx1"/>
                </a:solidFill>
                <a:effectLst/>
                <a:latin typeface="+mn-lt"/>
                <a:ea typeface="+mn-ea"/>
                <a:cs typeface="+mn-cs"/>
              </a:rPr>
              <a:t>Ask learners: Can you think of any examples?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Environmental pressure groups, or ‘Green’ activists</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advocate or work towards protecting the natural environment from destruction, whether individually or through organisations such as Greenpeace.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lobby for new environmental laws, enforce the existing ones or protest against and publicly oppose harmful projects. </a:t>
            </a:r>
          </a:p>
          <a:p>
            <a:r>
              <a:rPr lang="en-GB" sz="1200" u="none" strike="noStrike" kern="1200" dirty="0">
                <a:solidFill>
                  <a:schemeClr val="tx1"/>
                </a:solidFill>
                <a:effectLst/>
                <a:latin typeface="+mn-lt"/>
                <a:ea typeface="+mn-ea"/>
                <a:cs typeface="+mn-cs"/>
              </a:rPr>
              <a:t>Examples: </a:t>
            </a:r>
            <a:endParaRPr lang="en-GB" sz="120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The World Wide Fund for Nature</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The Australian Clean Ocean Foundation</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Media</a:t>
            </a:r>
          </a:p>
          <a:p>
            <a:r>
              <a:rPr lang="en-GB" sz="1200" kern="1200" dirty="0">
                <a:solidFill>
                  <a:schemeClr val="tx1"/>
                </a:solidFill>
                <a:effectLst/>
                <a:latin typeface="+mn-lt"/>
                <a:ea typeface="+mn-ea"/>
                <a:cs typeface="+mn-cs"/>
              </a:rPr>
              <a:t>Reports on and raises awareness of:</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environmental disasters caused by organisations</a:t>
            </a:r>
            <a:endParaRPr lang="en-GB" sz="1200" i="1"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i="0" kern="1200" dirty="0">
                <a:solidFill>
                  <a:schemeClr val="tx1"/>
                </a:solidFill>
                <a:effectLst/>
                <a:latin typeface="+mn-lt"/>
                <a:ea typeface="+mn-ea"/>
                <a:cs typeface="+mn-cs"/>
              </a:rPr>
              <a:t>organisations that fall short of the policies they say they adopt, e.g. ethical working conditions throughout their supply chain, reducing impact on environment, etc.</a:t>
            </a:r>
          </a:p>
          <a:p>
            <a:pPr marL="171450" indent="-171450">
              <a:buFont typeface="Arial" panose="020B0604020202020204" pitchFamily="34" charset="0"/>
              <a:buChar char="•"/>
            </a:pPr>
            <a:r>
              <a:rPr lang="en-GB" sz="1200" i="0" kern="1200" dirty="0">
                <a:solidFill>
                  <a:schemeClr val="tx1"/>
                </a:solidFill>
                <a:effectLst/>
                <a:latin typeface="+mn-lt"/>
                <a:ea typeface="+mn-ea"/>
                <a:cs typeface="+mn-cs"/>
              </a:rPr>
              <a:t>activities of environmental pressure groups</a:t>
            </a:r>
          </a:p>
          <a:p>
            <a:pPr marL="171450" indent="-171450">
              <a:buFont typeface="Arial" panose="020B0604020202020204" pitchFamily="34" charset="0"/>
              <a:buChar char="•"/>
            </a:pPr>
            <a:r>
              <a:rPr lang="en-GB" sz="1200" i="0" kern="1200" dirty="0">
                <a:solidFill>
                  <a:schemeClr val="tx1"/>
                </a:solidFill>
                <a:effectLst/>
                <a:latin typeface="+mn-lt"/>
                <a:ea typeface="+mn-ea"/>
                <a:cs typeface="+mn-cs"/>
              </a:rPr>
              <a:t>new legislation</a:t>
            </a:r>
          </a:p>
          <a:p>
            <a:pPr marL="0" indent="0">
              <a:buFont typeface="Arial" panose="020B0604020202020204" pitchFamily="34" charset="0"/>
              <a:buNone/>
            </a:pPr>
            <a:r>
              <a:rPr lang="en-GB" sz="1200" i="1" kern="1200" dirty="0">
                <a:solidFill>
                  <a:schemeClr val="tx1"/>
                </a:solidFill>
                <a:effectLst/>
                <a:latin typeface="+mn-lt"/>
                <a:ea typeface="+mn-ea"/>
                <a:cs typeface="+mn-cs"/>
              </a:rPr>
              <a:t>Discuss some examples of the above</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Consumers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becoming increasingly aware of environmental issues and the long-term impact of globalisation on society as well as on themselves. </a:t>
            </a:r>
            <a:r>
              <a:rPr lang="en-GB" sz="1200" i="1" kern="1200" dirty="0">
                <a:solidFill>
                  <a:schemeClr val="tx1"/>
                </a:solidFill>
                <a:effectLst/>
                <a:latin typeface="+mn-lt"/>
                <a:ea typeface="+mn-ea"/>
                <a:cs typeface="+mn-cs"/>
              </a:rPr>
              <a:t>(link back to media and environmental pressure groups)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keen to establish the source of what they eat and wear, and consider the impact it has on them and the wider world.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support businesses that have clear environmental protection policies in place and those that declare their goals publicly. </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Shareholders</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Want to obtain maximum return on investment, realise that reputation is a key factor, and want to be associated with organisations that are behaving in a responsible way</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Regulators</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Environmental legislation is the collection of laws and regulations on air quality, water quality, endangered wildlife and other environmental factors.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Legislation authorises agencies in a country to implement and enforce regulations. However, there is no international court for the environment.</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The most important agreements on climate change, or global warming, are the United Nations Framework Convention on Climate Change (1992), the Kyoto Protocol (1997) and the Paris Agreement (2015). </a:t>
            </a:r>
          </a:p>
          <a:p>
            <a:pPr marL="0" indent="0">
              <a:buFont typeface="Arial" panose="020B0604020202020204" pitchFamily="34" charset="0"/>
              <a:buNone/>
            </a:pPr>
            <a:endParaRPr lang="en-GB" dirty="0"/>
          </a:p>
          <a:p>
            <a:pPr marL="0" indent="0">
              <a:buFont typeface="Arial" panose="020B0604020202020204" pitchFamily="34" charset="0"/>
              <a:buNone/>
            </a:pPr>
            <a:r>
              <a:rPr lang="en-GB" i="1" dirty="0"/>
              <a:t>Activity</a:t>
            </a:r>
          </a:p>
          <a:p>
            <a:pPr marL="171450" indent="-171450">
              <a:buFont typeface="Arial" panose="020B0604020202020204" pitchFamily="34" charset="0"/>
              <a:buChar char="•"/>
            </a:pPr>
            <a:r>
              <a:rPr lang="en-GB" i="1" dirty="0"/>
              <a:t>Find examples of environmental pressure groups that are active in your country, and/or legislation that has recently been introduced.</a:t>
            </a:r>
          </a:p>
          <a:p>
            <a:pPr marL="171450" indent="-171450">
              <a:buFont typeface="Arial" panose="020B0604020202020204" pitchFamily="34" charset="0"/>
              <a:buChar char="•"/>
            </a:pPr>
            <a:r>
              <a:rPr lang="en-GB" i="1" dirty="0"/>
              <a:t>What issues were they related to?</a:t>
            </a:r>
          </a:p>
          <a:p>
            <a:pPr marL="171450" indent="-171450">
              <a:buFont typeface="Arial" panose="020B0604020202020204" pitchFamily="34" charset="0"/>
              <a:buChar char="•"/>
            </a:pPr>
            <a:r>
              <a:rPr lang="en-GB" i="1" dirty="0"/>
              <a:t>What has been the outcome?</a:t>
            </a:r>
          </a:p>
          <a:p>
            <a:pPr marL="171450" indent="-171450">
              <a:buFont typeface="Arial" panose="020B0604020202020204" pitchFamily="34" charset="0"/>
              <a:buChar char="•"/>
            </a:pPr>
            <a:r>
              <a:rPr lang="en-GB" i="1" dirty="0"/>
              <a:t>How was it reported on in the media? Try to find a couple of sources to compare different political stances.</a:t>
            </a:r>
          </a:p>
        </p:txBody>
      </p:sp>
      <p:sp>
        <p:nvSpPr>
          <p:cNvPr id="4" name="Slide Number Placeholder 3"/>
          <p:cNvSpPr>
            <a:spLocks noGrp="1"/>
          </p:cNvSpPr>
          <p:nvPr>
            <p:ph type="sldNum" sz="quarter" idx="10"/>
          </p:nvPr>
        </p:nvSpPr>
        <p:spPr/>
        <p:txBody>
          <a:bodyPr/>
          <a:lstStyle/>
          <a:p>
            <a:fld id="{2670D98F-992C-4AE6-8955-165A1C7072DD}" type="slidenum">
              <a:rPr lang="en-GB" smtClean="0"/>
              <a:t>11</a:t>
            </a:fld>
            <a:endParaRPr lang="en-GB"/>
          </a:p>
        </p:txBody>
      </p:sp>
    </p:spTree>
    <p:extLst>
      <p:ext uri="{BB962C8B-B14F-4D97-AF65-F5344CB8AC3E}">
        <p14:creationId xmlns:p14="http://schemas.microsoft.com/office/powerpoint/2010/main" val="34891613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Air quality </a:t>
            </a:r>
            <a:r>
              <a:rPr lang="en-GB" sz="1200" kern="1200" dirty="0">
                <a:solidFill>
                  <a:schemeClr val="tx1"/>
                </a:solidFill>
                <a:effectLst/>
                <a:latin typeface="+mn-lt"/>
                <a:ea typeface="+mn-ea"/>
                <a:cs typeface="+mn-cs"/>
              </a:rPr>
              <a:t>- the degree to which the air is clean, clear and free from pollutants such as smoke, dust and smog among other gaseous impurities in the air.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Carbon dioxide from the burning of fossil fuels and industrial processes accounts for 65% of greenhouse gas emissions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Man-made sources of pollution:</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greenhouse gas emissions from moving vehicles</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toxic gases, such as sulphur dioxide and nitrogen oxide from industries</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coal-powered plants and burning wood. </a:t>
            </a:r>
          </a:p>
          <a:p>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Refer to pie chart on slide to discuss the breakdown of global greenhouse gas emissions by sector.</a:t>
            </a:r>
          </a:p>
          <a:p>
            <a:r>
              <a:rPr lang="en-GB" sz="1200" i="1" kern="1200" dirty="0">
                <a:solidFill>
                  <a:schemeClr val="tx1"/>
                </a:solidFill>
                <a:effectLst/>
                <a:latin typeface="+mn-lt"/>
                <a:ea typeface="+mn-ea"/>
                <a:cs typeface="+mn-cs"/>
              </a:rPr>
              <a:t>Ask learners if any of the percentages surprise them, e.g. did they expect transport to produce more emissions than agriculture, etc.</a:t>
            </a:r>
          </a:p>
          <a:p>
            <a:r>
              <a:rPr lang="en-GB" sz="1200" i="1" kern="1200" dirty="0">
                <a:solidFill>
                  <a:schemeClr val="tx1"/>
                </a:solidFill>
                <a:effectLst/>
                <a:latin typeface="+mn-lt"/>
                <a:ea typeface="+mn-ea"/>
                <a:cs typeface="+mn-cs"/>
              </a:rPr>
              <a:t>Still referring to slide: </a:t>
            </a:r>
            <a:r>
              <a:rPr lang="en-GB" sz="1200" kern="1200" dirty="0">
                <a:solidFill>
                  <a:schemeClr val="tx1"/>
                </a:solidFill>
                <a:effectLst/>
                <a:latin typeface="+mn-lt"/>
                <a:ea typeface="+mn-ea"/>
                <a:cs typeface="+mn-cs"/>
              </a:rPr>
              <a:t>Transportation is responsible for 13% of greenhouse emissions.</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95% of these emissions comes from road transportation</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The other 5% comes from rail, civil aviation, domestic maritime transport and other methods of transport</a:t>
            </a:r>
          </a:p>
          <a:p>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Class discussion/research activity: How can procurement influence suppliers and contractors to reduce emissions? </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Calculating carbon footprint</a:t>
            </a:r>
          </a:p>
          <a:p>
            <a:r>
              <a:rPr lang="en-GB" sz="1200" kern="1200" dirty="0">
                <a:solidFill>
                  <a:schemeClr val="tx1"/>
                </a:solidFill>
                <a:effectLst/>
                <a:latin typeface="+mn-lt"/>
                <a:ea typeface="+mn-ea"/>
                <a:cs typeface="+mn-cs"/>
              </a:rPr>
              <a:t>There are several standards that can be used.</a:t>
            </a:r>
          </a:p>
          <a:p>
            <a:r>
              <a:rPr lang="en-GB" sz="1200" kern="1200" dirty="0">
                <a:solidFill>
                  <a:schemeClr val="tx1"/>
                </a:solidFill>
                <a:effectLst/>
                <a:latin typeface="+mn-lt"/>
                <a:ea typeface="+mn-ea"/>
                <a:cs typeface="+mn-cs"/>
              </a:rPr>
              <a:t>Most common is The Greenhouse Gas Protocol (or an industry standard based on this protocol)</a:t>
            </a:r>
          </a:p>
          <a:p>
            <a:r>
              <a:rPr lang="en-GB" sz="1200" kern="1200" dirty="0">
                <a:solidFill>
                  <a:schemeClr val="tx1"/>
                </a:solidFill>
                <a:effectLst/>
                <a:latin typeface="+mn-lt"/>
                <a:ea typeface="+mn-ea"/>
                <a:cs typeface="+mn-cs"/>
              </a:rPr>
              <a:t>Categorises emissions into three areas: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Scope 1 - direct emissions from purchased goods and services.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Scope 2 - indirect emissions, for example, the purchase of electricity, steam, heat and cooling.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Scope 3 – includes indirect emissions from activities outside an organisation’s own operations, for example, contracted transport. </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Carbon neutral </a:t>
            </a:r>
            <a:r>
              <a:rPr lang="en-GB" sz="1200" kern="1200" dirty="0">
                <a:solidFill>
                  <a:schemeClr val="tx1"/>
                </a:solidFill>
                <a:effectLst/>
                <a:latin typeface="+mn-lt"/>
                <a:ea typeface="+mn-ea"/>
                <a:cs typeface="+mn-cs"/>
              </a:rPr>
              <a:t>– the offsetting of emissions by funding an equivalent amount of carbon savings elsewhere in the world. </a:t>
            </a:r>
          </a:p>
          <a:p>
            <a:r>
              <a:rPr lang="en-GB" sz="1200" kern="1200" dirty="0">
                <a:solidFill>
                  <a:schemeClr val="tx1"/>
                </a:solidFill>
                <a:effectLst/>
                <a:latin typeface="+mn-lt"/>
                <a:ea typeface="+mn-ea"/>
                <a:cs typeface="+mn-cs"/>
              </a:rPr>
              <a:t> </a:t>
            </a:r>
          </a:p>
          <a:p>
            <a:r>
              <a:rPr lang="en-GB" sz="1200" i="1" kern="1200" dirty="0">
                <a:solidFill>
                  <a:schemeClr val="tx1"/>
                </a:solidFill>
                <a:effectLst/>
                <a:latin typeface="+mn-lt"/>
                <a:ea typeface="+mn-ea"/>
                <a:cs typeface="+mn-cs"/>
              </a:rPr>
              <a:t>Activity</a:t>
            </a:r>
          </a:p>
          <a:p>
            <a:r>
              <a:rPr lang="en-GB" sz="1200" i="1" kern="1200" dirty="0">
                <a:solidFill>
                  <a:schemeClr val="tx1"/>
                </a:solidFill>
                <a:effectLst/>
                <a:latin typeface="+mn-lt"/>
                <a:ea typeface="+mn-ea"/>
                <a:cs typeface="+mn-cs"/>
              </a:rPr>
              <a:t>What other methods can be used to calculate a carbon footprint?</a:t>
            </a:r>
          </a:p>
        </p:txBody>
      </p:sp>
      <p:sp>
        <p:nvSpPr>
          <p:cNvPr id="4" name="Slide Number Placeholder 3"/>
          <p:cNvSpPr>
            <a:spLocks noGrp="1"/>
          </p:cNvSpPr>
          <p:nvPr>
            <p:ph type="sldNum" sz="quarter" idx="10"/>
          </p:nvPr>
        </p:nvSpPr>
        <p:spPr/>
        <p:txBody>
          <a:bodyPr/>
          <a:lstStyle/>
          <a:p>
            <a:fld id="{2670D98F-992C-4AE6-8955-165A1C7072DD}" type="slidenum">
              <a:rPr lang="en-GB" smtClean="0"/>
              <a:t>12</a:t>
            </a:fld>
            <a:endParaRPr lang="en-GB"/>
          </a:p>
        </p:txBody>
      </p:sp>
    </p:spTree>
    <p:extLst>
      <p:ext uri="{BB962C8B-B14F-4D97-AF65-F5344CB8AC3E}">
        <p14:creationId xmlns:p14="http://schemas.microsoft.com/office/powerpoint/2010/main" val="3178433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1" kern="1200" dirty="0">
                <a:solidFill>
                  <a:schemeClr val="tx1"/>
                </a:solidFill>
                <a:effectLst/>
                <a:latin typeface="+mn-lt"/>
                <a:ea typeface="+mn-ea"/>
                <a:cs typeface="+mn-cs"/>
              </a:rPr>
              <a:t>The next two slides explore some of the environmental impacts of storage and transportation: noise and visual pollution, vibrations, land take and workplace injuries.</a:t>
            </a: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Noise pollution </a:t>
            </a:r>
            <a:r>
              <a:rPr lang="en-GB" sz="1200" kern="1200" dirty="0">
                <a:solidFill>
                  <a:schemeClr val="tx1"/>
                </a:solidFill>
                <a:effectLst/>
                <a:latin typeface="+mn-lt"/>
                <a:ea typeface="+mn-ea"/>
                <a:cs typeface="+mn-cs"/>
              </a:rPr>
              <a:t>- unwanted or excessive sound that can have detrimental effects on human health and environmental quality.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Can affect workers and the general public.</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Key industries that produce noise pollution include construction, road and air transport.</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Mainly controlled by laws and ordinances at local, regional, and national levels which aim to mitigate the adverse effects.</a:t>
            </a:r>
          </a:p>
          <a:p>
            <a:pPr marL="171450" indent="-171450">
              <a:buFont typeface="Arial" panose="020B0604020202020204" pitchFamily="34" charset="0"/>
              <a:buChar char="•"/>
            </a:pPr>
            <a:r>
              <a:rPr lang="en-GB" sz="1200" i="1" kern="1200" dirty="0">
                <a:solidFill>
                  <a:schemeClr val="tx1"/>
                </a:solidFill>
                <a:effectLst/>
                <a:latin typeface="+mn-lt"/>
                <a:ea typeface="+mn-ea"/>
                <a:cs typeface="+mn-cs"/>
              </a:rPr>
              <a:t>Refer to diagrams on slide. </a:t>
            </a:r>
          </a:p>
          <a:p>
            <a:pPr marL="171450" indent="-171450">
              <a:buFont typeface="Arial" panose="020B0604020202020204" pitchFamily="34" charset="0"/>
              <a:buChar char="•"/>
            </a:pPr>
            <a:r>
              <a:rPr lang="en-GB" sz="1200" i="1" kern="1200" dirty="0">
                <a:solidFill>
                  <a:schemeClr val="tx1"/>
                </a:solidFill>
                <a:effectLst/>
                <a:latin typeface="+mn-lt"/>
                <a:ea typeface="+mn-ea"/>
                <a:cs typeface="+mn-cs"/>
              </a:rPr>
              <a:t>Class discussion about the activities listed in the Decibel levels diagram. (note: this is for humans, not animals, which can have more sensitive/acute hearing)</a:t>
            </a:r>
          </a:p>
          <a:p>
            <a:pPr marL="171450" indent="-171450">
              <a:buFont typeface="Arial" panose="020B0604020202020204" pitchFamily="34" charset="0"/>
              <a:buChar char="•"/>
            </a:pPr>
            <a:r>
              <a:rPr lang="en-GB" sz="1200" i="1" kern="1200" dirty="0">
                <a:solidFill>
                  <a:schemeClr val="tx1"/>
                </a:solidFill>
                <a:effectLst/>
                <a:latin typeface="+mn-lt"/>
                <a:ea typeface="+mn-ea"/>
                <a:cs typeface="+mn-cs"/>
              </a:rPr>
              <a:t>Consider the implications of the airplane graphic: how has the noise footprint changed? (prompt: is it larger or smaller?) What do you think prompted this change? (prompt: discovering the impact on people, putting regulations in place to make industry make improvements, etc.) What impact might this have had on the industry? (e.g. could have increased costs as innovative methods were required to find solutions, could have reduced costs, has reduced extent of impact on those living near to airports)</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Visual pollution </a:t>
            </a:r>
            <a:r>
              <a:rPr lang="en-GB" sz="1200" b="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the extreme loss of aesthetic attraction which can impair a person’s ability to enjoy their view and can cause stress.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Examples: advertising billboards, dangling telephone and power lines, landfill sites, graffiti, badly maintained buildings, derelict vehicles, deforestation.</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Too much visual stimulation can lead to eye strain, distraction and too much noise.</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The World Health Organization found that people who have a bad view out of their window are 40% more likely to develop depression. </a:t>
            </a:r>
            <a:endParaRPr lang="en-GB" dirty="0"/>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2670D98F-992C-4AE6-8955-165A1C7072DD}" type="slidenum">
              <a:rPr lang="en-GB" smtClean="0"/>
              <a:t>13</a:t>
            </a:fld>
            <a:endParaRPr lang="en-GB"/>
          </a:p>
        </p:txBody>
      </p:sp>
    </p:spTree>
    <p:extLst>
      <p:ext uri="{BB962C8B-B14F-4D97-AF65-F5344CB8AC3E}">
        <p14:creationId xmlns:p14="http://schemas.microsoft.com/office/powerpoint/2010/main" val="13980112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Vibrations</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Caused by moving trains and other forms of transport</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Physical vibration is transmitted through the ground as structurally borne noise or as airborne noise. </a:t>
            </a:r>
            <a:r>
              <a:rPr lang="en-GB" sz="1200" i="1" kern="1200" dirty="0">
                <a:solidFill>
                  <a:schemeClr val="tx1"/>
                </a:solidFill>
                <a:effectLst/>
                <a:latin typeface="+mn-lt"/>
                <a:ea typeface="+mn-ea"/>
                <a:cs typeface="+mn-cs"/>
              </a:rPr>
              <a:t>(refer to diagram)</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Structurally borne noise is propagated in wave form in the ground, and can be transmitted into buildings through the foundations. It can cause the building to vibrate, which people can feel. </a:t>
            </a:r>
            <a:r>
              <a:rPr lang="en-GB" sz="1200" i="1" kern="1200" dirty="0">
                <a:solidFill>
                  <a:schemeClr val="tx1"/>
                </a:solidFill>
                <a:effectLst/>
                <a:latin typeface="+mn-lt"/>
                <a:ea typeface="+mn-ea"/>
                <a:cs typeface="+mn-cs"/>
              </a:rPr>
              <a:t>(refer to image on slide)</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Secondary airborne noise – occurs when audible sound waves are generated by vibrations </a:t>
            </a:r>
            <a:r>
              <a:rPr lang="en-GB" sz="1200" i="1" kern="1200" dirty="0">
                <a:solidFill>
                  <a:schemeClr val="tx1"/>
                </a:solidFill>
                <a:effectLst/>
                <a:latin typeface="+mn-lt"/>
                <a:ea typeface="+mn-ea"/>
                <a:cs typeface="+mn-cs"/>
              </a:rPr>
              <a:t>(refer to diagram)</a:t>
            </a:r>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Can have similar effects on people’s health and comfort levels as exposure to excessive noise.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Long term, can cause structural problems to a building, which can be expensive to repair. </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Land take </a:t>
            </a:r>
            <a:r>
              <a:rPr lang="en-GB" sz="1200" kern="1200" dirty="0">
                <a:solidFill>
                  <a:schemeClr val="tx1"/>
                </a:solidFill>
                <a:effectLst/>
                <a:latin typeface="+mn-lt"/>
                <a:ea typeface="+mn-ea"/>
                <a:cs typeface="+mn-cs"/>
              </a:rPr>
              <a:t>- the intentional change of land use from natural or semi-natural form to use by populations or industry.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Example: when a new factory is built in the middle of the countryside.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Can have knock-on effects, e.g. supply chains may build up in the location, which creates more employment opportunities, which brings more people to the area, which can then lead to housing and schools being built. </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Workplace injuries</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Can result from slips, trips and falls, over-exertion, falling objects, buildings and machinery.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Many incidents and accidents that happen at work can be prevented if guidelines and laws are followed.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It’s the employer’s responsibility to keep the work environment free from hazards and provide training and personal protective equipment to employees where appropriate.</a:t>
            </a:r>
          </a:p>
          <a:p>
            <a:endParaRPr lang="en-GB" dirty="0"/>
          </a:p>
          <a:p>
            <a:r>
              <a:rPr lang="en-GB" i="1" dirty="0"/>
              <a:t>Research activity </a:t>
            </a:r>
          </a:p>
          <a:p>
            <a:pPr marL="171450" indent="-171450">
              <a:buFont typeface="Arial" panose="020B0604020202020204" pitchFamily="34" charset="0"/>
              <a:buChar char="•"/>
            </a:pPr>
            <a:r>
              <a:rPr lang="en-GB" i="1" dirty="0"/>
              <a:t>Divide the class into five groups, and assign each group one of the impacts of storage and transportation discussed: noise, visual, vibrations, land take and workplace injuries.</a:t>
            </a:r>
          </a:p>
          <a:p>
            <a:pPr marL="171450" indent="-171450">
              <a:buFont typeface="Arial" panose="020B0604020202020204" pitchFamily="34" charset="0"/>
              <a:buChar char="•"/>
            </a:pPr>
            <a:r>
              <a:rPr lang="en-GB" i="1" dirty="0"/>
              <a:t>Each group to carry out research to find examples of news articles or court cases relating to the impact. </a:t>
            </a:r>
          </a:p>
          <a:p>
            <a:pPr marL="171450" indent="-171450">
              <a:buFont typeface="Arial" panose="020B0604020202020204" pitchFamily="34" charset="0"/>
              <a:buChar char="•"/>
            </a:pPr>
            <a:r>
              <a:rPr lang="en-GB" i="1" dirty="0"/>
              <a:t>Challenge each person in each group to find one example and note down key facts, such as the parties involved, the date, the nature of the impact, and the outcome.</a:t>
            </a:r>
          </a:p>
          <a:p>
            <a:pPr marL="171450" indent="-171450">
              <a:buFont typeface="Arial" panose="020B0604020202020204" pitchFamily="34" charset="0"/>
              <a:buChar char="•"/>
            </a:pPr>
            <a:r>
              <a:rPr lang="en-GB" i="1" dirty="0"/>
              <a:t>The group should then convene to discuss examples – compare similarities and differences, and decide which to present to the class.</a:t>
            </a:r>
          </a:p>
          <a:p>
            <a:pPr marL="171450" indent="-171450">
              <a:buFont typeface="Arial" panose="020B0604020202020204" pitchFamily="34" charset="0"/>
              <a:buChar char="•"/>
            </a:pPr>
            <a:r>
              <a:rPr lang="en-GB" i="1" dirty="0"/>
              <a:t>Each group to present the key facts of their chosen example to the class.</a:t>
            </a:r>
          </a:p>
          <a:p>
            <a:endParaRPr lang="en-GB" i="1" dirty="0"/>
          </a:p>
          <a:p>
            <a:endParaRPr lang="en-GB" i="1" dirty="0"/>
          </a:p>
          <a:p>
            <a:endParaRPr lang="en-GB" i="1" dirty="0"/>
          </a:p>
        </p:txBody>
      </p:sp>
      <p:sp>
        <p:nvSpPr>
          <p:cNvPr id="4" name="Slide Number Placeholder 3"/>
          <p:cNvSpPr>
            <a:spLocks noGrp="1"/>
          </p:cNvSpPr>
          <p:nvPr>
            <p:ph type="sldNum" sz="quarter" idx="10"/>
          </p:nvPr>
        </p:nvSpPr>
        <p:spPr/>
        <p:txBody>
          <a:bodyPr/>
          <a:lstStyle/>
          <a:p>
            <a:fld id="{2670D98F-992C-4AE6-8955-165A1C7072DD}" type="slidenum">
              <a:rPr lang="en-GB" smtClean="0"/>
              <a:t>14</a:t>
            </a:fld>
            <a:endParaRPr lang="en-GB"/>
          </a:p>
        </p:txBody>
      </p:sp>
    </p:spTree>
    <p:extLst>
      <p:ext uri="{BB962C8B-B14F-4D97-AF65-F5344CB8AC3E}">
        <p14:creationId xmlns:p14="http://schemas.microsoft.com/office/powerpoint/2010/main" val="34908316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Ways to reduce the impact on the environment of activities that produce carbon emissions: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reduce water consumption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reduce the amount of waste produced</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recycle more waste so less ends up in landfill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improve sustainable procurement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report transparently on key sustainability issues.</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‘Green’ transport</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Replace traditional modes of transportation that depend on fossil fuels with more eco-friendly methods.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Examples include: low-emission buses </a:t>
            </a:r>
            <a:r>
              <a:rPr lang="en-GB" sz="1200" i="1" kern="1200" dirty="0">
                <a:solidFill>
                  <a:schemeClr val="tx1"/>
                </a:solidFill>
                <a:effectLst/>
                <a:latin typeface="+mn-lt"/>
                <a:ea typeface="+mn-ea"/>
                <a:cs typeface="+mn-cs"/>
              </a:rPr>
              <a:t>(refer to graphic on slide and discuss the impact and implications of the technological advances)</a:t>
            </a:r>
            <a:r>
              <a:rPr lang="en-GB" sz="1200" kern="1200" dirty="0">
                <a:solidFill>
                  <a:schemeClr val="tx1"/>
                </a:solidFill>
                <a:effectLst/>
                <a:latin typeface="+mn-lt"/>
                <a:ea typeface="+mn-ea"/>
                <a:cs typeface="+mn-cs"/>
              </a:rPr>
              <a:t>, hybrid cars, electric cars and motorcycles, eco-friendly trains, and the increased use of bicycles. </a:t>
            </a:r>
          </a:p>
          <a:p>
            <a:pPr marL="171450" indent="-171450">
              <a:buFont typeface="Arial" panose="020B0604020202020204" pitchFamily="34" charset="0"/>
              <a:buChar char="•"/>
            </a:pPr>
            <a:r>
              <a:rPr lang="en-GB" sz="1200" kern="1200" dirty="0" err="1">
                <a:solidFill>
                  <a:schemeClr val="tx1"/>
                </a:solidFill>
                <a:effectLst/>
                <a:latin typeface="+mn-lt"/>
                <a:ea typeface="+mn-ea"/>
                <a:cs typeface="+mn-cs"/>
              </a:rPr>
              <a:t>CycleLogistics</a:t>
            </a:r>
            <a:r>
              <a:rPr lang="en-GB" sz="1200" kern="1200" dirty="0">
                <a:solidFill>
                  <a:schemeClr val="tx1"/>
                </a:solidFill>
                <a:effectLst/>
                <a:latin typeface="+mn-lt"/>
                <a:ea typeface="+mn-ea"/>
                <a:cs typeface="+mn-cs"/>
              </a:rPr>
              <a:t> estimates that 51% of goods transported in cities could be shifted to bicycles and cargo bikes, which would significantly reduce emissions and congestion.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Advantages include reduced carbon emissions, a decrease in pollution rates, lower cost energy, and it would contribute to building a sustainable economy.</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‘Green’ buildings</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Buildings that reduce or eliminate the negative impacts it has on the environment, and can even create positive impacts.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Benefits can be achieved in the design, construction or operation phase.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Examples include: </a:t>
            </a:r>
          </a:p>
          <a:p>
            <a:pPr marL="628650" lvl="1" indent="-171450">
              <a:buFont typeface="Arial" panose="020B0604020202020204" pitchFamily="34" charset="0"/>
              <a:buChar char="•"/>
            </a:pPr>
            <a:r>
              <a:rPr lang="en-GB" sz="1200" kern="1200" dirty="0">
                <a:solidFill>
                  <a:schemeClr val="tx1"/>
                </a:solidFill>
                <a:effectLst/>
                <a:latin typeface="+mn-lt"/>
                <a:ea typeface="+mn-ea"/>
                <a:cs typeface="+mn-cs"/>
              </a:rPr>
              <a:t>using energy, water and other resources efficiently</a:t>
            </a:r>
          </a:p>
          <a:p>
            <a:pPr marL="628650" lvl="1" indent="-171450">
              <a:buFont typeface="Arial" panose="020B0604020202020204" pitchFamily="34" charset="0"/>
              <a:buChar char="•"/>
            </a:pPr>
            <a:r>
              <a:rPr lang="en-GB" sz="1200" kern="1200" dirty="0">
                <a:solidFill>
                  <a:schemeClr val="tx1"/>
                </a:solidFill>
                <a:effectLst/>
                <a:latin typeface="+mn-lt"/>
                <a:ea typeface="+mn-ea"/>
                <a:cs typeface="+mn-cs"/>
              </a:rPr>
              <a:t>using renewable energy, such as solar energy</a:t>
            </a:r>
          </a:p>
          <a:p>
            <a:pPr marL="628650" lvl="1" indent="-171450">
              <a:buFont typeface="Arial" panose="020B0604020202020204" pitchFamily="34" charset="0"/>
              <a:buChar char="•"/>
            </a:pPr>
            <a:r>
              <a:rPr lang="en-GB" sz="1200" kern="1200" dirty="0">
                <a:solidFill>
                  <a:schemeClr val="tx1"/>
                </a:solidFill>
                <a:effectLst/>
                <a:latin typeface="+mn-lt"/>
                <a:ea typeface="+mn-ea"/>
                <a:cs typeface="+mn-cs"/>
              </a:rPr>
              <a:t>using non-toxic materials that are ethically and sustainably sourced.</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A zero-carbon building - maximises energy efficiency and recycling.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Energy efficiency in the construction sector can be achieved with the aid of government regulation. Tax benefits and special funding are used as incentives. </a:t>
            </a:r>
          </a:p>
          <a:p>
            <a:endParaRPr lang="en-GB" dirty="0"/>
          </a:p>
          <a:p>
            <a:r>
              <a:rPr lang="en-GB" b="0" i="1" dirty="0"/>
              <a:t>Activity</a:t>
            </a:r>
          </a:p>
          <a:p>
            <a:r>
              <a:rPr lang="en-GB" b="0" i="1" dirty="0"/>
              <a:t>Divide the class into pairs. One person from each pair to research green transport, the other to research green buildings.</a:t>
            </a:r>
          </a:p>
          <a:p>
            <a:r>
              <a:rPr lang="en-GB" b="0" i="1" dirty="0"/>
              <a:t>Ask them to find out and note down key facts such as government regulations, targets or incentives, examples, further innovations that are in development.</a:t>
            </a:r>
          </a:p>
          <a:p>
            <a:r>
              <a:rPr lang="en-GB" b="0" i="1" dirty="0"/>
              <a:t>Pairs to get together and share their research with each other to exchange ideas.</a:t>
            </a:r>
          </a:p>
        </p:txBody>
      </p:sp>
      <p:sp>
        <p:nvSpPr>
          <p:cNvPr id="4" name="Slide Number Placeholder 3"/>
          <p:cNvSpPr>
            <a:spLocks noGrp="1"/>
          </p:cNvSpPr>
          <p:nvPr>
            <p:ph type="sldNum" sz="quarter" idx="10"/>
          </p:nvPr>
        </p:nvSpPr>
        <p:spPr/>
        <p:txBody>
          <a:bodyPr/>
          <a:lstStyle/>
          <a:p>
            <a:fld id="{2670D98F-992C-4AE6-8955-165A1C7072DD}" type="slidenum">
              <a:rPr lang="en-GB" smtClean="0"/>
              <a:t>15</a:t>
            </a:fld>
            <a:endParaRPr lang="en-GB"/>
          </a:p>
        </p:txBody>
      </p:sp>
    </p:spTree>
    <p:extLst>
      <p:ext uri="{BB962C8B-B14F-4D97-AF65-F5344CB8AC3E}">
        <p14:creationId xmlns:p14="http://schemas.microsoft.com/office/powerpoint/2010/main" val="26840182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CSR policies – </a:t>
            </a:r>
            <a:r>
              <a:rPr lang="en-GB" sz="1200" b="0" kern="1200" dirty="0">
                <a:solidFill>
                  <a:schemeClr val="tx1"/>
                </a:solidFill>
                <a:effectLst/>
                <a:latin typeface="+mn-lt"/>
                <a:ea typeface="+mn-ea"/>
                <a:cs typeface="+mn-cs"/>
              </a:rPr>
              <a:t>also </a:t>
            </a:r>
            <a:r>
              <a:rPr lang="en-GB" sz="1200" kern="1200" dirty="0">
                <a:solidFill>
                  <a:schemeClr val="tx1"/>
                </a:solidFill>
                <a:effectLst/>
                <a:latin typeface="+mn-lt"/>
                <a:ea typeface="+mn-ea"/>
                <a:cs typeface="+mn-cs"/>
              </a:rPr>
              <a:t>referred to as sustainability policies and guidelines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Include the standards and processes that organisations expect to achieve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Can be used to </a:t>
            </a:r>
            <a:r>
              <a:rPr lang="en-IE" sz="1200" kern="1200" dirty="0">
                <a:solidFill>
                  <a:schemeClr val="tx1"/>
                </a:solidFill>
                <a:effectLst/>
                <a:latin typeface="+mn-lt"/>
                <a:ea typeface="+mn-ea"/>
                <a:cs typeface="+mn-cs"/>
              </a:rPr>
              <a:t>provide guidance on best practice as well as the rules that should be followed.</a:t>
            </a:r>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Corporate governance is needed in order to successfully implement CSR activities and ensure that the activities of the organisation and its supply chain are conducted while adhering to ethical, legal and professional standards.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Supply chain management plays a large role in the adoption of CSR policies, both within the organisation itself and those of its suppliers and business partners. </a:t>
            </a:r>
          </a:p>
          <a:p>
            <a:pPr marL="171450" indent="-171450">
              <a:buFont typeface="Arial" panose="020B0604020202020204" pitchFamily="34" charset="0"/>
              <a:buChar char="•"/>
            </a:pPr>
            <a:r>
              <a:rPr lang="en-IE" sz="1200" kern="1200" dirty="0">
                <a:solidFill>
                  <a:schemeClr val="tx1"/>
                </a:solidFill>
                <a:effectLst/>
                <a:latin typeface="+mn-lt"/>
                <a:ea typeface="+mn-ea"/>
                <a:cs typeface="+mn-cs"/>
              </a:rPr>
              <a:t>Many organisations publish their CSR objectives and resulting achievements. </a:t>
            </a:r>
          </a:p>
          <a:p>
            <a:pPr marL="171450" indent="-171450">
              <a:buFont typeface="Arial" panose="020B0604020202020204" pitchFamily="34" charset="0"/>
              <a:buChar char="•"/>
            </a:pPr>
            <a:r>
              <a:rPr lang="en-IE" sz="1200" kern="1200" dirty="0">
                <a:solidFill>
                  <a:schemeClr val="tx1"/>
                </a:solidFill>
                <a:effectLst/>
                <a:latin typeface="+mn-lt"/>
                <a:ea typeface="+mn-ea"/>
                <a:cs typeface="+mn-cs"/>
              </a:rPr>
              <a:t>The organisation’s vision, mission and underlying values feed into procurement policies and procedures that support the company’s CSR goals. E.g. </a:t>
            </a:r>
            <a:r>
              <a:rPr lang="en-ZA" sz="1200" kern="1200" dirty="0">
                <a:solidFill>
                  <a:schemeClr val="tx1"/>
                </a:solidFill>
                <a:effectLst/>
                <a:latin typeface="+mn-lt"/>
                <a:ea typeface="+mn-ea"/>
                <a:cs typeface="+mn-cs"/>
              </a:rPr>
              <a:t>Konica Minolta periodically asks its main suppliers and production sites to participate in CSR activities, such as completing self-assessment questionnaires in order to drive improvements.</a:t>
            </a:r>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The United Nations, ISO and the OECD have all developed international guidelines for implementation which many organisations follow voluntarily.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Works with the organisation’s Code of Conduct and Code of Ethics. </a:t>
            </a:r>
            <a:r>
              <a:rPr lang="en-GB" sz="1200" i="1" kern="1200" dirty="0">
                <a:solidFill>
                  <a:schemeClr val="tx1"/>
                </a:solidFill>
                <a:effectLst/>
                <a:latin typeface="+mn-lt"/>
                <a:ea typeface="+mn-ea"/>
                <a:cs typeface="+mn-cs"/>
              </a:rPr>
              <a:t>Refer to extract from CIPS Corporate Code of Ethics on slide</a:t>
            </a:r>
          </a:p>
          <a:p>
            <a:endParaRPr lang="en-GB" dirty="0"/>
          </a:p>
          <a:p>
            <a:r>
              <a:rPr lang="en-GB" i="1" dirty="0"/>
              <a:t>Activity – individual or pairs</a:t>
            </a:r>
          </a:p>
          <a:p>
            <a:r>
              <a:rPr lang="en-GB" i="1" dirty="0"/>
              <a:t>1. Take a look at the CIPS Corporate Code of Ethics</a:t>
            </a:r>
          </a:p>
          <a:p>
            <a:pPr marL="171450" indent="-171450">
              <a:buFont typeface="Arial" panose="020B0604020202020204" pitchFamily="34" charset="0"/>
              <a:buChar char="•"/>
            </a:pPr>
            <a:r>
              <a:rPr lang="en-GB" i="1" dirty="0"/>
              <a:t>What areas does it cover?</a:t>
            </a:r>
          </a:p>
          <a:p>
            <a:pPr marL="171450" indent="-171450">
              <a:buFont typeface="Arial" panose="020B0604020202020204" pitchFamily="34" charset="0"/>
              <a:buChar char="•"/>
            </a:pPr>
            <a:r>
              <a:rPr lang="en-GB" i="1" dirty="0"/>
              <a:t>Why do you think CIPS has decided they are important?</a:t>
            </a:r>
          </a:p>
          <a:p>
            <a:r>
              <a:rPr lang="en-GB" i="1" dirty="0"/>
              <a:t>2. Locate the mission statement for a well-known brand. What are their key focuses?</a:t>
            </a:r>
          </a:p>
          <a:p>
            <a:endParaRPr lang="en-GB" i="1" dirty="0"/>
          </a:p>
        </p:txBody>
      </p:sp>
      <p:sp>
        <p:nvSpPr>
          <p:cNvPr id="4" name="Slide Number Placeholder 3"/>
          <p:cNvSpPr>
            <a:spLocks noGrp="1"/>
          </p:cNvSpPr>
          <p:nvPr>
            <p:ph type="sldNum" sz="quarter" idx="10"/>
          </p:nvPr>
        </p:nvSpPr>
        <p:spPr/>
        <p:txBody>
          <a:bodyPr/>
          <a:lstStyle/>
          <a:p>
            <a:fld id="{2670D98F-992C-4AE6-8955-165A1C7072DD}" type="slidenum">
              <a:rPr lang="en-GB" smtClean="0"/>
              <a:t>16</a:t>
            </a:fld>
            <a:endParaRPr lang="en-GB"/>
          </a:p>
        </p:txBody>
      </p:sp>
    </p:spTree>
    <p:extLst>
      <p:ext uri="{BB962C8B-B14F-4D97-AF65-F5344CB8AC3E}">
        <p14:creationId xmlns:p14="http://schemas.microsoft.com/office/powerpoint/2010/main" val="13649199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sz="1200" b="1" kern="1200" dirty="0">
                <a:solidFill>
                  <a:schemeClr val="tx1"/>
                </a:solidFill>
                <a:effectLst/>
                <a:latin typeface="+mn-lt"/>
                <a:ea typeface="+mn-ea"/>
                <a:cs typeface="+mn-cs"/>
              </a:rPr>
              <a:t>Social, ecological and economic impacts</a:t>
            </a:r>
          </a:p>
          <a:p>
            <a:pPr marL="171450" indent="-171450">
              <a:buFont typeface="Arial" panose="020B0604020202020204" pitchFamily="34" charset="0"/>
              <a:buChar char="•"/>
            </a:pPr>
            <a:r>
              <a:rPr lang="en-IE" sz="1200" kern="1200" dirty="0">
                <a:solidFill>
                  <a:schemeClr val="tx1"/>
                </a:solidFill>
                <a:effectLst/>
                <a:latin typeface="+mn-lt"/>
                <a:ea typeface="+mn-ea"/>
                <a:cs typeface="+mn-cs"/>
              </a:rPr>
              <a:t>Companies have traditionally focused on reporting their performance on financial and accounting information </a:t>
            </a:r>
            <a:r>
              <a:rPr lang="en-IE" sz="1200" i="1" kern="1200" dirty="0">
                <a:solidFill>
                  <a:schemeClr val="tx1"/>
                </a:solidFill>
                <a:effectLst/>
                <a:latin typeface="+mn-lt"/>
                <a:ea typeface="+mn-ea"/>
                <a:cs typeface="+mn-cs"/>
              </a:rPr>
              <a:t>(economic)</a:t>
            </a:r>
          </a:p>
          <a:p>
            <a:pPr marL="171450" indent="-171450">
              <a:buFont typeface="Arial" panose="020B0604020202020204" pitchFamily="34" charset="0"/>
              <a:buChar char="•"/>
            </a:pPr>
            <a:r>
              <a:rPr lang="en-IE" sz="1200" kern="1200" dirty="0">
                <a:solidFill>
                  <a:schemeClr val="tx1"/>
                </a:solidFill>
                <a:effectLst/>
                <a:latin typeface="+mn-lt"/>
                <a:ea typeface="+mn-ea"/>
                <a:cs typeface="+mn-cs"/>
              </a:rPr>
              <a:t>Recently there has been a shift to reporting on their ecological and social impacts in order to assess their complete business performance. </a:t>
            </a:r>
          </a:p>
          <a:p>
            <a:pPr marL="171450" indent="-171450">
              <a:buFont typeface="Arial" panose="020B0604020202020204" pitchFamily="34" charset="0"/>
              <a:buChar char="•"/>
            </a:pPr>
            <a:r>
              <a:rPr lang="en-IE" sz="1200" kern="1200" dirty="0">
                <a:solidFill>
                  <a:schemeClr val="tx1"/>
                </a:solidFill>
                <a:effectLst/>
                <a:latin typeface="+mn-lt"/>
                <a:ea typeface="+mn-ea"/>
                <a:cs typeface="+mn-cs"/>
              </a:rPr>
              <a:t>In 2017, 78% of the largest 250 companies worldwide issued some form of reporting that incorporated ecological or social impacts.</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Bodies that set standards and reporting initiatives in the sustainability field: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kern="1200" dirty="0">
                <a:solidFill>
                  <a:schemeClr val="tx1"/>
                </a:solidFill>
                <a:effectLst/>
                <a:latin typeface="+mn-lt"/>
                <a:ea typeface="+mn-ea"/>
                <a:cs typeface="+mn-cs"/>
              </a:rPr>
              <a:t>Global Reporting Initiative (GRI)</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International Integrated Reporting Council, ‘IIRC’</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Sustainability Accounting Standards Board, ‘SASB’. </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Global Reporting Initiative (GRI)</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Provides reporting guidelines </a:t>
            </a:r>
            <a:r>
              <a:rPr lang="en-GB" sz="1200" i="1" kern="1200" dirty="0">
                <a:solidFill>
                  <a:schemeClr val="tx1"/>
                </a:solidFill>
                <a:effectLst/>
                <a:latin typeface="+mn-lt"/>
                <a:ea typeface="+mn-ea"/>
                <a:cs typeface="+mn-cs"/>
              </a:rPr>
              <a:t>(Refer to GRI G3.1 Guidelines in diagram on the right)</a:t>
            </a:r>
          </a:p>
          <a:p>
            <a:pPr marL="171450" indent="-171450">
              <a:buFont typeface="Arial" panose="020B0604020202020204" pitchFamily="34" charset="0"/>
              <a:buChar char="•"/>
            </a:pPr>
            <a:r>
              <a:rPr lang="en-IE" sz="1200" kern="1200" dirty="0">
                <a:solidFill>
                  <a:schemeClr val="tx1"/>
                </a:solidFill>
                <a:effectLst/>
                <a:latin typeface="+mn-lt"/>
                <a:ea typeface="+mn-ea"/>
                <a:cs typeface="+mn-cs"/>
              </a:rPr>
              <a:t>One of the most used ratings to measure environmental impact. </a:t>
            </a:r>
          </a:p>
          <a:p>
            <a:pPr marL="171450" indent="-171450">
              <a:buFont typeface="Arial" panose="020B0604020202020204" pitchFamily="34" charset="0"/>
              <a:buChar char="•"/>
            </a:pPr>
            <a:r>
              <a:rPr lang="en-IE" sz="1200" kern="1200" dirty="0">
                <a:solidFill>
                  <a:schemeClr val="tx1"/>
                </a:solidFill>
                <a:effectLst/>
                <a:latin typeface="+mn-lt"/>
                <a:ea typeface="+mn-ea"/>
                <a:cs typeface="+mn-cs"/>
              </a:rPr>
              <a:t>Encompasses the three spheres of sustainability: economic, environmental, and social. </a:t>
            </a:r>
          </a:p>
          <a:p>
            <a:pPr marL="171450" indent="-171450">
              <a:buFont typeface="Arial" panose="020B0604020202020204" pitchFamily="34" charset="0"/>
              <a:buChar char="•"/>
            </a:pPr>
            <a:r>
              <a:rPr lang="en-IE" sz="1200" kern="1200" dirty="0">
                <a:solidFill>
                  <a:schemeClr val="tx1"/>
                </a:solidFill>
                <a:effectLst/>
                <a:latin typeface="+mn-lt"/>
                <a:ea typeface="+mn-ea"/>
                <a:cs typeface="+mn-cs"/>
              </a:rPr>
              <a:t>Continuously being improved as knowledge evolves and as the priorities of the reporters and report users change. </a:t>
            </a:r>
          </a:p>
          <a:p>
            <a:pPr marL="171450" indent="-171450">
              <a:buFont typeface="Arial" panose="020B0604020202020204" pitchFamily="34" charset="0"/>
              <a:buChar char="•"/>
            </a:pPr>
            <a:r>
              <a:rPr lang="en-IE" sz="1200" kern="1200" dirty="0">
                <a:solidFill>
                  <a:schemeClr val="tx1"/>
                </a:solidFill>
                <a:effectLst/>
                <a:latin typeface="+mn-lt"/>
                <a:ea typeface="+mn-ea"/>
                <a:cs typeface="+mn-cs"/>
              </a:rPr>
              <a:t>The GRI provides a certified training course on its standards for user organisations. </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Activity</a:t>
            </a:r>
          </a:p>
          <a:p>
            <a:pPr marL="171450" indent="-171450">
              <a:buFont typeface="Arial" panose="020B0604020202020204" pitchFamily="34" charset="0"/>
              <a:buChar char="•"/>
            </a:pPr>
            <a:r>
              <a:rPr lang="en-GB" sz="1200" i="1" kern="1200" dirty="0">
                <a:solidFill>
                  <a:schemeClr val="tx1"/>
                </a:solidFill>
                <a:effectLst/>
                <a:latin typeface="+mn-lt"/>
                <a:ea typeface="+mn-ea"/>
                <a:cs typeface="+mn-cs"/>
              </a:rPr>
              <a:t>Divide students into three groups. </a:t>
            </a:r>
          </a:p>
          <a:p>
            <a:pPr marL="171450" indent="-171450">
              <a:buFont typeface="Arial" panose="020B0604020202020204" pitchFamily="34" charset="0"/>
              <a:buChar char="•"/>
            </a:pPr>
            <a:r>
              <a:rPr lang="en-GB" sz="1200" i="1" kern="1200" dirty="0">
                <a:solidFill>
                  <a:schemeClr val="tx1"/>
                </a:solidFill>
                <a:effectLst/>
                <a:latin typeface="+mn-lt"/>
                <a:ea typeface="+mn-ea"/>
                <a:cs typeface="+mn-cs"/>
              </a:rPr>
              <a:t>Each group to research either the GRI, the IIRC or the SASB. Learners to carry out independent research to find out key facts, for example, when it was set up, what its aims are, what guidelines it provides, etc.</a:t>
            </a:r>
          </a:p>
          <a:p>
            <a:pPr marL="171450" indent="-171450">
              <a:buFont typeface="Arial" panose="020B0604020202020204" pitchFamily="34" charset="0"/>
              <a:buChar char="•"/>
            </a:pPr>
            <a:r>
              <a:rPr lang="en-GB" sz="1200" i="1" kern="1200" dirty="0">
                <a:solidFill>
                  <a:schemeClr val="tx1"/>
                </a:solidFill>
                <a:effectLst/>
                <a:latin typeface="+mn-lt"/>
                <a:ea typeface="+mn-ea"/>
                <a:cs typeface="+mn-cs"/>
              </a:rPr>
              <a:t>Each group to reconvene and share results of their research with other members of their group and decide on key facts.</a:t>
            </a:r>
          </a:p>
          <a:p>
            <a:pPr marL="171450" indent="-171450">
              <a:buFont typeface="Arial" panose="020B0604020202020204" pitchFamily="34" charset="0"/>
              <a:buChar char="•"/>
            </a:pPr>
            <a:r>
              <a:rPr lang="en-GB" sz="1200" i="1" kern="1200" dirty="0">
                <a:solidFill>
                  <a:schemeClr val="tx1"/>
                </a:solidFill>
                <a:effectLst/>
                <a:latin typeface="+mn-lt"/>
                <a:ea typeface="+mn-ea"/>
                <a:cs typeface="+mn-cs"/>
              </a:rPr>
              <a:t>Lead class discussion to share key facts with all groups</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670D98F-992C-4AE6-8955-165A1C7072DD}" type="slidenum">
              <a:rPr lang="en-GB" smtClean="0"/>
              <a:t>17</a:t>
            </a:fld>
            <a:endParaRPr lang="en-GB"/>
          </a:p>
        </p:txBody>
      </p:sp>
    </p:spTree>
    <p:extLst>
      <p:ext uri="{BB962C8B-B14F-4D97-AF65-F5344CB8AC3E}">
        <p14:creationId xmlns:p14="http://schemas.microsoft.com/office/powerpoint/2010/main" val="25610706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Social impact</a:t>
            </a:r>
            <a:r>
              <a:rPr lang="en-GB" sz="1200" kern="1200" dirty="0">
                <a:solidFill>
                  <a:schemeClr val="tx1"/>
                </a:solidFill>
                <a:effectLst/>
                <a:latin typeface="+mn-lt"/>
                <a:ea typeface="+mn-ea"/>
                <a:cs typeface="+mn-cs"/>
              </a:rPr>
              <a:t> - the impact an organisation has on a community.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Organisations seek to eradicate negative impacts and make positive contributions where possible. </a:t>
            </a:r>
          </a:p>
          <a:p>
            <a:pPr marL="0" lvl="0" indent="0">
              <a:buFont typeface="Arial" panose="020B0604020202020204" pitchFamily="34" charset="0"/>
              <a:buNone/>
            </a:pPr>
            <a:r>
              <a:rPr lang="en-GB" sz="1200" kern="1200" dirty="0">
                <a:solidFill>
                  <a:schemeClr val="tx1"/>
                </a:solidFill>
                <a:effectLst/>
                <a:latin typeface="+mn-lt"/>
                <a:ea typeface="+mn-ea"/>
                <a:cs typeface="+mn-cs"/>
              </a:rPr>
              <a:t>Areas such as: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working conditions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fair business practices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education and uplift</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sustainable business policy</a:t>
            </a:r>
          </a:p>
          <a:p>
            <a:pPr marL="0" indent="0">
              <a:buFont typeface="Arial" panose="020B0604020202020204" pitchFamily="34" charset="0"/>
              <a:buNone/>
            </a:pPr>
            <a:r>
              <a:rPr lang="en-GB" sz="1200" kern="1200" dirty="0">
                <a:solidFill>
                  <a:schemeClr val="tx1"/>
                </a:solidFill>
                <a:effectLst/>
                <a:latin typeface="+mn-lt"/>
                <a:ea typeface="+mn-ea"/>
                <a:cs typeface="+mn-cs"/>
              </a:rPr>
              <a:t>The impact that an initiative makes can be measured according to who or what will benefit from it. </a:t>
            </a:r>
          </a:p>
          <a:p>
            <a:pPr marL="0" indent="0">
              <a:buFont typeface="Arial" panose="020B0604020202020204" pitchFamily="34" charset="0"/>
              <a:buNone/>
            </a:pPr>
            <a:r>
              <a:rPr lang="en-GB" sz="1200" kern="1200" dirty="0">
                <a:solidFill>
                  <a:schemeClr val="tx1"/>
                </a:solidFill>
                <a:effectLst/>
                <a:latin typeface="+mn-lt"/>
                <a:ea typeface="+mn-ea"/>
                <a:cs typeface="+mn-cs"/>
              </a:rPr>
              <a:t>Opportunities to create positive </a:t>
            </a:r>
            <a:r>
              <a:rPr lang="en-GB" sz="1200" kern="1200" dirty="0" err="1">
                <a:solidFill>
                  <a:schemeClr val="tx1"/>
                </a:solidFill>
                <a:effectLst/>
                <a:latin typeface="+mn-lt"/>
                <a:ea typeface="+mn-ea"/>
                <a:cs typeface="+mn-cs"/>
              </a:rPr>
              <a:t>positive</a:t>
            </a:r>
            <a:r>
              <a:rPr lang="en-GB" sz="1200" kern="1200" dirty="0">
                <a:solidFill>
                  <a:schemeClr val="tx1"/>
                </a:solidFill>
                <a:effectLst/>
                <a:latin typeface="+mn-lt"/>
                <a:ea typeface="+mn-ea"/>
                <a:cs typeface="+mn-cs"/>
              </a:rPr>
              <a:t> social impact at e</a:t>
            </a:r>
            <a:r>
              <a:rPr lang="en-IE" sz="1200" kern="1200" dirty="0">
                <a:solidFill>
                  <a:schemeClr val="tx1"/>
                </a:solidFill>
                <a:effectLst/>
                <a:latin typeface="+mn-lt"/>
                <a:ea typeface="+mn-ea"/>
                <a:cs typeface="+mn-cs"/>
              </a:rPr>
              <a:t>ach step in the procurement process, while achieving economic and environmental objectives, e.g. </a:t>
            </a:r>
            <a:r>
              <a:rPr lang="en-GB" sz="1200" kern="1200" dirty="0">
                <a:solidFill>
                  <a:schemeClr val="tx1"/>
                </a:solidFill>
                <a:effectLst/>
                <a:latin typeface="+mn-lt"/>
                <a:ea typeface="+mn-ea"/>
                <a:cs typeface="+mn-cs"/>
              </a:rPr>
              <a:t>setting minimum standards for social impact that suppliers must achieve in order to qualify for selection. </a:t>
            </a:r>
          </a:p>
          <a:p>
            <a:endParaRPr lang="en-GB" sz="1200" kern="1200" dirty="0">
              <a:solidFill>
                <a:schemeClr val="tx1"/>
              </a:solidFill>
              <a:effectLst/>
              <a:latin typeface="+mn-lt"/>
              <a:ea typeface="+mn-ea"/>
              <a:cs typeface="+mn-cs"/>
            </a:endParaRPr>
          </a:p>
          <a:p>
            <a:r>
              <a:rPr lang="en-IE" sz="1200" b="1" kern="1200" dirty="0">
                <a:solidFill>
                  <a:schemeClr val="tx1"/>
                </a:solidFill>
                <a:effectLst/>
                <a:latin typeface="+mn-lt"/>
                <a:ea typeface="+mn-ea"/>
                <a:cs typeface="+mn-cs"/>
              </a:rPr>
              <a:t>Organisational value for money</a:t>
            </a:r>
          </a:p>
          <a:p>
            <a:pPr marL="171450" indent="-171450">
              <a:buFont typeface="Arial" panose="020B0604020202020204" pitchFamily="34" charset="0"/>
              <a:buChar char="•"/>
            </a:pPr>
            <a:r>
              <a:rPr lang="en-IE" sz="1200" kern="1200" dirty="0">
                <a:solidFill>
                  <a:schemeClr val="tx1"/>
                </a:solidFill>
                <a:effectLst/>
                <a:latin typeface="+mn-lt"/>
                <a:ea typeface="+mn-ea"/>
                <a:cs typeface="+mn-cs"/>
              </a:rPr>
              <a:t>Previously determined by considering</a:t>
            </a:r>
            <a:r>
              <a:rPr lang="en-IE" sz="1200" b="1" kern="1200" dirty="0">
                <a:solidFill>
                  <a:schemeClr val="tx1"/>
                </a:solidFill>
                <a:effectLst/>
                <a:latin typeface="+mn-lt"/>
                <a:ea typeface="+mn-ea"/>
                <a:cs typeface="+mn-cs"/>
              </a:rPr>
              <a:t> </a:t>
            </a:r>
            <a:r>
              <a:rPr lang="en-IE" sz="1200" kern="1200" dirty="0">
                <a:solidFill>
                  <a:schemeClr val="tx1"/>
                </a:solidFill>
                <a:effectLst/>
                <a:latin typeface="+mn-lt"/>
                <a:ea typeface="+mn-ea"/>
                <a:cs typeface="+mn-cs"/>
              </a:rPr>
              <a:t>the total cost over the lifetime of the item or service. </a:t>
            </a:r>
          </a:p>
          <a:p>
            <a:pPr marL="171450" indent="-171450">
              <a:buFont typeface="Arial" panose="020B0604020202020204" pitchFamily="34" charset="0"/>
              <a:buChar char="•"/>
            </a:pPr>
            <a:r>
              <a:rPr lang="en-IE" sz="1200" kern="1200" dirty="0">
                <a:solidFill>
                  <a:schemeClr val="tx1"/>
                </a:solidFill>
                <a:effectLst/>
                <a:latin typeface="+mn-lt"/>
                <a:ea typeface="+mn-ea"/>
                <a:cs typeface="+mn-cs"/>
              </a:rPr>
              <a:t>S</a:t>
            </a:r>
            <a:r>
              <a:rPr lang="en-GB" sz="1200" kern="1200" dirty="0" err="1">
                <a:solidFill>
                  <a:schemeClr val="tx1"/>
                </a:solidFill>
                <a:effectLst/>
                <a:latin typeface="+mn-lt"/>
                <a:ea typeface="+mn-ea"/>
                <a:cs typeface="+mn-cs"/>
              </a:rPr>
              <a:t>ocial</a:t>
            </a:r>
            <a:r>
              <a:rPr lang="en-GB" sz="1200" kern="1200" dirty="0">
                <a:solidFill>
                  <a:schemeClr val="tx1"/>
                </a:solidFill>
                <a:effectLst/>
                <a:latin typeface="+mn-lt"/>
                <a:ea typeface="+mn-ea"/>
                <a:cs typeface="+mn-cs"/>
              </a:rPr>
              <a:t> outcomes are now integrated into the procurement lifecycle. There are two approaches:</a:t>
            </a:r>
          </a:p>
          <a:p>
            <a:pPr marL="628650" lvl="1" indent="-171450">
              <a:buFont typeface="Arial" panose="020B0604020202020204" pitchFamily="34" charset="0"/>
              <a:buChar char="•"/>
            </a:pPr>
            <a:r>
              <a:rPr lang="en-GB" sz="1200" b="1" i="0" kern="1200" dirty="0">
                <a:solidFill>
                  <a:schemeClr val="tx1"/>
                </a:solidFill>
                <a:effectLst/>
                <a:latin typeface="+mn-lt"/>
                <a:ea typeface="+mn-ea"/>
                <a:cs typeface="+mn-cs"/>
              </a:rPr>
              <a:t>Direct approaches</a:t>
            </a:r>
            <a:r>
              <a:rPr lang="en-GB" sz="1200" i="0" kern="1200" dirty="0">
                <a:solidFill>
                  <a:schemeClr val="tx1"/>
                </a:solidFill>
                <a:effectLst/>
                <a:latin typeface="+mn-lt"/>
                <a:ea typeface="+mn-ea"/>
                <a:cs typeface="+mn-cs"/>
              </a:rPr>
              <a:t> involve purchasing from for-social-benefit entities, such as not-for-profits, social enterprises, minority-owned businesses, disadvantaged workers or community-owned co-operatives.</a:t>
            </a:r>
            <a:endParaRPr lang="en-GB" sz="1200" i="1" kern="1200" dirty="0">
              <a:solidFill>
                <a:schemeClr val="tx1"/>
              </a:solidFill>
              <a:effectLst/>
              <a:latin typeface="+mn-lt"/>
              <a:ea typeface="+mn-ea"/>
              <a:cs typeface="+mn-cs"/>
            </a:endParaRPr>
          </a:p>
          <a:p>
            <a:pPr marL="628650" lvl="1" indent="-171450">
              <a:buFont typeface="Arial" panose="020B0604020202020204" pitchFamily="34" charset="0"/>
              <a:buChar char="•"/>
            </a:pPr>
            <a:r>
              <a:rPr lang="en-GB" sz="1200" b="1" i="0" kern="1200" dirty="0">
                <a:solidFill>
                  <a:schemeClr val="tx1"/>
                </a:solidFill>
                <a:effectLst/>
                <a:latin typeface="+mn-lt"/>
                <a:ea typeface="+mn-ea"/>
                <a:cs typeface="+mn-cs"/>
              </a:rPr>
              <a:t>Indirect approaches</a:t>
            </a:r>
            <a:r>
              <a:rPr lang="en-GB" sz="1200" i="0" kern="1200" dirty="0">
                <a:solidFill>
                  <a:schemeClr val="tx1"/>
                </a:solidFill>
                <a:effectLst/>
                <a:latin typeface="+mn-lt"/>
                <a:ea typeface="+mn-ea"/>
                <a:cs typeface="+mn-cs"/>
              </a:rPr>
              <a:t> include social clauses in contracts with private sector providers, screening their supply chains for ethical and labour practices as well as emphasising their commitment to small-medium enterprises in their use of sub-contractors. </a:t>
            </a:r>
            <a:endParaRPr lang="en-GB" sz="1200" i="1"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The nature of the social impact that is sought in the procurement process will determine which suppliers could best deliver that type of social benefit.</a:t>
            </a:r>
          </a:p>
          <a:p>
            <a:pPr marL="628650" lvl="1" indent="-171450">
              <a:buFont typeface="Arial" panose="020B0604020202020204" pitchFamily="34" charset="0"/>
              <a:buChar char="•"/>
            </a:pPr>
            <a:r>
              <a:rPr lang="en-GB" sz="1200" kern="1200" dirty="0">
                <a:solidFill>
                  <a:schemeClr val="tx1"/>
                </a:solidFill>
                <a:effectLst/>
                <a:latin typeface="+mn-lt"/>
                <a:ea typeface="+mn-ea"/>
                <a:cs typeface="+mn-cs"/>
              </a:rPr>
              <a:t>If the aim is to generate employment and training opportunities for marginalised groups, then a social enterprise with a successful history of creating job opportunities may be a potential supplier. </a:t>
            </a:r>
          </a:p>
          <a:p>
            <a:pPr marL="628650" lvl="1" indent="-171450">
              <a:buFont typeface="Arial" panose="020B0604020202020204" pitchFamily="34" charset="0"/>
              <a:buChar char="•"/>
            </a:pPr>
            <a:r>
              <a:rPr lang="en-GB" sz="1200" kern="1200" dirty="0">
                <a:solidFill>
                  <a:schemeClr val="tx1"/>
                </a:solidFill>
                <a:effectLst/>
                <a:latin typeface="+mn-lt"/>
                <a:ea typeface="+mn-ea"/>
                <a:cs typeface="+mn-cs"/>
              </a:rPr>
              <a:t>If the aim is to build economic participation, the target supplier market may consist of emerging business owners, women’s groups, minority groups or disadvantaged groups. </a:t>
            </a:r>
            <a:endParaRPr lang="en-GB" dirty="0"/>
          </a:p>
          <a:p>
            <a:endParaRPr lang="en-GB" sz="1200" kern="1200" dirty="0">
              <a:solidFill>
                <a:schemeClr val="tx1"/>
              </a:solidFill>
              <a:effectLst/>
              <a:latin typeface="+mn-lt"/>
              <a:ea typeface="+mn-ea"/>
              <a:cs typeface="+mn-cs"/>
            </a:endParaRPr>
          </a:p>
          <a:p>
            <a:r>
              <a:rPr lang="en-ZA" sz="1200" kern="1200" dirty="0">
                <a:solidFill>
                  <a:schemeClr val="tx1"/>
                </a:solidFill>
                <a:effectLst/>
                <a:latin typeface="+mn-lt"/>
                <a:ea typeface="+mn-ea"/>
                <a:cs typeface="+mn-cs"/>
              </a:rPr>
              <a:t>ISO 26000 provides guidance on how a socially responsible enterprise or organisation can and should work with implementation, stakeholder involvement, due diligence and communication on its CSR performance.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GB" dirty="0"/>
          </a:p>
          <a:p>
            <a:r>
              <a:rPr lang="en-GB" i="1" dirty="0"/>
              <a:t>Activity - Individually or in pairs</a:t>
            </a:r>
          </a:p>
          <a:p>
            <a:r>
              <a:rPr lang="en-GB" i="1" dirty="0"/>
              <a:t>Learners to select a brand, e.g. Haagen-Dazs, and find out what activity it is undertaking to develop a positive social impact.</a:t>
            </a:r>
          </a:p>
          <a:p>
            <a:r>
              <a:rPr lang="en-GB" i="1" dirty="0"/>
              <a:t>If learners find examples of negative social impact during their research, encourage them to note this down too, as this could prompt a good class discussion. E.g. organisations that have been received negative media attention for their actions are likely to engage in activities to ‘clean up’ their image.</a:t>
            </a:r>
          </a:p>
          <a:p>
            <a:endParaRPr lang="en-GB" i="1" dirty="0"/>
          </a:p>
        </p:txBody>
      </p:sp>
      <p:sp>
        <p:nvSpPr>
          <p:cNvPr id="4" name="Slide Number Placeholder 3"/>
          <p:cNvSpPr>
            <a:spLocks noGrp="1"/>
          </p:cNvSpPr>
          <p:nvPr>
            <p:ph type="sldNum" sz="quarter" idx="10"/>
          </p:nvPr>
        </p:nvSpPr>
        <p:spPr/>
        <p:txBody>
          <a:bodyPr/>
          <a:lstStyle/>
          <a:p>
            <a:fld id="{2670D98F-992C-4AE6-8955-165A1C7072DD}" type="slidenum">
              <a:rPr lang="en-GB" smtClean="0"/>
              <a:t>18</a:t>
            </a:fld>
            <a:endParaRPr lang="en-GB"/>
          </a:p>
        </p:txBody>
      </p:sp>
    </p:spTree>
    <p:extLst>
      <p:ext uri="{BB962C8B-B14F-4D97-AF65-F5344CB8AC3E}">
        <p14:creationId xmlns:p14="http://schemas.microsoft.com/office/powerpoint/2010/main" val="19851626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The triple bottom line – TBL </a:t>
            </a:r>
            <a:r>
              <a:rPr lang="en-GB" sz="1200" b="0" kern="1200" dirty="0">
                <a:solidFill>
                  <a:schemeClr val="tx1"/>
                </a:solidFill>
                <a:effectLst/>
                <a:latin typeface="+mn-lt"/>
                <a:ea typeface="+mn-ea"/>
                <a:cs typeface="+mn-cs"/>
              </a:rPr>
              <a:t>(sometimes referred to as integrated reporting)</a:t>
            </a:r>
          </a:p>
          <a:p>
            <a:r>
              <a:rPr lang="en-GB" sz="1200" kern="1200" dirty="0">
                <a:solidFill>
                  <a:schemeClr val="tx1"/>
                </a:solidFill>
                <a:effectLst/>
                <a:latin typeface="+mn-lt"/>
                <a:ea typeface="+mn-ea"/>
                <a:cs typeface="+mn-cs"/>
              </a:rPr>
              <a:t>An accounting framework that incorporates three dimensions of performance.</a:t>
            </a:r>
          </a:p>
          <a:p>
            <a:r>
              <a:rPr lang="en-GB" sz="1200" kern="1200" dirty="0">
                <a:solidFill>
                  <a:schemeClr val="tx1"/>
                </a:solidFill>
                <a:effectLst/>
                <a:latin typeface="+mn-lt"/>
                <a:ea typeface="+mn-ea"/>
                <a:cs typeface="+mn-cs"/>
              </a:rPr>
              <a:t>  </a:t>
            </a:r>
          </a:p>
          <a:p>
            <a:r>
              <a:rPr lang="en-IE" sz="1200" b="1" kern="1200" dirty="0">
                <a:solidFill>
                  <a:schemeClr val="tx1"/>
                </a:solidFill>
                <a:effectLst/>
                <a:latin typeface="+mn-lt"/>
                <a:ea typeface="+mn-ea"/>
                <a:cs typeface="+mn-cs"/>
              </a:rPr>
              <a:t>People</a:t>
            </a:r>
            <a:r>
              <a:rPr lang="en-IE" sz="1200" kern="1200" dirty="0">
                <a:solidFill>
                  <a:schemeClr val="tx1"/>
                </a:solidFill>
                <a:effectLst/>
                <a:latin typeface="+mn-lt"/>
                <a:ea typeface="+mn-ea"/>
                <a:cs typeface="+mn-cs"/>
              </a:rPr>
              <a:t> - the social dimensions of a community or region</a:t>
            </a:r>
          </a:p>
          <a:p>
            <a:pPr marL="171450" indent="-171450">
              <a:buFont typeface="Arial" panose="020B0604020202020204" pitchFamily="34" charset="0"/>
              <a:buChar char="•"/>
            </a:pPr>
            <a:r>
              <a:rPr lang="en-IE" sz="1200" kern="1200" dirty="0">
                <a:solidFill>
                  <a:schemeClr val="tx1"/>
                </a:solidFill>
                <a:effectLst/>
                <a:latin typeface="+mn-lt"/>
                <a:ea typeface="+mn-ea"/>
                <a:cs typeface="+mn-cs"/>
              </a:rPr>
              <a:t>Examples of measures - </a:t>
            </a:r>
            <a:r>
              <a:rPr lang="en-IE" sz="1200" i="1" kern="1200" dirty="0">
                <a:solidFill>
                  <a:schemeClr val="tx1"/>
                </a:solidFill>
                <a:effectLst/>
                <a:latin typeface="+mn-lt"/>
                <a:ea typeface="+mn-ea"/>
                <a:cs typeface="+mn-cs"/>
              </a:rPr>
              <a:t>refer to list on slide</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Data for many of these measures is collected and recorded at the national level, but is also available at the local or community level.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Some of this data is appropriate for a company to use in order to construct a TBL. </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Planet </a:t>
            </a:r>
            <a:r>
              <a:rPr lang="en-GB" sz="1200" b="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the measures that impact on the environment.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Concerned with the size of a company’s ecological footprint and how to limit it.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IE" sz="1200" kern="1200" dirty="0">
                <a:solidFill>
                  <a:schemeClr val="tx1"/>
                </a:solidFill>
                <a:effectLst/>
                <a:latin typeface="+mn-lt"/>
                <a:ea typeface="+mn-ea"/>
                <a:cs typeface="+mn-cs"/>
              </a:rPr>
              <a:t>Relates to the use of natural resources, e.g. air quality, water usage and management, energy consumption, waste management, and land use - </a:t>
            </a:r>
            <a:r>
              <a:rPr lang="en-IE" sz="1200" i="1" kern="1200" dirty="0">
                <a:solidFill>
                  <a:schemeClr val="tx1"/>
                </a:solidFill>
                <a:effectLst/>
                <a:latin typeface="+mn-lt"/>
                <a:ea typeface="+mn-ea"/>
                <a:cs typeface="+mn-cs"/>
              </a:rPr>
              <a:t>refer to list on slide</a:t>
            </a:r>
          </a:p>
          <a:p>
            <a:pPr marL="171450" indent="-171450">
              <a:buFont typeface="Arial" panose="020B0604020202020204" pitchFamily="34" charset="0"/>
              <a:buChar char="•"/>
            </a:pPr>
            <a:r>
              <a:rPr lang="en-IE" sz="1200" kern="1200" dirty="0">
                <a:solidFill>
                  <a:schemeClr val="tx1"/>
                </a:solidFill>
                <a:effectLst/>
                <a:latin typeface="+mn-lt"/>
                <a:ea typeface="+mn-ea"/>
                <a:cs typeface="+mn-cs"/>
              </a:rPr>
              <a:t>Ideally, having targets or benchmarks for each environmental variable would help organisations identify the impacts a procurement or policy would have on the issue. </a:t>
            </a:r>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Companies that are dedicated to the TBL concept avoid activities that harm the environment and seek out ways to reduce any negative impact that their operations may have on the ecosystem.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They also control energy consumption and take measures to reduce their own carbon emissions. </a:t>
            </a:r>
          </a:p>
          <a:p>
            <a:pPr marL="171450" indent="-171450">
              <a:buFont typeface="Arial" panose="020B0604020202020204" pitchFamily="34" charset="0"/>
              <a:buChar char="•"/>
            </a:pPr>
            <a:endParaRPr lang="en-GB" sz="1200" kern="1200" dirty="0">
              <a:solidFill>
                <a:schemeClr val="tx1"/>
              </a:solidFill>
              <a:effectLst/>
              <a:latin typeface="+mn-lt"/>
              <a:ea typeface="+mn-ea"/>
              <a:cs typeface="+mn-cs"/>
            </a:endParaRPr>
          </a:p>
          <a:p>
            <a:r>
              <a:rPr lang="en-IE" sz="1200" b="1" kern="1200" dirty="0">
                <a:solidFill>
                  <a:schemeClr val="tx1"/>
                </a:solidFill>
                <a:effectLst/>
                <a:latin typeface="+mn-lt"/>
                <a:ea typeface="+mn-ea"/>
                <a:cs typeface="+mn-cs"/>
              </a:rPr>
              <a:t>Profit </a:t>
            </a:r>
            <a:r>
              <a:rPr lang="en-IE" sz="1200" b="0" kern="1200" dirty="0">
                <a:solidFill>
                  <a:schemeClr val="tx1"/>
                </a:solidFill>
                <a:effectLst/>
                <a:latin typeface="+mn-lt"/>
                <a:ea typeface="+mn-ea"/>
                <a:cs typeface="+mn-cs"/>
              </a:rPr>
              <a:t>- </a:t>
            </a:r>
            <a:r>
              <a:rPr lang="en-IE" sz="1200" kern="1200" dirty="0">
                <a:solidFill>
                  <a:schemeClr val="tx1"/>
                </a:solidFill>
                <a:effectLst/>
                <a:latin typeface="+mn-lt"/>
                <a:ea typeface="+mn-ea"/>
                <a:cs typeface="+mn-cs"/>
              </a:rPr>
              <a:t>the economic measures that deal with the flow of money.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IE" sz="1200" kern="1200" dirty="0">
                <a:solidFill>
                  <a:schemeClr val="tx1"/>
                </a:solidFill>
                <a:effectLst/>
                <a:latin typeface="+mn-lt"/>
                <a:ea typeface="+mn-ea"/>
                <a:cs typeface="+mn-cs"/>
              </a:rPr>
              <a:t>Typical measures of profit relate to internal profit, and use figures such as income or expenditures, taxes, business climate factors, employment, and business diversity factors. </a:t>
            </a:r>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TBL considers how the organisation’s profits will empower and sustain the community as a whole and not just flow to shareholders.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It is the lasting economic impact the organisation has on the local economic environment.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IE" sz="1200" kern="1200" dirty="0">
                <a:solidFill>
                  <a:schemeClr val="tx1"/>
                </a:solidFill>
                <a:effectLst/>
                <a:latin typeface="+mn-lt"/>
                <a:ea typeface="+mn-ea"/>
                <a:cs typeface="+mn-cs"/>
              </a:rPr>
              <a:t>Examples of measures within TBL - </a:t>
            </a:r>
            <a:r>
              <a:rPr lang="en-IE" sz="1200" i="1" kern="1200" dirty="0">
                <a:solidFill>
                  <a:schemeClr val="tx1"/>
                </a:solidFill>
                <a:effectLst/>
                <a:latin typeface="+mn-lt"/>
                <a:ea typeface="+mn-ea"/>
                <a:cs typeface="+mn-cs"/>
              </a:rPr>
              <a:t>refer to list on slide plus </a:t>
            </a:r>
          </a:p>
          <a:p>
            <a:pPr marL="0" indent="0">
              <a:buFont typeface="Arial" panose="020B0604020202020204" pitchFamily="34" charset="0"/>
              <a:buNone/>
            </a:pPr>
            <a:endParaRPr lang="en-GB"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kern="1200" dirty="0">
                <a:solidFill>
                  <a:schemeClr val="tx1"/>
                </a:solidFill>
                <a:effectLst/>
                <a:latin typeface="+mn-lt"/>
                <a:ea typeface="+mn-ea"/>
                <a:cs typeface="+mn-cs"/>
              </a:rPr>
              <a:t>There isn’t a standard method for calculating the TBL. Users can adapt the general framework to the needs of their entity, project or policy.</a:t>
            </a:r>
          </a:p>
          <a:p>
            <a:pPr marL="0" indent="0">
              <a:buFont typeface="Arial" panose="020B0604020202020204" pitchFamily="34" charset="0"/>
              <a:buNone/>
            </a:pPr>
            <a:endParaRPr lang="en-GB" dirty="0"/>
          </a:p>
          <a:p>
            <a:pPr marL="0" indent="0">
              <a:buFont typeface="Arial" panose="020B0604020202020204" pitchFamily="34" charset="0"/>
              <a:buNone/>
            </a:pPr>
            <a:r>
              <a:rPr lang="en-GB" i="1" dirty="0"/>
              <a:t>Activity</a:t>
            </a:r>
          </a:p>
          <a:p>
            <a:pPr marL="0" indent="0">
              <a:buFont typeface="Arial" panose="020B0604020202020204" pitchFamily="34" charset="0"/>
              <a:buNone/>
            </a:pPr>
            <a:r>
              <a:rPr lang="en-GB" i="1" dirty="0"/>
              <a:t>Ask learners to work in small groups.</a:t>
            </a:r>
          </a:p>
          <a:p>
            <a:pPr marL="0" indent="0">
              <a:buFont typeface="Arial" panose="020B0604020202020204" pitchFamily="34" charset="0"/>
              <a:buNone/>
            </a:pPr>
            <a:r>
              <a:rPr lang="en-GB" i="1" dirty="0"/>
              <a:t>Allocate a different country to each group, or they could research the country you are in.</a:t>
            </a:r>
          </a:p>
          <a:p>
            <a:pPr marL="0" indent="0">
              <a:buFont typeface="Arial" panose="020B0604020202020204" pitchFamily="34" charset="0"/>
              <a:buNone/>
            </a:pPr>
            <a:r>
              <a:rPr lang="en-IE" sz="1200" b="0" i="1" dirty="0"/>
              <a:t>Ask them to identify an industry, and an organisation within that industry that is based in their allocated country that they can find data on. Encourage a range of industries, e.g. textiles, manufacturing, technology, construction, etc.</a:t>
            </a:r>
          </a:p>
          <a:p>
            <a:pPr marL="0" indent="0">
              <a:buFont typeface="Arial" panose="020B0604020202020204" pitchFamily="34" charset="0"/>
              <a:buNone/>
            </a:pPr>
            <a:r>
              <a:rPr lang="en-IE" sz="1200" b="0" i="1" dirty="0"/>
              <a:t>A</a:t>
            </a:r>
            <a:r>
              <a:rPr lang="en-GB" i="1" dirty="0" err="1"/>
              <a:t>sk</a:t>
            </a:r>
            <a:r>
              <a:rPr lang="en-GB" i="1" dirty="0"/>
              <a:t> them to find out:</a:t>
            </a:r>
          </a:p>
          <a:p>
            <a:pPr marL="285750" lvl="0" indent="-285750">
              <a:buFont typeface="Arial" panose="020B0604020202020204" pitchFamily="34" charset="0"/>
              <a:buChar char="•"/>
            </a:pPr>
            <a:r>
              <a:rPr lang="en-GB" i="1" dirty="0"/>
              <a:t>Social (government data): </a:t>
            </a:r>
            <a:r>
              <a:rPr lang="en-IE" sz="1200" b="0" i="1" dirty="0"/>
              <a:t>Unemployment rate, Female labour force participation rate, Median household income and Relative poverty</a:t>
            </a:r>
          </a:p>
          <a:p>
            <a:pPr marL="285750" lvl="0" indent="-285750">
              <a:buFont typeface="Arial" panose="020B0604020202020204" pitchFamily="34" charset="0"/>
              <a:buChar char="•"/>
            </a:pPr>
            <a:r>
              <a:rPr lang="en-IE" sz="1200" b="0" i="1" dirty="0"/>
              <a:t>Environment (industry/organisation-specific): electricity consumption, fossil fuel consumption, hazardous waste management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IE" sz="1200" b="0" i="1" dirty="0"/>
              <a:t>Economic </a:t>
            </a:r>
            <a:r>
              <a:rPr lang="en-GB" i="1" dirty="0"/>
              <a:t>(government data):</a:t>
            </a:r>
            <a:r>
              <a:rPr lang="en-IE" sz="1200" b="0" i="1" dirty="0"/>
              <a:t> Job growth, Employment distribution by sector, Revenue by sector contributing to gross national product</a:t>
            </a:r>
          </a:p>
          <a:p>
            <a:pPr marL="0" lvl="0" indent="0">
              <a:buFont typeface="Arial" panose="020B0604020202020204" pitchFamily="34" charset="0"/>
              <a:buNone/>
            </a:pPr>
            <a:r>
              <a:rPr lang="en-IE" sz="1200" b="0" i="1" dirty="0"/>
              <a:t>Lead a class discussion to compare and contrast the information found by each group.</a:t>
            </a:r>
          </a:p>
          <a:p>
            <a:pPr marL="0" indent="0">
              <a:buFont typeface="Arial" panose="020B0604020202020204" pitchFamily="34" charset="0"/>
              <a:buNone/>
            </a:pPr>
            <a:endParaRPr lang="en-GB" i="1" dirty="0"/>
          </a:p>
        </p:txBody>
      </p:sp>
      <p:sp>
        <p:nvSpPr>
          <p:cNvPr id="4" name="Slide Number Placeholder 3"/>
          <p:cNvSpPr>
            <a:spLocks noGrp="1"/>
          </p:cNvSpPr>
          <p:nvPr>
            <p:ph type="sldNum" sz="quarter" idx="10"/>
          </p:nvPr>
        </p:nvSpPr>
        <p:spPr/>
        <p:txBody>
          <a:bodyPr/>
          <a:lstStyle/>
          <a:p>
            <a:fld id="{2670D98F-992C-4AE6-8955-165A1C7072DD}" type="slidenum">
              <a:rPr lang="en-GB" smtClean="0"/>
              <a:t>19</a:t>
            </a:fld>
            <a:endParaRPr lang="en-GB"/>
          </a:p>
        </p:txBody>
      </p:sp>
    </p:spTree>
    <p:extLst>
      <p:ext uri="{BB962C8B-B14F-4D97-AF65-F5344CB8AC3E}">
        <p14:creationId xmlns:p14="http://schemas.microsoft.com/office/powerpoint/2010/main" val="801787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ZA" sz="1200" b="1" kern="1200" dirty="0">
                <a:solidFill>
                  <a:schemeClr val="tx1"/>
                </a:solidFill>
                <a:effectLst/>
                <a:latin typeface="+mn-lt"/>
                <a:ea typeface="+mn-ea"/>
                <a:cs typeface="+mn-cs"/>
              </a:rPr>
              <a:t>Energy consumption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ZA" sz="1200" kern="1200" dirty="0">
                <a:solidFill>
                  <a:schemeClr val="tx1"/>
                </a:solidFill>
                <a:effectLst/>
                <a:latin typeface="+mn-lt"/>
                <a:ea typeface="+mn-ea"/>
                <a:cs typeface="+mn-cs"/>
              </a:rPr>
              <a:t>E.g. of electricity, oil and gas. </a:t>
            </a:r>
          </a:p>
          <a:p>
            <a:pPr marL="171450" indent="-171450">
              <a:buFont typeface="Arial" panose="020B0604020202020204" pitchFamily="34" charset="0"/>
              <a:buChar char="•"/>
            </a:pPr>
            <a:r>
              <a:rPr lang="en-ZA" sz="1200" kern="1200" dirty="0">
                <a:solidFill>
                  <a:schemeClr val="tx1"/>
                </a:solidFill>
                <a:effectLst/>
                <a:latin typeface="+mn-lt"/>
                <a:ea typeface="+mn-ea"/>
                <a:cs typeface="+mn-cs"/>
              </a:rPr>
              <a:t>Units of measurement include joules, kilowatt hours, air separation units, gigawatt hours, and equivalent oil-related measures. </a:t>
            </a:r>
          </a:p>
          <a:p>
            <a:endParaRPr lang="en-ZA" sz="1200" kern="1200" dirty="0">
              <a:solidFill>
                <a:schemeClr val="tx1"/>
              </a:solidFill>
              <a:effectLst/>
              <a:latin typeface="+mn-lt"/>
              <a:ea typeface="+mn-ea"/>
              <a:cs typeface="+mn-cs"/>
            </a:endParaRPr>
          </a:p>
          <a:p>
            <a:r>
              <a:rPr lang="en-ZA" sz="1200" b="1" kern="1200" dirty="0">
                <a:solidFill>
                  <a:schemeClr val="tx1"/>
                </a:solidFill>
                <a:effectLst/>
                <a:latin typeface="+mn-lt"/>
                <a:ea typeface="+mn-ea"/>
                <a:cs typeface="+mn-cs"/>
              </a:rPr>
              <a:t>Other measures </a:t>
            </a:r>
            <a:r>
              <a:rPr lang="en-ZA" sz="1200" b="0" kern="1200" dirty="0">
                <a:solidFill>
                  <a:schemeClr val="tx1"/>
                </a:solidFill>
                <a:effectLst/>
                <a:latin typeface="+mn-lt"/>
                <a:ea typeface="+mn-ea"/>
                <a:cs typeface="+mn-cs"/>
              </a:rPr>
              <a:t>that companies set targets for</a:t>
            </a:r>
          </a:p>
          <a:p>
            <a:pPr marL="171450" indent="-171450">
              <a:buFont typeface="Arial" panose="020B0604020202020204" pitchFamily="34" charset="0"/>
              <a:buChar char="•"/>
            </a:pPr>
            <a:r>
              <a:rPr lang="en-ZA" sz="1200" kern="1200" dirty="0">
                <a:solidFill>
                  <a:schemeClr val="tx1"/>
                </a:solidFill>
                <a:effectLst/>
                <a:latin typeface="+mn-lt"/>
                <a:ea typeface="+mn-ea"/>
                <a:cs typeface="+mn-cs"/>
              </a:rPr>
              <a:t>energy efficiency</a:t>
            </a:r>
          </a:p>
          <a:p>
            <a:pPr marL="171450" indent="-171450">
              <a:buFont typeface="Arial" panose="020B0604020202020204" pitchFamily="34" charset="0"/>
              <a:buChar char="•"/>
            </a:pPr>
            <a:r>
              <a:rPr lang="en-ZA" sz="1200" kern="1200" dirty="0">
                <a:solidFill>
                  <a:schemeClr val="tx1"/>
                </a:solidFill>
                <a:effectLst/>
                <a:latin typeface="+mn-lt"/>
                <a:ea typeface="+mn-ea"/>
                <a:cs typeface="+mn-cs"/>
              </a:rPr>
              <a:t>the ratio of renewable energy use against energy use from traditional sources. </a:t>
            </a:r>
          </a:p>
          <a:p>
            <a:r>
              <a:rPr lang="en-ZA" sz="1200" kern="1200" dirty="0">
                <a:solidFill>
                  <a:schemeClr val="tx1"/>
                </a:solidFill>
                <a:effectLst/>
                <a:latin typeface="+mn-lt"/>
                <a:ea typeface="+mn-ea"/>
                <a:cs typeface="+mn-cs"/>
              </a:rPr>
              <a:t> </a:t>
            </a:r>
          </a:p>
          <a:p>
            <a:r>
              <a:rPr lang="en-GB" b="1" dirty="0"/>
              <a:t>Sustainability reporting cycle </a:t>
            </a:r>
            <a:r>
              <a:rPr lang="en-GB" dirty="0"/>
              <a:t>– </a:t>
            </a:r>
            <a:r>
              <a:rPr lang="en-GB" i="1" dirty="0"/>
              <a:t>refer to diagram on slide</a:t>
            </a:r>
          </a:p>
          <a:p>
            <a:pPr marL="171450" indent="-171450">
              <a:buFont typeface="Arial" panose="020B0604020202020204" pitchFamily="34" charset="0"/>
              <a:buChar char="•"/>
            </a:pPr>
            <a:r>
              <a:rPr lang="en-GB" dirty="0"/>
              <a:t>Define</a:t>
            </a:r>
          </a:p>
          <a:p>
            <a:pPr marL="171450" indent="-171450">
              <a:buFont typeface="Arial" panose="020B0604020202020204" pitchFamily="34" charset="0"/>
              <a:buChar char="•"/>
            </a:pPr>
            <a:r>
              <a:rPr lang="en-GB" dirty="0"/>
              <a:t>Measure</a:t>
            </a:r>
          </a:p>
          <a:p>
            <a:pPr marL="171450" indent="-171450">
              <a:buFont typeface="Arial" panose="020B0604020202020204" pitchFamily="34" charset="0"/>
              <a:buChar char="•"/>
            </a:pPr>
            <a:r>
              <a:rPr lang="en-GB" dirty="0"/>
              <a:t>Evaluate</a:t>
            </a:r>
          </a:p>
          <a:p>
            <a:pPr marL="171450" indent="-171450">
              <a:buFont typeface="Arial" panose="020B0604020202020204" pitchFamily="34" charset="0"/>
              <a:buChar char="•"/>
            </a:pPr>
            <a:r>
              <a:rPr lang="en-GB" dirty="0"/>
              <a:t>Manage</a:t>
            </a:r>
          </a:p>
          <a:p>
            <a:endParaRPr lang="en-ZA" sz="1200" b="1" kern="1200" dirty="0">
              <a:solidFill>
                <a:schemeClr val="tx1"/>
              </a:solidFill>
              <a:effectLst/>
              <a:latin typeface="+mn-lt"/>
              <a:ea typeface="+mn-ea"/>
              <a:cs typeface="+mn-cs"/>
            </a:endParaRPr>
          </a:p>
          <a:p>
            <a:r>
              <a:rPr lang="en-ZA" sz="1200" b="1" kern="1200" dirty="0">
                <a:solidFill>
                  <a:schemeClr val="tx1"/>
                </a:solidFill>
                <a:effectLst/>
                <a:latin typeface="+mn-lt"/>
                <a:ea typeface="+mn-ea"/>
                <a:cs typeface="+mn-cs"/>
              </a:rPr>
              <a:t>Water consumption</a:t>
            </a:r>
            <a:endParaRPr lang="en-GB" sz="1200" b="1" kern="1200" dirty="0">
              <a:solidFill>
                <a:schemeClr val="tx1"/>
              </a:solidFill>
              <a:effectLst/>
              <a:latin typeface="+mn-lt"/>
              <a:ea typeface="+mn-ea"/>
              <a:cs typeface="+mn-cs"/>
            </a:endParaRPr>
          </a:p>
          <a:p>
            <a:r>
              <a:rPr lang="en-ZA" sz="1200" kern="1200" dirty="0">
                <a:solidFill>
                  <a:schemeClr val="tx1"/>
                </a:solidFill>
                <a:effectLst/>
                <a:latin typeface="+mn-lt"/>
                <a:ea typeface="+mn-ea"/>
                <a:cs typeface="+mn-cs"/>
              </a:rPr>
              <a:t>Important considerations when tracking water-related performance </a:t>
            </a:r>
          </a:p>
          <a:p>
            <a:pPr marL="171450" indent="-171450">
              <a:buFont typeface="Arial" panose="020B0604020202020204" pitchFamily="34" charset="0"/>
              <a:buChar char="•"/>
            </a:pPr>
            <a:r>
              <a:rPr lang="en-ZA" sz="1200" kern="1200" dirty="0">
                <a:solidFill>
                  <a:schemeClr val="tx1"/>
                </a:solidFill>
                <a:effectLst/>
                <a:latin typeface="+mn-lt"/>
                <a:ea typeface="+mn-ea"/>
                <a:cs typeface="+mn-cs"/>
              </a:rPr>
              <a:t>Determine the most appropriate approach for defining water use or water consumption depending on their industry, for example, gallons or litres per day or per year. </a:t>
            </a:r>
            <a:r>
              <a:rPr lang="en-ZA" sz="1200" i="1" kern="1200" dirty="0">
                <a:solidFill>
                  <a:schemeClr val="tx1"/>
                </a:solidFill>
                <a:effectLst/>
                <a:latin typeface="+mn-lt"/>
                <a:ea typeface="+mn-ea"/>
                <a:cs typeface="+mn-cs"/>
              </a:rPr>
              <a:t>(Refer back to ‘define’ box in diagram on slide)</a:t>
            </a:r>
          </a:p>
          <a:p>
            <a:pPr marL="171450" indent="-171450">
              <a:buFont typeface="Arial" panose="020B0604020202020204" pitchFamily="34" charset="0"/>
              <a:buChar char="•"/>
            </a:pPr>
            <a:r>
              <a:rPr lang="en-ZA" sz="1200" kern="1200" dirty="0">
                <a:solidFill>
                  <a:schemeClr val="tx1"/>
                </a:solidFill>
                <a:effectLst/>
                <a:latin typeface="+mn-lt"/>
                <a:ea typeface="+mn-ea"/>
                <a:cs typeface="+mn-cs"/>
              </a:rPr>
              <a:t>Normalising ‘water use’ data with revenue, production levels, or numbers of employees often provides for clearer comparisons across facilities or over time. </a:t>
            </a:r>
          </a:p>
          <a:p>
            <a:pPr marL="171450" indent="-171450">
              <a:buFont typeface="Arial" panose="020B0604020202020204" pitchFamily="34" charset="0"/>
              <a:buChar char="•"/>
            </a:pPr>
            <a:r>
              <a:rPr lang="en-ZA" sz="1200" kern="1200" dirty="0">
                <a:solidFill>
                  <a:schemeClr val="tx1"/>
                </a:solidFill>
                <a:effectLst/>
                <a:latin typeface="+mn-lt"/>
                <a:ea typeface="+mn-ea"/>
                <a:cs typeface="+mn-cs"/>
              </a:rPr>
              <a:t>Measure inputs and outputs by metering in order to provide accurate information about the volume of water flowing in and out of the company’s operations. </a:t>
            </a:r>
            <a:r>
              <a:rPr lang="en-ZA" sz="1200" i="1" kern="1200" dirty="0">
                <a:solidFill>
                  <a:schemeClr val="tx1"/>
                </a:solidFill>
                <a:effectLst/>
                <a:latin typeface="+mn-lt"/>
                <a:ea typeface="+mn-ea"/>
                <a:cs typeface="+mn-cs"/>
              </a:rPr>
              <a:t>(Refer back to ‘measure’ box in diagram on slide)</a:t>
            </a:r>
            <a:endParaRPr lang="en-GB" sz="1200" kern="1200" dirty="0">
              <a:solidFill>
                <a:schemeClr val="tx1"/>
              </a:solidFill>
              <a:effectLst/>
              <a:latin typeface="+mn-lt"/>
              <a:ea typeface="+mn-ea"/>
              <a:cs typeface="+mn-cs"/>
            </a:endParaRPr>
          </a:p>
          <a:p>
            <a:r>
              <a:rPr lang="en-GB" i="1" dirty="0"/>
              <a:t>What happens next?</a:t>
            </a:r>
          </a:p>
          <a:p>
            <a:endParaRPr lang="en-GB" i="1" dirty="0"/>
          </a:p>
          <a:p>
            <a:r>
              <a:rPr lang="en-GB" i="1" dirty="0"/>
              <a:t>Activity</a:t>
            </a:r>
          </a:p>
          <a:p>
            <a:r>
              <a:rPr lang="en-GB" i="1" dirty="0"/>
              <a:t>Present learners with a scenario, e.g. a clothes manufacturer wants to reduce the amount of water they use in the production of jeans.</a:t>
            </a:r>
          </a:p>
          <a:p>
            <a:r>
              <a:rPr lang="en-GB" i="1" dirty="0"/>
              <a:t>Learners to work in small groups to apply the Reporting Cycle to the scenario.</a:t>
            </a:r>
          </a:p>
          <a:p>
            <a:r>
              <a:rPr lang="en-GB" i="1" dirty="0"/>
              <a:t>Encourage learners to record key points on flip chart paper and use the internet to find out things they don’t know, e.g. (you may need to provide prompts on some of the following)</a:t>
            </a:r>
          </a:p>
          <a:p>
            <a:pPr marL="171450" indent="-171450">
              <a:buFont typeface="Arial" panose="020B0604020202020204" pitchFamily="34" charset="0"/>
              <a:buChar char="•"/>
            </a:pPr>
            <a:r>
              <a:rPr lang="en-GB" i="1" dirty="0"/>
              <a:t>how much water is used to make a pair of jeans</a:t>
            </a:r>
          </a:p>
          <a:p>
            <a:pPr marL="171450" indent="-171450">
              <a:buFont typeface="Arial" panose="020B0604020202020204" pitchFamily="34" charset="0"/>
              <a:buChar char="•"/>
            </a:pPr>
            <a:r>
              <a:rPr lang="en-GB" i="1" dirty="0"/>
              <a:t>how many pairs of jeans a manufacturer makes each year</a:t>
            </a:r>
          </a:p>
          <a:p>
            <a:pPr marL="171450" indent="-171450">
              <a:buFont typeface="Arial" panose="020B0604020202020204" pitchFamily="34" charset="0"/>
              <a:buChar char="•"/>
            </a:pPr>
            <a:r>
              <a:rPr lang="en-GB" i="1" dirty="0"/>
              <a:t>what unit of measurement is used</a:t>
            </a:r>
          </a:p>
          <a:p>
            <a:pPr marL="171450" indent="-171450">
              <a:buFont typeface="Arial" panose="020B0604020202020204" pitchFamily="34" charset="0"/>
              <a:buChar char="•"/>
            </a:pPr>
            <a:r>
              <a:rPr lang="en-GB" i="1" dirty="0"/>
              <a:t>what percentage reduction could be achieved over time (so targets are realistic), etc. </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2670D98F-992C-4AE6-8955-165A1C7072DD}" type="slidenum">
              <a:rPr lang="en-GB" smtClean="0"/>
              <a:t>20</a:t>
            </a:fld>
            <a:endParaRPr lang="en-GB"/>
          </a:p>
        </p:txBody>
      </p:sp>
    </p:spTree>
    <p:extLst>
      <p:ext uri="{BB962C8B-B14F-4D97-AF65-F5344CB8AC3E}">
        <p14:creationId xmlns:p14="http://schemas.microsoft.com/office/powerpoint/2010/main" val="30305976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sz="1200" b="1" kern="1200" dirty="0">
                <a:solidFill>
                  <a:schemeClr val="tx1"/>
                </a:solidFill>
                <a:effectLst/>
                <a:latin typeface="+mn-lt"/>
                <a:ea typeface="+mn-ea"/>
                <a:cs typeface="+mn-cs"/>
              </a:rPr>
              <a:t>Greenhouse gas (GHG) emissions/carbon footprint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IE" sz="1200" kern="1200" dirty="0">
                <a:solidFill>
                  <a:schemeClr val="tx1"/>
                </a:solidFill>
                <a:effectLst/>
                <a:latin typeface="+mn-lt"/>
                <a:ea typeface="+mn-ea"/>
                <a:cs typeface="+mn-cs"/>
              </a:rPr>
              <a:t>Greenhouse gas emissions include carbon dioxide, methane, and nitrous oxide. </a:t>
            </a:r>
          </a:p>
          <a:p>
            <a:pPr marL="171450" indent="-171450">
              <a:buFont typeface="Arial" panose="020B0604020202020204" pitchFamily="34" charset="0"/>
              <a:buChar char="•"/>
            </a:pPr>
            <a:r>
              <a:rPr lang="en-IE" sz="1200" kern="1200" dirty="0">
                <a:solidFill>
                  <a:schemeClr val="tx1"/>
                </a:solidFill>
                <a:effectLst/>
                <a:latin typeface="+mn-lt"/>
                <a:ea typeface="+mn-ea"/>
                <a:cs typeface="+mn-cs"/>
              </a:rPr>
              <a:t>Calculating carbon footprint measures all greenhouse gas emissions associated with the lifecycle of a product, service, or business operation</a:t>
            </a:r>
          </a:p>
          <a:p>
            <a:pPr marL="171450" indent="-171450">
              <a:buFont typeface="Arial" panose="020B0604020202020204" pitchFamily="34" charset="0"/>
              <a:buChar char="•"/>
            </a:pPr>
            <a:r>
              <a:rPr lang="en-IE" sz="1200" kern="1200" dirty="0">
                <a:solidFill>
                  <a:schemeClr val="tx1"/>
                </a:solidFill>
                <a:effectLst/>
                <a:latin typeface="+mn-lt"/>
                <a:ea typeface="+mn-ea"/>
                <a:cs typeface="+mn-cs"/>
              </a:rPr>
              <a:t>Organisations report on their carbon footprint:</a:t>
            </a:r>
          </a:p>
          <a:p>
            <a:pPr marL="628650" lvl="1" indent="-171450">
              <a:buFont typeface="Arial" panose="020B0604020202020204" pitchFamily="34" charset="0"/>
              <a:buChar char="•"/>
            </a:pPr>
            <a:r>
              <a:rPr lang="en-IE" sz="1200" kern="1200" dirty="0">
                <a:solidFill>
                  <a:schemeClr val="tx1"/>
                </a:solidFill>
                <a:effectLst/>
                <a:latin typeface="+mn-lt"/>
                <a:ea typeface="+mn-ea"/>
                <a:cs typeface="+mn-cs"/>
              </a:rPr>
              <a:t>for carbon registration and reporting</a:t>
            </a:r>
          </a:p>
          <a:p>
            <a:pPr marL="628650" lvl="1" indent="-171450">
              <a:buFont typeface="Arial" panose="020B0604020202020204" pitchFamily="34" charset="0"/>
              <a:buChar char="•"/>
            </a:pPr>
            <a:r>
              <a:rPr lang="en-IE" sz="1200" kern="1200" dirty="0">
                <a:solidFill>
                  <a:schemeClr val="tx1"/>
                </a:solidFill>
                <a:effectLst/>
                <a:latin typeface="+mn-lt"/>
                <a:ea typeface="+mn-ea"/>
                <a:cs typeface="+mn-cs"/>
              </a:rPr>
              <a:t>to provide data for carbon offset and clean energy projects. </a:t>
            </a:r>
          </a:p>
          <a:p>
            <a:pPr marL="628650" lvl="1" indent="-171450">
              <a:buFont typeface="Arial" panose="020B0604020202020204" pitchFamily="34" charset="0"/>
              <a:buChar char="•"/>
            </a:pPr>
            <a:r>
              <a:rPr lang="en-IE" sz="1200" kern="1200" dirty="0">
                <a:solidFill>
                  <a:schemeClr val="tx1"/>
                </a:solidFill>
                <a:effectLst/>
                <a:latin typeface="+mn-lt"/>
                <a:ea typeface="+mn-ea"/>
                <a:cs typeface="+mn-cs"/>
              </a:rPr>
              <a:t>to provide environmental sustainability information to their stakeholders, including customers</a:t>
            </a:r>
          </a:p>
          <a:p>
            <a:pPr marL="628650" lvl="1" indent="-171450">
              <a:buFont typeface="Arial" panose="020B0604020202020204" pitchFamily="34" charset="0"/>
              <a:buChar char="•"/>
            </a:pPr>
            <a:r>
              <a:rPr lang="en-IE" sz="1200" kern="1200" dirty="0">
                <a:solidFill>
                  <a:schemeClr val="tx1"/>
                </a:solidFill>
                <a:effectLst/>
                <a:latin typeface="+mn-lt"/>
                <a:ea typeface="+mn-ea"/>
                <a:cs typeface="+mn-cs"/>
              </a:rPr>
              <a:t>to identify problem areas to reduce future emissions.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Considers three scopes – </a:t>
            </a:r>
            <a:r>
              <a:rPr lang="en-GB" sz="1200" i="1" kern="1200" dirty="0">
                <a:solidFill>
                  <a:schemeClr val="tx1"/>
                </a:solidFill>
                <a:effectLst/>
                <a:latin typeface="+mn-lt"/>
                <a:ea typeface="+mn-ea"/>
                <a:cs typeface="+mn-cs"/>
              </a:rPr>
              <a:t>refer to diagram on slide</a:t>
            </a:r>
          </a:p>
          <a:p>
            <a:endParaRPr lang="en-GB" sz="1200" kern="1200" dirty="0">
              <a:solidFill>
                <a:schemeClr val="tx1"/>
              </a:solidFill>
              <a:effectLst/>
              <a:latin typeface="+mn-lt"/>
              <a:ea typeface="+mn-ea"/>
              <a:cs typeface="+mn-cs"/>
            </a:endParaRPr>
          </a:p>
          <a:p>
            <a:r>
              <a:rPr lang="en-ZA" sz="1200" b="1" kern="1200" dirty="0">
                <a:solidFill>
                  <a:schemeClr val="tx1"/>
                </a:solidFill>
                <a:effectLst/>
                <a:latin typeface="+mn-lt"/>
                <a:ea typeface="+mn-ea"/>
                <a:cs typeface="+mn-cs"/>
              </a:rPr>
              <a:t>Waste footprint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ZA" sz="1200" kern="1200" dirty="0">
                <a:solidFill>
                  <a:schemeClr val="tx1"/>
                </a:solidFill>
                <a:effectLst/>
                <a:latin typeface="+mn-lt"/>
                <a:ea typeface="+mn-ea"/>
                <a:cs typeface="+mn-cs"/>
              </a:rPr>
              <a:t>Data is collected on the </a:t>
            </a:r>
            <a:r>
              <a:rPr lang="en-GB" sz="1200" kern="1200" dirty="0">
                <a:solidFill>
                  <a:schemeClr val="tx1"/>
                </a:solidFill>
                <a:effectLst/>
                <a:latin typeface="+mn-lt"/>
                <a:ea typeface="+mn-ea"/>
                <a:cs typeface="+mn-cs"/>
              </a:rPr>
              <a:t>amount of waste generated each year and a total waste footprint is generated.</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A waste footprint figure calculation shows the contribution of primary and secondary packaging — minus national recycling and recovery rates.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Also accounts for product leftovers, e.g. the product left behind in the primary pack when a consumer discards it. </a:t>
            </a:r>
          </a:p>
          <a:p>
            <a:pPr marL="171450" indent="-171450">
              <a:buFont typeface="Arial" panose="020B0604020202020204" pitchFamily="34" charset="0"/>
              <a:buChar char="•"/>
            </a:pPr>
            <a:r>
              <a:rPr lang="en-ZA" sz="1200" kern="1200" dirty="0">
                <a:solidFill>
                  <a:schemeClr val="tx1"/>
                </a:solidFill>
                <a:effectLst/>
                <a:latin typeface="+mn-lt"/>
                <a:ea typeface="+mn-ea"/>
                <a:cs typeface="+mn-cs"/>
              </a:rPr>
              <a:t>Manufacturing industries classify and measure waste in three ways: </a:t>
            </a:r>
          </a:p>
          <a:p>
            <a:pPr marL="628650" lvl="1" indent="-171450">
              <a:buFont typeface="Arial" panose="020B0604020202020204" pitchFamily="34" charset="0"/>
              <a:buChar char="•"/>
            </a:pPr>
            <a:r>
              <a:rPr lang="en-ZA" sz="1200" kern="1200" dirty="0">
                <a:solidFill>
                  <a:schemeClr val="tx1"/>
                </a:solidFill>
                <a:effectLst/>
                <a:latin typeface="+mn-lt"/>
                <a:ea typeface="+mn-ea"/>
                <a:cs typeface="+mn-cs"/>
              </a:rPr>
              <a:t>waste generation in manufacturing and distribution</a:t>
            </a:r>
          </a:p>
          <a:p>
            <a:pPr marL="628650" lvl="1" indent="-171450">
              <a:buFont typeface="Arial" panose="020B0604020202020204" pitchFamily="34" charset="0"/>
              <a:buChar char="•"/>
            </a:pPr>
            <a:r>
              <a:rPr lang="en-ZA" sz="1200" kern="1200" dirty="0">
                <a:solidFill>
                  <a:schemeClr val="tx1"/>
                </a:solidFill>
                <a:effectLst/>
                <a:latin typeface="+mn-lt"/>
                <a:ea typeface="+mn-ea"/>
                <a:cs typeface="+mn-cs"/>
              </a:rPr>
              <a:t>waste recovered and recycled</a:t>
            </a:r>
          </a:p>
          <a:p>
            <a:pPr marL="628650" lvl="1" indent="-171450">
              <a:buFont typeface="Arial" panose="020B0604020202020204" pitchFamily="34" charset="0"/>
              <a:buChar char="•"/>
            </a:pPr>
            <a:r>
              <a:rPr lang="en-ZA" sz="1200" kern="1200" dirty="0">
                <a:solidFill>
                  <a:schemeClr val="tx1"/>
                </a:solidFill>
                <a:effectLst/>
                <a:latin typeface="+mn-lt"/>
                <a:ea typeface="+mn-ea"/>
                <a:cs typeface="+mn-cs"/>
              </a:rPr>
              <a:t>residual waste sent to landfills. </a:t>
            </a:r>
          </a:p>
          <a:p>
            <a:pPr marL="171450" indent="-171450">
              <a:buFont typeface="Arial" panose="020B0604020202020204" pitchFamily="34" charset="0"/>
              <a:buChar char="•"/>
            </a:pPr>
            <a:endParaRPr lang="en-GB" sz="1200" kern="1200" dirty="0">
              <a:solidFill>
                <a:schemeClr val="tx1"/>
              </a:solidFill>
              <a:effectLst/>
              <a:latin typeface="+mn-lt"/>
              <a:ea typeface="+mn-ea"/>
              <a:cs typeface="+mn-cs"/>
            </a:endParaRPr>
          </a:p>
          <a:p>
            <a:r>
              <a:rPr lang="en-GB" i="1" dirty="0"/>
              <a:t>Activity</a:t>
            </a:r>
          </a:p>
          <a:p>
            <a:r>
              <a:rPr lang="en-GB" i="1" dirty="0"/>
              <a:t>Learners to use an online carbon footprint calculator to calculate their domestic carbon footprint.</a:t>
            </a:r>
          </a:p>
          <a:p>
            <a:r>
              <a:rPr lang="en-GB" i="1" dirty="0"/>
              <a:t>Learners will need access to the utilities bills in order to populate the calculator.</a:t>
            </a:r>
          </a:p>
          <a:p>
            <a:r>
              <a:rPr lang="en-GB" i="1" dirty="0"/>
              <a:t>Refer to a site such as carbonfund.org and prepare 3-4 realistic fictional sets of data (low, medium and high energy usage) that learners can use if they don’t have their own figures. Or you could ask them find average data out first to use in their calculation.</a:t>
            </a:r>
          </a:p>
        </p:txBody>
      </p:sp>
      <p:sp>
        <p:nvSpPr>
          <p:cNvPr id="4" name="Slide Number Placeholder 3"/>
          <p:cNvSpPr>
            <a:spLocks noGrp="1"/>
          </p:cNvSpPr>
          <p:nvPr>
            <p:ph type="sldNum" sz="quarter" idx="10"/>
          </p:nvPr>
        </p:nvSpPr>
        <p:spPr/>
        <p:txBody>
          <a:bodyPr/>
          <a:lstStyle/>
          <a:p>
            <a:fld id="{2670D98F-992C-4AE6-8955-165A1C7072DD}" type="slidenum">
              <a:rPr lang="en-GB" smtClean="0"/>
              <a:t>21</a:t>
            </a:fld>
            <a:endParaRPr lang="en-GB"/>
          </a:p>
        </p:txBody>
      </p:sp>
    </p:spTree>
    <p:extLst>
      <p:ext uri="{BB962C8B-B14F-4D97-AF65-F5344CB8AC3E}">
        <p14:creationId xmlns:p14="http://schemas.microsoft.com/office/powerpoint/2010/main" val="33619377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ZA" sz="1200" b="1" kern="1200" dirty="0">
                <a:solidFill>
                  <a:schemeClr val="tx1"/>
                </a:solidFill>
                <a:effectLst/>
                <a:latin typeface="+mn-lt"/>
                <a:ea typeface="+mn-ea"/>
                <a:cs typeface="+mn-cs"/>
              </a:rPr>
              <a:t>Social metrics</a:t>
            </a:r>
          </a:p>
          <a:p>
            <a:pPr marL="171450" indent="-171450">
              <a:buFont typeface="Arial" panose="020B0604020202020204" pitchFamily="34" charset="0"/>
              <a:buChar char="•"/>
            </a:pPr>
            <a:r>
              <a:rPr lang="en-ZA" sz="1200" kern="1200" dirty="0">
                <a:solidFill>
                  <a:schemeClr val="tx1"/>
                </a:solidFill>
                <a:effectLst/>
                <a:latin typeface="+mn-lt"/>
                <a:ea typeface="+mn-ea"/>
                <a:cs typeface="+mn-cs"/>
              </a:rPr>
              <a:t>Track an organisation’s performance on equality, justice and other social impacts. </a:t>
            </a:r>
          </a:p>
          <a:p>
            <a:pPr marL="171450" indent="-171450">
              <a:buFont typeface="Arial" panose="020B0604020202020204" pitchFamily="34" charset="0"/>
              <a:buChar char="•"/>
            </a:pPr>
            <a:r>
              <a:rPr lang="en-ZA" sz="1200" kern="1200" dirty="0">
                <a:solidFill>
                  <a:schemeClr val="tx1"/>
                </a:solidFill>
                <a:effectLst/>
                <a:latin typeface="+mn-lt"/>
                <a:ea typeface="+mn-ea"/>
                <a:cs typeface="+mn-cs"/>
              </a:rPr>
              <a:t>Statements of social policy goals are usually given rather than attempting to measure areas such as social benefit and community impact.</a:t>
            </a:r>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ZA" sz="1200" kern="1200" dirty="0">
                <a:solidFill>
                  <a:schemeClr val="tx1"/>
                </a:solidFill>
                <a:effectLst/>
                <a:latin typeface="+mn-lt"/>
                <a:ea typeface="+mn-ea"/>
                <a:cs typeface="+mn-cs"/>
              </a:rPr>
              <a:t>Input is normally measured in social performance, for example, employee training or activities involving the community. </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The definition of minority or disadvantaged groups depends on a country’s infrastructure, its culture and its regional history.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In many countries, these definitions may include the physically disabled, single parents, the youth, ethnic minorities and people aged over 50.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Disadvantaged and vulnerable people often lack access to jobs that can help them earn a living for themselves and their families.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Organisations that operate in regions with a high concentration of disadvantaged and vulnerable groups can provide employment, thereby creating a positive social impact. </a:t>
            </a:r>
            <a:endParaRPr lang="en-GB" dirty="0"/>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Economic impacts</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Can be positive and negative</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Reported at local, regional and national level. </a:t>
            </a:r>
          </a:p>
          <a:p>
            <a:pPr marL="0" indent="0">
              <a:buFont typeface="Arial" panose="020B0604020202020204" pitchFamily="34" charset="0"/>
              <a:buNone/>
            </a:pPr>
            <a:endParaRPr lang="en-GB" sz="1200" kern="1200" dirty="0">
              <a:solidFill>
                <a:schemeClr val="tx1"/>
              </a:solidFill>
              <a:effectLst/>
              <a:latin typeface="+mn-lt"/>
              <a:ea typeface="+mn-ea"/>
              <a:cs typeface="+mn-cs"/>
            </a:endParaRPr>
          </a:p>
          <a:p>
            <a:pPr marL="0" indent="0">
              <a:buFont typeface="Arial" panose="020B0604020202020204" pitchFamily="34" charset="0"/>
              <a:buNone/>
            </a:pPr>
            <a:r>
              <a:rPr lang="en-GB" sz="1200" b="1" kern="1200" dirty="0">
                <a:solidFill>
                  <a:schemeClr val="tx1"/>
                </a:solidFill>
                <a:effectLst/>
                <a:latin typeface="+mn-lt"/>
                <a:ea typeface="+mn-ea"/>
                <a:cs typeface="+mn-cs"/>
              </a:rPr>
              <a:t>Metrics</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Does an organisation stimulate the local economy? (could lead to increases population income and business opportunity.)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Do organisations attract workers from other regions? (could cause migration flows and a change in the local demographic structure.)</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Do organisations use local labour? (this is a key driver of organisations such as Fairtrade, who also ensure that sustainable market prices are paid for products, and that workers are paid a fair wage and have appropriate working conditions.)</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Do organisations employ/have opportunities for all genders? (A local gender imbalance can undermine social cohesion.)</a:t>
            </a:r>
          </a:p>
          <a:p>
            <a:pPr marL="0" indent="0">
              <a:buFont typeface="Arial" panose="020B0604020202020204" pitchFamily="34" charset="0"/>
              <a:buNone/>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670D98F-992C-4AE6-8955-165A1C7072DD}" type="slidenum">
              <a:rPr lang="en-GB" smtClean="0"/>
              <a:t>22</a:t>
            </a:fld>
            <a:endParaRPr lang="en-GB"/>
          </a:p>
        </p:txBody>
      </p:sp>
    </p:spTree>
    <p:extLst>
      <p:ext uri="{BB962C8B-B14F-4D97-AF65-F5344CB8AC3E}">
        <p14:creationId xmlns:p14="http://schemas.microsoft.com/office/powerpoint/2010/main" val="145503806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Key Performance Indicators – KPIs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Identify specific areas for the organisation to focus on, e.g. the proportion of waste that is recycled, the total electricity consumption per member of staff, or the new employment opportunities created for the local community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Included in the CSR policy</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Used to measure the company’s social, environmental and economic performance.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Provides a quantifiable measure of an organisation’s CSR performance according to a specified standard, quantity or schedule that can build up a picture over time.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Steps in the KPI process </a:t>
            </a:r>
            <a:r>
              <a:rPr lang="en-GB" sz="1200" i="1" kern="1200" dirty="0">
                <a:solidFill>
                  <a:schemeClr val="tx1"/>
                </a:solidFill>
                <a:effectLst/>
                <a:latin typeface="+mn-lt"/>
                <a:ea typeface="+mn-ea"/>
                <a:cs typeface="+mn-cs"/>
              </a:rPr>
              <a:t>(refer to diagram on slide to explain)</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Identify - the activities that will produce the social, economic or environmental effects that are of most concern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Create - g</a:t>
            </a:r>
            <a:r>
              <a:rPr lang="en-ZA" sz="1200" kern="1200" dirty="0" err="1">
                <a:solidFill>
                  <a:schemeClr val="tx1"/>
                </a:solidFill>
                <a:effectLst/>
                <a:latin typeface="+mn-lt"/>
                <a:ea typeface="+mn-ea"/>
                <a:cs typeface="+mn-cs"/>
              </a:rPr>
              <a:t>ather</a:t>
            </a:r>
            <a:r>
              <a:rPr lang="en-ZA" sz="1200" kern="1200" dirty="0">
                <a:solidFill>
                  <a:schemeClr val="tx1"/>
                </a:solidFill>
                <a:effectLst/>
                <a:latin typeface="+mn-lt"/>
                <a:ea typeface="+mn-ea"/>
                <a:cs typeface="+mn-cs"/>
              </a:rPr>
              <a:t> data in a format that allows comparison to other businesses over time; combine data so that they represent the entire business.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Evaluate - </a:t>
            </a:r>
            <a:r>
              <a:rPr lang="en-GB" dirty="0"/>
              <a:t> are the goals of the company are being met against the KPIs</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Change – what process improvements are required to meet the KPIs</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Assess – are the KPIs still appropriate or do the goals needs to adjusted, or the KPIs changed to reflect changing priorities?</a:t>
            </a:r>
          </a:p>
          <a:p>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Activity</a:t>
            </a:r>
          </a:p>
          <a:p>
            <a:r>
              <a:rPr lang="en-GB" sz="1200" i="0" kern="1200" dirty="0">
                <a:solidFill>
                  <a:schemeClr val="tx1"/>
                </a:solidFill>
                <a:effectLst/>
                <a:latin typeface="+mn-lt"/>
                <a:ea typeface="+mn-ea"/>
                <a:cs typeface="+mn-cs"/>
              </a:rPr>
              <a:t>Tutor preparation: Prepare a set of data for a fictional organisation. Identify three KPIs, and provide data for the past three years.</a:t>
            </a:r>
          </a:p>
          <a:p>
            <a:r>
              <a:rPr lang="en-GB" sz="1200" i="1" kern="1200" dirty="0">
                <a:solidFill>
                  <a:schemeClr val="tx1"/>
                </a:solidFill>
                <a:effectLst/>
                <a:latin typeface="+mn-lt"/>
                <a:ea typeface="+mn-ea"/>
                <a:cs typeface="+mn-cs"/>
              </a:rPr>
              <a:t>Ask learners to work in small groups to evaluate the data against the KPIs.</a:t>
            </a:r>
          </a:p>
          <a:p>
            <a:r>
              <a:rPr lang="en-GB" sz="1200" i="1" kern="1200" dirty="0">
                <a:solidFill>
                  <a:schemeClr val="tx1"/>
                </a:solidFill>
                <a:effectLst/>
                <a:latin typeface="+mn-lt"/>
                <a:ea typeface="+mn-ea"/>
                <a:cs typeface="+mn-cs"/>
              </a:rPr>
              <a:t>For each KPI, learners to determine:</a:t>
            </a:r>
          </a:p>
          <a:p>
            <a:pPr marL="171450" indent="-171450">
              <a:buFont typeface="Arial" panose="020B0604020202020204" pitchFamily="34" charset="0"/>
              <a:buChar char="•"/>
            </a:pPr>
            <a:r>
              <a:rPr lang="en-GB" sz="1200" i="1" kern="1200" dirty="0">
                <a:solidFill>
                  <a:schemeClr val="tx1"/>
                </a:solidFill>
                <a:effectLst/>
                <a:latin typeface="+mn-lt"/>
                <a:ea typeface="+mn-ea"/>
                <a:cs typeface="+mn-cs"/>
              </a:rPr>
              <a:t>If the organisation has met the KPI each year</a:t>
            </a:r>
          </a:p>
          <a:p>
            <a:pPr marL="171450" indent="-171450">
              <a:buFont typeface="Arial" panose="020B0604020202020204" pitchFamily="34" charset="0"/>
              <a:buChar char="•"/>
            </a:pPr>
            <a:r>
              <a:rPr lang="en-GB" sz="1200" i="1" kern="1200" dirty="0">
                <a:solidFill>
                  <a:schemeClr val="tx1"/>
                </a:solidFill>
                <a:effectLst/>
                <a:latin typeface="+mn-lt"/>
                <a:ea typeface="+mn-ea"/>
                <a:cs typeface="+mn-cs"/>
              </a:rPr>
              <a:t>Whether there is a trend in the data (e.g. generally improving, or no trend)</a:t>
            </a:r>
          </a:p>
          <a:p>
            <a:pPr marL="171450" indent="-171450">
              <a:buFont typeface="Arial" panose="020B0604020202020204" pitchFamily="34" charset="0"/>
              <a:buChar char="•"/>
            </a:pPr>
            <a:r>
              <a:rPr lang="en-GB" sz="1200" i="1" kern="1200" dirty="0">
                <a:solidFill>
                  <a:schemeClr val="tx1"/>
                </a:solidFill>
                <a:effectLst/>
                <a:latin typeface="+mn-lt"/>
                <a:ea typeface="+mn-ea"/>
                <a:cs typeface="+mn-cs"/>
              </a:rPr>
              <a:t>Which KPI they have performed the best against.</a:t>
            </a:r>
          </a:p>
          <a:p>
            <a:endParaRPr lang="en-GB" sz="1200" i="1" kern="1200" dirty="0">
              <a:solidFill>
                <a:schemeClr val="tx1"/>
              </a:solidFill>
              <a:effectLst/>
              <a:latin typeface="+mn-lt"/>
              <a:ea typeface="+mn-ea"/>
              <a:cs typeface="+mn-cs"/>
            </a:endParaRPr>
          </a:p>
          <a:p>
            <a:endParaRPr lang="en-GB" sz="1200" i="1"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670D98F-992C-4AE6-8955-165A1C7072DD}" type="slidenum">
              <a:rPr lang="en-GB" smtClean="0"/>
              <a:t>23</a:t>
            </a:fld>
            <a:endParaRPr lang="en-GB"/>
          </a:p>
        </p:txBody>
      </p:sp>
    </p:spTree>
    <p:extLst>
      <p:ext uri="{BB962C8B-B14F-4D97-AF65-F5344CB8AC3E}">
        <p14:creationId xmlns:p14="http://schemas.microsoft.com/office/powerpoint/2010/main" val="123299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Examples of KPIs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r>
              <a:rPr lang="en-GB" b="1" dirty="0"/>
              <a:t>Environmental KPIs - </a:t>
            </a:r>
            <a:r>
              <a:rPr lang="en-GB" sz="1200" kern="1200" dirty="0">
                <a:solidFill>
                  <a:schemeClr val="tx1"/>
                </a:solidFill>
                <a:effectLst/>
                <a:latin typeface="+mn-lt"/>
                <a:ea typeface="+mn-ea"/>
                <a:cs typeface="+mn-cs"/>
              </a:rPr>
              <a:t>KPIs governing waste centre on landfill and recycling. </a:t>
            </a:r>
          </a:p>
          <a:p>
            <a:pPr marL="171450" indent="-171450">
              <a:buFont typeface="Arial" panose="020B0604020202020204" pitchFamily="34" charset="0"/>
              <a:buChar char="•"/>
            </a:pPr>
            <a:r>
              <a:rPr lang="en-GB" sz="1200" b="1" kern="1200" dirty="0">
                <a:solidFill>
                  <a:schemeClr val="tx1"/>
                </a:solidFill>
                <a:effectLst/>
                <a:latin typeface="+mn-lt"/>
                <a:ea typeface="+mn-ea"/>
                <a:cs typeface="+mn-cs"/>
              </a:rPr>
              <a:t>Waste recycling rate </a:t>
            </a:r>
            <a:r>
              <a:rPr lang="en-GB" sz="1200" b="0" kern="1200" dirty="0">
                <a:solidFill>
                  <a:schemeClr val="tx1"/>
                </a:solidFill>
                <a:effectLst/>
                <a:latin typeface="+mn-lt"/>
                <a:ea typeface="+mn-ea"/>
                <a:cs typeface="+mn-cs"/>
              </a:rPr>
              <a:t>= (amount of waste recycled or reused / total waste produced) × 100 (can be measured in number of bags, or in tonnes)</a:t>
            </a:r>
            <a:r>
              <a:rPr lang="en-GB" sz="1200" b="1" kern="1200" dirty="0">
                <a:solidFill>
                  <a:schemeClr val="tx1"/>
                </a:solidFill>
                <a:effectLst/>
                <a:latin typeface="+mn-lt"/>
                <a:ea typeface="+mn-ea"/>
                <a:cs typeface="+mn-cs"/>
              </a:rPr>
              <a:t>				</a:t>
            </a:r>
            <a:endParaRPr lang="en-GB" b="0" dirty="0"/>
          </a:p>
          <a:p>
            <a:pPr marL="171450" indent="-171450">
              <a:buFont typeface="Arial" panose="020B0604020202020204" pitchFamily="34" charset="0"/>
              <a:buChar char="•"/>
            </a:pPr>
            <a:r>
              <a:rPr lang="en-ZA" sz="1200" b="1" kern="1200" dirty="0">
                <a:solidFill>
                  <a:schemeClr val="tx1"/>
                </a:solidFill>
                <a:effectLst/>
                <a:latin typeface="+mn-lt"/>
                <a:ea typeface="+mn-ea"/>
                <a:cs typeface="+mn-cs"/>
              </a:rPr>
              <a:t>Percentage of total waste sent to landfill - </a:t>
            </a:r>
            <a:r>
              <a:rPr lang="en-ZA" sz="1200" kern="1200" dirty="0">
                <a:solidFill>
                  <a:schemeClr val="tx1"/>
                </a:solidFill>
                <a:effectLst/>
                <a:latin typeface="+mn-lt"/>
                <a:ea typeface="+mn-ea"/>
                <a:cs typeface="+mn-cs"/>
              </a:rPr>
              <a:t>Many organisations have targets of 0% to be sent to landfills by 2020 or 2030. Effectively this means re-using or recycling all waste. The automotive manufacturers Ford, Subaru and Toyota are achieving this.</a:t>
            </a:r>
          </a:p>
          <a:p>
            <a:pPr marL="171450" indent="-171450">
              <a:buFont typeface="Arial" panose="020B0604020202020204" pitchFamily="34" charset="0"/>
              <a:buChar char="•"/>
            </a:pPr>
            <a:r>
              <a:rPr lang="en-ZA" sz="1200" b="1" kern="1200" dirty="0">
                <a:solidFill>
                  <a:schemeClr val="tx1"/>
                </a:solidFill>
                <a:effectLst/>
                <a:latin typeface="+mn-lt"/>
                <a:ea typeface="+mn-ea"/>
                <a:cs typeface="+mn-cs"/>
              </a:rPr>
              <a:t>Percentage of waste generated from manufacturing and distribution - </a:t>
            </a:r>
            <a:r>
              <a:rPr lang="en-GB" sz="1200" kern="1200" dirty="0">
                <a:solidFill>
                  <a:schemeClr val="tx1"/>
                </a:solidFill>
                <a:effectLst/>
                <a:latin typeface="+mn-lt"/>
                <a:ea typeface="+mn-ea"/>
                <a:cs typeface="+mn-cs"/>
              </a:rPr>
              <a:t>Waste reduction rate measures wasted raw materials between two periods to see if there has been an improvement or not over time. </a:t>
            </a:r>
            <a:endParaRPr lang="en-ZA" sz="1200" b="0" kern="1200" dirty="0">
              <a:solidFill>
                <a:schemeClr val="tx1"/>
              </a:solidFill>
              <a:effectLst/>
              <a:latin typeface="+mn-lt"/>
              <a:ea typeface="+mn-ea"/>
              <a:cs typeface="+mn-cs"/>
            </a:endParaRPr>
          </a:p>
          <a:p>
            <a:pPr marL="171450" indent="-171450">
              <a:buFont typeface="Arial" panose="020B0604020202020204" pitchFamily="34" charset="0"/>
              <a:buChar char="•"/>
            </a:pPr>
            <a:endParaRPr lang="en-GB" b="0" dirty="0"/>
          </a:p>
          <a:p>
            <a:r>
              <a:rPr lang="en-GB" sz="1200" b="1" kern="1200" dirty="0">
                <a:solidFill>
                  <a:schemeClr val="tx1"/>
                </a:solidFill>
                <a:effectLst/>
                <a:latin typeface="+mn-lt"/>
                <a:ea typeface="+mn-ea"/>
                <a:cs typeface="+mn-cs"/>
              </a:rPr>
              <a:t>Social KPIs</a:t>
            </a:r>
          </a:p>
          <a:p>
            <a:r>
              <a:rPr lang="en-GB" sz="1200" b="1" kern="1200" dirty="0">
                <a:solidFill>
                  <a:schemeClr val="tx1"/>
                </a:solidFill>
                <a:effectLst/>
                <a:latin typeface="+mn-lt"/>
                <a:ea typeface="+mn-ea"/>
                <a:cs typeface="+mn-cs"/>
              </a:rPr>
              <a:t>Employee engagement KPIs</a:t>
            </a:r>
          </a:p>
          <a:p>
            <a:r>
              <a:rPr lang="en-ZA" sz="1200" kern="1200" dirty="0">
                <a:solidFill>
                  <a:schemeClr val="tx1"/>
                </a:solidFill>
                <a:effectLst/>
                <a:latin typeface="+mn-lt"/>
                <a:ea typeface="+mn-ea"/>
                <a:cs typeface="+mn-cs"/>
              </a:rPr>
              <a:t>Some of the United Nations Conference on Trade and Development (UNCTAD) indicators to measure employment practices:</a:t>
            </a:r>
            <a:endParaRPr lang="en-GB" sz="1200" kern="1200" dirty="0">
              <a:solidFill>
                <a:schemeClr val="tx1"/>
              </a:solidFill>
              <a:effectLst/>
              <a:latin typeface="+mn-lt"/>
              <a:ea typeface="+mn-ea"/>
              <a:cs typeface="+mn-cs"/>
            </a:endParaRPr>
          </a:p>
          <a:p>
            <a:r>
              <a:rPr lang="en-ZA" sz="1200" kern="1200" dirty="0">
                <a:solidFill>
                  <a:schemeClr val="tx1"/>
                </a:solidFill>
                <a:effectLst/>
                <a:latin typeface="+mn-lt"/>
                <a:ea typeface="+mn-ea"/>
                <a:cs typeface="+mn-cs"/>
              </a:rPr>
              <a:t>Workforce</a:t>
            </a:r>
          </a:p>
          <a:p>
            <a:pPr marL="171450" indent="-171450">
              <a:buFont typeface="Arial" panose="020B0604020202020204" pitchFamily="34" charset="0"/>
              <a:buChar char="•"/>
            </a:pPr>
            <a:r>
              <a:rPr lang="en-ZA" sz="1200" kern="1200" dirty="0">
                <a:solidFill>
                  <a:schemeClr val="tx1"/>
                </a:solidFill>
                <a:effectLst/>
                <a:latin typeface="+mn-lt"/>
                <a:ea typeface="+mn-ea"/>
                <a:cs typeface="+mn-cs"/>
              </a:rPr>
              <a:t>gender of employees</a:t>
            </a:r>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ZA" sz="1200" kern="1200" dirty="0">
                <a:solidFill>
                  <a:schemeClr val="tx1"/>
                </a:solidFill>
                <a:effectLst/>
                <a:latin typeface="+mn-lt"/>
                <a:ea typeface="+mn-ea"/>
                <a:cs typeface="+mn-cs"/>
              </a:rPr>
              <a:t>employment type (full time or part time)</a:t>
            </a:r>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ZA" sz="1200" kern="1200" dirty="0">
                <a:solidFill>
                  <a:schemeClr val="tx1"/>
                </a:solidFill>
                <a:effectLst/>
                <a:latin typeface="+mn-lt"/>
                <a:ea typeface="+mn-ea"/>
                <a:cs typeface="+mn-cs"/>
              </a:rPr>
              <a:t>employment contract (temporary or permanent)</a:t>
            </a:r>
            <a:endParaRPr lang="en-GB" sz="1200" kern="1200" dirty="0">
              <a:solidFill>
                <a:schemeClr val="tx1"/>
              </a:solidFill>
              <a:effectLst/>
              <a:latin typeface="+mn-lt"/>
              <a:ea typeface="+mn-ea"/>
              <a:cs typeface="+mn-cs"/>
            </a:endParaRPr>
          </a:p>
          <a:p>
            <a:pPr lvl="0"/>
            <a:r>
              <a:rPr lang="en-ZA" sz="1200" kern="1200" dirty="0">
                <a:solidFill>
                  <a:schemeClr val="tx1"/>
                </a:solidFill>
                <a:effectLst/>
                <a:latin typeface="+mn-lt"/>
                <a:ea typeface="+mn-ea"/>
                <a:cs typeface="+mn-cs"/>
              </a:rPr>
              <a:t>Employee wages and benefits:</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ZA" sz="1200" kern="1200" dirty="0">
                <a:solidFill>
                  <a:schemeClr val="tx1"/>
                </a:solidFill>
                <a:effectLst/>
                <a:latin typeface="+mn-lt"/>
                <a:ea typeface="+mn-ea"/>
                <a:cs typeface="+mn-cs"/>
              </a:rPr>
              <a:t>full time or part time employees </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ZA" sz="1200" kern="1200" dirty="0">
                <a:solidFill>
                  <a:schemeClr val="tx1"/>
                </a:solidFill>
                <a:effectLst/>
                <a:latin typeface="+mn-lt"/>
                <a:ea typeface="+mn-ea"/>
                <a:cs typeface="+mn-cs"/>
              </a:rPr>
              <a:t>gender of employees</a:t>
            </a:r>
            <a:endParaRPr lang="en-GB" sz="1200" kern="1200" dirty="0">
              <a:solidFill>
                <a:schemeClr val="tx1"/>
              </a:solidFill>
              <a:effectLst/>
              <a:latin typeface="+mn-lt"/>
              <a:ea typeface="+mn-ea"/>
              <a:cs typeface="+mn-cs"/>
            </a:endParaRPr>
          </a:p>
          <a:p>
            <a:pPr lvl="0"/>
            <a:r>
              <a:rPr lang="en-ZA" sz="1200" kern="1200" dirty="0">
                <a:solidFill>
                  <a:schemeClr val="tx1"/>
                </a:solidFill>
                <a:effectLst/>
                <a:latin typeface="+mn-lt"/>
                <a:ea typeface="+mn-ea"/>
                <a:cs typeface="+mn-cs"/>
              </a:rPr>
              <a:t>Percentage of employees in a union or covered by collective agreement (unionised).</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Training and skills development - average number of hours of training per employee per year per category = total hours of training per year per category/total employees per category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Employee turnover rate (ETR) </a:t>
            </a:r>
            <a:r>
              <a:rPr lang="en-GB" sz="1200" kern="1200" dirty="0">
                <a:solidFill>
                  <a:schemeClr val="tx1"/>
                </a:solidFill>
                <a:effectLst/>
                <a:latin typeface="+mn-lt"/>
                <a:ea typeface="+mn-ea"/>
                <a:cs typeface="+mn-cs"/>
              </a:rPr>
              <a:t>= (total number of employees who have left the company in a year / average number of employees in the same year) × 100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1" kern="1200" dirty="0">
                <a:solidFill>
                  <a:schemeClr val="tx1"/>
                </a:solidFill>
                <a:effectLst/>
                <a:latin typeface="+mn-lt"/>
                <a:ea typeface="+mn-ea"/>
                <a:cs typeface="+mn-cs"/>
              </a:rPr>
              <a:t>Activity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1" kern="1200" dirty="0">
                <a:solidFill>
                  <a:schemeClr val="tx1"/>
                </a:solidFill>
                <a:effectLst/>
                <a:latin typeface="+mn-lt"/>
                <a:ea typeface="+mn-ea"/>
                <a:cs typeface="+mn-cs"/>
              </a:rPr>
              <a:t>Present learners with fictional data and ask them to calculate, e.g. waste recycling rate, or employee turnover rate for an organisation.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effectLst/>
              <a:latin typeface="+mn-lt"/>
              <a:ea typeface="+mn-ea"/>
              <a:cs typeface="+mn-cs"/>
            </a:endParaRPr>
          </a:p>
          <a:p>
            <a:endParaRPr lang="en-GB" dirty="0"/>
          </a:p>
          <a:p>
            <a:endParaRPr lang="en-GB" dirty="0"/>
          </a:p>
          <a:p>
            <a:endParaRPr lang="en-GB" dirty="0"/>
          </a:p>
          <a:p>
            <a:r>
              <a:rPr lang="en-GB" dirty="0"/>
              <a:t>Activity: Research a well-known brand and find out what KPI targets it has set itself in relation to environmental measures. How well is it performing against those measures?</a:t>
            </a:r>
          </a:p>
        </p:txBody>
      </p:sp>
      <p:sp>
        <p:nvSpPr>
          <p:cNvPr id="4" name="Slide Number Placeholder 3"/>
          <p:cNvSpPr>
            <a:spLocks noGrp="1"/>
          </p:cNvSpPr>
          <p:nvPr>
            <p:ph type="sldNum" sz="quarter" idx="10"/>
          </p:nvPr>
        </p:nvSpPr>
        <p:spPr/>
        <p:txBody>
          <a:bodyPr/>
          <a:lstStyle/>
          <a:p>
            <a:fld id="{2670D98F-992C-4AE6-8955-165A1C7072DD}" type="slidenum">
              <a:rPr lang="en-GB" smtClean="0"/>
              <a:t>24</a:t>
            </a:fld>
            <a:endParaRPr lang="en-GB"/>
          </a:p>
        </p:txBody>
      </p:sp>
    </p:spTree>
    <p:extLst>
      <p:ext uri="{BB962C8B-B14F-4D97-AF65-F5344CB8AC3E}">
        <p14:creationId xmlns:p14="http://schemas.microsoft.com/office/powerpoint/2010/main" val="368036098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CSR audits</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Organisations conduct CSR audits of their suppliers to ensure that its supply chains are continuing to meet the organisation’s CSR standards.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Audits provide an organisation with an immediate insight into its supply chain, enabling it to evaluate a supplier’s social and environmental compliance with the organisation’s policies and specified procedures and local regulations.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Auditor looks at the systems, processes and procedures across the organisation’s supply chain.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Where non-compliance or poor performance is identified, the organisation can address this immediately and review its supplier appraisal process. </a:t>
            </a:r>
            <a:r>
              <a:rPr lang="en-GB" sz="1200" i="1" kern="1200" dirty="0">
                <a:solidFill>
                  <a:schemeClr val="tx1"/>
                </a:solidFill>
                <a:effectLst/>
                <a:latin typeface="+mn-lt"/>
                <a:ea typeface="+mn-ea"/>
                <a:cs typeface="+mn-cs"/>
              </a:rPr>
              <a:t>(refer to diagram on slide to discuss implications of passing or failing an audit. Refer to table on right to discuss typical audit grades used when retailers assess factories)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Can be conducted by an audit team from within the organisation, a contracted third party, or an independent organisation. </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kern="1200" dirty="0">
                <a:solidFill>
                  <a:schemeClr val="tx1"/>
                </a:solidFill>
                <a:effectLst/>
                <a:latin typeface="+mn-lt"/>
                <a:ea typeface="+mn-ea"/>
                <a:cs typeface="+mn-cs"/>
              </a:rPr>
              <a:t>An internal audit report is called a self-declaration. </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kern="1200" dirty="0">
                <a:solidFill>
                  <a:schemeClr val="tx1"/>
                </a:solidFill>
                <a:effectLst/>
                <a:latin typeface="+mn-lt"/>
                <a:ea typeface="+mn-ea"/>
                <a:cs typeface="+mn-cs"/>
              </a:rPr>
              <a:t>Third-party audits are used when organisations want an independent overview of their ethical manufacturing programme, or to ensure that their systems conform to a standard set of requirements, such as ISO 20400.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Auditors can interview employees to know how pervasive environmental awareness is throughout the company. </a:t>
            </a:r>
          </a:p>
          <a:p>
            <a:endParaRPr lang="en-GB" sz="1200" kern="1200" dirty="0">
              <a:solidFill>
                <a:schemeClr val="tx1"/>
              </a:solidFill>
              <a:effectLst/>
              <a:latin typeface="+mn-lt"/>
              <a:ea typeface="+mn-ea"/>
              <a:cs typeface="+mn-cs"/>
            </a:endParaRPr>
          </a:p>
          <a:p>
            <a:r>
              <a:rPr lang="en-ZA" sz="1200" b="1" kern="1200" dirty="0">
                <a:solidFill>
                  <a:schemeClr val="tx1"/>
                </a:solidFill>
                <a:effectLst/>
                <a:latin typeface="+mn-lt"/>
                <a:ea typeface="+mn-ea"/>
                <a:cs typeface="+mn-cs"/>
              </a:rPr>
              <a:t>Environmental </a:t>
            </a:r>
            <a:r>
              <a:rPr lang="en-ZA" sz="1200" kern="1200" dirty="0">
                <a:solidFill>
                  <a:schemeClr val="tx1"/>
                </a:solidFill>
                <a:effectLst/>
                <a:latin typeface="+mn-lt"/>
                <a:ea typeface="+mn-ea"/>
                <a:cs typeface="+mn-cs"/>
              </a:rPr>
              <a:t>audits - an essential way of confirming and verifying that stated environmental initiatives meet the standards set and that EMS systems are properly operated. </a:t>
            </a:r>
          </a:p>
          <a:p>
            <a:r>
              <a:rPr lang="en-GB" sz="1200" b="1" kern="1200" dirty="0">
                <a:solidFill>
                  <a:schemeClr val="tx1"/>
                </a:solidFill>
                <a:effectLst/>
                <a:latin typeface="+mn-lt"/>
                <a:ea typeface="+mn-ea"/>
                <a:cs typeface="+mn-cs"/>
              </a:rPr>
              <a:t>Social </a:t>
            </a:r>
            <a:r>
              <a:rPr lang="en-GB" sz="1200" kern="1200" dirty="0">
                <a:solidFill>
                  <a:schemeClr val="tx1"/>
                </a:solidFill>
                <a:effectLst/>
                <a:latin typeface="+mn-lt"/>
                <a:ea typeface="+mn-ea"/>
                <a:cs typeface="+mn-cs"/>
              </a:rPr>
              <a:t>audits - measures the supply chain’s social compliance with the company’s ethical code of conduct or international standards and regulations.</a:t>
            </a:r>
          </a:p>
          <a:p>
            <a:endParaRPr lang="en-GB" dirty="0"/>
          </a:p>
          <a:p>
            <a:r>
              <a:rPr lang="en-GB" i="1" dirty="0"/>
              <a:t>Activity</a:t>
            </a:r>
          </a:p>
          <a:p>
            <a:pPr marL="171450" indent="-171450">
              <a:buFont typeface="Arial" panose="020B0604020202020204" pitchFamily="34" charset="0"/>
              <a:buChar char="•"/>
            </a:pPr>
            <a:r>
              <a:rPr lang="en-GB" i="1" dirty="0"/>
              <a:t>Prepare a scenario for learners, for example, a software company based in Germany wants to outsource their call centre support service to an external company.</a:t>
            </a:r>
          </a:p>
          <a:p>
            <a:pPr marL="171450" indent="-171450">
              <a:buFont typeface="Arial" panose="020B0604020202020204" pitchFamily="34" charset="0"/>
              <a:buChar char="•"/>
            </a:pPr>
            <a:r>
              <a:rPr lang="en-GB" i="1" dirty="0"/>
              <a:t>Divide learners into small groups, and present them with three ‘audit results’ to debate in order to determine how to classify them. (Leave the table on the slide visible so they can refer to it)</a:t>
            </a:r>
          </a:p>
          <a:p>
            <a:pPr marL="171450" indent="-171450">
              <a:buFont typeface="Arial" panose="020B0604020202020204" pitchFamily="34" charset="0"/>
              <a:buChar char="•"/>
            </a:pPr>
            <a:r>
              <a:rPr lang="en-GB" i="1" dirty="0"/>
              <a:t>Examples of statements could include: In Organisation X, workers are typically expected to work 12-hours a day, 6 days a week. Etc.</a:t>
            </a:r>
          </a:p>
          <a:p>
            <a:pPr marL="171450" indent="-171450">
              <a:buFont typeface="Arial" panose="020B0604020202020204" pitchFamily="34" charset="0"/>
              <a:buChar char="•"/>
            </a:pPr>
            <a:r>
              <a:rPr lang="en-GB" i="1" dirty="0"/>
              <a:t>Lead a class discussion to share and compare the results of the discussions.</a:t>
            </a:r>
          </a:p>
        </p:txBody>
      </p:sp>
      <p:sp>
        <p:nvSpPr>
          <p:cNvPr id="4" name="Slide Number Placeholder 3"/>
          <p:cNvSpPr>
            <a:spLocks noGrp="1"/>
          </p:cNvSpPr>
          <p:nvPr>
            <p:ph type="sldNum" sz="quarter" idx="10"/>
          </p:nvPr>
        </p:nvSpPr>
        <p:spPr/>
        <p:txBody>
          <a:bodyPr/>
          <a:lstStyle/>
          <a:p>
            <a:fld id="{2670D98F-992C-4AE6-8955-165A1C7072DD}" type="slidenum">
              <a:rPr lang="en-GB" smtClean="0"/>
              <a:t>25</a:t>
            </a:fld>
            <a:endParaRPr lang="en-GB"/>
          </a:p>
        </p:txBody>
      </p:sp>
    </p:spTree>
    <p:extLst>
      <p:ext uri="{BB962C8B-B14F-4D97-AF65-F5344CB8AC3E}">
        <p14:creationId xmlns:p14="http://schemas.microsoft.com/office/powerpoint/2010/main" val="145401642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sz="1200" b="1" kern="1200" dirty="0">
                <a:solidFill>
                  <a:schemeClr val="tx1"/>
                </a:solidFill>
                <a:effectLst/>
                <a:latin typeface="+mn-lt"/>
                <a:ea typeface="+mn-ea"/>
                <a:cs typeface="+mn-cs"/>
              </a:rPr>
              <a:t>Lack of global regulations</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There are no global environmental or social laws or regulations that control international supply chains.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Countries have their own legislation that addresses social or environmental practices, so there is wide variation in the application of best practices.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There are global conventions such as those of the International Labour Organization and the Kyoto Protocol, but these are voluntary.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kern="1200" dirty="0">
                <a:solidFill>
                  <a:schemeClr val="tx1"/>
                </a:solidFill>
                <a:effectLst/>
                <a:latin typeface="+mn-lt"/>
                <a:ea typeface="+mn-ea"/>
                <a:cs typeface="+mn-cs"/>
              </a:rPr>
              <a:t>Check learners’ understanding by asking what the ILO and Kyoto Protocol cover</a:t>
            </a:r>
          </a:p>
          <a:p>
            <a:endParaRPr lang="en-GB" sz="1200" b="1"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The majority of efforts to manage supply chain issues have come in the form of voluntary initiatives, or industry schemes.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Example of industry legislation: The International Council of Mining and Minerals (ICMM)</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Members consist of approximately 60 mining companies and associations. </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Sets out their members’ approach to water stewardship in a framework. </a:t>
            </a:r>
            <a:r>
              <a:rPr lang="en-GB" sz="1200" i="1" kern="1200" dirty="0">
                <a:solidFill>
                  <a:schemeClr val="tx1"/>
                </a:solidFill>
                <a:effectLst/>
                <a:latin typeface="+mn-lt"/>
                <a:ea typeface="+mn-ea"/>
                <a:cs typeface="+mn-cs"/>
              </a:rPr>
              <a:t>(Refer to diagram on slide)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kern="1200" dirty="0">
                <a:solidFill>
                  <a:schemeClr val="tx1"/>
                </a:solidFill>
                <a:effectLst/>
                <a:latin typeface="+mn-lt"/>
                <a:ea typeface="+mn-ea"/>
                <a:cs typeface="+mn-cs"/>
              </a:rPr>
              <a:t>Regulatory framework - </a:t>
            </a:r>
            <a:r>
              <a:rPr lang="en-GB" sz="1200" kern="1200" dirty="0">
                <a:solidFill>
                  <a:schemeClr val="tx1"/>
                </a:solidFill>
                <a:effectLst/>
                <a:latin typeface="+mn-lt"/>
                <a:ea typeface="+mn-ea"/>
                <a:cs typeface="+mn-cs"/>
              </a:rPr>
              <a:t>a model that policy makers and others can use to reform and apply regulations in an effective and logical way.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Regulatory frameworks exist to bridge the gap in global regulations.</a:t>
            </a:r>
            <a:endParaRPr lang="en-GB" sz="1200" b="1" kern="1200" dirty="0">
              <a:solidFill>
                <a:schemeClr val="tx1"/>
              </a:solidFill>
              <a:effectLst/>
              <a:latin typeface="+mn-lt"/>
              <a:ea typeface="+mn-ea"/>
              <a:cs typeface="+mn-cs"/>
            </a:endParaRPr>
          </a:p>
          <a:p>
            <a:endParaRPr lang="en-ZA" sz="1200" kern="1200" dirty="0">
              <a:solidFill>
                <a:schemeClr val="tx1"/>
              </a:solidFill>
              <a:effectLst/>
              <a:latin typeface="+mn-lt"/>
              <a:ea typeface="+mn-ea"/>
              <a:cs typeface="+mn-cs"/>
            </a:endParaRPr>
          </a:p>
          <a:p>
            <a:r>
              <a:rPr lang="en-ZA" sz="1200" b="1" kern="1200" dirty="0">
                <a:solidFill>
                  <a:schemeClr val="tx1"/>
                </a:solidFill>
                <a:effectLst/>
                <a:latin typeface="+mn-lt"/>
                <a:ea typeface="+mn-ea"/>
                <a:cs typeface="+mn-cs"/>
              </a:rPr>
              <a:t>Environmental Impact Assessment - EIA</a:t>
            </a:r>
          </a:p>
          <a:p>
            <a:pPr marL="171450" indent="-171450">
              <a:buFont typeface="Arial" panose="020B0604020202020204" pitchFamily="34" charset="0"/>
              <a:buChar char="•"/>
            </a:pPr>
            <a:r>
              <a:rPr lang="en-ZA" sz="1200" kern="1200" dirty="0">
                <a:solidFill>
                  <a:schemeClr val="tx1"/>
                </a:solidFill>
                <a:effectLst/>
                <a:latin typeface="+mn-lt"/>
                <a:ea typeface="+mn-ea"/>
                <a:cs typeface="+mn-cs"/>
              </a:rPr>
              <a:t>Considers the environmental impact that a project, or organisation will have</a:t>
            </a:r>
          </a:p>
          <a:p>
            <a:pPr marL="171450" indent="-171450">
              <a:buFont typeface="Arial" panose="020B0604020202020204" pitchFamily="34" charset="0"/>
              <a:buChar char="•"/>
            </a:pPr>
            <a:r>
              <a:rPr lang="en-ZA" sz="1200" kern="1200" dirty="0">
                <a:solidFill>
                  <a:schemeClr val="tx1"/>
                </a:solidFill>
                <a:effectLst/>
                <a:latin typeface="+mn-lt"/>
                <a:ea typeface="+mn-ea"/>
                <a:cs typeface="+mn-cs"/>
              </a:rPr>
              <a:t>EIAs differ between countries, which can make it hard to accommodate components between countries.</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The Universal Declaration of Human Rights</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an international document that outlines the basic rights and freedoms that all human beings are entitled to.</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adopted by the United Nations General Assembly in 1948. </a:t>
            </a:r>
          </a:p>
          <a:p>
            <a:pPr marL="171450" indent="-171450">
              <a:buFont typeface="Arial" panose="020B0604020202020204" pitchFamily="34" charset="0"/>
              <a:buChar char="•"/>
            </a:pPr>
            <a:r>
              <a:rPr lang="en-ZA" sz="1200" kern="1200" dirty="0">
                <a:solidFill>
                  <a:schemeClr val="tx1"/>
                </a:solidFill>
                <a:effectLst/>
                <a:latin typeface="+mn-lt"/>
                <a:ea typeface="+mn-ea"/>
                <a:cs typeface="+mn-cs"/>
              </a:rPr>
              <a:t>Accepted in principle by nearly every nation in the world, although it has been adapted to apply to different parts of the world. </a:t>
            </a:r>
          </a:p>
          <a:p>
            <a:pPr marL="171450" indent="-171450">
              <a:buFont typeface="Arial" panose="020B0604020202020204" pitchFamily="34" charset="0"/>
              <a:buChar char="•"/>
            </a:pPr>
            <a:r>
              <a:rPr lang="en-ZA" sz="1200" kern="1200" dirty="0">
                <a:solidFill>
                  <a:schemeClr val="tx1"/>
                </a:solidFill>
                <a:effectLst/>
                <a:latin typeface="+mn-lt"/>
                <a:ea typeface="+mn-ea"/>
                <a:cs typeface="+mn-cs"/>
              </a:rPr>
              <a:t>has been the catalyst for an expanding system of human rights protection for groups such as disabled people, indigenous peoples and women.</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670D98F-992C-4AE6-8955-165A1C7072DD}" type="slidenum">
              <a:rPr lang="en-GB" smtClean="0"/>
              <a:t>26</a:t>
            </a:fld>
            <a:endParaRPr lang="en-GB"/>
          </a:p>
        </p:txBody>
      </p:sp>
    </p:spTree>
    <p:extLst>
      <p:ext uri="{BB962C8B-B14F-4D97-AF65-F5344CB8AC3E}">
        <p14:creationId xmlns:p14="http://schemas.microsoft.com/office/powerpoint/2010/main" val="308411547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0" i="1" dirty="0"/>
              <a:t>Discuss some examples of regulatory frameworks, the reasons why they were introduced, and what their goals are.</a:t>
            </a:r>
          </a:p>
          <a:p>
            <a:pPr marL="0" indent="0">
              <a:buNone/>
            </a:pPr>
            <a:endParaRPr lang="en-GB" b="1" dirty="0"/>
          </a:p>
          <a:p>
            <a:pPr marL="0" indent="0">
              <a:buNone/>
            </a:pPr>
            <a:r>
              <a:rPr lang="en-GB" b="1" dirty="0"/>
              <a:t>Regulatory frameworks: Environmental</a:t>
            </a:r>
          </a:p>
          <a:p>
            <a:pPr marL="171450" indent="-171450">
              <a:buFont typeface="Arial" panose="020B0604020202020204" pitchFamily="34" charset="0"/>
              <a:buChar char="•"/>
            </a:pPr>
            <a:r>
              <a:rPr lang="en-GB" dirty="0"/>
              <a:t>Water and pollution</a:t>
            </a:r>
          </a:p>
          <a:p>
            <a:pPr marL="171450" indent="-171450">
              <a:buFont typeface="Arial" panose="020B0604020202020204" pitchFamily="34" charset="0"/>
              <a:buChar char="•"/>
            </a:pPr>
            <a:r>
              <a:rPr lang="en-GB" dirty="0"/>
              <a:t>Mining and water stewardship</a:t>
            </a:r>
          </a:p>
          <a:p>
            <a:pPr marL="171450" indent="-171450">
              <a:buFont typeface="Arial" panose="020B0604020202020204" pitchFamily="34" charset="0"/>
              <a:buChar char="•"/>
            </a:pPr>
            <a:r>
              <a:rPr lang="en-GB" dirty="0"/>
              <a:t>Air quality and GHG emissions</a:t>
            </a:r>
          </a:p>
          <a:p>
            <a:pPr marL="0" indent="0">
              <a:buNone/>
            </a:pPr>
            <a:endParaRPr lang="en-GB" dirty="0"/>
          </a:p>
          <a:p>
            <a:pPr marL="0" indent="0">
              <a:buNone/>
            </a:pPr>
            <a:r>
              <a:rPr lang="en-GB" b="1" dirty="0"/>
              <a:t>Regulatory frameworks: Social</a:t>
            </a:r>
          </a:p>
          <a:p>
            <a:pPr marL="171450" indent="-171450">
              <a:buFont typeface="Arial" panose="020B0604020202020204" pitchFamily="34" charset="0"/>
              <a:buChar char="•"/>
            </a:pPr>
            <a:r>
              <a:rPr lang="en-GB" dirty="0"/>
              <a:t>UN Declaration of Human Rights</a:t>
            </a:r>
          </a:p>
          <a:p>
            <a:pPr marL="171450" indent="-171450">
              <a:buFont typeface="Arial" panose="020B0604020202020204" pitchFamily="34" charset="0"/>
              <a:buChar char="•"/>
            </a:pPr>
            <a:r>
              <a:rPr lang="en-GB" dirty="0"/>
              <a:t>Millennium Development Goals 2000</a:t>
            </a:r>
          </a:p>
          <a:p>
            <a:pPr marL="171450" indent="-171450">
              <a:buFont typeface="Arial" panose="020B0604020202020204" pitchFamily="34" charset="0"/>
              <a:buChar char="•"/>
            </a:pPr>
            <a:r>
              <a:rPr lang="en-GB" dirty="0"/>
              <a:t>UN Global Compact 2000</a:t>
            </a:r>
          </a:p>
          <a:p>
            <a:pPr marL="171450" indent="-171450">
              <a:buFont typeface="Arial" panose="020B0604020202020204" pitchFamily="34" charset="0"/>
              <a:buChar char="•"/>
            </a:pPr>
            <a:r>
              <a:rPr lang="en-GB" dirty="0"/>
              <a:t>UN Guiding Principles (‘</a:t>
            </a:r>
            <a:r>
              <a:rPr lang="en-GB" dirty="0" err="1"/>
              <a:t>Ruggie</a:t>
            </a:r>
            <a:r>
              <a:rPr lang="en-GB" dirty="0"/>
              <a:t> Framework’) 2011</a:t>
            </a:r>
          </a:p>
          <a:p>
            <a:pPr marL="171450" indent="-171450">
              <a:buFont typeface="Arial" panose="020B0604020202020204" pitchFamily="34" charset="0"/>
              <a:buChar char="•"/>
            </a:pPr>
            <a:r>
              <a:rPr lang="en-GB" dirty="0"/>
              <a:t>Other regulatory frameworks around the world</a:t>
            </a:r>
          </a:p>
          <a:p>
            <a:pPr marL="171450" indent="-171450">
              <a:buFont typeface="Arial" panose="020B0604020202020204" pitchFamily="34" charset="0"/>
              <a:buChar char="•"/>
            </a:pPr>
            <a:r>
              <a:rPr lang="en-ZA" dirty="0"/>
              <a:t>The Modern Slavery Act in the UK</a:t>
            </a:r>
            <a:endParaRPr lang="en-GB" dirty="0"/>
          </a:p>
          <a:p>
            <a:pPr marL="171450" indent="-171450">
              <a:buFont typeface="Arial" panose="020B0604020202020204" pitchFamily="34" charset="0"/>
              <a:buChar char="•"/>
            </a:pPr>
            <a:r>
              <a:rPr lang="en-GB" dirty="0"/>
              <a:t>The Mine Health and Safety Act in South Africa</a:t>
            </a:r>
          </a:p>
          <a:p>
            <a:pPr marL="171450" indent="-171450">
              <a:buFont typeface="Arial" panose="020B0604020202020204" pitchFamily="34" charset="0"/>
              <a:buChar char="•"/>
            </a:pPr>
            <a:r>
              <a:rPr lang="en-GB" dirty="0"/>
              <a:t>The California Transparency in Supply Chains Act </a:t>
            </a:r>
          </a:p>
          <a:p>
            <a:pPr marL="171450" indent="-171450">
              <a:buFont typeface="Arial" panose="020B0604020202020204" pitchFamily="34" charset="0"/>
              <a:buChar char="•"/>
            </a:pPr>
            <a:r>
              <a:rPr lang="en-GB" dirty="0"/>
              <a:t>The Corporate Duty of Vigilance Act in France</a:t>
            </a:r>
          </a:p>
          <a:p>
            <a:endParaRPr lang="en-GB" dirty="0"/>
          </a:p>
          <a:p>
            <a:r>
              <a:rPr lang="en-GB" i="1" dirty="0"/>
              <a:t>Refer to </a:t>
            </a:r>
            <a:r>
              <a:rPr lang="en-GB" i="1" dirty="0" err="1"/>
              <a:t>spidergram</a:t>
            </a:r>
            <a:r>
              <a:rPr lang="en-GB" i="1" dirty="0"/>
              <a:t> on slide to discuss some of the Australian laws governing human rights standards. </a:t>
            </a:r>
          </a:p>
          <a:p>
            <a:r>
              <a:rPr lang="en-GB" i="1" dirty="0"/>
              <a:t>Class discussion: does your county have laws covering similar areas? What are they?</a:t>
            </a:r>
          </a:p>
          <a:p>
            <a:endParaRPr lang="en-GB" dirty="0"/>
          </a:p>
          <a:p>
            <a:r>
              <a:rPr lang="en-GB" i="1" dirty="0"/>
              <a:t>Activity</a:t>
            </a:r>
          </a:p>
          <a:p>
            <a:r>
              <a:rPr lang="en-GB" i="1" dirty="0"/>
              <a:t>Carry out research to find three examples of environmental and social regulations that apply in your country.</a:t>
            </a:r>
          </a:p>
          <a:p>
            <a:r>
              <a:rPr lang="en-GB" i="1" dirty="0"/>
              <a:t>State the name, the year it came into force, what it relates to, its goals or targets.</a:t>
            </a:r>
          </a:p>
          <a:p>
            <a:r>
              <a:rPr lang="en-GB" i="1" dirty="0"/>
              <a:t>Stretch activity: See if you can find examples of organisations who have been praised for exemplary standards, or any that have been found to be non-compliant, and what the outcomes were.</a:t>
            </a:r>
          </a:p>
          <a:p>
            <a:endParaRPr lang="en-GB" i="1" dirty="0"/>
          </a:p>
          <a:p>
            <a:endParaRPr lang="en-GB" i="1" dirty="0"/>
          </a:p>
        </p:txBody>
      </p:sp>
      <p:sp>
        <p:nvSpPr>
          <p:cNvPr id="4" name="Slide Number Placeholder 3"/>
          <p:cNvSpPr>
            <a:spLocks noGrp="1"/>
          </p:cNvSpPr>
          <p:nvPr>
            <p:ph type="sldNum" sz="quarter" idx="10"/>
          </p:nvPr>
        </p:nvSpPr>
        <p:spPr/>
        <p:txBody>
          <a:bodyPr/>
          <a:lstStyle/>
          <a:p>
            <a:fld id="{2670D98F-992C-4AE6-8955-165A1C7072DD}" type="slidenum">
              <a:rPr lang="en-GB" smtClean="0"/>
              <a:t>27</a:t>
            </a:fld>
            <a:endParaRPr lang="en-GB"/>
          </a:p>
        </p:txBody>
      </p:sp>
    </p:spTree>
    <p:extLst>
      <p:ext uri="{BB962C8B-B14F-4D97-AF65-F5344CB8AC3E}">
        <p14:creationId xmlns:p14="http://schemas.microsoft.com/office/powerpoint/2010/main" val="353686007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Importantly,</a:t>
            </a:r>
            <a:r>
              <a:rPr lang="en-US" baseline="0" dirty="0"/>
              <a:t> Carillion was formed with the intention of serving the taxpayer</a:t>
            </a:r>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29</a:t>
            </a:fld>
            <a:endParaRPr lang="en-US"/>
          </a:p>
        </p:txBody>
      </p:sp>
    </p:spTree>
    <p:extLst>
      <p:ext uri="{BB962C8B-B14F-4D97-AF65-F5344CB8AC3E}">
        <p14:creationId xmlns:p14="http://schemas.microsoft.com/office/powerpoint/2010/main" val="37504289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statistics</a:t>
            </a:r>
            <a:r>
              <a:rPr lang="en-US" baseline="0" dirty="0"/>
              <a:t> show how closely related Carillion was to government spending</a:t>
            </a:r>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30</a:t>
            </a:fld>
            <a:endParaRPr lang="en-US"/>
          </a:p>
        </p:txBody>
      </p:sp>
    </p:spTree>
    <p:extLst>
      <p:ext uri="{BB962C8B-B14F-4D97-AF65-F5344CB8AC3E}">
        <p14:creationId xmlns:p14="http://schemas.microsoft.com/office/powerpoint/2010/main" val="6101025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distinction between</a:t>
            </a:r>
            <a:r>
              <a:rPr lang="en-US" baseline="0" dirty="0"/>
              <a:t> liquidation and administration is important here because it underlines how the business was in such a poor financial state that it couldn’t be saved, despite its major contracts</a:t>
            </a:r>
          </a:p>
          <a:p>
            <a:endParaRPr lang="en-US" baseline="0" dirty="0"/>
          </a:p>
          <a:p>
            <a:r>
              <a:rPr lang="en-US" baseline="0" dirty="0"/>
              <a:t>A substantial amount of money owed was to suppliers and sub-contractors</a:t>
            </a:r>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31</a:t>
            </a:fld>
            <a:endParaRPr lang="en-US"/>
          </a:p>
        </p:txBody>
      </p:sp>
    </p:spTree>
    <p:extLst>
      <p:ext uri="{BB962C8B-B14F-4D97-AF65-F5344CB8AC3E}">
        <p14:creationId xmlns:p14="http://schemas.microsoft.com/office/powerpoint/2010/main" val="86626601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32</a:t>
            </a:fld>
            <a:endParaRPr lang="en-US"/>
          </a:p>
        </p:txBody>
      </p:sp>
    </p:spTree>
    <p:extLst>
      <p:ext uri="{BB962C8B-B14F-4D97-AF65-F5344CB8AC3E}">
        <p14:creationId xmlns:p14="http://schemas.microsoft.com/office/powerpoint/2010/main" val="13083461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the development</a:t>
            </a:r>
            <a:r>
              <a:rPr lang="en-US" baseline="0" dirty="0"/>
              <a:t> of the Carillion share price in relation to the chronology of key events.  Notably, this also demonstrates how government contracts were still awarded to the company when market information suggested the company was in trouble</a:t>
            </a:r>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33</a:t>
            </a:fld>
            <a:endParaRPr lang="en-US"/>
          </a:p>
        </p:txBody>
      </p:sp>
    </p:spTree>
    <p:extLst>
      <p:ext uri="{BB962C8B-B14F-4D97-AF65-F5344CB8AC3E}">
        <p14:creationId xmlns:p14="http://schemas.microsoft.com/office/powerpoint/2010/main" val="74903907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1" indent="0" algn="l" defTabSz="914400" rtl="0" eaLnBrk="1" fontAlgn="auto" latinLnBrk="0" hangingPunct="1">
              <a:lnSpc>
                <a:spcPct val="100000"/>
              </a:lnSpc>
              <a:spcBef>
                <a:spcPts val="0"/>
              </a:spcBef>
              <a:spcAft>
                <a:spcPts val="0"/>
              </a:spcAft>
              <a:buClrTx/>
              <a:buSzTx/>
              <a:buFontTx/>
              <a:buNone/>
              <a:tabLst/>
              <a:defRPr/>
            </a:pPr>
            <a:r>
              <a:rPr lang="en-US" dirty="0"/>
              <a:t>3 major contracts</a:t>
            </a:r>
            <a:r>
              <a:rPr lang="en-US" baseline="0" dirty="0"/>
              <a:t> late and over budget.  In construction, when contracts are late and over budget the contractor bears much of the risk.</a:t>
            </a:r>
          </a:p>
          <a:p>
            <a:pPr marL="0" marR="0" lvl="1"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1" indent="0" algn="l" defTabSz="914400" rtl="0" eaLnBrk="1" fontAlgn="auto" latinLnBrk="0" hangingPunct="1">
              <a:lnSpc>
                <a:spcPct val="100000"/>
              </a:lnSpc>
              <a:spcBef>
                <a:spcPts val="0"/>
              </a:spcBef>
              <a:spcAft>
                <a:spcPts val="0"/>
              </a:spcAft>
              <a:buClrTx/>
              <a:buSzTx/>
              <a:buFontTx/>
              <a:buNone/>
              <a:tabLst/>
              <a:defRPr/>
            </a:pPr>
            <a:r>
              <a:rPr lang="en-US" dirty="0"/>
              <a:t>Brummer (2018) suggests that Carillion over promised and under-delivered on work then borrowed</a:t>
            </a:r>
            <a:r>
              <a:rPr lang="en-US" baseline="0" dirty="0"/>
              <a:t> to compensate for not making profits.  This points to poor management</a:t>
            </a:r>
          </a:p>
          <a:p>
            <a:pPr marL="0" marR="0" lvl="1"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1" indent="0" algn="l" defTabSz="914400" rtl="0" eaLnBrk="1" fontAlgn="auto" latinLnBrk="0" hangingPunct="1">
              <a:lnSpc>
                <a:spcPct val="100000"/>
              </a:lnSpc>
              <a:spcBef>
                <a:spcPts val="0"/>
              </a:spcBef>
              <a:spcAft>
                <a:spcPts val="0"/>
              </a:spcAft>
              <a:buClrTx/>
              <a:buSzTx/>
              <a:buFontTx/>
              <a:buNone/>
              <a:tabLst/>
              <a:defRPr/>
            </a:pPr>
            <a:r>
              <a:rPr lang="en-US" baseline="0" dirty="0"/>
              <a:t>UK government monitors the performance of its 29 largest suppliers although how much it can influence the organization when things go wrong is unclear</a:t>
            </a:r>
            <a:endParaRPr lang="en-US" dirty="0"/>
          </a:p>
          <a:p>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34</a:t>
            </a:fld>
            <a:endParaRPr lang="en-US"/>
          </a:p>
        </p:txBody>
      </p:sp>
    </p:spTree>
    <p:extLst>
      <p:ext uri="{BB962C8B-B14F-4D97-AF65-F5344CB8AC3E}">
        <p14:creationId xmlns:p14="http://schemas.microsoft.com/office/powerpoint/2010/main" val="95126610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UK Government continued</a:t>
            </a:r>
            <a:r>
              <a:rPr lang="en-US" baseline="0" dirty="0"/>
              <a:t> to pay employees who worked on public sector contracts</a:t>
            </a:r>
          </a:p>
          <a:p>
            <a:endParaRPr lang="en-US" baseline="0" dirty="0"/>
          </a:p>
          <a:p>
            <a:r>
              <a:rPr lang="en-US" baseline="0" dirty="0"/>
              <a:t>KPMG and </a:t>
            </a:r>
            <a:r>
              <a:rPr lang="en-US" baseline="0" dirty="0" err="1"/>
              <a:t>Delloite</a:t>
            </a:r>
            <a:r>
              <a:rPr lang="en-US" baseline="0" dirty="0"/>
              <a:t> criticized by MP for giving company clean bill of health.</a:t>
            </a:r>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35</a:t>
            </a:fld>
            <a:endParaRPr lang="en-US"/>
          </a:p>
        </p:txBody>
      </p:sp>
    </p:spTree>
    <p:extLst>
      <p:ext uri="{BB962C8B-B14F-4D97-AF65-F5344CB8AC3E}">
        <p14:creationId xmlns:p14="http://schemas.microsoft.com/office/powerpoint/2010/main" val="41622502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table</a:t>
            </a:r>
            <a:r>
              <a:rPr lang="en-US" baseline="0" dirty="0"/>
              <a:t> lists the internal and external stakeholders and how they were affected by the collapse of Carillion</a:t>
            </a:r>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36</a:t>
            </a:fld>
            <a:endParaRPr lang="en-US"/>
          </a:p>
        </p:txBody>
      </p:sp>
    </p:spTree>
    <p:extLst>
      <p:ext uri="{BB962C8B-B14F-4D97-AF65-F5344CB8AC3E}">
        <p14:creationId xmlns:p14="http://schemas.microsoft.com/office/powerpoint/2010/main" val="237018712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stakeholder matrix shows in red the groups who</a:t>
            </a:r>
            <a:r>
              <a:rPr lang="en-US" baseline="0" dirty="0"/>
              <a:t> were negatively affected and in green the groups which were positively affected by Carillion’s decision making before the collapse</a:t>
            </a:r>
          </a:p>
          <a:p>
            <a:endParaRPr lang="en-US" baseline="0" dirty="0"/>
          </a:p>
          <a:p>
            <a:r>
              <a:rPr lang="en-US" baseline="0" dirty="0"/>
              <a:t>Pensioners – pension payments deferred</a:t>
            </a:r>
          </a:p>
          <a:p>
            <a:r>
              <a:rPr lang="en-US" baseline="0" dirty="0"/>
              <a:t>Suppliers – long payment terms and not being paid</a:t>
            </a:r>
          </a:p>
          <a:p>
            <a:r>
              <a:rPr lang="en-US" baseline="0" dirty="0"/>
              <a:t>Employees – jobs at risk due to state of company</a:t>
            </a:r>
          </a:p>
          <a:p>
            <a:r>
              <a:rPr lang="en-US" baseline="0" dirty="0"/>
              <a:t>UK Government – public sector contracts at risk</a:t>
            </a:r>
          </a:p>
          <a:p>
            <a:r>
              <a:rPr lang="en-US" baseline="0" dirty="0"/>
              <a:t>Taxpayer – risk of funding potential collapse and experiencing poor service levels</a:t>
            </a:r>
          </a:p>
          <a:p>
            <a:endParaRPr lang="en-US" baseline="0" dirty="0"/>
          </a:p>
          <a:p>
            <a:r>
              <a:rPr lang="en-US" baseline="0" dirty="0"/>
              <a:t>Executives – large salaries, bonuses and severance payments</a:t>
            </a:r>
          </a:p>
          <a:p>
            <a:r>
              <a:rPr lang="en-US" baseline="0" dirty="0"/>
              <a:t>Customers – enjoying low pricing levels</a:t>
            </a:r>
          </a:p>
          <a:p>
            <a:r>
              <a:rPr lang="en-US" baseline="0" dirty="0"/>
              <a:t>Shareholders – enjoying good dividend payments</a:t>
            </a:r>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37</a:t>
            </a:fld>
            <a:endParaRPr lang="en-US"/>
          </a:p>
        </p:txBody>
      </p:sp>
    </p:spTree>
    <p:extLst>
      <p:ext uri="{BB962C8B-B14F-4D97-AF65-F5344CB8AC3E}">
        <p14:creationId xmlns:p14="http://schemas.microsoft.com/office/powerpoint/2010/main" val="23467539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Financial Times – company effectively borrowed money to</a:t>
            </a:r>
            <a:r>
              <a:rPr lang="en-US" baseline="0" dirty="0"/>
              <a:t> pay dividends instead of generating this from profits</a:t>
            </a:r>
          </a:p>
          <a:p>
            <a:endParaRPr lang="en-US" baseline="0" dirty="0"/>
          </a:p>
          <a:p>
            <a:r>
              <a:rPr lang="en-US" baseline="0" dirty="0"/>
              <a:t>With reference to Porter’s Five Forces, Carillion was a large player in the construction/outsourcing industry.  Therefore, it could be argued that it abused its position of strong buyer power by paying suppliers late in order to generate cash in the business and this cash was used to pay bonuses and dividends</a:t>
            </a:r>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38</a:t>
            </a:fld>
            <a:endParaRPr lang="en-US"/>
          </a:p>
        </p:txBody>
      </p:sp>
    </p:spTree>
    <p:extLst>
      <p:ext uri="{BB962C8B-B14F-4D97-AF65-F5344CB8AC3E}">
        <p14:creationId xmlns:p14="http://schemas.microsoft.com/office/powerpoint/2010/main" val="40755554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shows how,</a:t>
            </a:r>
            <a:r>
              <a:rPr lang="en-US" baseline="0" dirty="0"/>
              <a:t> despite the poor </a:t>
            </a:r>
            <a:r>
              <a:rPr lang="en-US" baseline="0" dirty="0" err="1"/>
              <a:t>finaincial</a:t>
            </a:r>
            <a:r>
              <a:rPr lang="en-US" baseline="0" dirty="0"/>
              <a:t> state of Carillion, Executives continued to pay themselves high salaries, bonuses and severance payments.  This raises important questions about the financial governance of the company</a:t>
            </a:r>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39</a:t>
            </a:fld>
            <a:endParaRPr lang="en-US"/>
          </a:p>
        </p:txBody>
      </p:sp>
    </p:spTree>
    <p:extLst>
      <p:ext uri="{BB962C8B-B14F-4D97-AF65-F5344CB8AC3E}">
        <p14:creationId xmlns:p14="http://schemas.microsoft.com/office/powerpoint/2010/main" val="227405518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Importantly</a:t>
            </a:r>
            <a:r>
              <a:rPr lang="en-US" baseline="0" dirty="0"/>
              <a:t> – the £29m left in assets is unlikely to be enough to fund the winding up of the company so the taxpayer will have to support this.  Daily Mail speculated that suppliers and subcontractors will only receive 1p in the pound towards outstanding debts.</a:t>
            </a:r>
          </a:p>
          <a:p>
            <a:endParaRPr lang="en-US" baseline="0" dirty="0"/>
          </a:p>
          <a:p>
            <a:r>
              <a:rPr lang="en-US" baseline="0" dirty="0"/>
              <a:t> </a:t>
            </a:r>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40</a:t>
            </a:fld>
            <a:endParaRPr lang="en-US"/>
          </a:p>
        </p:txBody>
      </p:sp>
    </p:spTree>
    <p:extLst>
      <p:ext uri="{BB962C8B-B14F-4D97-AF65-F5344CB8AC3E}">
        <p14:creationId xmlns:p14="http://schemas.microsoft.com/office/powerpoint/2010/main" val="378185493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Calls for a bank style</a:t>
            </a:r>
            <a:r>
              <a:rPr lang="en-US" baseline="0" dirty="0"/>
              <a:t> bailout of company.  However, whether there was a bailout or not, the taxpayer is still funding the collapse by picking up bills associated with it.  The work that Carillion did will now be picked up by other contractors or potentially brought in-house until a suitable contractor is found</a:t>
            </a:r>
          </a:p>
          <a:p>
            <a:endParaRPr lang="en-US" baseline="0" dirty="0"/>
          </a:p>
          <a:p>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41</a:t>
            </a:fld>
            <a:endParaRPr lang="en-US"/>
          </a:p>
        </p:txBody>
      </p:sp>
    </p:spTree>
    <p:extLst>
      <p:ext uri="{BB962C8B-B14F-4D97-AF65-F5344CB8AC3E}">
        <p14:creationId xmlns:p14="http://schemas.microsoft.com/office/powerpoint/2010/main" val="47097052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Friedman – organizations that only serve to</a:t>
            </a:r>
            <a:r>
              <a:rPr lang="en-US" baseline="0" dirty="0"/>
              <a:t> </a:t>
            </a:r>
            <a:r>
              <a:rPr lang="en-US" baseline="0" dirty="0" err="1"/>
              <a:t>maximise</a:t>
            </a:r>
            <a:r>
              <a:rPr lang="en-US" baseline="0" dirty="0"/>
              <a:t> shareholder wealth neglect their impact on the wider society.  Carillion, it seems.  The Carillion collapse proves that a business that only serves to </a:t>
            </a:r>
            <a:r>
              <a:rPr lang="en-US" baseline="0" dirty="0" err="1"/>
              <a:t>maximise</a:t>
            </a:r>
            <a:r>
              <a:rPr lang="en-US" baseline="0" dirty="0"/>
              <a:t> shareholder wealth is not sustainable in the long term as such a business model is open to abuse.  In particular, for PFI and outsourcing of public contracts, an </a:t>
            </a:r>
            <a:r>
              <a:rPr lang="en-US" baseline="0" dirty="0" err="1"/>
              <a:t>organisation</a:t>
            </a:r>
            <a:r>
              <a:rPr lang="en-US" baseline="0" dirty="0"/>
              <a:t> which serves only to </a:t>
            </a:r>
            <a:r>
              <a:rPr lang="en-US" baseline="0" dirty="0" err="1"/>
              <a:t>maximise</a:t>
            </a:r>
            <a:r>
              <a:rPr lang="en-US" baseline="0" dirty="0"/>
              <a:t> shareholder wealth is likely to neglect its public service obligations</a:t>
            </a:r>
            <a:endParaRPr lang="en-US" dirty="0"/>
          </a:p>
          <a:p>
            <a:endParaRPr lang="en-US" dirty="0"/>
          </a:p>
          <a:p>
            <a:r>
              <a:rPr lang="en-US" dirty="0"/>
              <a:t>Freeman – Carillion</a:t>
            </a:r>
            <a:r>
              <a:rPr lang="en-US" baseline="0" dirty="0"/>
              <a:t> highlights the fact that, whether intentional or not, an </a:t>
            </a:r>
            <a:r>
              <a:rPr lang="en-US" baseline="0" dirty="0" err="1"/>
              <a:t>organisation</a:t>
            </a:r>
            <a:r>
              <a:rPr lang="en-US" baseline="0" dirty="0"/>
              <a:t> has links with and has an influence on wider society.  Importantly, it could be argued that Carillion was set up with the intention of serving the taxpayer so it’s links with wider society are more obvious than other </a:t>
            </a:r>
            <a:r>
              <a:rPr lang="en-US" baseline="0" dirty="0" err="1"/>
              <a:t>organisations</a:t>
            </a:r>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42</a:t>
            </a:fld>
            <a:endParaRPr lang="en-US"/>
          </a:p>
        </p:txBody>
      </p:sp>
    </p:spTree>
    <p:extLst>
      <p:ext uri="{BB962C8B-B14F-4D97-AF65-F5344CB8AC3E}">
        <p14:creationId xmlns:p14="http://schemas.microsoft.com/office/powerpoint/2010/main" val="239202260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PFI</a:t>
            </a:r>
            <a:r>
              <a:rPr lang="en-US" baseline="0" dirty="0"/>
              <a:t> organizations closely linked to government spending but seemingly not subject to any greater scrutiny than other </a:t>
            </a:r>
            <a:r>
              <a:rPr lang="en-US" baseline="0" dirty="0" err="1"/>
              <a:t>organisations</a:t>
            </a:r>
            <a:endParaRPr lang="en-US" baseline="0" dirty="0"/>
          </a:p>
          <a:p>
            <a:endParaRPr lang="en-US" baseline="0" dirty="0"/>
          </a:p>
          <a:p>
            <a:r>
              <a:rPr lang="en-US" baseline="0" dirty="0"/>
              <a:t>Also highlighted how external auditors cannot be relied upon to monitor effective running of companies.</a:t>
            </a:r>
          </a:p>
          <a:p>
            <a:endParaRPr lang="en-US" baseline="0" dirty="0"/>
          </a:p>
          <a:p>
            <a:r>
              <a:rPr lang="en-US" baseline="0" dirty="0"/>
              <a:t>Shareholders and executives rewarded financially despite firm’s poor performance</a:t>
            </a:r>
          </a:p>
          <a:p>
            <a:endParaRPr lang="en-US" baseline="0" dirty="0"/>
          </a:p>
          <a:p>
            <a:r>
              <a:rPr lang="en-US" baseline="0" dirty="0"/>
              <a:t>The additional contracts awarded even though Carillion’s troubles were evident highlights an apparent failing in due diligence procedures in public procurement</a:t>
            </a:r>
          </a:p>
          <a:p>
            <a:endParaRPr lang="en-US" baseline="0" dirty="0"/>
          </a:p>
          <a:p>
            <a:r>
              <a:rPr lang="en-US" baseline="0" dirty="0"/>
              <a:t>An alternative view may suggest that the UK taxpayer has enjoyed competitive pricing from Carillion for many years and this may represent a net saving overall.  However, as the impact is wide reaching, this is a difficult argument to support.</a:t>
            </a:r>
          </a:p>
          <a:p>
            <a:endParaRPr lang="en-US" baseline="0" dirty="0"/>
          </a:p>
          <a:p>
            <a:r>
              <a:rPr lang="en-US" baseline="0" dirty="0"/>
              <a:t>Importantly, it raises the question of the historical running of Carillion.  Recent scrutiny effectively shows taxpayer wealth being used to </a:t>
            </a:r>
            <a:r>
              <a:rPr lang="en-US" baseline="0" dirty="0" err="1"/>
              <a:t>maximise</a:t>
            </a:r>
            <a:r>
              <a:rPr lang="en-US" baseline="0" dirty="0"/>
              <a:t> shareholder wealth at the expense of re-investment and the payment of small businesses.  If this has been the case since its inception, 19 years worth of taxpayer funds have been used to pay executives and shareholders at the expense of other stakeholders</a:t>
            </a:r>
          </a:p>
          <a:p>
            <a:endParaRPr lang="en-US" baseline="0" dirty="0"/>
          </a:p>
          <a:p>
            <a:r>
              <a:rPr lang="en-US" baseline="0" dirty="0"/>
              <a:t>Carillion – shareholders and executives have benefitted whereas the taxpayer through the insolvency service, PPF, CITB, </a:t>
            </a:r>
            <a:r>
              <a:rPr lang="en-US" baseline="0" dirty="0" err="1"/>
              <a:t>Jobcentre</a:t>
            </a:r>
            <a:r>
              <a:rPr lang="en-US" baseline="0" dirty="0"/>
              <a:t>, benefits system etc. pick up the bill when it goes wrong.  So, is there any long term advantage to outsourcing of public services at all</a:t>
            </a:r>
          </a:p>
        </p:txBody>
      </p:sp>
      <p:sp>
        <p:nvSpPr>
          <p:cNvPr id="4" name="Slide Number Placeholder 3"/>
          <p:cNvSpPr>
            <a:spLocks noGrp="1"/>
          </p:cNvSpPr>
          <p:nvPr>
            <p:ph type="sldNum" sz="quarter" idx="10"/>
          </p:nvPr>
        </p:nvSpPr>
        <p:spPr/>
        <p:txBody>
          <a:bodyPr/>
          <a:lstStyle/>
          <a:p>
            <a:fld id="{15BCA74E-5CEE-0848-B4F7-0FA106E14E59}" type="slidenum">
              <a:rPr lang="en-US" smtClean="0"/>
              <a:t>43</a:t>
            </a:fld>
            <a:endParaRPr lang="en-US"/>
          </a:p>
        </p:txBody>
      </p:sp>
    </p:spTree>
    <p:extLst>
      <p:ext uri="{BB962C8B-B14F-4D97-AF65-F5344CB8AC3E}">
        <p14:creationId xmlns:p14="http://schemas.microsoft.com/office/powerpoint/2010/main" val="33560991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46</a:t>
            </a:fld>
            <a:endParaRPr lang="en-US"/>
          </a:p>
        </p:txBody>
      </p:sp>
    </p:spTree>
    <p:extLst>
      <p:ext uri="{BB962C8B-B14F-4D97-AF65-F5344CB8AC3E}">
        <p14:creationId xmlns:p14="http://schemas.microsoft.com/office/powerpoint/2010/main" val="39763293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3FF1A-BC17-B44B-9E99-65F8345DD93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10231C8E-1353-A34D-9C19-EB57F9CA229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448EDB-47AE-CB47-8D59-7DE265F82C32}"/>
              </a:ext>
            </a:extLst>
          </p:cNvPr>
          <p:cNvSpPr>
            <a:spLocks noGrp="1"/>
          </p:cNvSpPr>
          <p:nvPr>
            <p:ph type="dt" sz="half" idx="10"/>
          </p:nvPr>
        </p:nvSpPr>
        <p:spPr/>
        <p:txBody>
          <a:bodyPr/>
          <a:lstStyle/>
          <a:p>
            <a:fld id="{53BD2884-7681-5F44-ABBA-8C1D37F6A5D8}" type="datetimeFigureOut">
              <a:rPr lang="en-US" smtClean="0"/>
              <a:t>5/31/19</a:t>
            </a:fld>
            <a:endParaRPr lang="en-US"/>
          </a:p>
        </p:txBody>
      </p:sp>
      <p:sp>
        <p:nvSpPr>
          <p:cNvPr id="5" name="Footer Placeholder 4">
            <a:extLst>
              <a:ext uri="{FF2B5EF4-FFF2-40B4-BE49-F238E27FC236}">
                <a16:creationId xmlns:a16="http://schemas.microsoft.com/office/drawing/2014/main" id="{B625D198-BCFD-6C41-8039-0CFB8BF2B3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9FFD23-6C2C-2644-B664-02550504EEFF}"/>
              </a:ext>
            </a:extLst>
          </p:cNvPr>
          <p:cNvSpPr>
            <a:spLocks noGrp="1"/>
          </p:cNvSpPr>
          <p:nvPr>
            <p:ph type="sldNum" sz="quarter" idx="12"/>
          </p:nvPr>
        </p:nvSpPr>
        <p:spPr/>
        <p:txBody>
          <a:bodyPr/>
          <a:lstStyle/>
          <a:p>
            <a:fld id="{FFA2E6A6-1898-1E4C-9DA1-6D2A717089E7}" type="slidenum">
              <a:rPr lang="en-US" smtClean="0"/>
              <a:t>‹#›</a:t>
            </a:fld>
            <a:endParaRPr lang="en-US"/>
          </a:p>
        </p:txBody>
      </p:sp>
    </p:spTree>
    <p:extLst>
      <p:ext uri="{BB962C8B-B14F-4D97-AF65-F5344CB8AC3E}">
        <p14:creationId xmlns:p14="http://schemas.microsoft.com/office/powerpoint/2010/main" val="1730505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628F5-F93A-7D44-9BFE-EB2B9244EAB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2852645-836C-9149-B48A-30A5C0FF1CB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D0D3A1-9452-FE45-A58E-EEE15A945249}"/>
              </a:ext>
            </a:extLst>
          </p:cNvPr>
          <p:cNvSpPr>
            <a:spLocks noGrp="1"/>
          </p:cNvSpPr>
          <p:nvPr>
            <p:ph type="dt" sz="half" idx="10"/>
          </p:nvPr>
        </p:nvSpPr>
        <p:spPr/>
        <p:txBody>
          <a:bodyPr/>
          <a:lstStyle/>
          <a:p>
            <a:fld id="{53BD2884-7681-5F44-ABBA-8C1D37F6A5D8}" type="datetimeFigureOut">
              <a:rPr lang="en-US" smtClean="0"/>
              <a:t>5/31/19</a:t>
            </a:fld>
            <a:endParaRPr lang="en-US"/>
          </a:p>
        </p:txBody>
      </p:sp>
      <p:sp>
        <p:nvSpPr>
          <p:cNvPr id="5" name="Footer Placeholder 4">
            <a:extLst>
              <a:ext uri="{FF2B5EF4-FFF2-40B4-BE49-F238E27FC236}">
                <a16:creationId xmlns:a16="http://schemas.microsoft.com/office/drawing/2014/main" id="{F5586477-8E10-4745-9BC8-57F106B1A39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DE302F-04BD-C04C-B525-C71C897305F7}"/>
              </a:ext>
            </a:extLst>
          </p:cNvPr>
          <p:cNvSpPr>
            <a:spLocks noGrp="1"/>
          </p:cNvSpPr>
          <p:nvPr>
            <p:ph type="sldNum" sz="quarter" idx="12"/>
          </p:nvPr>
        </p:nvSpPr>
        <p:spPr/>
        <p:txBody>
          <a:bodyPr/>
          <a:lstStyle/>
          <a:p>
            <a:fld id="{FFA2E6A6-1898-1E4C-9DA1-6D2A717089E7}" type="slidenum">
              <a:rPr lang="en-US" smtClean="0"/>
              <a:t>‹#›</a:t>
            </a:fld>
            <a:endParaRPr lang="en-US"/>
          </a:p>
        </p:txBody>
      </p:sp>
    </p:spTree>
    <p:extLst>
      <p:ext uri="{BB962C8B-B14F-4D97-AF65-F5344CB8AC3E}">
        <p14:creationId xmlns:p14="http://schemas.microsoft.com/office/powerpoint/2010/main" val="29029504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6D551-6A64-7F44-AAA2-6ABBC2893EB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D59B7A1-2536-574A-B37A-521A72295EA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D05D291-6E63-344D-B2FF-6BE4FF21EDA3}"/>
              </a:ext>
            </a:extLst>
          </p:cNvPr>
          <p:cNvSpPr>
            <a:spLocks noGrp="1"/>
          </p:cNvSpPr>
          <p:nvPr>
            <p:ph type="dt" sz="half" idx="10"/>
          </p:nvPr>
        </p:nvSpPr>
        <p:spPr/>
        <p:txBody>
          <a:bodyPr/>
          <a:lstStyle/>
          <a:p>
            <a:fld id="{53BD2884-7681-5F44-ABBA-8C1D37F6A5D8}" type="datetimeFigureOut">
              <a:rPr lang="en-US" smtClean="0"/>
              <a:t>5/31/19</a:t>
            </a:fld>
            <a:endParaRPr lang="en-US"/>
          </a:p>
        </p:txBody>
      </p:sp>
      <p:sp>
        <p:nvSpPr>
          <p:cNvPr id="5" name="Footer Placeholder 4">
            <a:extLst>
              <a:ext uri="{FF2B5EF4-FFF2-40B4-BE49-F238E27FC236}">
                <a16:creationId xmlns:a16="http://schemas.microsoft.com/office/drawing/2014/main" id="{DDFD2D42-2430-C348-A67C-1C3192E314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EB6FEB-1822-9540-A750-BF12EFFB0562}"/>
              </a:ext>
            </a:extLst>
          </p:cNvPr>
          <p:cNvSpPr>
            <a:spLocks noGrp="1"/>
          </p:cNvSpPr>
          <p:nvPr>
            <p:ph type="sldNum" sz="quarter" idx="12"/>
          </p:nvPr>
        </p:nvSpPr>
        <p:spPr/>
        <p:txBody>
          <a:bodyPr/>
          <a:lstStyle/>
          <a:p>
            <a:fld id="{FFA2E6A6-1898-1E4C-9DA1-6D2A717089E7}" type="slidenum">
              <a:rPr lang="en-US" smtClean="0"/>
              <a:t>‹#›</a:t>
            </a:fld>
            <a:endParaRPr lang="en-US"/>
          </a:p>
        </p:txBody>
      </p:sp>
    </p:spTree>
    <p:extLst>
      <p:ext uri="{BB962C8B-B14F-4D97-AF65-F5344CB8AC3E}">
        <p14:creationId xmlns:p14="http://schemas.microsoft.com/office/powerpoint/2010/main" val="20591884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7FDD0-2BCC-6A48-AD33-A8A025F7097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77E790A-3774-7A49-B098-4B52C268EE1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FBCBF3A-AAD4-ED45-9AC3-9A000D43B2B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343E5B5-8CFA-A045-83F9-D3590323AB6D}"/>
              </a:ext>
            </a:extLst>
          </p:cNvPr>
          <p:cNvSpPr>
            <a:spLocks noGrp="1"/>
          </p:cNvSpPr>
          <p:nvPr>
            <p:ph type="dt" sz="half" idx="10"/>
          </p:nvPr>
        </p:nvSpPr>
        <p:spPr/>
        <p:txBody>
          <a:bodyPr/>
          <a:lstStyle/>
          <a:p>
            <a:fld id="{53BD2884-7681-5F44-ABBA-8C1D37F6A5D8}" type="datetimeFigureOut">
              <a:rPr lang="en-US" smtClean="0"/>
              <a:t>5/31/19</a:t>
            </a:fld>
            <a:endParaRPr lang="en-US"/>
          </a:p>
        </p:txBody>
      </p:sp>
      <p:sp>
        <p:nvSpPr>
          <p:cNvPr id="6" name="Footer Placeholder 5">
            <a:extLst>
              <a:ext uri="{FF2B5EF4-FFF2-40B4-BE49-F238E27FC236}">
                <a16:creationId xmlns:a16="http://schemas.microsoft.com/office/drawing/2014/main" id="{E888884F-1636-C143-A925-E270B10D3D1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7C01D8-4AF5-9B48-8B92-A47BFF3CDC8F}"/>
              </a:ext>
            </a:extLst>
          </p:cNvPr>
          <p:cNvSpPr>
            <a:spLocks noGrp="1"/>
          </p:cNvSpPr>
          <p:nvPr>
            <p:ph type="sldNum" sz="quarter" idx="12"/>
          </p:nvPr>
        </p:nvSpPr>
        <p:spPr/>
        <p:txBody>
          <a:bodyPr/>
          <a:lstStyle/>
          <a:p>
            <a:fld id="{FFA2E6A6-1898-1E4C-9DA1-6D2A717089E7}" type="slidenum">
              <a:rPr lang="en-US" smtClean="0"/>
              <a:t>‹#›</a:t>
            </a:fld>
            <a:endParaRPr lang="en-US"/>
          </a:p>
        </p:txBody>
      </p:sp>
    </p:spTree>
    <p:extLst>
      <p:ext uri="{BB962C8B-B14F-4D97-AF65-F5344CB8AC3E}">
        <p14:creationId xmlns:p14="http://schemas.microsoft.com/office/powerpoint/2010/main" val="6731075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8F884-E6C0-064D-814B-0B030414EE23}"/>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DC5E114-6E5B-0F41-B76C-5C76C5E0C50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235C3C1-8F25-3047-AF4E-CD466F83A3F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78D1745-BD58-E84F-AB17-278A7164A9A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8BEA1CF-51CC-674E-B27B-EAEAA1CC54D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6E6D750-028E-7047-BE5F-A4564E2F877B}"/>
              </a:ext>
            </a:extLst>
          </p:cNvPr>
          <p:cNvSpPr>
            <a:spLocks noGrp="1"/>
          </p:cNvSpPr>
          <p:nvPr>
            <p:ph type="dt" sz="half" idx="10"/>
          </p:nvPr>
        </p:nvSpPr>
        <p:spPr/>
        <p:txBody>
          <a:bodyPr/>
          <a:lstStyle/>
          <a:p>
            <a:fld id="{53BD2884-7681-5F44-ABBA-8C1D37F6A5D8}" type="datetimeFigureOut">
              <a:rPr lang="en-US" smtClean="0"/>
              <a:t>5/31/19</a:t>
            </a:fld>
            <a:endParaRPr lang="en-US"/>
          </a:p>
        </p:txBody>
      </p:sp>
      <p:sp>
        <p:nvSpPr>
          <p:cNvPr id="8" name="Footer Placeholder 7">
            <a:extLst>
              <a:ext uri="{FF2B5EF4-FFF2-40B4-BE49-F238E27FC236}">
                <a16:creationId xmlns:a16="http://schemas.microsoft.com/office/drawing/2014/main" id="{4C3DB5E3-D2E3-864B-B574-386617B19CE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AD77B8E-6CB3-0544-867E-96A7ECDB22B8}"/>
              </a:ext>
            </a:extLst>
          </p:cNvPr>
          <p:cNvSpPr>
            <a:spLocks noGrp="1"/>
          </p:cNvSpPr>
          <p:nvPr>
            <p:ph type="sldNum" sz="quarter" idx="12"/>
          </p:nvPr>
        </p:nvSpPr>
        <p:spPr/>
        <p:txBody>
          <a:bodyPr/>
          <a:lstStyle/>
          <a:p>
            <a:fld id="{FFA2E6A6-1898-1E4C-9DA1-6D2A717089E7}" type="slidenum">
              <a:rPr lang="en-US" smtClean="0"/>
              <a:t>‹#›</a:t>
            </a:fld>
            <a:endParaRPr lang="en-US"/>
          </a:p>
        </p:txBody>
      </p:sp>
    </p:spTree>
    <p:extLst>
      <p:ext uri="{BB962C8B-B14F-4D97-AF65-F5344CB8AC3E}">
        <p14:creationId xmlns:p14="http://schemas.microsoft.com/office/powerpoint/2010/main" val="35932124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4321C-ABB2-814A-A100-A83FBDA6504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050E69F-0B3A-FF47-AD93-446230088408}"/>
              </a:ext>
            </a:extLst>
          </p:cNvPr>
          <p:cNvSpPr>
            <a:spLocks noGrp="1"/>
          </p:cNvSpPr>
          <p:nvPr>
            <p:ph type="dt" sz="half" idx="10"/>
          </p:nvPr>
        </p:nvSpPr>
        <p:spPr/>
        <p:txBody>
          <a:bodyPr/>
          <a:lstStyle/>
          <a:p>
            <a:fld id="{53BD2884-7681-5F44-ABBA-8C1D37F6A5D8}" type="datetimeFigureOut">
              <a:rPr lang="en-US" smtClean="0"/>
              <a:t>5/31/19</a:t>
            </a:fld>
            <a:endParaRPr lang="en-US"/>
          </a:p>
        </p:txBody>
      </p:sp>
      <p:sp>
        <p:nvSpPr>
          <p:cNvPr id="4" name="Footer Placeholder 3">
            <a:extLst>
              <a:ext uri="{FF2B5EF4-FFF2-40B4-BE49-F238E27FC236}">
                <a16:creationId xmlns:a16="http://schemas.microsoft.com/office/drawing/2014/main" id="{421EE93B-B0DD-5F41-9E57-0E1E620DB23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908F673-AE70-C14F-BA18-0C89F4ED3BD5}"/>
              </a:ext>
            </a:extLst>
          </p:cNvPr>
          <p:cNvSpPr>
            <a:spLocks noGrp="1"/>
          </p:cNvSpPr>
          <p:nvPr>
            <p:ph type="sldNum" sz="quarter" idx="12"/>
          </p:nvPr>
        </p:nvSpPr>
        <p:spPr/>
        <p:txBody>
          <a:bodyPr/>
          <a:lstStyle/>
          <a:p>
            <a:fld id="{FFA2E6A6-1898-1E4C-9DA1-6D2A717089E7}" type="slidenum">
              <a:rPr lang="en-US" smtClean="0"/>
              <a:t>‹#›</a:t>
            </a:fld>
            <a:endParaRPr lang="en-US"/>
          </a:p>
        </p:txBody>
      </p:sp>
    </p:spTree>
    <p:extLst>
      <p:ext uri="{BB962C8B-B14F-4D97-AF65-F5344CB8AC3E}">
        <p14:creationId xmlns:p14="http://schemas.microsoft.com/office/powerpoint/2010/main" val="2520544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C4594E6-A71E-D54D-9750-20B86B9614AF}"/>
              </a:ext>
            </a:extLst>
          </p:cNvPr>
          <p:cNvSpPr>
            <a:spLocks noGrp="1"/>
          </p:cNvSpPr>
          <p:nvPr>
            <p:ph type="dt" sz="half" idx="10"/>
          </p:nvPr>
        </p:nvSpPr>
        <p:spPr/>
        <p:txBody>
          <a:bodyPr/>
          <a:lstStyle/>
          <a:p>
            <a:fld id="{53BD2884-7681-5F44-ABBA-8C1D37F6A5D8}" type="datetimeFigureOut">
              <a:rPr lang="en-US" smtClean="0"/>
              <a:t>5/31/19</a:t>
            </a:fld>
            <a:endParaRPr lang="en-US"/>
          </a:p>
        </p:txBody>
      </p:sp>
      <p:sp>
        <p:nvSpPr>
          <p:cNvPr id="3" name="Footer Placeholder 2">
            <a:extLst>
              <a:ext uri="{FF2B5EF4-FFF2-40B4-BE49-F238E27FC236}">
                <a16:creationId xmlns:a16="http://schemas.microsoft.com/office/drawing/2014/main" id="{33CCF5C4-67DA-F24D-851D-C4469794891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EDAD29C-B2AE-4D45-8DA3-8015A76B4CB9}"/>
              </a:ext>
            </a:extLst>
          </p:cNvPr>
          <p:cNvSpPr>
            <a:spLocks noGrp="1"/>
          </p:cNvSpPr>
          <p:nvPr>
            <p:ph type="sldNum" sz="quarter" idx="12"/>
          </p:nvPr>
        </p:nvSpPr>
        <p:spPr/>
        <p:txBody>
          <a:bodyPr/>
          <a:lstStyle/>
          <a:p>
            <a:fld id="{FFA2E6A6-1898-1E4C-9DA1-6D2A717089E7}" type="slidenum">
              <a:rPr lang="en-US" smtClean="0"/>
              <a:t>‹#›</a:t>
            </a:fld>
            <a:endParaRPr lang="en-US"/>
          </a:p>
        </p:txBody>
      </p:sp>
    </p:spTree>
    <p:extLst>
      <p:ext uri="{BB962C8B-B14F-4D97-AF65-F5344CB8AC3E}">
        <p14:creationId xmlns:p14="http://schemas.microsoft.com/office/powerpoint/2010/main" val="7764051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7813E-01A7-3744-B098-3B253E80AB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CE8FB35-8D21-4149-8FC3-59CC233D352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FFD221B-DD57-1642-AF85-6D2475A6C0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8334F3-5E00-AD44-B907-8009D8D1C445}"/>
              </a:ext>
            </a:extLst>
          </p:cNvPr>
          <p:cNvSpPr>
            <a:spLocks noGrp="1"/>
          </p:cNvSpPr>
          <p:nvPr>
            <p:ph type="dt" sz="half" idx="10"/>
          </p:nvPr>
        </p:nvSpPr>
        <p:spPr/>
        <p:txBody>
          <a:bodyPr/>
          <a:lstStyle/>
          <a:p>
            <a:fld id="{53BD2884-7681-5F44-ABBA-8C1D37F6A5D8}" type="datetimeFigureOut">
              <a:rPr lang="en-US" smtClean="0"/>
              <a:t>5/31/19</a:t>
            </a:fld>
            <a:endParaRPr lang="en-US"/>
          </a:p>
        </p:txBody>
      </p:sp>
      <p:sp>
        <p:nvSpPr>
          <p:cNvPr id="6" name="Footer Placeholder 5">
            <a:extLst>
              <a:ext uri="{FF2B5EF4-FFF2-40B4-BE49-F238E27FC236}">
                <a16:creationId xmlns:a16="http://schemas.microsoft.com/office/drawing/2014/main" id="{5F643C5C-4204-F147-A82D-6764C489634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3A461E-9A08-0643-9AD6-200C6E0F25AE}"/>
              </a:ext>
            </a:extLst>
          </p:cNvPr>
          <p:cNvSpPr>
            <a:spLocks noGrp="1"/>
          </p:cNvSpPr>
          <p:nvPr>
            <p:ph type="sldNum" sz="quarter" idx="12"/>
          </p:nvPr>
        </p:nvSpPr>
        <p:spPr/>
        <p:txBody>
          <a:bodyPr/>
          <a:lstStyle/>
          <a:p>
            <a:fld id="{FFA2E6A6-1898-1E4C-9DA1-6D2A717089E7}" type="slidenum">
              <a:rPr lang="en-US" smtClean="0"/>
              <a:t>‹#›</a:t>
            </a:fld>
            <a:endParaRPr lang="en-US"/>
          </a:p>
        </p:txBody>
      </p:sp>
    </p:spTree>
    <p:extLst>
      <p:ext uri="{BB962C8B-B14F-4D97-AF65-F5344CB8AC3E}">
        <p14:creationId xmlns:p14="http://schemas.microsoft.com/office/powerpoint/2010/main" val="5890585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8770B-1172-3345-9F8B-4788F47558C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B418DE18-9B61-B048-B178-1E5013937D4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02CC54F-7EE6-D34A-8568-1EEB610B26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297B5F-759B-E041-9915-943830A0528F}"/>
              </a:ext>
            </a:extLst>
          </p:cNvPr>
          <p:cNvSpPr>
            <a:spLocks noGrp="1"/>
          </p:cNvSpPr>
          <p:nvPr>
            <p:ph type="dt" sz="half" idx="10"/>
          </p:nvPr>
        </p:nvSpPr>
        <p:spPr/>
        <p:txBody>
          <a:bodyPr/>
          <a:lstStyle/>
          <a:p>
            <a:fld id="{53BD2884-7681-5F44-ABBA-8C1D37F6A5D8}" type="datetimeFigureOut">
              <a:rPr lang="en-US" smtClean="0"/>
              <a:t>5/31/19</a:t>
            </a:fld>
            <a:endParaRPr lang="en-US"/>
          </a:p>
        </p:txBody>
      </p:sp>
      <p:sp>
        <p:nvSpPr>
          <p:cNvPr id="6" name="Footer Placeholder 5">
            <a:extLst>
              <a:ext uri="{FF2B5EF4-FFF2-40B4-BE49-F238E27FC236}">
                <a16:creationId xmlns:a16="http://schemas.microsoft.com/office/drawing/2014/main" id="{77BBD6F1-CB3D-174D-96BC-03ADB50DDD7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8AB52B1-0528-054C-A95C-70C01D25A4B5}"/>
              </a:ext>
            </a:extLst>
          </p:cNvPr>
          <p:cNvSpPr>
            <a:spLocks noGrp="1"/>
          </p:cNvSpPr>
          <p:nvPr>
            <p:ph type="sldNum" sz="quarter" idx="12"/>
          </p:nvPr>
        </p:nvSpPr>
        <p:spPr/>
        <p:txBody>
          <a:bodyPr/>
          <a:lstStyle/>
          <a:p>
            <a:fld id="{FFA2E6A6-1898-1E4C-9DA1-6D2A717089E7}" type="slidenum">
              <a:rPr lang="en-US" smtClean="0"/>
              <a:t>‹#›</a:t>
            </a:fld>
            <a:endParaRPr lang="en-US"/>
          </a:p>
        </p:txBody>
      </p:sp>
    </p:spTree>
    <p:extLst>
      <p:ext uri="{BB962C8B-B14F-4D97-AF65-F5344CB8AC3E}">
        <p14:creationId xmlns:p14="http://schemas.microsoft.com/office/powerpoint/2010/main" val="6211453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AC9A3-2326-F747-9055-06599923618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248E175-98D3-0548-9C84-D5CB32610F6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B22BE8D-B5D3-1642-AAFE-B1C90A66603E}"/>
              </a:ext>
            </a:extLst>
          </p:cNvPr>
          <p:cNvSpPr>
            <a:spLocks noGrp="1"/>
          </p:cNvSpPr>
          <p:nvPr>
            <p:ph type="dt" sz="half" idx="10"/>
          </p:nvPr>
        </p:nvSpPr>
        <p:spPr/>
        <p:txBody>
          <a:bodyPr/>
          <a:lstStyle/>
          <a:p>
            <a:fld id="{53BD2884-7681-5F44-ABBA-8C1D37F6A5D8}" type="datetimeFigureOut">
              <a:rPr lang="en-US" smtClean="0"/>
              <a:t>5/31/19</a:t>
            </a:fld>
            <a:endParaRPr lang="en-US"/>
          </a:p>
        </p:txBody>
      </p:sp>
      <p:sp>
        <p:nvSpPr>
          <p:cNvPr id="5" name="Footer Placeholder 4">
            <a:extLst>
              <a:ext uri="{FF2B5EF4-FFF2-40B4-BE49-F238E27FC236}">
                <a16:creationId xmlns:a16="http://schemas.microsoft.com/office/drawing/2014/main" id="{F1D5917E-E8F5-A248-AB84-E6BC78A1365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374058A-3EA0-0E42-99AF-2A595BAA431A}"/>
              </a:ext>
            </a:extLst>
          </p:cNvPr>
          <p:cNvSpPr>
            <a:spLocks noGrp="1"/>
          </p:cNvSpPr>
          <p:nvPr>
            <p:ph type="sldNum" sz="quarter" idx="12"/>
          </p:nvPr>
        </p:nvSpPr>
        <p:spPr/>
        <p:txBody>
          <a:bodyPr/>
          <a:lstStyle/>
          <a:p>
            <a:fld id="{FFA2E6A6-1898-1E4C-9DA1-6D2A717089E7}" type="slidenum">
              <a:rPr lang="en-US" smtClean="0"/>
              <a:t>‹#›</a:t>
            </a:fld>
            <a:endParaRPr lang="en-US"/>
          </a:p>
        </p:txBody>
      </p:sp>
    </p:spTree>
    <p:extLst>
      <p:ext uri="{BB962C8B-B14F-4D97-AF65-F5344CB8AC3E}">
        <p14:creationId xmlns:p14="http://schemas.microsoft.com/office/powerpoint/2010/main" val="38442388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CE819AE-AB4D-0E42-8E5A-46C20AD04DA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1BA1F0E-7C69-674D-8FCF-53951722478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42B91D-8F01-614A-A724-5BE0AB5D037A}"/>
              </a:ext>
            </a:extLst>
          </p:cNvPr>
          <p:cNvSpPr>
            <a:spLocks noGrp="1"/>
          </p:cNvSpPr>
          <p:nvPr>
            <p:ph type="dt" sz="half" idx="10"/>
          </p:nvPr>
        </p:nvSpPr>
        <p:spPr/>
        <p:txBody>
          <a:bodyPr/>
          <a:lstStyle/>
          <a:p>
            <a:fld id="{53BD2884-7681-5F44-ABBA-8C1D37F6A5D8}" type="datetimeFigureOut">
              <a:rPr lang="en-US" smtClean="0"/>
              <a:t>5/31/19</a:t>
            </a:fld>
            <a:endParaRPr lang="en-US"/>
          </a:p>
        </p:txBody>
      </p:sp>
      <p:sp>
        <p:nvSpPr>
          <p:cNvPr id="5" name="Footer Placeholder 4">
            <a:extLst>
              <a:ext uri="{FF2B5EF4-FFF2-40B4-BE49-F238E27FC236}">
                <a16:creationId xmlns:a16="http://schemas.microsoft.com/office/drawing/2014/main" id="{BA64869C-D89F-694E-915E-F5C5B879F9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A1B7FED-9A6E-E04C-9C16-6F5C70883444}"/>
              </a:ext>
            </a:extLst>
          </p:cNvPr>
          <p:cNvSpPr>
            <a:spLocks noGrp="1"/>
          </p:cNvSpPr>
          <p:nvPr>
            <p:ph type="sldNum" sz="quarter" idx="12"/>
          </p:nvPr>
        </p:nvSpPr>
        <p:spPr/>
        <p:txBody>
          <a:bodyPr/>
          <a:lstStyle/>
          <a:p>
            <a:fld id="{FFA2E6A6-1898-1E4C-9DA1-6D2A717089E7}" type="slidenum">
              <a:rPr lang="en-US" smtClean="0"/>
              <a:t>‹#›</a:t>
            </a:fld>
            <a:endParaRPr lang="en-US"/>
          </a:p>
        </p:txBody>
      </p:sp>
    </p:spTree>
    <p:extLst>
      <p:ext uri="{BB962C8B-B14F-4D97-AF65-F5344CB8AC3E}">
        <p14:creationId xmlns:p14="http://schemas.microsoft.com/office/powerpoint/2010/main" val="27709822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Blank">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6E6CD85-7A7A-423C-8CD0-1A17E85A7649}"/>
              </a:ext>
            </a:extLst>
          </p:cNvPr>
          <p:cNvSpPr>
            <a:spLocks noGrp="1"/>
          </p:cNvSpPr>
          <p:nvPr>
            <p:ph type="title"/>
          </p:nvPr>
        </p:nvSpPr>
        <p:spPr>
          <a:xfrm>
            <a:off x="2419815" y="952144"/>
            <a:ext cx="8802297" cy="990600"/>
          </a:xfrm>
        </p:spPr>
        <p:txBody>
          <a:bodyPr anchor="b">
            <a:normAutofit/>
          </a:bodyPr>
          <a:lstStyle>
            <a:lvl1pPr>
              <a:defRPr sz="3000" i="1">
                <a:solidFill>
                  <a:schemeClr val="bg1"/>
                </a:solidFill>
              </a:defRPr>
            </a:lvl1pPr>
          </a:lstStyle>
          <a:p>
            <a:r>
              <a:rPr lang="en-US" dirty="0"/>
              <a:t>Click to edit Master title style</a:t>
            </a:r>
            <a:endParaRPr lang="en-GB" dirty="0"/>
          </a:p>
        </p:txBody>
      </p:sp>
      <p:sp>
        <p:nvSpPr>
          <p:cNvPr id="9" name="Text Placeholder 2">
            <a:extLst>
              <a:ext uri="{FF2B5EF4-FFF2-40B4-BE49-F238E27FC236}">
                <a16:creationId xmlns:a16="http://schemas.microsoft.com/office/drawing/2014/main" id="{5CADCBF9-E5B5-4F6A-BC80-48E054AC177A}"/>
              </a:ext>
            </a:extLst>
          </p:cNvPr>
          <p:cNvSpPr>
            <a:spLocks noGrp="1"/>
          </p:cNvSpPr>
          <p:nvPr>
            <p:ph type="body" idx="1"/>
          </p:nvPr>
        </p:nvSpPr>
        <p:spPr>
          <a:xfrm>
            <a:off x="2419815" y="2196790"/>
            <a:ext cx="8802297" cy="4014440"/>
          </a:xfrm>
        </p:spPr>
        <p:txBody>
          <a:bodyPr/>
          <a:lstStyle>
            <a:lvl1pPr marL="0" indent="0">
              <a:buNone/>
              <a:defRPr sz="1800" b="0" i="1">
                <a:solidFill>
                  <a:schemeClr val="tx1"/>
                </a:solidFill>
                <a:latin typeface="+mj-lt"/>
              </a:defRPr>
            </a:lvl1pPr>
            <a:lvl2pPr marL="342892" indent="0">
              <a:buNone/>
              <a:defRPr sz="1500">
                <a:solidFill>
                  <a:schemeClr val="tx1">
                    <a:tint val="75000"/>
                  </a:schemeClr>
                </a:solidFill>
              </a:defRPr>
            </a:lvl2pPr>
            <a:lvl3pPr marL="685783" indent="0">
              <a:buNone/>
              <a:defRPr sz="1350">
                <a:solidFill>
                  <a:schemeClr val="tx1">
                    <a:tint val="75000"/>
                  </a:schemeClr>
                </a:solidFill>
              </a:defRPr>
            </a:lvl3pPr>
            <a:lvl4pPr marL="1028675" indent="0">
              <a:buNone/>
              <a:defRPr sz="1200">
                <a:solidFill>
                  <a:schemeClr val="tx1">
                    <a:tint val="75000"/>
                  </a:schemeClr>
                </a:solidFill>
              </a:defRPr>
            </a:lvl4pPr>
            <a:lvl5pPr marL="1371566" indent="0">
              <a:buNone/>
              <a:defRPr sz="1200">
                <a:solidFill>
                  <a:schemeClr val="tx1">
                    <a:tint val="75000"/>
                  </a:schemeClr>
                </a:solidFill>
              </a:defRPr>
            </a:lvl5pPr>
            <a:lvl6pPr marL="1714457" indent="0">
              <a:buNone/>
              <a:defRPr sz="1200">
                <a:solidFill>
                  <a:schemeClr val="tx1">
                    <a:tint val="75000"/>
                  </a:schemeClr>
                </a:solidFill>
              </a:defRPr>
            </a:lvl6pPr>
            <a:lvl7pPr marL="2057348" indent="0">
              <a:buNone/>
              <a:defRPr sz="1200">
                <a:solidFill>
                  <a:schemeClr val="tx1">
                    <a:tint val="75000"/>
                  </a:schemeClr>
                </a:solidFill>
              </a:defRPr>
            </a:lvl7pPr>
            <a:lvl8pPr marL="2400240" indent="0">
              <a:buNone/>
              <a:defRPr sz="1200">
                <a:solidFill>
                  <a:schemeClr val="tx1">
                    <a:tint val="75000"/>
                  </a:schemeClr>
                </a:solidFill>
              </a:defRPr>
            </a:lvl8pPr>
            <a:lvl9pPr marL="2743132" indent="0">
              <a:buNone/>
              <a:defRPr sz="1200">
                <a:solidFill>
                  <a:schemeClr val="tx1">
                    <a:tint val="75000"/>
                  </a:schemeClr>
                </a:solidFill>
              </a:defRPr>
            </a:lvl9pPr>
          </a:lstStyle>
          <a:p>
            <a:pPr lvl="0"/>
            <a:r>
              <a:rPr lang="en-US" dirty="0"/>
              <a:t>Edit Master text styles</a:t>
            </a:r>
          </a:p>
        </p:txBody>
      </p:sp>
    </p:spTree>
    <p:extLst>
      <p:ext uri="{BB962C8B-B14F-4D97-AF65-F5344CB8AC3E}">
        <p14:creationId xmlns:p14="http://schemas.microsoft.com/office/powerpoint/2010/main" val="9072571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29843B1-BA66-2249-99FD-FE4E7BF55A6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7B01C6A-F7DC-B84D-8AAF-2CC1CABF725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EEBF0EA-BF5F-F346-972C-F1099A5B0C3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BD2884-7681-5F44-ABBA-8C1D37F6A5D8}" type="datetimeFigureOut">
              <a:rPr lang="en-US" smtClean="0"/>
              <a:t>5/31/19</a:t>
            </a:fld>
            <a:endParaRPr lang="en-US"/>
          </a:p>
        </p:txBody>
      </p:sp>
      <p:sp>
        <p:nvSpPr>
          <p:cNvPr id="5" name="Footer Placeholder 4">
            <a:extLst>
              <a:ext uri="{FF2B5EF4-FFF2-40B4-BE49-F238E27FC236}">
                <a16:creationId xmlns:a16="http://schemas.microsoft.com/office/drawing/2014/main" id="{59CD5C92-BA86-124C-9420-65F89AAC3A1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F5D56BB-FB63-BE4B-8DFE-0D58F5239AB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A2E6A6-1898-1E4C-9DA1-6D2A717089E7}" type="slidenum">
              <a:rPr lang="en-US" smtClean="0"/>
              <a:t>‹#›</a:t>
            </a:fld>
            <a:endParaRPr lang="en-US"/>
          </a:p>
        </p:txBody>
      </p:sp>
    </p:spTree>
    <p:extLst>
      <p:ext uri="{BB962C8B-B14F-4D97-AF65-F5344CB8AC3E}">
        <p14:creationId xmlns:p14="http://schemas.microsoft.com/office/powerpoint/2010/main" val="5235725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g"/></Relationships>
</file>

<file path=ppt/slides/_rels/slide5.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t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ti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ti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16.tiff"/></Relationships>
</file>

<file path=ppt/slides/_rels/slide26.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8.tiff"/><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0.tiff"/><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1.tiff"/><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2.tiff"/><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www.theguardian.com/business/2018/jan/13/carillion-in-crisis-outsourcing-operation-debts-rescue-talks" TargetMode="External"/><Relationship Id="rId7" Type="http://schemas.openxmlformats.org/officeDocument/2006/relationships/hyperlink" Target="https://www.standard.co.uk/news/politics/carillion-news-taxpayer-picks-up-bill-as-government-scrambles-to-stop-construction-giants-collapse-a3740191.html" TargetMode="External"/><Relationship Id="rId2" Type="http://schemas.openxmlformats.org/officeDocument/2006/relationships/hyperlink" Target="https://www.independent.co.uk/news/uk/home-news/carillion-latest-compulsory-liquidation-contractor-prisons-hs2-united-kingdom-a8159326.html" TargetMode="External"/><Relationship Id="rId1" Type="http://schemas.openxmlformats.org/officeDocument/2006/relationships/slideLayout" Target="../slideLayouts/slideLayout2.xml"/><Relationship Id="rId6" Type="http://schemas.openxmlformats.org/officeDocument/2006/relationships/hyperlink" Target="http://www.bbc.co.uk/news/business-42666275" TargetMode="External"/><Relationship Id="rId5" Type="http://schemas.openxmlformats.org/officeDocument/2006/relationships/hyperlink" Target="https://www.independent.co.uk/news/business/analysis-and-features/labour-pfi-john-mcdonnell-scheme-government-hospitals-private-finance-initiative-party-conference-a7966521.html" TargetMode="External"/><Relationship Id="rId4" Type="http://schemas.openxmlformats.org/officeDocument/2006/relationships/hyperlink" Target="https://www.independent.co.uk/news/business/tarmac-spins-off-construction-arm-as-carillion-1100147.html" TargetMode="External"/></Relationships>
</file>

<file path=ppt/slides/_rels/slide46.xml.rels><?xml version="1.0" encoding="UTF-8" standalone="yes"?>
<Relationships xmlns="http://schemas.openxmlformats.org/package/2006/relationships"><Relationship Id="rId8" Type="http://schemas.openxmlformats.org/officeDocument/2006/relationships/hyperlink" Target="https://www.ft.com/content/f5bbf3a2-01e0-11e8-9650-9c0ad2d7c5b5" TargetMode="External"/><Relationship Id="rId3" Type="http://schemas.openxmlformats.org/officeDocument/2006/relationships/hyperlink" Target="https://www.constructionnews.co.uk/companies/contractors/carillion/carillion-the-collapse-and-the-chaos/10027099.article" TargetMode="External"/><Relationship Id="rId7" Type="http://schemas.openxmlformats.org/officeDocument/2006/relationships/hyperlink" Target="https://www.theguardian.com/business/2018/jan/16/carillion-casualty-landscaper-owed-1m-could-go-bust" TargetMode="External"/><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hyperlink" Target="http://www.bbc.co.uk/news/uk-42731762" TargetMode="External"/><Relationship Id="rId5" Type="http://schemas.openxmlformats.org/officeDocument/2006/relationships/hyperlink" Target="https://www.independent.co.uk/news/business/comment/carillion-collapse-public-sector-partnerships-pfi-managers-pay-income-a8168086.html" TargetMode="External"/><Relationship Id="rId4" Type="http://schemas.openxmlformats.org/officeDocument/2006/relationships/hyperlink" Target="http://www.dailymail.co.uk/debate/article-5273135/ALEX-BRUMMER-Carillion-deserved-wall.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3999" y="1122363"/>
            <a:ext cx="9713495" cy="2387600"/>
          </a:xfrm>
        </p:spPr>
        <p:txBody>
          <a:bodyPr>
            <a:normAutofit/>
          </a:bodyPr>
          <a:lstStyle/>
          <a:p>
            <a:r>
              <a:rPr lang="en-GB" b="1" dirty="0"/>
              <a:t>Procurement &amp; </a:t>
            </a:r>
            <a:br>
              <a:rPr lang="en-GB" b="1" dirty="0"/>
            </a:br>
            <a:r>
              <a:rPr lang="en-GB" b="1" dirty="0"/>
              <a:t>Supply Chain Management</a:t>
            </a:r>
          </a:p>
        </p:txBody>
      </p:sp>
      <p:sp>
        <p:nvSpPr>
          <p:cNvPr id="3" name="TextBox 2">
            <a:extLst>
              <a:ext uri="{FF2B5EF4-FFF2-40B4-BE49-F238E27FC236}">
                <a16:creationId xmlns:a16="http://schemas.microsoft.com/office/drawing/2014/main" id="{7BD66D51-3797-BE40-8AFE-22183C01B80B}"/>
              </a:ext>
            </a:extLst>
          </p:cNvPr>
          <p:cNvSpPr txBox="1"/>
          <p:nvPr/>
        </p:nvSpPr>
        <p:spPr>
          <a:xfrm>
            <a:off x="8118763" y="4405746"/>
            <a:ext cx="2052550" cy="1754326"/>
          </a:xfrm>
          <a:prstGeom prst="rect">
            <a:avLst/>
          </a:prstGeom>
          <a:noFill/>
        </p:spPr>
        <p:txBody>
          <a:bodyPr wrap="none" rtlCol="0">
            <a:spAutoFit/>
          </a:bodyPr>
          <a:lstStyle/>
          <a:p>
            <a:r>
              <a:rPr lang="en-US" dirty="0"/>
              <a:t>Worthy Down</a:t>
            </a:r>
          </a:p>
          <a:p>
            <a:r>
              <a:rPr lang="en-US" dirty="0"/>
              <a:t>29</a:t>
            </a:r>
            <a:r>
              <a:rPr lang="en-US" baseline="30000" dirty="0"/>
              <a:t>th</a:t>
            </a:r>
            <a:r>
              <a:rPr lang="en-US" dirty="0"/>
              <a:t> - 31</a:t>
            </a:r>
            <a:r>
              <a:rPr lang="en-US" baseline="30000" dirty="0"/>
              <a:t>st</a:t>
            </a:r>
            <a:r>
              <a:rPr lang="en-US" dirty="0"/>
              <a:t> May 2019</a:t>
            </a:r>
          </a:p>
          <a:p>
            <a:endParaRPr lang="en-US" dirty="0"/>
          </a:p>
          <a:p>
            <a:r>
              <a:rPr lang="en-US" dirty="0"/>
              <a:t>Day 3</a:t>
            </a:r>
          </a:p>
          <a:p>
            <a:endParaRPr lang="en-US" dirty="0"/>
          </a:p>
          <a:p>
            <a:r>
              <a:rPr lang="en-US" dirty="0"/>
              <a:t>Carl Singleton</a:t>
            </a:r>
          </a:p>
        </p:txBody>
      </p:sp>
    </p:spTree>
    <p:extLst>
      <p:ext uri="{BB962C8B-B14F-4D97-AF65-F5344CB8AC3E}">
        <p14:creationId xmlns:p14="http://schemas.microsoft.com/office/powerpoint/2010/main" val="5264139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23171-0005-415B-B8C1-CF14DA087EC6}"/>
              </a:ext>
            </a:extLst>
          </p:cNvPr>
          <p:cNvSpPr>
            <a:spLocks noGrp="1"/>
          </p:cNvSpPr>
          <p:nvPr>
            <p:ph type="ctrTitle"/>
          </p:nvPr>
        </p:nvSpPr>
        <p:spPr/>
        <p:txBody>
          <a:bodyPr/>
          <a:lstStyle/>
          <a:p>
            <a:r>
              <a:rPr lang="en-GB" b="1" dirty="0"/>
              <a:t>Socially Responsible Procurement </a:t>
            </a:r>
          </a:p>
        </p:txBody>
      </p:sp>
    </p:spTree>
    <p:extLst>
      <p:ext uri="{BB962C8B-B14F-4D97-AF65-F5344CB8AC3E}">
        <p14:creationId xmlns:p14="http://schemas.microsoft.com/office/powerpoint/2010/main" val="29544932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19815" y="952144"/>
            <a:ext cx="8802297" cy="619481"/>
          </a:xfrm>
        </p:spPr>
        <p:txBody>
          <a:bodyPr>
            <a:normAutofit/>
          </a:bodyPr>
          <a:lstStyle/>
          <a:p>
            <a:r>
              <a:rPr lang="en-GB" sz="3600" dirty="0">
                <a:solidFill>
                  <a:schemeClr val="tx2">
                    <a:lumMod val="75000"/>
                  </a:schemeClr>
                </a:solidFill>
              </a:rPr>
              <a:t>Recommended reading</a:t>
            </a:r>
          </a:p>
        </p:txBody>
      </p:sp>
      <p:sp>
        <p:nvSpPr>
          <p:cNvPr id="3" name="Text Placeholder 2"/>
          <p:cNvSpPr>
            <a:spLocks noGrp="1"/>
          </p:cNvSpPr>
          <p:nvPr>
            <p:ph type="body" idx="1"/>
          </p:nvPr>
        </p:nvSpPr>
        <p:spPr>
          <a:xfrm>
            <a:off x="2419814" y="1730065"/>
            <a:ext cx="8802297" cy="4014440"/>
          </a:xfrm>
        </p:spPr>
        <p:txBody>
          <a:bodyPr>
            <a:normAutofit/>
          </a:bodyPr>
          <a:lstStyle/>
          <a:p>
            <a:r>
              <a:rPr lang="en-GB" dirty="0"/>
              <a:t>‘Procurement and Supply Chain Management’ </a:t>
            </a:r>
            <a:r>
              <a:rPr lang="en-GB" dirty="0" err="1"/>
              <a:t>Lysons</a:t>
            </a:r>
            <a:r>
              <a:rPr lang="en-GB" dirty="0"/>
              <a:t>/Farrington</a:t>
            </a:r>
          </a:p>
          <a:p>
            <a:endParaRPr lang="en-GB" i="0" dirty="0">
              <a:latin typeface="+mn-lt"/>
            </a:endParaRPr>
          </a:p>
          <a:p>
            <a:endParaRPr lang="en-GB" i="0" dirty="0">
              <a:latin typeface="+mn-lt"/>
            </a:endParaRPr>
          </a:p>
        </p:txBody>
      </p:sp>
    </p:spTree>
    <p:extLst>
      <p:ext uri="{BB962C8B-B14F-4D97-AF65-F5344CB8AC3E}">
        <p14:creationId xmlns:p14="http://schemas.microsoft.com/office/powerpoint/2010/main" val="2186513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0A666-BA41-4F6E-9522-BBEFA3ED48FB}"/>
              </a:ext>
            </a:extLst>
          </p:cNvPr>
          <p:cNvSpPr>
            <a:spLocks noGrp="1"/>
          </p:cNvSpPr>
          <p:nvPr>
            <p:ph type="title"/>
          </p:nvPr>
        </p:nvSpPr>
        <p:spPr/>
        <p:txBody>
          <a:bodyPr>
            <a:normAutofit/>
          </a:bodyPr>
          <a:lstStyle/>
          <a:p>
            <a:r>
              <a:rPr lang="en-GB" dirty="0">
                <a:solidFill>
                  <a:schemeClr val="tx1"/>
                </a:solidFill>
              </a:rPr>
              <a:t>(1.1) The three pillars of sustainability</a:t>
            </a:r>
          </a:p>
        </p:txBody>
      </p:sp>
      <p:pic>
        <p:nvPicPr>
          <p:cNvPr id="4" name="Content Placeholder 3">
            <a:extLst>
              <a:ext uri="{FF2B5EF4-FFF2-40B4-BE49-F238E27FC236}">
                <a16:creationId xmlns:a16="http://schemas.microsoft.com/office/drawing/2014/main" id="{A21CDE47-DF00-422F-BE5A-95BE9355356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bwMode="auto">
          <a:xfrm>
            <a:off x="1230086" y="1267050"/>
            <a:ext cx="4863587" cy="4348748"/>
          </a:xfrm>
          <a:prstGeom prst="rect">
            <a:avLst/>
          </a:prstGeom>
          <a:noFill/>
          <a:ln>
            <a:noFill/>
          </a:ln>
        </p:spPr>
      </p:pic>
      <p:pic>
        <p:nvPicPr>
          <p:cNvPr id="6" name="Picture 5">
            <a:extLst>
              <a:ext uri="{FF2B5EF4-FFF2-40B4-BE49-F238E27FC236}">
                <a16:creationId xmlns:a16="http://schemas.microsoft.com/office/drawing/2014/main" id="{7B584156-D915-4DF5-AF89-46FD9289E800}"/>
              </a:ext>
            </a:extLst>
          </p:cNvPr>
          <p:cNvPicPr/>
          <p:nvPr/>
        </p:nvPicPr>
        <p:blipFill>
          <a:blip r:embed="rId4">
            <a:extLst>
              <a:ext uri="{28A0092B-C50C-407E-A947-70E740481C1C}">
                <a14:useLocalDpi xmlns:a14="http://schemas.microsoft.com/office/drawing/2010/main" val="0"/>
              </a:ext>
            </a:extLst>
          </a:blip>
          <a:stretch>
            <a:fillRect/>
          </a:stretch>
        </p:blipFill>
        <p:spPr bwMode="auto">
          <a:xfrm>
            <a:off x="6760644" y="1267050"/>
            <a:ext cx="4506070" cy="4348749"/>
          </a:xfrm>
          <a:prstGeom prst="rect">
            <a:avLst/>
          </a:prstGeom>
          <a:noFill/>
          <a:ln>
            <a:noFill/>
          </a:ln>
        </p:spPr>
      </p:pic>
      <p:sp>
        <p:nvSpPr>
          <p:cNvPr id="3" name="TextBox 2"/>
          <p:cNvSpPr txBox="1"/>
          <p:nvPr/>
        </p:nvSpPr>
        <p:spPr>
          <a:xfrm>
            <a:off x="6477000" y="5715000"/>
            <a:ext cx="3986892" cy="523220"/>
          </a:xfrm>
          <a:prstGeom prst="rect">
            <a:avLst/>
          </a:prstGeom>
          <a:noFill/>
        </p:spPr>
        <p:txBody>
          <a:bodyPr wrap="square" rtlCol="0">
            <a:spAutoFit/>
          </a:bodyPr>
          <a:lstStyle/>
          <a:p>
            <a:r>
              <a:rPr lang="en-GB" sz="1400" i="1" dirty="0"/>
              <a:t>Figure 1.2 The three interdependent elements of sustainability</a:t>
            </a:r>
          </a:p>
        </p:txBody>
      </p:sp>
      <p:sp>
        <p:nvSpPr>
          <p:cNvPr id="7" name="TextBox 6"/>
          <p:cNvSpPr txBox="1"/>
          <p:nvPr/>
        </p:nvSpPr>
        <p:spPr>
          <a:xfrm>
            <a:off x="2054190" y="5883925"/>
            <a:ext cx="3901673" cy="317179"/>
          </a:xfrm>
          <a:prstGeom prst="rect">
            <a:avLst/>
          </a:prstGeom>
          <a:noFill/>
        </p:spPr>
        <p:txBody>
          <a:bodyPr wrap="square" rtlCol="0">
            <a:spAutoFit/>
          </a:bodyPr>
          <a:lstStyle/>
          <a:p>
            <a:r>
              <a:rPr lang="en-GB" sz="1400" i="1" dirty="0"/>
              <a:t>Figure 1.3 People, profit and planet</a:t>
            </a:r>
          </a:p>
        </p:txBody>
      </p:sp>
    </p:spTree>
    <p:extLst>
      <p:ext uri="{BB962C8B-B14F-4D97-AF65-F5344CB8AC3E}">
        <p14:creationId xmlns:p14="http://schemas.microsoft.com/office/powerpoint/2010/main" val="39809125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0A666-BA41-4F6E-9522-BBEFA3ED48FB}"/>
              </a:ext>
            </a:extLst>
          </p:cNvPr>
          <p:cNvSpPr>
            <a:spLocks noGrp="1"/>
          </p:cNvSpPr>
          <p:nvPr>
            <p:ph type="title"/>
          </p:nvPr>
        </p:nvSpPr>
        <p:spPr/>
        <p:txBody>
          <a:bodyPr>
            <a:normAutofit/>
          </a:bodyPr>
          <a:lstStyle/>
          <a:p>
            <a:r>
              <a:rPr lang="en-GB" dirty="0">
                <a:solidFill>
                  <a:schemeClr val="tx1"/>
                </a:solidFill>
              </a:rPr>
              <a:t>Sustainable procurement</a:t>
            </a:r>
          </a:p>
        </p:txBody>
      </p:sp>
      <p:sp>
        <p:nvSpPr>
          <p:cNvPr id="4" name="TextBox 3"/>
          <p:cNvSpPr txBox="1"/>
          <p:nvPr/>
        </p:nvSpPr>
        <p:spPr>
          <a:xfrm>
            <a:off x="283726" y="6083625"/>
            <a:ext cx="6828274" cy="307777"/>
          </a:xfrm>
          <a:prstGeom prst="rect">
            <a:avLst/>
          </a:prstGeom>
          <a:noFill/>
        </p:spPr>
        <p:txBody>
          <a:bodyPr wrap="square" rtlCol="0">
            <a:spAutoFit/>
          </a:bodyPr>
          <a:lstStyle/>
          <a:p>
            <a:r>
              <a:rPr lang="en-GB" sz="1400" i="1" dirty="0"/>
              <a:t>Figure 1.6 Inside the three pillars of sustainable procurement</a:t>
            </a:r>
          </a:p>
        </p:txBody>
      </p:sp>
      <p:pic>
        <p:nvPicPr>
          <p:cNvPr id="3" name="Picture 2" descr="L3M5_Socially_Responsible_Procurement_ch01_06.ti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055677" y="1607833"/>
            <a:ext cx="8625330" cy="3642333"/>
          </a:xfrm>
          <a:prstGeom prst="rect">
            <a:avLst/>
          </a:prstGeom>
        </p:spPr>
      </p:pic>
    </p:spTree>
    <p:extLst>
      <p:ext uri="{BB962C8B-B14F-4D97-AF65-F5344CB8AC3E}">
        <p14:creationId xmlns:p14="http://schemas.microsoft.com/office/powerpoint/2010/main" val="37485909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0A666-BA41-4F6E-9522-BBEFA3ED48FB}"/>
              </a:ext>
            </a:extLst>
          </p:cNvPr>
          <p:cNvSpPr>
            <a:spLocks noGrp="1"/>
          </p:cNvSpPr>
          <p:nvPr>
            <p:ph type="title"/>
          </p:nvPr>
        </p:nvSpPr>
        <p:spPr/>
        <p:txBody>
          <a:bodyPr>
            <a:normAutofit/>
          </a:bodyPr>
          <a:lstStyle/>
          <a:p>
            <a:r>
              <a:rPr lang="en-GB" dirty="0">
                <a:solidFill>
                  <a:schemeClr val="tx1"/>
                </a:solidFill>
              </a:rPr>
              <a:t>Pressure on organisations</a:t>
            </a:r>
          </a:p>
        </p:txBody>
      </p:sp>
      <p:pic>
        <p:nvPicPr>
          <p:cNvPr id="4" name="Content Placeholder 3">
            <a:extLst>
              <a:ext uri="{FF2B5EF4-FFF2-40B4-BE49-F238E27FC236}">
                <a16:creationId xmlns:a16="http://schemas.microsoft.com/office/drawing/2014/main" id="{D3A307B4-A57D-41C9-B4DA-E2184218B648}"/>
              </a:ext>
            </a:extLst>
          </p:cNvPr>
          <p:cNvPicPr>
            <a:picLocks noGrp="1"/>
          </p:cNvPicPr>
          <p:nvPr>
            <p:ph idx="1"/>
          </p:nvPr>
        </p:nvPicPr>
        <p:blipFill>
          <a:blip r:embed="rId3">
            <a:extLst>
              <a:ext uri="{28A0092B-C50C-407E-A947-70E740481C1C}">
                <a14:useLocalDpi xmlns:a14="http://schemas.microsoft.com/office/drawing/2010/main" val="0"/>
              </a:ext>
            </a:extLst>
          </a:blip>
          <a:stretch>
            <a:fillRect/>
          </a:stretch>
        </p:blipFill>
        <p:spPr bwMode="auto">
          <a:xfrm>
            <a:off x="3680664" y="1525005"/>
            <a:ext cx="4613796" cy="4610334"/>
          </a:xfrm>
          <a:prstGeom prst="rect">
            <a:avLst/>
          </a:prstGeom>
          <a:noFill/>
          <a:ln>
            <a:noFill/>
          </a:ln>
        </p:spPr>
      </p:pic>
      <p:sp>
        <p:nvSpPr>
          <p:cNvPr id="3" name="TextBox 2"/>
          <p:cNvSpPr txBox="1"/>
          <p:nvPr/>
        </p:nvSpPr>
        <p:spPr>
          <a:xfrm>
            <a:off x="45289" y="5969656"/>
            <a:ext cx="7270750" cy="523220"/>
          </a:xfrm>
          <a:prstGeom prst="rect">
            <a:avLst/>
          </a:prstGeom>
          <a:noFill/>
        </p:spPr>
        <p:txBody>
          <a:bodyPr wrap="square" rtlCol="0">
            <a:spAutoFit/>
          </a:bodyPr>
          <a:lstStyle/>
          <a:p>
            <a:r>
              <a:rPr lang="en-GB" sz="1400" i="1" dirty="0"/>
              <a:t>Figure 1.7 The socially conscious consumer (Source: www.nielsen. com/content/dam/corporate/us/</a:t>
            </a:r>
            <a:r>
              <a:rPr lang="en-GB" sz="1400" i="1" dirty="0" err="1"/>
              <a:t>en</a:t>
            </a:r>
            <a:r>
              <a:rPr lang="en-GB" sz="1400" i="1" dirty="0"/>
              <a:t>/newswire/uploads/2012/03/socially-conscious-consumer.png)</a:t>
            </a:r>
            <a:endParaRPr lang="en-GB" sz="1400" dirty="0"/>
          </a:p>
        </p:txBody>
      </p:sp>
    </p:spTree>
    <p:extLst>
      <p:ext uri="{BB962C8B-B14F-4D97-AF65-F5344CB8AC3E}">
        <p14:creationId xmlns:p14="http://schemas.microsoft.com/office/powerpoint/2010/main" val="25017528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0A666-BA41-4F6E-9522-BBEFA3ED48FB}"/>
              </a:ext>
            </a:extLst>
          </p:cNvPr>
          <p:cNvSpPr>
            <a:spLocks noGrp="1"/>
          </p:cNvSpPr>
          <p:nvPr>
            <p:ph type="title"/>
          </p:nvPr>
        </p:nvSpPr>
        <p:spPr>
          <a:xfrm>
            <a:off x="2152650" y="881508"/>
            <a:ext cx="7886700" cy="947205"/>
          </a:xfrm>
        </p:spPr>
        <p:txBody>
          <a:bodyPr>
            <a:normAutofit fontScale="90000"/>
          </a:bodyPr>
          <a:lstStyle/>
          <a:p>
            <a:r>
              <a:rPr lang="en-GB" dirty="0">
                <a:solidFill>
                  <a:schemeClr val="tx1"/>
                </a:solidFill>
              </a:rPr>
              <a:t>Corporate Social Responsibility (CSR)</a:t>
            </a:r>
          </a:p>
        </p:txBody>
      </p:sp>
      <p:pic>
        <p:nvPicPr>
          <p:cNvPr id="4" name="Content Placeholder 3">
            <a:extLst>
              <a:ext uri="{FF2B5EF4-FFF2-40B4-BE49-F238E27FC236}">
                <a16:creationId xmlns:a16="http://schemas.microsoft.com/office/drawing/2014/main" id="{A0A94E8D-AE1C-41D9-A821-AC63F23B8C98}"/>
              </a:ext>
            </a:extLst>
          </p:cNvPr>
          <p:cNvPicPr>
            <a:picLocks noGrp="1"/>
          </p:cNvPicPr>
          <p:nvPr>
            <p:ph idx="1"/>
          </p:nvPr>
        </p:nvPicPr>
        <p:blipFill>
          <a:blip r:embed="rId3">
            <a:extLst>
              <a:ext uri="{28A0092B-C50C-407E-A947-70E740481C1C}">
                <a14:useLocalDpi xmlns:a14="http://schemas.microsoft.com/office/drawing/2010/main" val="0"/>
              </a:ext>
            </a:extLst>
          </a:blip>
          <a:stretch>
            <a:fillRect/>
          </a:stretch>
        </p:blipFill>
        <p:spPr bwMode="auto">
          <a:xfrm>
            <a:off x="1744254" y="2001548"/>
            <a:ext cx="8703491" cy="3027740"/>
          </a:xfrm>
          <a:prstGeom prst="rect">
            <a:avLst/>
          </a:prstGeom>
          <a:noFill/>
          <a:ln>
            <a:noFill/>
          </a:ln>
        </p:spPr>
      </p:pic>
      <p:sp>
        <p:nvSpPr>
          <p:cNvPr id="3" name="TextBox 2"/>
          <p:cNvSpPr txBox="1"/>
          <p:nvPr/>
        </p:nvSpPr>
        <p:spPr>
          <a:xfrm>
            <a:off x="151534" y="5467370"/>
            <a:ext cx="8033959" cy="738664"/>
          </a:xfrm>
          <a:prstGeom prst="rect">
            <a:avLst/>
          </a:prstGeom>
          <a:noFill/>
        </p:spPr>
        <p:txBody>
          <a:bodyPr wrap="square" rtlCol="0">
            <a:spAutoFit/>
          </a:bodyPr>
          <a:lstStyle/>
          <a:p>
            <a:r>
              <a:rPr lang="en-GB" sz="1400" i="1" dirty="0"/>
              <a:t>Figure 1.11 Corporate social responsibility (Source: www.unido.org/ our-focus/advancing-economic-competitiveness/competitive-trade-capacities-and-</a:t>
            </a:r>
            <a:r>
              <a:rPr lang="en-GB" sz="1400" i="1" dirty="0" err="1"/>
              <a:t>corporateresponsibility</a:t>
            </a:r>
            <a:r>
              <a:rPr lang="en-GB" sz="1400" i="1" dirty="0"/>
              <a:t>/corporate-social-responsibility-market-integration/what-</a:t>
            </a:r>
            <a:r>
              <a:rPr lang="en-GB" sz="1400" i="1" dirty="0" err="1"/>
              <a:t>csr</a:t>
            </a:r>
            <a:r>
              <a:rPr lang="en-GB" sz="1400" i="1" dirty="0"/>
              <a:t>)</a:t>
            </a:r>
          </a:p>
        </p:txBody>
      </p:sp>
    </p:spTree>
    <p:extLst>
      <p:ext uri="{BB962C8B-B14F-4D97-AF65-F5344CB8AC3E}">
        <p14:creationId xmlns:p14="http://schemas.microsoft.com/office/powerpoint/2010/main" val="31725511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0A666-BA41-4F6E-9522-BBEFA3ED48FB}"/>
              </a:ext>
            </a:extLst>
          </p:cNvPr>
          <p:cNvSpPr>
            <a:spLocks noGrp="1"/>
          </p:cNvSpPr>
          <p:nvPr>
            <p:ph type="title"/>
          </p:nvPr>
        </p:nvSpPr>
        <p:spPr/>
        <p:txBody>
          <a:bodyPr>
            <a:normAutofit/>
          </a:bodyPr>
          <a:lstStyle/>
          <a:p>
            <a:r>
              <a:rPr lang="en-GB" dirty="0">
                <a:solidFill>
                  <a:schemeClr val="tx1"/>
                </a:solidFill>
              </a:rPr>
              <a:t>Promoting CSR, and CDP</a:t>
            </a:r>
          </a:p>
        </p:txBody>
      </p:sp>
      <p:sp>
        <p:nvSpPr>
          <p:cNvPr id="4" name="TextBox 3">
            <a:extLst>
              <a:ext uri="{FF2B5EF4-FFF2-40B4-BE49-F238E27FC236}">
                <a16:creationId xmlns:a16="http://schemas.microsoft.com/office/drawing/2014/main" id="{4F8C0801-EBBC-4FD9-8E4D-A104563DFF05}"/>
              </a:ext>
            </a:extLst>
          </p:cNvPr>
          <p:cNvSpPr txBox="1"/>
          <p:nvPr/>
        </p:nvSpPr>
        <p:spPr>
          <a:xfrm>
            <a:off x="2391906" y="1906292"/>
            <a:ext cx="6261315" cy="3785652"/>
          </a:xfrm>
          <a:prstGeom prst="rect">
            <a:avLst/>
          </a:prstGeom>
          <a:noFill/>
        </p:spPr>
        <p:txBody>
          <a:bodyPr wrap="square" rtlCol="0">
            <a:spAutoFit/>
          </a:bodyPr>
          <a:lstStyle/>
          <a:p>
            <a:pPr marL="342900" indent="-342900">
              <a:buFont typeface="+mj-lt"/>
              <a:buAutoNum type="arabicPeriod"/>
            </a:pPr>
            <a:r>
              <a:rPr lang="en-GB" sz="2400" dirty="0"/>
              <a:t>LEGO Group</a:t>
            </a:r>
          </a:p>
          <a:p>
            <a:pPr marL="342900" indent="-342900">
              <a:buFont typeface="+mj-lt"/>
              <a:buAutoNum type="arabicPeriod"/>
            </a:pPr>
            <a:r>
              <a:rPr lang="en-GB" sz="2400" dirty="0"/>
              <a:t>Microsoft</a:t>
            </a:r>
          </a:p>
          <a:p>
            <a:pPr marL="342900" indent="-342900">
              <a:buFont typeface="+mj-lt"/>
              <a:buAutoNum type="arabicPeriod"/>
            </a:pPr>
            <a:r>
              <a:rPr lang="en-GB" sz="2400" dirty="0"/>
              <a:t>Google</a:t>
            </a:r>
          </a:p>
          <a:p>
            <a:pPr marL="342900" indent="-342900">
              <a:buFont typeface="+mj-lt"/>
              <a:buAutoNum type="arabicPeriod"/>
            </a:pPr>
            <a:r>
              <a:rPr lang="en-GB" sz="2400" dirty="0"/>
              <a:t>The Walt Disney Company</a:t>
            </a:r>
          </a:p>
          <a:p>
            <a:pPr marL="342900" indent="-342900">
              <a:buFont typeface="+mj-lt"/>
              <a:buAutoNum type="arabicPeriod"/>
            </a:pPr>
            <a:r>
              <a:rPr lang="en-GB" sz="2400" dirty="0"/>
              <a:t>BMW Group</a:t>
            </a:r>
          </a:p>
          <a:p>
            <a:pPr marL="342900" indent="-342900">
              <a:buFont typeface="+mj-lt"/>
              <a:buAutoNum type="arabicPeriod"/>
            </a:pPr>
            <a:r>
              <a:rPr lang="en-GB" sz="2400" dirty="0"/>
              <a:t>Intel</a:t>
            </a:r>
          </a:p>
          <a:p>
            <a:pPr marL="342900" indent="-342900">
              <a:buFont typeface="+mj-lt"/>
              <a:buAutoNum type="arabicPeriod"/>
            </a:pPr>
            <a:r>
              <a:rPr lang="en-GB" sz="2400" dirty="0"/>
              <a:t>Robert Bosch</a:t>
            </a:r>
          </a:p>
          <a:p>
            <a:pPr marL="342900" indent="-342900">
              <a:buFont typeface="+mj-lt"/>
              <a:buAutoNum type="arabicPeriod"/>
            </a:pPr>
            <a:r>
              <a:rPr lang="en-GB" sz="2400" dirty="0"/>
              <a:t>Cisco Systems</a:t>
            </a:r>
          </a:p>
          <a:p>
            <a:pPr marL="342900" indent="-342900">
              <a:buFont typeface="+mj-lt"/>
              <a:buAutoNum type="arabicPeriod"/>
            </a:pPr>
            <a:r>
              <a:rPr lang="en-GB" sz="2400" dirty="0"/>
              <a:t>Rolls-Royce Aerospace</a:t>
            </a:r>
          </a:p>
          <a:p>
            <a:pPr marL="342900" indent="-342900">
              <a:buFont typeface="+mj-lt"/>
              <a:buAutoNum type="arabicPeriod"/>
            </a:pPr>
            <a:r>
              <a:rPr lang="en-GB" sz="2400" dirty="0"/>
              <a:t>Colgate-Palmolive</a:t>
            </a:r>
          </a:p>
        </p:txBody>
      </p:sp>
    </p:spTree>
    <p:extLst>
      <p:ext uri="{BB962C8B-B14F-4D97-AF65-F5344CB8AC3E}">
        <p14:creationId xmlns:p14="http://schemas.microsoft.com/office/powerpoint/2010/main" val="3749369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0A666-BA41-4F6E-9522-BBEFA3ED48FB}"/>
              </a:ext>
            </a:extLst>
          </p:cNvPr>
          <p:cNvSpPr>
            <a:spLocks noGrp="1"/>
          </p:cNvSpPr>
          <p:nvPr>
            <p:ph type="title"/>
          </p:nvPr>
        </p:nvSpPr>
        <p:spPr>
          <a:xfrm>
            <a:off x="2152650" y="938972"/>
            <a:ext cx="7886700" cy="947205"/>
          </a:xfrm>
        </p:spPr>
        <p:txBody>
          <a:bodyPr>
            <a:normAutofit fontScale="90000"/>
          </a:bodyPr>
          <a:lstStyle/>
          <a:p>
            <a:r>
              <a:rPr lang="en-GB" dirty="0">
                <a:solidFill>
                  <a:schemeClr val="tx1"/>
                </a:solidFill>
              </a:rPr>
              <a:t>CSR and diversity in the supply chain</a:t>
            </a:r>
          </a:p>
        </p:txBody>
      </p:sp>
      <p:sp>
        <p:nvSpPr>
          <p:cNvPr id="5" name="Content Placeholder 4">
            <a:extLst>
              <a:ext uri="{FF2B5EF4-FFF2-40B4-BE49-F238E27FC236}">
                <a16:creationId xmlns:a16="http://schemas.microsoft.com/office/drawing/2014/main" id="{B61AEEE3-F12B-4BA8-81DF-C02F65CA28BE}"/>
              </a:ext>
            </a:extLst>
          </p:cNvPr>
          <p:cNvSpPr>
            <a:spLocks noGrp="1"/>
          </p:cNvSpPr>
          <p:nvPr>
            <p:ph idx="1"/>
          </p:nvPr>
        </p:nvSpPr>
        <p:spPr>
          <a:xfrm>
            <a:off x="2152650" y="2086231"/>
            <a:ext cx="7886700" cy="4351338"/>
          </a:xfrm>
        </p:spPr>
        <p:txBody>
          <a:bodyPr>
            <a:normAutofit/>
          </a:bodyPr>
          <a:lstStyle/>
          <a:p>
            <a:pPr marL="0" indent="0">
              <a:buNone/>
            </a:pPr>
            <a:r>
              <a:rPr lang="en-GB" sz="1900" dirty="0">
                <a:solidFill>
                  <a:schemeClr val="tx1"/>
                </a:solidFill>
              </a:rPr>
              <a:t>Applying CSR principles in the supply chain:</a:t>
            </a:r>
          </a:p>
          <a:p>
            <a:pPr marL="171450" indent="-171450"/>
            <a:r>
              <a:rPr lang="en-ZA" sz="1900" dirty="0">
                <a:solidFill>
                  <a:schemeClr val="tx1"/>
                </a:solidFill>
              </a:rPr>
              <a:t>reduces reputational risk and possible legal liability</a:t>
            </a:r>
            <a:endParaRPr lang="en-GB" sz="1900" dirty="0">
              <a:solidFill>
                <a:schemeClr val="tx1"/>
              </a:solidFill>
            </a:endParaRPr>
          </a:p>
          <a:p>
            <a:pPr marL="171450" indent="-171450"/>
            <a:r>
              <a:rPr lang="en-ZA" sz="1900" dirty="0">
                <a:solidFill>
                  <a:schemeClr val="tx1"/>
                </a:solidFill>
              </a:rPr>
              <a:t>promotes the development of more sustainable products and improves quality.</a:t>
            </a:r>
            <a:endParaRPr lang="en-GB" sz="1900" dirty="0">
              <a:solidFill>
                <a:schemeClr val="tx1"/>
              </a:solidFill>
            </a:endParaRPr>
          </a:p>
          <a:p>
            <a:pPr marL="171450" indent="-171450"/>
            <a:r>
              <a:rPr lang="en-ZA" sz="1900" dirty="0">
                <a:solidFill>
                  <a:schemeClr val="tx1"/>
                </a:solidFill>
              </a:rPr>
              <a:t>contributes to meeting and exceeding customers’ expectations</a:t>
            </a:r>
          </a:p>
          <a:p>
            <a:pPr marL="171450" indent="-171450"/>
            <a:r>
              <a:rPr lang="en-ZA" sz="1900" dirty="0">
                <a:solidFill>
                  <a:schemeClr val="tx1"/>
                </a:solidFill>
              </a:rPr>
              <a:t>attracts and retains employees</a:t>
            </a:r>
            <a:endParaRPr lang="en-GB" sz="1900" dirty="0">
              <a:solidFill>
                <a:schemeClr val="tx1"/>
              </a:solidFill>
            </a:endParaRPr>
          </a:p>
          <a:p>
            <a:pPr marL="171450" indent="-171450"/>
            <a:r>
              <a:rPr lang="en-ZA" sz="1900" dirty="0">
                <a:solidFill>
                  <a:schemeClr val="tx1"/>
                </a:solidFill>
              </a:rPr>
              <a:t>provides security and peace of mind for investors and stakeholders</a:t>
            </a:r>
            <a:endParaRPr lang="en-GB" sz="1900" dirty="0">
              <a:solidFill>
                <a:schemeClr val="tx1"/>
              </a:solidFill>
            </a:endParaRPr>
          </a:p>
          <a:p>
            <a:pPr marL="171450" indent="-171450"/>
            <a:r>
              <a:rPr lang="en-ZA" sz="1900" dirty="0">
                <a:solidFill>
                  <a:schemeClr val="tx1"/>
                </a:solidFill>
              </a:rPr>
              <a:t>can strengthen relationships with suppliers when there is collaboration on CSR that increases productivity and reduces costs. </a:t>
            </a:r>
            <a:endParaRPr lang="en-GB" sz="1900" dirty="0">
              <a:solidFill>
                <a:schemeClr val="tx1"/>
              </a:solidFill>
            </a:endParaRPr>
          </a:p>
          <a:p>
            <a:endParaRPr lang="en-GB" dirty="0"/>
          </a:p>
        </p:txBody>
      </p:sp>
    </p:spTree>
    <p:extLst>
      <p:ext uri="{BB962C8B-B14F-4D97-AF65-F5344CB8AC3E}">
        <p14:creationId xmlns:p14="http://schemas.microsoft.com/office/powerpoint/2010/main" val="34900625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0A666-BA41-4F6E-9522-BBEFA3ED48FB}"/>
              </a:ext>
            </a:extLst>
          </p:cNvPr>
          <p:cNvSpPr>
            <a:spLocks noGrp="1"/>
          </p:cNvSpPr>
          <p:nvPr>
            <p:ph type="title"/>
          </p:nvPr>
        </p:nvSpPr>
        <p:spPr>
          <a:xfrm>
            <a:off x="2152650" y="751952"/>
            <a:ext cx="7886700" cy="1013123"/>
          </a:xfrm>
        </p:spPr>
        <p:txBody>
          <a:bodyPr>
            <a:normAutofit/>
          </a:bodyPr>
          <a:lstStyle/>
          <a:p>
            <a:r>
              <a:rPr lang="en-GB" dirty="0">
                <a:solidFill>
                  <a:schemeClr val="tx1"/>
                </a:solidFill>
              </a:rPr>
              <a:t>Globalisation vs green logistics</a:t>
            </a:r>
          </a:p>
        </p:txBody>
      </p:sp>
      <p:sp>
        <p:nvSpPr>
          <p:cNvPr id="5" name="Content Placeholder 4">
            <a:extLst>
              <a:ext uri="{FF2B5EF4-FFF2-40B4-BE49-F238E27FC236}">
                <a16:creationId xmlns:a16="http://schemas.microsoft.com/office/drawing/2014/main" id="{B61AEEE3-F12B-4BA8-81DF-C02F65CA28BE}"/>
              </a:ext>
            </a:extLst>
          </p:cNvPr>
          <p:cNvSpPr>
            <a:spLocks noGrp="1"/>
          </p:cNvSpPr>
          <p:nvPr>
            <p:ph idx="1"/>
          </p:nvPr>
        </p:nvSpPr>
        <p:spPr>
          <a:xfrm>
            <a:off x="1613680" y="2105270"/>
            <a:ext cx="9487552" cy="3575485"/>
          </a:xfrm>
        </p:spPr>
        <p:txBody>
          <a:bodyPr/>
          <a:lstStyle/>
          <a:p>
            <a:r>
              <a:rPr lang="en-GB" dirty="0">
                <a:solidFill>
                  <a:schemeClr val="tx1">
                    <a:lumMod val="75000"/>
                  </a:schemeClr>
                </a:solidFill>
              </a:rPr>
              <a:t>What is globalisation?</a:t>
            </a:r>
          </a:p>
          <a:p>
            <a:r>
              <a:rPr lang="en-GB" dirty="0">
                <a:solidFill>
                  <a:schemeClr val="tx1">
                    <a:lumMod val="75000"/>
                  </a:schemeClr>
                </a:solidFill>
              </a:rPr>
              <a:t>What are the benefits of globalisation?</a:t>
            </a:r>
          </a:p>
          <a:p>
            <a:r>
              <a:rPr lang="en-GB" dirty="0">
                <a:solidFill>
                  <a:schemeClr val="tx1">
                    <a:lumMod val="75000"/>
                  </a:schemeClr>
                </a:solidFill>
              </a:rPr>
              <a:t>What are some of the environmental and social impacts of globalisation?</a:t>
            </a:r>
          </a:p>
          <a:p>
            <a:pPr marL="0" indent="0">
              <a:buNone/>
            </a:pPr>
            <a:endParaRPr lang="en-GB" dirty="0">
              <a:solidFill>
                <a:schemeClr val="tx1">
                  <a:lumMod val="75000"/>
                </a:schemeClr>
              </a:solidFill>
            </a:endParaRPr>
          </a:p>
        </p:txBody>
      </p:sp>
    </p:spTree>
    <p:extLst>
      <p:ext uri="{BB962C8B-B14F-4D97-AF65-F5344CB8AC3E}">
        <p14:creationId xmlns:p14="http://schemas.microsoft.com/office/powerpoint/2010/main" val="42026711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0A666-BA41-4F6E-9522-BBEFA3ED48FB}"/>
              </a:ext>
            </a:extLst>
          </p:cNvPr>
          <p:cNvSpPr>
            <a:spLocks noGrp="1"/>
          </p:cNvSpPr>
          <p:nvPr>
            <p:ph type="title"/>
          </p:nvPr>
        </p:nvSpPr>
        <p:spPr>
          <a:xfrm>
            <a:off x="2152651" y="878421"/>
            <a:ext cx="7989139" cy="947205"/>
          </a:xfrm>
        </p:spPr>
        <p:txBody>
          <a:bodyPr>
            <a:normAutofit/>
          </a:bodyPr>
          <a:lstStyle/>
          <a:p>
            <a:r>
              <a:rPr lang="en-GB" dirty="0">
                <a:solidFill>
                  <a:schemeClr val="tx1"/>
                </a:solidFill>
              </a:rPr>
              <a:t>External pressure on organisations</a:t>
            </a:r>
          </a:p>
        </p:txBody>
      </p:sp>
      <p:sp>
        <p:nvSpPr>
          <p:cNvPr id="5" name="Content Placeholder 4">
            <a:extLst>
              <a:ext uri="{FF2B5EF4-FFF2-40B4-BE49-F238E27FC236}">
                <a16:creationId xmlns:a16="http://schemas.microsoft.com/office/drawing/2014/main" id="{B61AEEE3-F12B-4BA8-81DF-C02F65CA28BE}"/>
              </a:ext>
            </a:extLst>
          </p:cNvPr>
          <p:cNvSpPr>
            <a:spLocks noGrp="1"/>
          </p:cNvSpPr>
          <p:nvPr>
            <p:ph idx="1"/>
          </p:nvPr>
        </p:nvSpPr>
        <p:spPr>
          <a:xfrm>
            <a:off x="2203869" y="1523701"/>
            <a:ext cx="7886700" cy="4351338"/>
          </a:xfrm>
        </p:spPr>
        <p:txBody>
          <a:bodyPr>
            <a:normAutofit/>
          </a:bodyPr>
          <a:lstStyle/>
          <a:p>
            <a:pPr marL="0" indent="0">
              <a:buNone/>
            </a:pPr>
            <a:endParaRPr lang="en-GB" sz="3200" dirty="0"/>
          </a:p>
          <a:p>
            <a:pPr marL="0" indent="0">
              <a:buNone/>
            </a:pPr>
            <a:r>
              <a:rPr lang="en-GB" sz="3200" dirty="0"/>
              <a:t>External stakeholders:</a:t>
            </a:r>
          </a:p>
          <a:p>
            <a:r>
              <a:rPr lang="en-GB" sz="3200" dirty="0"/>
              <a:t>Environmental pressure groups</a:t>
            </a:r>
          </a:p>
          <a:p>
            <a:r>
              <a:rPr lang="en-GB" sz="3200" dirty="0"/>
              <a:t>Media</a:t>
            </a:r>
          </a:p>
          <a:p>
            <a:r>
              <a:rPr lang="en-GB" sz="3200" dirty="0"/>
              <a:t>Customers/consumers</a:t>
            </a:r>
          </a:p>
          <a:p>
            <a:r>
              <a:rPr lang="en-GB" sz="3200" dirty="0"/>
              <a:t>Shareholders</a:t>
            </a:r>
          </a:p>
          <a:p>
            <a:r>
              <a:rPr lang="en-GB" sz="3200" dirty="0"/>
              <a:t>Regulators</a:t>
            </a:r>
          </a:p>
          <a:p>
            <a:pPr marL="0" indent="0">
              <a:buNone/>
            </a:pPr>
            <a:endParaRPr lang="en-GB" sz="3200" dirty="0"/>
          </a:p>
        </p:txBody>
      </p:sp>
    </p:spTree>
    <p:extLst>
      <p:ext uri="{BB962C8B-B14F-4D97-AF65-F5344CB8AC3E}">
        <p14:creationId xmlns:p14="http://schemas.microsoft.com/office/powerpoint/2010/main" val="23230044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0A666-BA41-4F6E-9522-BBEFA3ED48FB}"/>
              </a:ext>
            </a:extLst>
          </p:cNvPr>
          <p:cNvSpPr>
            <a:spLocks noGrp="1"/>
          </p:cNvSpPr>
          <p:nvPr>
            <p:ph type="title"/>
          </p:nvPr>
        </p:nvSpPr>
        <p:spPr>
          <a:xfrm>
            <a:off x="529723" y="441297"/>
            <a:ext cx="7886700" cy="947205"/>
          </a:xfrm>
        </p:spPr>
        <p:txBody>
          <a:bodyPr>
            <a:normAutofit/>
          </a:bodyPr>
          <a:lstStyle/>
          <a:p>
            <a:r>
              <a:rPr lang="en-GB" dirty="0">
                <a:solidFill>
                  <a:schemeClr val="tx1"/>
                </a:solidFill>
              </a:rPr>
              <a:t>(2.2) Carbon footprint</a:t>
            </a:r>
          </a:p>
        </p:txBody>
      </p:sp>
      <p:pic>
        <p:nvPicPr>
          <p:cNvPr id="6" name="Content Placeholder 5">
            <a:extLst>
              <a:ext uri="{FF2B5EF4-FFF2-40B4-BE49-F238E27FC236}">
                <a16:creationId xmlns:a16="http://schemas.microsoft.com/office/drawing/2014/main" id="{340E7875-F45A-44B3-83F7-F2FBE67A4976}"/>
              </a:ext>
            </a:extLst>
          </p:cNvPr>
          <p:cNvPicPr>
            <a:picLocks/>
          </p:cNvPicPr>
          <p:nvPr/>
        </p:nvPicPr>
        <p:blipFill>
          <a:blip r:embed="rId3" cstate="print">
            <a:extLst>
              <a:ext uri="{28A0092B-C50C-407E-A947-70E740481C1C}">
                <a14:useLocalDpi xmlns:a14="http://schemas.microsoft.com/office/drawing/2010/main" val="0"/>
              </a:ext>
            </a:extLst>
          </a:blip>
          <a:stretch>
            <a:fillRect/>
          </a:stretch>
        </p:blipFill>
        <p:spPr bwMode="auto">
          <a:xfrm>
            <a:off x="4201408" y="1388502"/>
            <a:ext cx="3789183" cy="4377950"/>
          </a:xfrm>
          <a:prstGeom prst="rect">
            <a:avLst/>
          </a:prstGeom>
          <a:noFill/>
          <a:ln>
            <a:noFill/>
          </a:ln>
        </p:spPr>
      </p:pic>
      <p:sp>
        <p:nvSpPr>
          <p:cNvPr id="3" name="TextBox 2"/>
          <p:cNvSpPr txBox="1"/>
          <p:nvPr/>
        </p:nvSpPr>
        <p:spPr>
          <a:xfrm>
            <a:off x="194733" y="6083625"/>
            <a:ext cx="7382933" cy="307777"/>
          </a:xfrm>
          <a:prstGeom prst="rect">
            <a:avLst/>
          </a:prstGeom>
          <a:noFill/>
        </p:spPr>
        <p:txBody>
          <a:bodyPr wrap="square" rtlCol="0">
            <a:spAutoFit/>
          </a:bodyPr>
          <a:lstStyle/>
          <a:p>
            <a:r>
              <a:rPr lang="en-GB" sz="1400" i="1" dirty="0"/>
              <a:t>Figure 2.3 Emissions by type – USA (Source: US EPA)</a:t>
            </a:r>
            <a:endParaRPr lang="en-GB" sz="1400" dirty="0"/>
          </a:p>
        </p:txBody>
      </p:sp>
    </p:spTree>
    <p:extLst>
      <p:ext uri="{BB962C8B-B14F-4D97-AF65-F5344CB8AC3E}">
        <p14:creationId xmlns:p14="http://schemas.microsoft.com/office/powerpoint/2010/main" val="28900971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0A666-BA41-4F6E-9522-BBEFA3ED48FB}"/>
              </a:ext>
            </a:extLst>
          </p:cNvPr>
          <p:cNvSpPr>
            <a:spLocks noGrp="1"/>
          </p:cNvSpPr>
          <p:nvPr>
            <p:ph type="title"/>
          </p:nvPr>
        </p:nvSpPr>
        <p:spPr>
          <a:xfrm>
            <a:off x="2152650" y="521443"/>
            <a:ext cx="7886700" cy="947205"/>
          </a:xfrm>
        </p:spPr>
        <p:txBody>
          <a:bodyPr>
            <a:normAutofit fontScale="90000"/>
          </a:bodyPr>
          <a:lstStyle/>
          <a:p>
            <a:r>
              <a:rPr lang="en-GB" dirty="0">
                <a:solidFill>
                  <a:schemeClr val="tx1"/>
                </a:solidFill>
              </a:rPr>
              <a:t>(2.2) Environmental impacts of storage and transportation (1)</a:t>
            </a:r>
          </a:p>
        </p:txBody>
      </p:sp>
      <p:sp>
        <p:nvSpPr>
          <p:cNvPr id="4" name="TextBox 3"/>
          <p:cNvSpPr txBox="1"/>
          <p:nvPr/>
        </p:nvSpPr>
        <p:spPr>
          <a:xfrm>
            <a:off x="976994" y="1852366"/>
            <a:ext cx="3189817" cy="2246769"/>
          </a:xfrm>
          <a:prstGeom prst="rect">
            <a:avLst/>
          </a:prstGeom>
          <a:noFill/>
        </p:spPr>
        <p:txBody>
          <a:bodyPr wrap="square" rtlCol="0">
            <a:spAutoFit/>
          </a:bodyPr>
          <a:lstStyle/>
          <a:p>
            <a:r>
              <a:rPr lang="en-GB" sz="2000" b="1" dirty="0"/>
              <a:t>What is noise pollution?</a:t>
            </a:r>
          </a:p>
          <a:p>
            <a:endParaRPr lang="en-GB" sz="2000" b="1" dirty="0"/>
          </a:p>
          <a:p>
            <a:r>
              <a:rPr lang="en-GB" sz="2000" dirty="0"/>
              <a:t>Noise pollution is unwanted or excessive sound that can have detrimental effects on</a:t>
            </a:r>
          </a:p>
          <a:p>
            <a:r>
              <a:rPr lang="en-GB" sz="2000" dirty="0"/>
              <a:t>human health and environmental quality.</a:t>
            </a:r>
          </a:p>
        </p:txBody>
      </p:sp>
      <p:pic>
        <p:nvPicPr>
          <p:cNvPr id="10" name="Content Placeholder 7">
            <a:extLst>
              <a:ext uri="{FF2B5EF4-FFF2-40B4-BE49-F238E27FC236}">
                <a16:creationId xmlns:a16="http://schemas.microsoft.com/office/drawing/2014/main" id="{A0628DA6-B178-4EDE-8CE7-E464D499D9C7}"/>
              </a:ext>
            </a:extLst>
          </p:cNvPr>
          <p:cNvPicPr>
            <a:picLocks noGrp="1"/>
          </p:cNvPicPr>
          <p:nvPr>
            <p:ph idx="1"/>
          </p:nvPr>
        </p:nvPicPr>
        <p:blipFill>
          <a:blip r:embed="rId3" cstate="print">
            <a:extLst>
              <a:ext uri="{28A0092B-C50C-407E-A947-70E740481C1C}">
                <a14:useLocalDpi xmlns:a14="http://schemas.microsoft.com/office/drawing/2010/main" val="0"/>
              </a:ext>
            </a:extLst>
          </a:blip>
          <a:stretch>
            <a:fillRect/>
          </a:stretch>
        </p:blipFill>
        <p:spPr bwMode="auto">
          <a:xfrm>
            <a:off x="5220883" y="1826324"/>
            <a:ext cx="5608615" cy="3189125"/>
          </a:xfrm>
          <a:prstGeom prst="rect">
            <a:avLst/>
          </a:prstGeom>
          <a:noFill/>
          <a:ln>
            <a:noFill/>
          </a:ln>
        </p:spPr>
      </p:pic>
      <p:sp>
        <p:nvSpPr>
          <p:cNvPr id="11" name="TextBox 10"/>
          <p:cNvSpPr txBox="1"/>
          <p:nvPr/>
        </p:nvSpPr>
        <p:spPr>
          <a:xfrm>
            <a:off x="5220883" y="5505306"/>
            <a:ext cx="4773892" cy="523220"/>
          </a:xfrm>
          <a:prstGeom prst="rect">
            <a:avLst/>
          </a:prstGeom>
          <a:noFill/>
        </p:spPr>
        <p:txBody>
          <a:bodyPr wrap="square" rtlCol="0">
            <a:spAutoFit/>
          </a:bodyPr>
          <a:lstStyle/>
          <a:p>
            <a:r>
              <a:rPr lang="en-GB" sz="1400" i="1" dirty="0"/>
              <a:t>Table 2.3 Noise exposure levels (Source: adapted from www. boomspeaker.com/noise-level-chart-</a:t>
            </a:r>
            <a:r>
              <a:rPr lang="en-GB" sz="1400" i="1" dirty="0" err="1"/>
              <a:t>db</a:t>
            </a:r>
            <a:r>
              <a:rPr lang="en-GB" sz="1400" i="1" dirty="0"/>
              <a:t>-level-chart /)</a:t>
            </a:r>
            <a:endParaRPr lang="en-GB" sz="1400" dirty="0"/>
          </a:p>
        </p:txBody>
      </p:sp>
    </p:spTree>
    <p:extLst>
      <p:ext uri="{BB962C8B-B14F-4D97-AF65-F5344CB8AC3E}">
        <p14:creationId xmlns:p14="http://schemas.microsoft.com/office/powerpoint/2010/main" val="27175834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0A666-BA41-4F6E-9522-BBEFA3ED48FB}"/>
              </a:ext>
            </a:extLst>
          </p:cNvPr>
          <p:cNvSpPr>
            <a:spLocks noGrp="1"/>
          </p:cNvSpPr>
          <p:nvPr>
            <p:ph type="title"/>
          </p:nvPr>
        </p:nvSpPr>
        <p:spPr>
          <a:xfrm>
            <a:off x="2152650" y="933261"/>
            <a:ext cx="7886700" cy="947205"/>
          </a:xfrm>
        </p:spPr>
        <p:txBody>
          <a:bodyPr>
            <a:normAutofit fontScale="90000"/>
          </a:bodyPr>
          <a:lstStyle/>
          <a:p>
            <a:r>
              <a:rPr lang="en-GB" dirty="0">
                <a:solidFill>
                  <a:schemeClr val="tx1"/>
                </a:solidFill>
              </a:rPr>
              <a:t>(2.2) Environmental impacts of storage and transportation (2)</a:t>
            </a:r>
          </a:p>
        </p:txBody>
      </p:sp>
      <p:sp>
        <p:nvSpPr>
          <p:cNvPr id="3" name="Content Placeholder 2"/>
          <p:cNvSpPr>
            <a:spLocks noGrp="1"/>
          </p:cNvSpPr>
          <p:nvPr>
            <p:ph idx="1"/>
          </p:nvPr>
        </p:nvSpPr>
        <p:spPr>
          <a:xfrm>
            <a:off x="2152650" y="2025499"/>
            <a:ext cx="7886700" cy="4351338"/>
          </a:xfrm>
        </p:spPr>
        <p:txBody>
          <a:bodyPr>
            <a:normAutofit/>
          </a:bodyPr>
          <a:lstStyle/>
          <a:p>
            <a:r>
              <a:rPr lang="en-GB" dirty="0">
                <a:solidFill>
                  <a:schemeClr val="tx1"/>
                </a:solidFill>
              </a:rPr>
              <a:t>Sound waves are vibrations of air molecules carried from a noise source to the ear. </a:t>
            </a:r>
          </a:p>
          <a:p>
            <a:r>
              <a:rPr lang="en-GB" dirty="0">
                <a:solidFill>
                  <a:schemeClr val="tx1"/>
                </a:solidFill>
              </a:rPr>
              <a:t>Sound is typically described in terms of the loudness and the pitch of the wave. </a:t>
            </a:r>
          </a:p>
          <a:p>
            <a:r>
              <a:rPr lang="en-GB" dirty="0">
                <a:solidFill>
                  <a:schemeClr val="tx1"/>
                </a:solidFill>
              </a:rPr>
              <a:t>Loudness is measured in units called decibels (dB). The normal human ear can detect sounds that range between 0dB and 140dB. </a:t>
            </a:r>
          </a:p>
          <a:p>
            <a:r>
              <a:rPr lang="en-GB" dirty="0">
                <a:solidFill>
                  <a:schemeClr val="tx1"/>
                </a:solidFill>
              </a:rPr>
              <a:t>Anything over 120dB can cause discomfort or pain.</a:t>
            </a:r>
          </a:p>
        </p:txBody>
      </p:sp>
    </p:spTree>
    <p:extLst>
      <p:ext uri="{BB962C8B-B14F-4D97-AF65-F5344CB8AC3E}">
        <p14:creationId xmlns:p14="http://schemas.microsoft.com/office/powerpoint/2010/main" val="13924023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0A666-BA41-4F6E-9522-BBEFA3ED48FB}"/>
              </a:ext>
            </a:extLst>
          </p:cNvPr>
          <p:cNvSpPr>
            <a:spLocks noGrp="1"/>
          </p:cNvSpPr>
          <p:nvPr>
            <p:ph type="title"/>
          </p:nvPr>
        </p:nvSpPr>
        <p:spPr>
          <a:xfrm>
            <a:off x="2152650" y="769363"/>
            <a:ext cx="7886700" cy="947205"/>
          </a:xfrm>
        </p:spPr>
        <p:txBody>
          <a:bodyPr>
            <a:normAutofit fontScale="90000"/>
          </a:bodyPr>
          <a:lstStyle/>
          <a:p>
            <a:r>
              <a:rPr lang="en-GB" dirty="0">
                <a:solidFill>
                  <a:schemeClr val="tx1"/>
                </a:solidFill>
              </a:rPr>
              <a:t>Reducing the impact on the environment</a:t>
            </a:r>
          </a:p>
        </p:txBody>
      </p:sp>
      <p:sp>
        <p:nvSpPr>
          <p:cNvPr id="3" name="Content Placeholder 2"/>
          <p:cNvSpPr>
            <a:spLocks noGrp="1"/>
          </p:cNvSpPr>
          <p:nvPr>
            <p:ph idx="1"/>
          </p:nvPr>
        </p:nvSpPr>
        <p:spPr/>
        <p:txBody>
          <a:bodyPr>
            <a:normAutofit/>
          </a:bodyPr>
          <a:lstStyle/>
          <a:p>
            <a:pPr marL="0" indent="0" fontAlgn="base">
              <a:buNone/>
            </a:pPr>
            <a:r>
              <a:rPr lang="en-GB" dirty="0">
                <a:solidFill>
                  <a:schemeClr val="tx1"/>
                </a:solidFill>
              </a:rPr>
              <a:t>Ways to reduce the impact on the environment of activities that produce carbon emissions:</a:t>
            </a:r>
          </a:p>
          <a:p>
            <a:pPr lvl="0" fontAlgn="base"/>
            <a:r>
              <a:rPr lang="en-GB" dirty="0">
                <a:solidFill>
                  <a:schemeClr val="tx1"/>
                </a:solidFill>
              </a:rPr>
              <a:t>reduce water consumption</a:t>
            </a:r>
          </a:p>
          <a:p>
            <a:pPr lvl="0" fontAlgn="base"/>
            <a:r>
              <a:rPr lang="en-GB" dirty="0">
                <a:solidFill>
                  <a:schemeClr val="tx1"/>
                </a:solidFill>
              </a:rPr>
              <a:t>reduce the amount of waste produced</a:t>
            </a:r>
          </a:p>
          <a:p>
            <a:pPr lvl="0" fontAlgn="base"/>
            <a:r>
              <a:rPr lang="en-GB" dirty="0">
                <a:solidFill>
                  <a:schemeClr val="tx1"/>
                </a:solidFill>
              </a:rPr>
              <a:t>recycle more waste so less ends up in landfill </a:t>
            </a:r>
          </a:p>
          <a:p>
            <a:pPr lvl="0" fontAlgn="base"/>
            <a:r>
              <a:rPr lang="en-GB" dirty="0">
                <a:solidFill>
                  <a:schemeClr val="tx1"/>
                </a:solidFill>
              </a:rPr>
              <a:t>improve sustainable procurement </a:t>
            </a:r>
          </a:p>
          <a:p>
            <a:pPr lvl="0" fontAlgn="base"/>
            <a:r>
              <a:rPr lang="en-GB" dirty="0">
                <a:solidFill>
                  <a:schemeClr val="tx1"/>
                </a:solidFill>
              </a:rPr>
              <a:t>report transparently on key sustainability issues.</a:t>
            </a:r>
          </a:p>
        </p:txBody>
      </p:sp>
    </p:spTree>
    <p:extLst>
      <p:ext uri="{BB962C8B-B14F-4D97-AF65-F5344CB8AC3E}">
        <p14:creationId xmlns:p14="http://schemas.microsoft.com/office/powerpoint/2010/main" val="6802151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0A666-BA41-4F6E-9522-BBEFA3ED48FB}"/>
              </a:ext>
            </a:extLst>
          </p:cNvPr>
          <p:cNvSpPr>
            <a:spLocks noGrp="1"/>
          </p:cNvSpPr>
          <p:nvPr>
            <p:ph type="title"/>
          </p:nvPr>
        </p:nvSpPr>
        <p:spPr>
          <a:xfrm>
            <a:off x="318280" y="174033"/>
            <a:ext cx="9487553" cy="941161"/>
          </a:xfrm>
        </p:spPr>
        <p:txBody>
          <a:bodyPr>
            <a:normAutofit/>
          </a:bodyPr>
          <a:lstStyle/>
          <a:p>
            <a:r>
              <a:rPr lang="en-GB" dirty="0">
                <a:solidFill>
                  <a:schemeClr val="tx1"/>
                </a:solidFill>
              </a:rPr>
              <a:t>CSR policies and standards</a:t>
            </a:r>
          </a:p>
        </p:txBody>
      </p:sp>
      <p:sp>
        <p:nvSpPr>
          <p:cNvPr id="3" name="TextBox 2"/>
          <p:cNvSpPr txBox="1"/>
          <p:nvPr/>
        </p:nvSpPr>
        <p:spPr>
          <a:xfrm>
            <a:off x="4604597" y="5199200"/>
            <a:ext cx="6172260" cy="523220"/>
          </a:xfrm>
          <a:prstGeom prst="rect">
            <a:avLst/>
          </a:prstGeom>
          <a:noFill/>
        </p:spPr>
        <p:txBody>
          <a:bodyPr wrap="square" rtlCol="0">
            <a:spAutoFit/>
          </a:bodyPr>
          <a:lstStyle/>
          <a:p>
            <a:r>
              <a:rPr lang="en-GB" sz="1400" i="1" dirty="0"/>
              <a:t>Figure 3.2 The CIPS corporate code of ethics (Source: adapted from www.cips.org/</a:t>
            </a:r>
          </a:p>
          <a:p>
            <a:r>
              <a:rPr lang="en-GB" sz="1400" i="1" dirty="0" err="1"/>
              <a:t>en</a:t>
            </a:r>
            <a:r>
              <a:rPr lang="en-GB" sz="1400" i="1" dirty="0"/>
              <a:t>-GB/</a:t>
            </a:r>
            <a:r>
              <a:rPr lang="en-GB" sz="1400" i="1" dirty="0" err="1"/>
              <a:t>cips</a:t>
            </a:r>
            <a:r>
              <a:rPr lang="en-GB" sz="1400" i="1" dirty="0"/>
              <a:t>-for-business/performance/ethics/ corporate-code-of-ethics/)</a:t>
            </a:r>
            <a:endParaRPr lang="en-GB" sz="1400" dirty="0"/>
          </a:p>
        </p:txBody>
      </p:sp>
      <p:pic>
        <p:nvPicPr>
          <p:cNvPr id="5" name="Picture 4" descr="Figure_03_02.ti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7881" y="1115194"/>
            <a:ext cx="3321945" cy="5103427"/>
          </a:xfrm>
          <a:prstGeom prst="rect">
            <a:avLst/>
          </a:prstGeom>
        </p:spPr>
      </p:pic>
    </p:spTree>
    <p:extLst>
      <p:ext uri="{BB962C8B-B14F-4D97-AF65-F5344CB8AC3E}">
        <p14:creationId xmlns:p14="http://schemas.microsoft.com/office/powerpoint/2010/main" val="7367002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0A666-BA41-4F6E-9522-BBEFA3ED48FB}"/>
              </a:ext>
            </a:extLst>
          </p:cNvPr>
          <p:cNvSpPr>
            <a:spLocks noGrp="1"/>
          </p:cNvSpPr>
          <p:nvPr>
            <p:ph type="title"/>
          </p:nvPr>
        </p:nvSpPr>
        <p:spPr>
          <a:xfrm>
            <a:off x="2149602" y="950189"/>
            <a:ext cx="7886700" cy="947205"/>
          </a:xfrm>
        </p:spPr>
        <p:txBody>
          <a:bodyPr>
            <a:normAutofit fontScale="90000"/>
          </a:bodyPr>
          <a:lstStyle/>
          <a:p>
            <a:r>
              <a:rPr lang="en-GB" dirty="0">
                <a:solidFill>
                  <a:schemeClr val="tx1"/>
                </a:solidFill>
              </a:rPr>
              <a:t>Social, ecological and economic impacts</a:t>
            </a:r>
          </a:p>
        </p:txBody>
      </p:sp>
      <p:sp>
        <p:nvSpPr>
          <p:cNvPr id="3" name="TextBox 2"/>
          <p:cNvSpPr txBox="1"/>
          <p:nvPr/>
        </p:nvSpPr>
        <p:spPr>
          <a:xfrm>
            <a:off x="123372" y="6066972"/>
            <a:ext cx="7992533" cy="307777"/>
          </a:xfrm>
          <a:prstGeom prst="rect">
            <a:avLst/>
          </a:prstGeom>
          <a:noFill/>
        </p:spPr>
        <p:txBody>
          <a:bodyPr wrap="square" rtlCol="0">
            <a:spAutoFit/>
          </a:bodyPr>
          <a:lstStyle/>
          <a:p>
            <a:r>
              <a:rPr lang="en-GB" sz="1400" i="1" dirty="0"/>
              <a:t>Figure 3.5 GRI G3.1 Guidelines</a:t>
            </a:r>
            <a:endParaRPr lang="en-GB" sz="1400" dirty="0"/>
          </a:p>
        </p:txBody>
      </p:sp>
      <p:pic>
        <p:nvPicPr>
          <p:cNvPr id="5" name="Picture 4" descr="L3M5_Socially_Responsible_Procurement_ch03_05.ti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604161" y="1857718"/>
            <a:ext cx="6977582" cy="4209254"/>
          </a:xfrm>
          <a:prstGeom prst="rect">
            <a:avLst/>
          </a:prstGeom>
        </p:spPr>
      </p:pic>
    </p:spTree>
    <p:extLst>
      <p:ext uri="{BB962C8B-B14F-4D97-AF65-F5344CB8AC3E}">
        <p14:creationId xmlns:p14="http://schemas.microsoft.com/office/powerpoint/2010/main" val="23540749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0A666-BA41-4F6E-9522-BBEFA3ED48FB}"/>
              </a:ext>
            </a:extLst>
          </p:cNvPr>
          <p:cNvSpPr>
            <a:spLocks noGrp="1"/>
          </p:cNvSpPr>
          <p:nvPr>
            <p:ph type="title"/>
          </p:nvPr>
        </p:nvSpPr>
        <p:spPr/>
        <p:txBody>
          <a:bodyPr>
            <a:normAutofit/>
          </a:bodyPr>
          <a:lstStyle/>
          <a:p>
            <a:r>
              <a:rPr lang="en-GB" dirty="0">
                <a:solidFill>
                  <a:schemeClr val="tx1"/>
                </a:solidFill>
              </a:rPr>
              <a:t>Social impact</a:t>
            </a:r>
          </a:p>
        </p:txBody>
      </p:sp>
      <p:pic>
        <p:nvPicPr>
          <p:cNvPr id="6" name="Picture 5">
            <a:extLst>
              <a:ext uri="{FF2B5EF4-FFF2-40B4-BE49-F238E27FC236}">
                <a16:creationId xmlns:a16="http://schemas.microsoft.com/office/drawing/2014/main" id="{F56B019F-2F85-4F67-8E1B-F29BBB319C77}"/>
              </a:ext>
            </a:extLst>
          </p:cNvPr>
          <p:cNvPicPr/>
          <p:nvPr/>
        </p:nvPicPr>
        <p:blipFill>
          <a:blip r:embed="rId3">
            <a:extLst>
              <a:ext uri="{28A0092B-C50C-407E-A947-70E740481C1C}">
                <a14:useLocalDpi xmlns:a14="http://schemas.microsoft.com/office/drawing/2010/main" val="0"/>
              </a:ext>
            </a:extLst>
          </a:blip>
          <a:stretch>
            <a:fillRect/>
          </a:stretch>
        </p:blipFill>
        <p:spPr bwMode="auto">
          <a:xfrm>
            <a:off x="2418613" y="1306453"/>
            <a:ext cx="7608773" cy="3866681"/>
          </a:xfrm>
          <a:prstGeom prst="rect">
            <a:avLst/>
          </a:prstGeom>
          <a:noFill/>
          <a:ln>
            <a:noFill/>
          </a:ln>
        </p:spPr>
      </p:pic>
      <p:sp>
        <p:nvSpPr>
          <p:cNvPr id="3" name="TextBox 2"/>
          <p:cNvSpPr txBox="1"/>
          <p:nvPr/>
        </p:nvSpPr>
        <p:spPr>
          <a:xfrm>
            <a:off x="382210" y="5551547"/>
            <a:ext cx="8144026" cy="738664"/>
          </a:xfrm>
          <a:prstGeom prst="rect">
            <a:avLst/>
          </a:prstGeom>
          <a:noFill/>
        </p:spPr>
        <p:txBody>
          <a:bodyPr wrap="square" rtlCol="0">
            <a:spAutoFit/>
          </a:bodyPr>
          <a:lstStyle/>
          <a:p>
            <a:r>
              <a:rPr lang="en-GB" sz="1400" i="1" dirty="0"/>
              <a:t>Figure 3.8 Anglo American’s shared value approach (Source: adapted from www.southafrica.angloamerican.</a:t>
            </a:r>
          </a:p>
          <a:p>
            <a:r>
              <a:rPr lang="en-GB" sz="1400" i="1" dirty="0"/>
              <a:t>com/~/media/Files/A/Anglo-American-South-Africa-V2/ documents/2015-02-17-leveraging-local-procurement-todrive -shared-value-a-presentation-by-clive-govender.pdf)</a:t>
            </a:r>
            <a:endParaRPr lang="en-GB" sz="1400" dirty="0"/>
          </a:p>
        </p:txBody>
      </p:sp>
    </p:spTree>
    <p:extLst>
      <p:ext uri="{BB962C8B-B14F-4D97-AF65-F5344CB8AC3E}">
        <p14:creationId xmlns:p14="http://schemas.microsoft.com/office/powerpoint/2010/main" val="5578386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0A666-BA41-4F6E-9522-BBEFA3ED48FB}"/>
              </a:ext>
            </a:extLst>
          </p:cNvPr>
          <p:cNvSpPr>
            <a:spLocks noGrp="1"/>
          </p:cNvSpPr>
          <p:nvPr>
            <p:ph type="title"/>
          </p:nvPr>
        </p:nvSpPr>
        <p:spPr/>
        <p:txBody>
          <a:bodyPr>
            <a:normAutofit/>
          </a:bodyPr>
          <a:lstStyle/>
          <a:p>
            <a:r>
              <a:rPr lang="en-GB" dirty="0">
                <a:solidFill>
                  <a:schemeClr val="tx1"/>
                </a:solidFill>
              </a:rPr>
              <a:t>Triple bottom line</a:t>
            </a:r>
          </a:p>
        </p:txBody>
      </p:sp>
      <p:graphicFrame>
        <p:nvGraphicFramePr>
          <p:cNvPr id="3" name="Table 2">
            <a:extLst>
              <a:ext uri="{FF2B5EF4-FFF2-40B4-BE49-F238E27FC236}">
                <a16:creationId xmlns:a16="http://schemas.microsoft.com/office/drawing/2014/main" id="{454EEE98-EB0B-4430-88B0-AF578D36971F}"/>
              </a:ext>
            </a:extLst>
          </p:cNvPr>
          <p:cNvGraphicFramePr>
            <a:graphicFrameLocks noGrp="1"/>
          </p:cNvGraphicFramePr>
          <p:nvPr>
            <p:extLst/>
          </p:nvPr>
        </p:nvGraphicFramePr>
        <p:xfrm>
          <a:off x="732680" y="1515248"/>
          <a:ext cx="6277720" cy="4286838"/>
        </p:xfrm>
        <a:graphic>
          <a:graphicData uri="http://schemas.openxmlformats.org/drawingml/2006/table">
            <a:tbl>
              <a:tblPr firstRow="1" bandRow="1">
                <a:tableStyleId>{5C22544A-7EE6-4342-B048-85BDC9FD1C3A}</a:tableStyleId>
              </a:tblPr>
              <a:tblGrid>
                <a:gridCol w="2135841">
                  <a:extLst>
                    <a:ext uri="{9D8B030D-6E8A-4147-A177-3AD203B41FA5}">
                      <a16:colId xmlns:a16="http://schemas.microsoft.com/office/drawing/2014/main" val="4045894418"/>
                    </a:ext>
                  </a:extLst>
                </a:gridCol>
                <a:gridCol w="2049306">
                  <a:extLst>
                    <a:ext uri="{9D8B030D-6E8A-4147-A177-3AD203B41FA5}">
                      <a16:colId xmlns:a16="http://schemas.microsoft.com/office/drawing/2014/main" val="2687315477"/>
                    </a:ext>
                  </a:extLst>
                </a:gridCol>
                <a:gridCol w="2092573">
                  <a:extLst>
                    <a:ext uri="{9D8B030D-6E8A-4147-A177-3AD203B41FA5}">
                      <a16:colId xmlns:a16="http://schemas.microsoft.com/office/drawing/2014/main" val="2595850969"/>
                    </a:ext>
                  </a:extLst>
                </a:gridCol>
              </a:tblGrid>
              <a:tr h="327684">
                <a:tc>
                  <a:txBody>
                    <a:bodyPr/>
                    <a:lstStyle/>
                    <a:p>
                      <a:r>
                        <a:rPr lang="en-GB" sz="1000" dirty="0"/>
                        <a:t>Social measures</a:t>
                      </a:r>
                    </a:p>
                  </a:txBody>
                  <a:tcPr marL="56601" marR="56601" marT="28301" marB="28301"/>
                </a:tc>
                <a:tc>
                  <a:txBody>
                    <a:bodyPr/>
                    <a:lstStyle/>
                    <a:p>
                      <a:r>
                        <a:rPr lang="en-GB" sz="1000" dirty="0"/>
                        <a:t>Environmental measures</a:t>
                      </a:r>
                    </a:p>
                  </a:txBody>
                  <a:tcPr marL="56601" marR="56601" marT="28301" marB="28301"/>
                </a:tc>
                <a:tc>
                  <a:txBody>
                    <a:bodyPr/>
                    <a:lstStyle/>
                    <a:p>
                      <a:r>
                        <a:rPr lang="en-GB" sz="1000" dirty="0"/>
                        <a:t>Economic measures</a:t>
                      </a:r>
                    </a:p>
                  </a:txBody>
                  <a:tcPr marL="56601" marR="56601" marT="28301" marB="28301"/>
                </a:tc>
                <a:extLst>
                  <a:ext uri="{0D108BD9-81ED-4DB2-BD59-A6C34878D82A}">
                    <a16:rowId xmlns:a16="http://schemas.microsoft.com/office/drawing/2014/main" val="3507021705"/>
                  </a:ext>
                </a:extLst>
              </a:tr>
              <a:tr h="3959154">
                <a:tc>
                  <a:txBody>
                    <a:bodyPr/>
                    <a:lstStyle/>
                    <a:p>
                      <a:pPr marL="285750" lvl="0" indent="-285750">
                        <a:buFont typeface="Arial" panose="020B0604020202020204" pitchFamily="34" charset="0"/>
                        <a:buChar char="•"/>
                      </a:pPr>
                      <a:r>
                        <a:rPr lang="en-IE" sz="1100" b="0" i="0" dirty="0"/>
                        <a:t>Unemployment rate</a:t>
                      </a:r>
                      <a:endParaRPr lang="en-IE" sz="1100" dirty="0"/>
                    </a:p>
                    <a:p>
                      <a:pPr marL="285750" lvl="0" indent="-285750">
                        <a:buFont typeface="Arial" panose="020B0604020202020204" pitchFamily="34" charset="0"/>
                        <a:buChar char="•"/>
                      </a:pPr>
                      <a:r>
                        <a:rPr lang="en-IE" sz="1100" b="0" i="0" dirty="0"/>
                        <a:t>Female labour force participation rate</a:t>
                      </a:r>
                    </a:p>
                    <a:p>
                      <a:pPr marL="285750" lvl="0" indent="-285750">
                        <a:buFont typeface="Arial" panose="020B0604020202020204" pitchFamily="34" charset="0"/>
                        <a:buChar char="•"/>
                      </a:pPr>
                      <a:r>
                        <a:rPr lang="en-IE" sz="1100" b="0" i="0" dirty="0"/>
                        <a:t>Median household income</a:t>
                      </a:r>
                    </a:p>
                    <a:p>
                      <a:pPr marL="285750" lvl="0" indent="-285750">
                        <a:buFont typeface="Arial" panose="020B0604020202020204" pitchFamily="34" charset="0"/>
                        <a:buChar char="•"/>
                      </a:pPr>
                      <a:r>
                        <a:rPr lang="en-IE" sz="1100" b="0" i="0" dirty="0"/>
                        <a:t>Relative poverty</a:t>
                      </a:r>
                    </a:p>
                    <a:p>
                      <a:pPr marL="285750" lvl="0" indent="-285750">
                        <a:buFont typeface="Arial" panose="020B0604020202020204" pitchFamily="34" charset="0"/>
                        <a:buChar char="•"/>
                      </a:pPr>
                      <a:r>
                        <a:rPr lang="en-IE" sz="1100" b="0" i="0" dirty="0"/>
                        <a:t>Percentage of population with a post-secondary degree or certificate</a:t>
                      </a:r>
                    </a:p>
                    <a:p>
                      <a:pPr marL="285750" lvl="0" indent="-285750">
                        <a:buFont typeface="Arial" panose="020B0604020202020204" pitchFamily="34" charset="0"/>
                        <a:buChar char="•"/>
                      </a:pPr>
                      <a:r>
                        <a:rPr lang="en-IE" sz="1100" b="0" i="0" dirty="0"/>
                        <a:t>Average commute time</a:t>
                      </a:r>
                    </a:p>
                    <a:p>
                      <a:pPr marL="285750" lvl="0" indent="-285750">
                        <a:buFont typeface="Arial" panose="020B0604020202020204" pitchFamily="34" charset="0"/>
                        <a:buChar char="•"/>
                      </a:pPr>
                      <a:r>
                        <a:rPr lang="en-IE" sz="1100" b="0" i="0" dirty="0"/>
                        <a:t>Violent crimes per capita</a:t>
                      </a:r>
                    </a:p>
                    <a:p>
                      <a:pPr marL="285750" lvl="0" indent="-285750">
                        <a:buFont typeface="Arial" panose="020B0604020202020204" pitchFamily="34" charset="0"/>
                        <a:buChar char="•"/>
                      </a:pPr>
                      <a:r>
                        <a:rPr lang="en-IE" sz="1100" b="0" i="0" dirty="0"/>
                        <a:t>Health-adjusted life expectancy</a:t>
                      </a:r>
                    </a:p>
                  </a:txBody>
                  <a:tcPr marL="56601" marR="56601" marT="28301" marB="28301"/>
                </a:tc>
                <a:tc>
                  <a:txBody>
                    <a:bodyPr/>
                    <a:lstStyle/>
                    <a:p>
                      <a:pPr marL="285750" lvl="0" indent="-285750">
                        <a:buFont typeface="Arial" panose="020B0604020202020204" pitchFamily="34" charset="0"/>
                        <a:buChar char="•"/>
                      </a:pPr>
                      <a:r>
                        <a:rPr lang="en-IE" sz="1100" b="0" i="0" dirty="0"/>
                        <a:t>SO</a:t>
                      </a:r>
                      <a:r>
                        <a:rPr lang="en-IE" sz="1100" b="0" i="0" baseline="-25000" dirty="0"/>
                        <a:t>2</a:t>
                      </a:r>
                      <a:r>
                        <a:rPr lang="en-IE" sz="1100" b="0" i="0" dirty="0"/>
                        <a:t>concentration</a:t>
                      </a:r>
                      <a:endParaRPr lang="en-IE" sz="1100" dirty="0"/>
                    </a:p>
                    <a:p>
                      <a:pPr marL="285750" lvl="0" indent="-285750">
                        <a:buFont typeface="Arial" panose="020B0604020202020204" pitchFamily="34" charset="0"/>
                        <a:buChar char="•"/>
                      </a:pPr>
                      <a:r>
                        <a:rPr lang="en-IE" sz="1100" b="0" i="0" dirty="0"/>
                        <a:t>NO</a:t>
                      </a:r>
                      <a:r>
                        <a:rPr lang="en-IE" sz="1100" b="0" i="0" baseline="-25000" dirty="0"/>
                        <a:t>x</a:t>
                      </a:r>
                      <a:r>
                        <a:rPr lang="en-IE" sz="1100" b="0" i="0" dirty="0"/>
                        <a:t> concentration</a:t>
                      </a:r>
                    </a:p>
                    <a:p>
                      <a:pPr marL="285750" lvl="0" indent="-285750">
                        <a:buFont typeface="Arial" panose="020B0604020202020204" pitchFamily="34" charset="0"/>
                        <a:buChar char="•"/>
                      </a:pPr>
                      <a:r>
                        <a:rPr lang="en-IE" sz="1100" b="0" i="0" dirty="0"/>
                        <a:t>Selected priority pollutants</a:t>
                      </a:r>
                    </a:p>
                    <a:p>
                      <a:pPr marL="285750" lvl="0" indent="-285750">
                        <a:buFont typeface="Arial" panose="020B0604020202020204" pitchFamily="34" charset="0"/>
                        <a:buChar char="•"/>
                      </a:pPr>
                      <a:r>
                        <a:rPr lang="en-IE" sz="1100" b="0" i="0" dirty="0"/>
                        <a:t>Excessive nutrients</a:t>
                      </a:r>
                    </a:p>
                    <a:p>
                      <a:pPr marL="285750" lvl="0" indent="-285750">
                        <a:buFont typeface="Arial" panose="020B0604020202020204" pitchFamily="34" charset="0"/>
                        <a:buChar char="•"/>
                      </a:pPr>
                      <a:r>
                        <a:rPr lang="en-IE" sz="1100" b="0" i="0" dirty="0"/>
                        <a:t>Electricity consumption</a:t>
                      </a:r>
                    </a:p>
                    <a:p>
                      <a:pPr marL="285750" lvl="0" indent="-285750">
                        <a:buFont typeface="Arial" panose="020B0604020202020204" pitchFamily="34" charset="0"/>
                        <a:buChar char="•"/>
                      </a:pPr>
                      <a:r>
                        <a:rPr lang="en-IE" sz="1100" b="0" i="0" dirty="0"/>
                        <a:t>Fossil fuel consumption</a:t>
                      </a:r>
                    </a:p>
                    <a:p>
                      <a:pPr marL="285750" lvl="0" indent="-285750">
                        <a:buFont typeface="Arial" panose="020B0604020202020204" pitchFamily="34" charset="0"/>
                        <a:buChar char="•"/>
                      </a:pPr>
                      <a:r>
                        <a:rPr lang="en-IE" sz="1100" b="0" i="0" dirty="0"/>
                        <a:t>Solid waste management</a:t>
                      </a:r>
                    </a:p>
                    <a:p>
                      <a:pPr marL="285750" lvl="0" indent="-285750">
                        <a:buFont typeface="Arial" panose="020B0604020202020204" pitchFamily="34" charset="0"/>
                        <a:buChar char="•"/>
                      </a:pPr>
                      <a:r>
                        <a:rPr lang="en-IE" sz="1100" b="0" i="0" dirty="0"/>
                        <a:t>Hazardous waste management</a:t>
                      </a:r>
                    </a:p>
                    <a:p>
                      <a:pPr marL="285750" lvl="0" indent="-285750">
                        <a:buFont typeface="Arial" panose="020B0604020202020204" pitchFamily="34" charset="0"/>
                        <a:buChar char="•"/>
                      </a:pPr>
                      <a:r>
                        <a:rPr lang="en-IE" sz="1100" b="0" i="0" dirty="0"/>
                        <a:t>Change in land use/land cover</a:t>
                      </a:r>
                    </a:p>
                    <a:p>
                      <a:pPr marL="285750" indent="-285750">
                        <a:buFont typeface="Arial" panose="020B0604020202020204" pitchFamily="34" charset="0"/>
                        <a:buChar char="•"/>
                      </a:pPr>
                      <a:endParaRPr lang="en-GB" sz="1100" dirty="0"/>
                    </a:p>
                  </a:txBody>
                  <a:tcPr marL="56601" marR="56601" marT="28301" marB="28301"/>
                </a:tc>
                <a:tc>
                  <a:txBody>
                    <a:bodyPr/>
                    <a:lstStyle/>
                    <a:p>
                      <a:pPr marL="285750" lvl="0" indent="-285750">
                        <a:buFont typeface="Arial" panose="020B0604020202020204" pitchFamily="34" charset="0"/>
                        <a:buChar char="•"/>
                      </a:pPr>
                      <a:r>
                        <a:rPr lang="en-IE" sz="1100" b="0" i="0" dirty="0"/>
                        <a:t>Personal income</a:t>
                      </a:r>
                      <a:endParaRPr lang="en-IE" sz="1100" dirty="0"/>
                    </a:p>
                    <a:p>
                      <a:pPr marL="285750" lvl="0" indent="-285750">
                        <a:buFont typeface="Arial" panose="020B0604020202020204" pitchFamily="34" charset="0"/>
                        <a:buChar char="•"/>
                      </a:pPr>
                      <a:r>
                        <a:rPr lang="en-IE" sz="1100" b="0" i="0" dirty="0"/>
                        <a:t>Cost of under-employment</a:t>
                      </a:r>
                    </a:p>
                    <a:p>
                      <a:pPr marL="285750" lvl="0" indent="-285750">
                        <a:buFont typeface="Arial" panose="020B0604020202020204" pitchFamily="34" charset="0"/>
                        <a:buChar char="•"/>
                      </a:pPr>
                      <a:r>
                        <a:rPr lang="en-IE" sz="1100" b="0" i="0" dirty="0"/>
                        <a:t>Establishment churn</a:t>
                      </a:r>
                    </a:p>
                    <a:p>
                      <a:pPr marL="285750" lvl="0" indent="-285750">
                        <a:buFont typeface="Arial" panose="020B0604020202020204" pitchFamily="34" charset="0"/>
                        <a:buChar char="•"/>
                      </a:pPr>
                      <a:r>
                        <a:rPr lang="en-IE" sz="1100" b="0" i="0" dirty="0"/>
                        <a:t>Establishment size</a:t>
                      </a:r>
                    </a:p>
                    <a:p>
                      <a:pPr marL="285750" lvl="0" indent="-285750">
                        <a:buFont typeface="Arial" panose="020B0604020202020204" pitchFamily="34" charset="0"/>
                        <a:buChar char="•"/>
                      </a:pPr>
                      <a:r>
                        <a:rPr lang="en-IE" sz="1100" b="0" i="0" dirty="0"/>
                        <a:t>Job growth</a:t>
                      </a:r>
                    </a:p>
                    <a:p>
                      <a:pPr marL="285750" lvl="0" indent="-285750">
                        <a:buFont typeface="Arial" panose="020B0604020202020204" pitchFamily="34" charset="0"/>
                        <a:buChar char="•"/>
                      </a:pPr>
                      <a:r>
                        <a:rPr lang="en-IE" sz="1100" b="0" i="0" dirty="0"/>
                        <a:t>Employment distribution by sector</a:t>
                      </a:r>
                    </a:p>
                    <a:p>
                      <a:pPr marL="285750" lvl="0" indent="-285750">
                        <a:buFont typeface="Arial" panose="020B0604020202020204" pitchFamily="34" charset="0"/>
                        <a:buChar char="•"/>
                      </a:pPr>
                      <a:r>
                        <a:rPr lang="en-IE" sz="1100" b="0" i="0" dirty="0"/>
                        <a:t>Percentage of firms in each sector</a:t>
                      </a:r>
                    </a:p>
                    <a:p>
                      <a:pPr marL="285750" lvl="0" indent="-285750">
                        <a:buFont typeface="Arial" panose="020B0604020202020204" pitchFamily="34" charset="0"/>
                        <a:buChar char="•"/>
                      </a:pPr>
                      <a:r>
                        <a:rPr lang="en-IE" sz="1100" b="0" i="0" dirty="0"/>
                        <a:t>Revenue by sector contributing to gross national product</a:t>
                      </a:r>
                    </a:p>
                    <a:p>
                      <a:pPr marL="285750" indent="-285750">
                        <a:buFont typeface="Arial" panose="020B0604020202020204" pitchFamily="34" charset="0"/>
                        <a:buChar char="•"/>
                      </a:pPr>
                      <a:endParaRPr lang="en-GB" sz="1100" dirty="0"/>
                    </a:p>
                    <a:p>
                      <a:pPr marL="285750" lvl="0" indent="-285750">
                        <a:buFont typeface="Arial" panose="020B0604020202020204" pitchFamily="34" charset="0"/>
                        <a:buChar char="•"/>
                      </a:pPr>
                      <a:endParaRPr lang="en-IE" sz="1100" b="0" i="0" dirty="0"/>
                    </a:p>
                  </a:txBody>
                  <a:tcPr marL="56601" marR="56601" marT="28301" marB="28301"/>
                </a:tc>
                <a:extLst>
                  <a:ext uri="{0D108BD9-81ED-4DB2-BD59-A6C34878D82A}">
                    <a16:rowId xmlns:a16="http://schemas.microsoft.com/office/drawing/2014/main" val="3824371695"/>
                  </a:ext>
                </a:extLst>
              </a:tr>
            </a:tbl>
          </a:graphicData>
        </a:graphic>
      </p:graphicFrame>
      <p:sp>
        <p:nvSpPr>
          <p:cNvPr id="4" name="TextBox 3"/>
          <p:cNvSpPr txBox="1"/>
          <p:nvPr/>
        </p:nvSpPr>
        <p:spPr>
          <a:xfrm>
            <a:off x="7569201" y="4360333"/>
            <a:ext cx="2700867" cy="738664"/>
          </a:xfrm>
          <a:prstGeom prst="rect">
            <a:avLst/>
          </a:prstGeom>
          <a:noFill/>
        </p:spPr>
        <p:txBody>
          <a:bodyPr wrap="square" rtlCol="0">
            <a:spAutoFit/>
          </a:bodyPr>
          <a:lstStyle/>
          <a:p>
            <a:r>
              <a:rPr lang="en-GB" sz="1400" i="1" dirty="0"/>
              <a:t>Figure 3.14 The three bottom lines are often referred to as</a:t>
            </a:r>
          </a:p>
          <a:p>
            <a:r>
              <a:rPr lang="en-GB" sz="1400" i="1" dirty="0"/>
              <a:t>the 3Ps: people, planet and profit</a:t>
            </a:r>
            <a:endParaRPr lang="en-GB" sz="1400" dirty="0"/>
          </a:p>
        </p:txBody>
      </p:sp>
      <p:pic>
        <p:nvPicPr>
          <p:cNvPr id="6" name="Picture 5" descr="L3M5_Socially_Responsible_Procurement_ch03_15.ti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51834" y="2188029"/>
            <a:ext cx="4344280" cy="1814642"/>
          </a:xfrm>
          <a:prstGeom prst="rect">
            <a:avLst/>
          </a:prstGeom>
        </p:spPr>
      </p:pic>
    </p:spTree>
    <p:extLst>
      <p:ext uri="{BB962C8B-B14F-4D97-AF65-F5344CB8AC3E}">
        <p14:creationId xmlns:p14="http://schemas.microsoft.com/office/powerpoint/2010/main" val="16943337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0A666-BA41-4F6E-9522-BBEFA3ED48FB}"/>
              </a:ext>
            </a:extLst>
          </p:cNvPr>
          <p:cNvSpPr>
            <a:spLocks noGrp="1"/>
          </p:cNvSpPr>
          <p:nvPr>
            <p:ph type="title"/>
          </p:nvPr>
        </p:nvSpPr>
        <p:spPr/>
        <p:txBody>
          <a:bodyPr>
            <a:normAutofit/>
          </a:bodyPr>
          <a:lstStyle/>
          <a:p>
            <a:r>
              <a:rPr lang="en-GB" dirty="0">
                <a:solidFill>
                  <a:schemeClr val="tx1"/>
                </a:solidFill>
              </a:rPr>
              <a:t>Energy and water consumption</a:t>
            </a:r>
          </a:p>
        </p:txBody>
      </p:sp>
      <p:graphicFrame>
        <p:nvGraphicFramePr>
          <p:cNvPr id="6" name="Diagram 5">
            <a:extLst>
              <a:ext uri="{FF2B5EF4-FFF2-40B4-BE49-F238E27FC236}">
                <a16:creationId xmlns:a16="http://schemas.microsoft.com/office/drawing/2014/main" id="{3028C00B-A6C7-4A38-9592-75F2097DD783}"/>
              </a:ext>
            </a:extLst>
          </p:cNvPr>
          <p:cNvGraphicFramePr/>
          <p:nvPr>
            <p:extLst/>
          </p:nvPr>
        </p:nvGraphicFramePr>
        <p:xfrm>
          <a:off x="2318658" y="1471613"/>
          <a:ext cx="7841344" cy="39147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p:cNvSpPr txBox="1"/>
          <p:nvPr/>
        </p:nvSpPr>
        <p:spPr>
          <a:xfrm>
            <a:off x="0" y="6052458"/>
            <a:ext cx="7399867" cy="307777"/>
          </a:xfrm>
          <a:prstGeom prst="rect">
            <a:avLst/>
          </a:prstGeom>
          <a:noFill/>
        </p:spPr>
        <p:txBody>
          <a:bodyPr wrap="square" rtlCol="0">
            <a:spAutoFit/>
          </a:bodyPr>
          <a:lstStyle/>
          <a:p>
            <a:r>
              <a:rPr lang="en-GB" sz="1400" i="1" dirty="0"/>
              <a:t>Figure 3.18 Sustainability reporting cycle</a:t>
            </a:r>
            <a:endParaRPr lang="en-GB" sz="1400" dirty="0"/>
          </a:p>
        </p:txBody>
      </p:sp>
    </p:spTree>
    <p:extLst>
      <p:ext uri="{BB962C8B-B14F-4D97-AF65-F5344CB8AC3E}">
        <p14:creationId xmlns:p14="http://schemas.microsoft.com/office/powerpoint/2010/main" val="15207236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0A666-BA41-4F6E-9522-BBEFA3ED48FB}"/>
              </a:ext>
            </a:extLst>
          </p:cNvPr>
          <p:cNvSpPr>
            <a:spLocks noGrp="1"/>
          </p:cNvSpPr>
          <p:nvPr>
            <p:ph type="title"/>
          </p:nvPr>
        </p:nvSpPr>
        <p:spPr/>
        <p:txBody>
          <a:bodyPr>
            <a:normAutofit/>
          </a:bodyPr>
          <a:lstStyle/>
          <a:p>
            <a:r>
              <a:rPr lang="en-GB" dirty="0">
                <a:solidFill>
                  <a:schemeClr val="tx1"/>
                </a:solidFill>
              </a:rPr>
              <a:t>Greenhouse gases and waste</a:t>
            </a:r>
          </a:p>
        </p:txBody>
      </p:sp>
      <p:sp>
        <p:nvSpPr>
          <p:cNvPr id="3" name="TextBox 2"/>
          <p:cNvSpPr txBox="1"/>
          <p:nvPr/>
        </p:nvSpPr>
        <p:spPr>
          <a:xfrm>
            <a:off x="96420" y="6024260"/>
            <a:ext cx="8441266" cy="307777"/>
          </a:xfrm>
          <a:prstGeom prst="rect">
            <a:avLst/>
          </a:prstGeom>
          <a:noFill/>
        </p:spPr>
        <p:txBody>
          <a:bodyPr wrap="square" rtlCol="0">
            <a:spAutoFit/>
          </a:bodyPr>
          <a:lstStyle/>
          <a:p>
            <a:r>
              <a:rPr lang="en-GB" sz="1400" i="1" dirty="0"/>
              <a:t>Figure 3.23 Scope of carbon footprint emissions</a:t>
            </a:r>
            <a:endParaRPr lang="en-GB" sz="1400" dirty="0"/>
          </a:p>
        </p:txBody>
      </p:sp>
      <p:pic>
        <p:nvPicPr>
          <p:cNvPr id="5" name="Picture 4" descr="L3M5_Socially_Responsible_Procurement_ch03_25.ti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025616" y="1306285"/>
            <a:ext cx="8140767" cy="4455057"/>
          </a:xfrm>
          <a:prstGeom prst="rect">
            <a:avLst/>
          </a:prstGeom>
        </p:spPr>
      </p:pic>
    </p:spTree>
    <p:extLst>
      <p:ext uri="{BB962C8B-B14F-4D97-AF65-F5344CB8AC3E}">
        <p14:creationId xmlns:p14="http://schemas.microsoft.com/office/powerpoint/2010/main" val="4661034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0A666-BA41-4F6E-9522-BBEFA3ED48FB}"/>
              </a:ext>
            </a:extLst>
          </p:cNvPr>
          <p:cNvSpPr>
            <a:spLocks noGrp="1"/>
          </p:cNvSpPr>
          <p:nvPr>
            <p:ph type="title"/>
          </p:nvPr>
        </p:nvSpPr>
        <p:spPr>
          <a:xfrm>
            <a:off x="156030" y="103868"/>
            <a:ext cx="9487553" cy="941161"/>
          </a:xfrm>
        </p:spPr>
        <p:txBody>
          <a:bodyPr>
            <a:normAutofit/>
          </a:bodyPr>
          <a:lstStyle/>
          <a:p>
            <a:r>
              <a:rPr lang="en-GB" dirty="0">
                <a:solidFill>
                  <a:schemeClr val="tx1"/>
                </a:solidFill>
              </a:rPr>
              <a:t>Social and economic metrics</a:t>
            </a:r>
          </a:p>
        </p:txBody>
      </p:sp>
      <p:sp>
        <p:nvSpPr>
          <p:cNvPr id="3" name="TextBox 2"/>
          <p:cNvSpPr txBox="1"/>
          <p:nvPr/>
        </p:nvSpPr>
        <p:spPr>
          <a:xfrm>
            <a:off x="156030" y="6083625"/>
            <a:ext cx="6874933" cy="307777"/>
          </a:xfrm>
          <a:prstGeom prst="rect">
            <a:avLst/>
          </a:prstGeom>
          <a:noFill/>
        </p:spPr>
        <p:txBody>
          <a:bodyPr wrap="square" rtlCol="0">
            <a:spAutoFit/>
          </a:bodyPr>
          <a:lstStyle/>
          <a:p>
            <a:r>
              <a:rPr lang="en-GB" sz="1400" i="1" dirty="0"/>
              <a:t>Figure 3.25 Measurements of social impacts for sustainability reporting</a:t>
            </a:r>
          </a:p>
        </p:txBody>
      </p:sp>
      <p:pic>
        <p:nvPicPr>
          <p:cNvPr id="5" name="Picture 4" descr="L3M5_Socially_Responsible_Procurement_ch03_28.ti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385654" y="1045029"/>
            <a:ext cx="5420692" cy="5038596"/>
          </a:xfrm>
          <a:prstGeom prst="rect">
            <a:avLst/>
          </a:prstGeom>
        </p:spPr>
      </p:pic>
    </p:spTree>
    <p:extLst>
      <p:ext uri="{BB962C8B-B14F-4D97-AF65-F5344CB8AC3E}">
        <p14:creationId xmlns:p14="http://schemas.microsoft.com/office/powerpoint/2010/main" val="22194980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0A666-BA41-4F6E-9522-BBEFA3ED48FB}"/>
              </a:ext>
            </a:extLst>
          </p:cNvPr>
          <p:cNvSpPr>
            <a:spLocks noGrp="1"/>
          </p:cNvSpPr>
          <p:nvPr>
            <p:ph type="title"/>
          </p:nvPr>
        </p:nvSpPr>
        <p:spPr/>
        <p:txBody>
          <a:bodyPr>
            <a:normAutofit/>
          </a:bodyPr>
          <a:lstStyle/>
          <a:p>
            <a:r>
              <a:rPr lang="en-GB" dirty="0">
                <a:solidFill>
                  <a:schemeClr val="tx1"/>
                </a:solidFill>
              </a:rPr>
              <a:t>KPIs</a:t>
            </a:r>
          </a:p>
        </p:txBody>
      </p:sp>
      <p:sp>
        <p:nvSpPr>
          <p:cNvPr id="5" name="TextBox 4"/>
          <p:cNvSpPr txBox="1"/>
          <p:nvPr/>
        </p:nvSpPr>
        <p:spPr>
          <a:xfrm>
            <a:off x="9345386" y="6237514"/>
            <a:ext cx="1118507" cy="400110"/>
          </a:xfrm>
          <a:prstGeom prst="rect">
            <a:avLst/>
          </a:prstGeom>
          <a:noFill/>
        </p:spPr>
        <p:txBody>
          <a:bodyPr wrap="square" rtlCol="0">
            <a:spAutoFit/>
          </a:bodyPr>
          <a:lstStyle/>
          <a:p>
            <a:r>
              <a:rPr lang="en-GB" sz="2000" dirty="0">
                <a:solidFill>
                  <a:srgbClr val="324067"/>
                </a:solidFill>
              </a:rPr>
              <a:t>Slide 36</a:t>
            </a:r>
          </a:p>
        </p:txBody>
      </p:sp>
      <p:sp>
        <p:nvSpPr>
          <p:cNvPr id="3" name="TextBox 2"/>
          <p:cNvSpPr txBox="1"/>
          <p:nvPr/>
        </p:nvSpPr>
        <p:spPr>
          <a:xfrm>
            <a:off x="212579" y="5631627"/>
            <a:ext cx="8006392" cy="523220"/>
          </a:xfrm>
          <a:prstGeom prst="rect">
            <a:avLst/>
          </a:prstGeom>
          <a:noFill/>
        </p:spPr>
        <p:txBody>
          <a:bodyPr wrap="square" rtlCol="0">
            <a:spAutoFit/>
          </a:bodyPr>
          <a:lstStyle/>
          <a:p>
            <a:r>
              <a:rPr lang="en-GB" sz="1400" i="1" dirty="0"/>
              <a:t>Figure 4.1 Key steps in the KPI process (Source: adapted from</a:t>
            </a:r>
          </a:p>
          <a:p>
            <a:r>
              <a:rPr lang="en-GB" sz="1400" i="1" dirty="0"/>
              <a:t>www.searchbusinessanalytics.techtarget.com/definition/key-performance-indicators-KPIs)</a:t>
            </a:r>
          </a:p>
        </p:txBody>
      </p:sp>
      <p:pic>
        <p:nvPicPr>
          <p:cNvPr id="7" name="Picture 6" descr="L3M5_Socially_Responsible_Procurement_ch04_01.ti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089810" y="1197429"/>
            <a:ext cx="8557064" cy="3654847"/>
          </a:xfrm>
          <a:prstGeom prst="rect">
            <a:avLst/>
          </a:prstGeom>
        </p:spPr>
      </p:pic>
    </p:spTree>
    <p:extLst>
      <p:ext uri="{BB962C8B-B14F-4D97-AF65-F5344CB8AC3E}">
        <p14:creationId xmlns:p14="http://schemas.microsoft.com/office/powerpoint/2010/main" val="6732824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0A666-BA41-4F6E-9522-BBEFA3ED48FB}"/>
              </a:ext>
            </a:extLst>
          </p:cNvPr>
          <p:cNvSpPr>
            <a:spLocks noGrp="1"/>
          </p:cNvSpPr>
          <p:nvPr>
            <p:ph type="title"/>
          </p:nvPr>
        </p:nvSpPr>
        <p:spPr/>
        <p:txBody>
          <a:bodyPr>
            <a:normAutofit/>
          </a:bodyPr>
          <a:lstStyle/>
          <a:p>
            <a:r>
              <a:rPr lang="en-GB" dirty="0">
                <a:solidFill>
                  <a:schemeClr val="tx1"/>
                </a:solidFill>
              </a:rPr>
              <a:t>Examples of KPIs</a:t>
            </a:r>
          </a:p>
        </p:txBody>
      </p:sp>
      <p:sp>
        <p:nvSpPr>
          <p:cNvPr id="5" name="Content Placeholder 4">
            <a:extLst>
              <a:ext uri="{FF2B5EF4-FFF2-40B4-BE49-F238E27FC236}">
                <a16:creationId xmlns:a16="http://schemas.microsoft.com/office/drawing/2014/main" id="{B61AEEE3-F12B-4BA8-81DF-C02F65CA28BE}"/>
              </a:ext>
            </a:extLst>
          </p:cNvPr>
          <p:cNvSpPr>
            <a:spLocks noGrp="1"/>
          </p:cNvSpPr>
          <p:nvPr>
            <p:ph idx="1"/>
          </p:nvPr>
        </p:nvSpPr>
        <p:spPr>
          <a:xfrm>
            <a:off x="1905000" y="1858309"/>
            <a:ext cx="3894046" cy="4318654"/>
          </a:xfrm>
        </p:spPr>
        <p:txBody>
          <a:bodyPr>
            <a:noAutofit/>
          </a:bodyPr>
          <a:lstStyle/>
          <a:p>
            <a:pPr marL="0" indent="0">
              <a:buNone/>
            </a:pPr>
            <a:r>
              <a:rPr lang="en-GB" sz="2000" b="1" dirty="0"/>
              <a:t>Waste KPIs</a:t>
            </a:r>
          </a:p>
          <a:p>
            <a:pPr marL="0" indent="0">
              <a:buNone/>
            </a:pPr>
            <a:r>
              <a:rPr lang="en-GB" sz="2000" dirty="0"/>
              <a:t>Waste recycling rate (%)</a:t>
            </a:r>
          </a:p>
          <a:p>
            <a:pPr marL="0" indent="0">
              <a:buNone/>
            </a:pPr>
            <a:r>
              <a:rPr lang="en-GB" sz="2000" dirty="0"/>
              <a:t>= </a:t>
            </a:r>
            <a:r>
              <a:rPr lang="en-GB" sz="2000" u="sng" dirty="0">
                <a:solidFill>
                  <a:schemeClr val="tx1"/>
                </a:solidFill>
              </a:rPr>
              <a:t>amount of waste recycled</a:t>
            </a:r>
          </a:p>
          <a:p>
            <a:pPr marL="0" indent="0">
              <a:spcBef>
                <a:spcPts val="0"/>
              </a:spcBef>
              <a:buNone/>
            </a:pPr>
            <a:r>
              <a:rPr lang="en-GB" sz="2000" dirty="0">
                <a:solidFill>
                  <a:schemeClr val="tx1"/>
                </a:solidFill>
              </a:rPr>
              <a:t>        total waste produced</a:t>
            </a:r>
          </a:p>
          <a:p>
            <a:pPr marL="0" indent="0">
              <a:buNone/>
            </a:pPr>
            <a:r>
              <a:rPr lang="en-ZA" sz="2000" dirty="0">
                <a:solidFill>
                  <a:schemeClr val="tx1"/>
                </a:solidFill>
              </a:rPr>
              <a:t>Percentage of total waste sent to landfill</a:t>
            </a:r>
            <a:endParaRPr lang="en-GB" sz="2000" dirty="0">
              <a:solidFill>
                <a:schemeClr val="tx1"/>
              </a:solidFill>
            </a:endParaRPr>
          </a:p>
          <a:p>
            <a:pPr marL="0" indent="0">
              <a:buNone/>
            </a:pPr>
            <a:r>
              <a:rPr lang="en-ZA" sz="2000" dirty="0">
                <a:solidFill>
                  <a:schemeClr val="tx1"/>
                </a:solidFill>
              </a:rPr>
              <a:t>Percentage of waste generated from manufacturing and distribution</a:t>
            </a:r>
            <a:endParaRPr lang="en-GB" sz="2000" dirty="0">
              <a:solidFill>
                <a:schemeClr val="tx1"/>
              </a:solidFill>
            </a:endParaRPr>
          </a:p>
        </p:txBody>
      </p:sp>
      <p:sp>
        <p:nvSpPr>
          <p:cNvPr id="4" name="Content Placeholder 4">
            <a:extLst>
              <a:ext uri="{FF2B5EF4-FFF2-40B4-BE49-F238E27FC236}">
                <a16:creationId xmlns:a16="http://schemas.microsoft.com/office/drawing/2014/main" id="{2657C5CA-D271-4827-9326-4104136493D0}"/>
              </a:ext>
            </a:extLst>
          </p:cNvPr>
          <p:cNvSpPr txBox="1">
            <a:spLocks/>
          </p:cNvSpPr>
          <p:nvPr/>
        </p:nvSpPr>
        <p:spPr>
          <a:xfrm>
            <a:off x="6096000" y="1858309"/>
            <a:ext cx="3789830" cy="435133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Clr>
                <a:schemeClr val="accent1"/>
              </a:buClr>
              <a:buFont typeface="Arial" panose="020B0604020202020204" pitchFamily="34" charset="0"/>
              <a:buChar char="•"/>
              <a:defRPr sz="2800" kern="1200">
                <a:solidFill>
                  <a:srgbClr val="000000"/>
                </a:solidFill>
                <a:latin typeface="+mn-lt"/>
                <a:ea typeface="+mn-ea"/>
                <a:cs typeface="+mn-cs"/>
              </a:defRPr>
            </a:lvl1pPr>
            <a:lvl2pPr marL="685800" indent="-228600" algn="l" defTabSz="914400" rtl="0" eaLnBrk="1" latinLnBrk="0" hangingPunct="1">
              <a:lnSpc>
                <a:spcPct val="90000"/>
              </a:lnSpc>
              <a:spcBef>
                <a:spcPts val="500"/>
              </a:spcBef>
              <a:buClr>
                <a:schemeClr val="accent1"/>
              </a:buClr>
              <a:buFont typeface="Arial" panose="020B0604020202020204" pitchFamily="34" charset="0"/>
              <a:buChar char="•"/>
              <a:defRPr sz="2400" kern="1200">
                <a:solidFill>
                  <a:srgbClr val="000000"/>
                </a:solidFill>
                <a:latin typeface="+mn-lt"/>
                <a:ea typeface="+mn-ea"/>
                <a:cs typeface="+mn-cs"/>
              </a:defRPr>
            </a:lvl2pPr>
            <a:lvl3pPr marL="1143000" indent="-228600" algn="l" defTabSz="914400" rtl="0" eaLnBrk="1" latinLnBrk="0" hangingPunct="1">
              <a:lnSpc>
                <a:spcPct val="90000"/>
              </a:lnSpc>
              <a:spcBef>
                <a:spcPts val="500"/>
              </a:spcBef>
              <a:buClr>
                <a:schemeClr val="accent1"/>
              </a:buClr>
              <a:buFont typeface="Arial" panose="020B0604020202020204" pitchFamily="34" charset="0"/>
              <a:buChar char="•"/>
              <a:defRPr sz="2000" kern="1200">
                <a:solidFill>
                  <a:srgbClr val="000000"/>
                </a:solidFill>
                <a:latin typeface="+mn-lt"/>
                <a:ea typeface="+mn-ea"/>
                <a:cs typeface="+mn-cs"/>
              </a:defRPr>
            </a:lvl3pPr>
            <a:lvl4pPr marL="1600200" indent="-228600" algn="l" defTabSz="914400" rtl="0" eaLnBrk="1" latinLnBrk="0" hangingPunct="1">
              <a:lnSpc>
                <a:spcPct val="90000"/>
              </a:lnSpc>
              <a:spcBef>
                <a:spcPts val="500"/>
              </a:spcBef>
              <a:buClr>
                <a:schemeClr val="accent1"/>
              </a:buClr>
              <a:buFont typeface="Arial" panose="020B0604020202020204" pitchFamily="34" charset="0"/>
              <a:buChar char="•"/>
              <a:defRPr sz="1800" kern="1200">
                <a:solidFill>
                  <a:srgbClr val="000000"/>
                </a:solidFill>
                <a:latin typeface="+mn-lt"/>
                <a:ea typeface="+mn-ea"/>
                <a:cs typeface="+mn-cs"/>
              </a:defRPr>
            </a:lvl4pPr>
            <a:lvl5pPr marL="2057400" indent="-228600" algn="l" defTabSz="914400" rtl="0" eaLnBrk="1" latinLnBrk="0" hangingPunct="1">
              <a:lnSpc>
                <a:spcPct val="90000"/>
              </a:lnSpc>
              <a:spcBef>
                <a:spcPts val="500"/>
              </a:spcBef>
              <a:buClr>
                <a:schemeClr val="accent1"/>
              </a:buClr>
              <a:buFont typeface="Arial" panose="020B0604020202020204" pitchFamily="34" charset="0"/>
              <a:buChar char="•"/>
              <a:defRPr sz="1800" kern="1200">
                <a:solidFill>
                  <a:srgbClr val="000000"/>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b="1" dirty="0">
                <a:solidFill>
                  <a:schemeClr val="tx1"/>
                </a:solidFill>
              </a:rPr>
              <a:t>Social KPIs</a:t>
            </a:r>
          </a:p>
          <a:p>
            <a:r>
              <a:rPr lang="en-ZA" sz="2000" dirty="0">
                <a:solidFill>
                  <a:schemeClr val="tx1"/>
                </a:solidFill>
              </a:rPr>
              <a:t>gender of employees</a:t>
            </a:r>
            <a:endParaRPr lang="en-GB" sz="2000" dirty="0">
              <a:solidFill>
                <a:schemeClr val="tx1"/>
              </a:solidFill>
            </a:endParaRPr>
          </a:p>
          <a:p>
            <a:r>
              <a:rPr lang="en-ZA" sz="2000" dirty="0">
                <a:solidFill>
                  <a:schemeClr val="tx1"/>
                </a:solidFill>
              </a:rPr>
              <a:t>employment type  - full time or part time</a:t>
            </a:r>
            <a:endParaRPr lang="en-GB" sz="2000" dirty="0">
              <a:solidFill>
                <a:schemeClr val="tx1"/>
              </a:solidFill>
            </a:endParaRPr>
          </a:p>
          <a:p>
            <a:r>
              <a:rPr lang="en-ZA" sz="2000" dirty="0">
                <a:solidFill>
                  <a:schemeClr val="tx1"/>
                </a:solidFill>
              </a:rPr>
              <a:t>employment contract - temporary or permanent</a:t>
            </a:r>
            <a:endParaRPr lang="en-GB" sz="2000" dirty="0">
              <a:solidFill>
                <a:schemeClr val="tx1"/>
              </a:solidFill>
            </a:endParaRPr>
          </a:p>
          <a:p>
            <a:pPr marL="0" indent="0">
              <a:buNone/>
            </a:pPr>
            <a:r>
              <a:rPr lang="en-GB" sz="2000" dirty="0">
                <a:solidFill>
                  <a:schemeClr val="tx1"/>
                </a:solidFill>
              </a:rPr>
              <a:t>Employee turnover rate (ETR) = </a:t>
            </a:r>
            <a:r>
              <a:rPr lang="en-GB" sz="2000" u="sng" dirty="0">
                <a:solidFill>
                  <a:schemeClr val="tx1"/>
                </a:solidFill>
              </a:rPr>
              <a:t>no. employees who have left </a:t>
            </a:r>
          </a:p>
          <a:p>
            <a:pPr marL="0" indent="0">
              <a:spcBef>
                <a:spcPts val="0"/>
              </a:spcBef>
              <a:buNone/>
            </a:pPr>
            <a:r>
              <a:rPr lang="en-GB" sz="2000" dirty="0">
                <a:solidFill>
                  <a:schemeClr val="tx1"/>
                </a:solidFill>
              </a:rPr>
              <a:t>     average no. employees</a:t>
            </a:r>
          </a:p>
          <a:p>
            <a:pPr marL="0" indent="0">
              <a:buNone/>
            </a:pPr>
            <a:endParaRPr lang="en-GB" sz="2000" dirty="0">
              <a:solidFill>
                <a:schemeClr val="tx1"/>
              </a:solidFill>
            </a:endParaRPr>
          </a:p>
          <a:p>
            <a:endParaRPr lang="en-GB" sz="2000" dirty="0"/>
          </a:p>
        </p:txBody>
      </p:sp>
      <p:sp>
        <p:nvSpPr>
          <p:cNvPr id="3" name="TextBox 2">
            <a:extLst>
              <a:ext uri="{FF2B5EF4-FFF2-40B4-BE49-F238E27FC236}">
                <a16:creationId xmlns:a16="http://schemas.microsoft.com/office/drawing/2014/main" id="{89267351-E806-4797-A950-8F999D90270B}"/>
              </a:ext>
            </a:extLst>
          </p:cNvPr>
          <p:cNvSpPr txBox="1"/>
          <p:nvPr/>
        </p:nvSpPr>
        <p:spPr>
          <a:xfrm>
            <a:off x="5111006" y="2707342"/>
            <a:ext cx="1237129" cy="400110"/>
          </a:xfrm>
          <a:prstGeom prst="rect">
            <a:avLst/>
          </a:prstGeom>
          <a:noFill/>
        </p:spPr>
        <p:txBody>
          <a:bodyPr wrap="square" rtlCol="0">
            <a:spAutoFit/>
          </a:bodyPr>
          <a:lstStyle/>
          <a:p>
            <a:r>
              <a:rPr lang="en-GB" sz="2000" dirty="0"/>
              <a:t>X 100</a:t>
            </a:r>
          </a:p>
        </p:txBody>
      </p:sp>
      <p:sp>
        <p:nvSpPr>
          <p:cNvPr id="6" name="TextBox 5">
            <a:extLst>
              <a:ext uri="{FF2B5EF4-FFF2-40B4-BE49-F238E27FC236}">
                <a16:creationId xmlns:a16="http://schemas.microsoft.com/office/drawing/2014/main" id="{B64B1B44-5327-4311-B887-B4DCB7027180}"/>
              </a:ext>
            </a:extLst>
          </p:cNvPr>
          <p:cNvSpPr txBox="1"/>
          <p:nvPr/>
        </p:nvSpPr>
        <p:spPr>
          <a:xfrm>
            <a:off x="9267265" y="4417306"/>
            <a:ext cx="1237129" cy="400110"/>
          </a:xfrm>
          <a:prstGeom prst="rect">
            <a:avLst/>
          </a:prstGeom>
          <a:noFill/>
        </p:spPr>
        <p:txBody>
          <a:bodyPr wrap="square" rtlCol="0">
            <a:spAutoFit/>
          </a:bodyPr>
          <a:lstStyle/>
          <a:p>
            <a:r>
              <a:rPr lang="en-GB" sz="2000" dirty="0"/>
              <a:t>X 100</a:t>
            </a:r>
          </a:p>
        </p:txBody>
      </p:sp>
    </p:spTree>
    <p:extLst>
      <p:ext uri="{BB962C8B-B14F-4D97-AF65-F5344CB8AC3E}">
        <p14:creationId xmlns:p14="http://schemas.microsoft.com/office/powerpoint/2010/main" val="32579596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0A666-BA41-4F6E-9522-BBEFA3ED48FB}"/>
              </a:ext>
            </a:extLst>
          </p:cNvPr>
          <p:cNvSpPr>
            <a:spLocks noGrp="1"/>
          </p:cNvSpPr>
          <p:nvPr>
            <p:ph type="title"/>
          </p:nvPr>
        </p:nvSpPr>
        <p:spPr/>
        <p:txBody>
          <a:bodyPr>
            <a:normAutofit/>
          </a:bodyPr>
          <a:lstStyle/>
          <a:p>
            <a:r>
              <a:rPr lang="en-GB" dirty="0">
                <a:solidFill>
                  <a:schemeClr val="tx1"/>
                </a:solidFill>
              </a:rPr>
              <a:t>CSR Audits</a:t>
            </a:r>
          </a:p>
        </p:txBody>
      </p:sp>
      <p:pic>
        <p:nvPicPr>
          <p:cNvPr id="6" name="Content Placeholder 5">
            <a:extLst>
              <a:ext uri="{FF2B5EF4-FFF2-40B4-BE49-F238E27FC236}">
                <a16:creationId xmlns:a16="http://schemas.microsoft.com/office/drawing/2014/main" id="{6F98C18D-F9E3-40B4-AFBA-172AAE0CDA44}"/>
              </a:ext>
            </a:extLst>
          </p:cNvPr>
          <p:cNvPicPr>
            <a:picLocks noGrp="1"/>
          </p:cNvPicPr>
          <p:nvPr>
            <p:ph idx="1"/>
          </p:nvPr>
        </p:nvPicPr>
        <p:blipFill>
          <a:blip r:embed="rId3" cstate="print">
            <a:extLst>
              <a:ext uri="{28A0092B-C50C-407E-A947-70E740481C1C}">
                <a14:useLocalDpi xmlns:a14="http://schemas.microsoft.com/office/drawing/2010/main" val="0"/>
              </a:ext>
            </a:extLst>
          </a:blip>
          <a:stretch>
            <a:fillRect/>
          </a:stretch>
        </p:blipFill>
        <p:spPr bwMode="auto">
          <a:xfrm>
            <a:off x="533400" y="1447800"/>
            <a:ext cx="5003251" cy="3255580"/>
          </a:xfrm>
          <a:prstGeom prst="rect">
            <a:avLst/>
          </a:prstGeom>
          <a:noFill/>
          <a:ln>
            <a:noFill/>
          </a:ln>
        </p:spPr>
      </p:pic>
      <p:sp>
        <p:nvSpPr>
          <p:cNvPr id="8" name="TextBox 7"/>
          <p:cNvSpPr txBox="1"/>
          <p:nvPr/>
        </p:nvSpPr>
        <p:spPr>
          <a:xfrm>
            <a:off x="1862119" y="4894568"/>
            <a:ext cx="3674533" cy="307777"/>
          </a:xfrm>
          <a:prstGeom prst="rect">
            <a:avLst/>
          </a:prstGeom>
          <a:noFill/>
        </p:spPr>
        <p:txBody>
          <a:bodyPr wrap="square" rtlCol="0">
            <a:spAutoFit/>
          </a:bodyPr>
          <a:lstStyle/>
          <a:p>
            <a:r>
              <a:rPr lang="en-GB" sz="1400" i="1" dirty="0"/>
              <a:t>Figure 4.5 The audit process</a:t>
            </a:r>
            <a:endParaRPr lang="en-GB" sz="1400" dirty="0"/>
          </a:p>
        </p:txBody>
      </p:sp>
      <p:sp>
        <p:nvSpPr>
          <p:cNvPr id="9" name="TextBox 8"/>
          <p:cNvSpPr txBox="1"/>
          <p:nvPr/>
        </p:nvSpPr>
        <p:spPr>
          <a:xfrm>
            <a:off x="5706245" y="4894569"/>
            <a:ext cx="5096933" cy="307777"/>
          </a:xfrm>
          <a:prstGeom prst="rect">
            <a:avLst/>
          </a:prstGeom>
          <a:noFill/>
        </p:spPr>
        <p:txBody>
          <a:bodyPr wrap="square" rtlCol="0">
            <a:spAutoFit/>
          </a:bodyPr>
          <a:lstStyle/>
          <a:p>
            <a:r>
              <a:rPr lang="en-GB" sz="1400" i="1" dirty="0"/>
              <a:t>Table 4.2 Factory audit grading system</a:t>
            </a:r>
            <a:endParaRPr lang="en-GB" sz="1400" dirty="0"/>
          </a:p>
        </p:txBody>
      </p:sp>
      <p:pic>
        <p:nvPicPr>
          <p:cNvPr id="4" name="Picture 3" descr="Table_04_02.tif"/>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706244" y="1447800"/>
            <a:ext cx="6247606" cy="3256017"/>
          </a:xfrm>
          <a:prstGeom prst="rect">
            <a:avLst/>
          </a:prstGeom>
        </p:spPr>
      </p:pic>
    </p:spTree>
    <p:extLst>
      <p:ext uri="{BB962C8B-B14F-4D97-AF65-F5344CB8AC3E}">
        <p14:creationId xmlns:p14="http://schemas.microsoft.com/office/powerpoint/2010/main" val="23718326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0A666-BA41-4F6E-9522-BBEFA3ED48FB}"/>
              </a:ext>
            </a:extLst>
          </p:cNvPr>
          <p:cNvSpPr>
            <a:spLocks noGrp="1"/>
          </p:cNvSpPr>
          <p:nvPr>
            <p:ph type="title"/>
          </p:nvPr>
        </p:nvSpPr>
        <p:spPr/>
        <p:txBody>
          <a:bodyPr>
            <a:normAutofit/>
          </a:bodyPr>
          <a:lstStyle/>
          <a:p>
            <a:r>
              <a:rPr lang="en-GB" dirty="0">
                <a:solidFill>
                  <a:schemeClr val="tx1"/>
                </a:solidFill>
              </a:rPr>
              <a:t>Regulatory frameworks</a:t>
            </a:r>
          </a:p>
        </p:txBody>
      </p:sp>
      <p:sp>
        <p:nvSpPr>
          <p:cNvPr id="3" name="TextBox 2"/>
          <p:cNvSpPr txBox="1"/>
          <p:nvPr/>
        </p:nvSpPr>
        <p:spPr>
          <a:xfrm>
            <a:off x="0" y="6155329"/>
            <a:ext cx="6392334" cy="307777"/>
          </a:xfrm>
          <a:prstGeom prst="rect">
            <a:avLst/>
          </a:prstGeom>
          <a:noFill/>
        </p:spPr>
        <p:txBody>
          <a:bodyPr wrap="square" rtlCol="0">
            <a:spAutoFit/>
          </a:bodyPr>
          <a:lstStyle/>
          <a:p>
            <a:r>
              <a:rPr lang="en-GB" sz="1400" i="1" dirty="0"/>
              <a:t>Figure 4.6 Water stewardship</a:t>
            </a:r>
            <a:endParaRPr lang="en-GB" sz="1400" dirty="0"/>
          </a:p>
        </p:txBody>
      </p:sp>
      <p:pic>
        <p:nvPicPr>
          <p:cNvPr id="7" name="Picture 6" descr="L3M5_Socially_Responsible_Procurement_ch04_06.ti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63627" y="1524337"/>
            <a:ext cx="5064745" cy="5064745"/>
          </a:xfrm>
          <a:prstGeom prst="rect">
            <a:avLst/>
          </a:prstGeom>
        </p:spPr>
      </p:pic>
    </p:spTree>
    <p:extLst>
      <p:ext uri="{BB962C8B-B14F-4D97-AF65-F5344CB8AC3E}">
        <p14:creationId xmlns:p14="http://schemas.microsoft.com/office/powerpoint/2010/main" val="29510529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0A666-BA41-4F6E-9522-BBEFA3ED48FB}"/>
              </a:ext>
            </a:extLst>
          </p:cNvPr>
          <p:cNvSpPr>
            <a:spLocks noGrp="1"/>
          </p:cNvSpPr>
          <p:nvPr>
            <p:ph type="title"/>
          </p:nvPr>
        </p:nvSpPr>
        <p:spPr/>
        <p:txBody>
          <a:bodyPr>
            <a:normAutofit/>
          </a:bodyPr>
          <a:lstStyle/>
          <a:p>
            <a:r>
              <a:rPr lang="en-GB" dirty="0">
                <a:solidFill>
                  <a:schemeClr val="tx1"/>
                </a:solidFill>
              </a:rPr>
              <a:t>Examples of regulations</a:t>
            </a:r>
          </a:p>
        </p:txBody>
      </p:sp>
      <p:sp>
        <p:nvSpPr>
          <p:cNvPr id="5" name="Content Placeholder 4">
            <a:extLst>
              <a:ext uri="{FF2B5EF4-FFF2-40B4-BE49-F238E27FC236}">
                <a16:creationId xmlns:a16="http://schemas.microsoft.com/office/drawing/2014/main" id="{B61AEEE3-F12B-4BA8-81DF-C02F65CA28BE}"/>
              </a:ext>
            </a:extLst>
          </p:cNvPr>
          <p:cNvSpPr>
            <a:spLocks noGrp="1"/>
          </p:cNvSpPr>
          <p:nvPr>
            <p:ph idx="1"/>
          </p:nvPr>
        </p:nvSpPr>
        <p:spPr/>
        <p:txBody>
          <a:bodyPr>
            <a:normAutofit/>
          </a:bodyPr>
          <a:lstStyle/>
          <a:p>
            <a:pPr marL="0" indent="0">
              <a:buNone/>
            </a:pPr>
            <a:endParaRPr lang="en-GB" b="1" dirty="0"/>
          </a:p>
          <a:p>
            <a:endParaRPr lang="en-GB" dirty="0"/>
          </a:p>
        </p:txBody>
      </p:sp>
      <p:sp>
        <p:nvSpPr>
          <p:cNvPr id="3" name="TextBox 2"/>
          <p:cNvSpPr txBox="1"/>
          <p:nvPr/>
        </p:nvSpPr>
        <p:spPr>
          <a:xfrm>
            <a:off x="110068" y="6083625"/>
            <a:ext cx="6773333" cy="307777"/>
          </a:xfrm>
          <a:prstGeom prst="rect">
            <a:avLst/>
          </a:prstGeom>
          <a:noFill/>
        </p:spPr>
        <p:txBody>
          <a:bodyPr wrap="square" rtlCol="0">
            <a:spAutoFit/>
          </a:bodyPr>
          <a:lstStyle/>
          <a:p>
            <a:r>
              <a:rPr lang="en-GB" sz="1400" i="1" dirty="0"/>
              <a:t>Figure 4.7 Australian laws governing human rights standards</a:t>
            </a:r>
            <a:endParaRPr lang="en-GB" sz="1400" dirty="0"/>
          </a:p>
        </p:txBody>
      </p:sp>
      <p:pic>
        <p:nvPicPr>
          <p:cNvPr id="7" name="Picture 6" descr="L3M5_Socially_Responsible_Procurement_ch04_07.ti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379103" y="1406733"/>
            <a:ext cx="5433794" cy="4576445"/>
          </a:xfrm>
          <a:prstGeom prst="rect">
            <a:avLst/>
          </a:prstGeom>
        </p:spPr>
      </p:pic>
    </p:spTree>
    <p:extLst>
      <p:ext uri="{BB962C8B-B14F-4D97-AF65-F5344CB8AC3E}">
        <p14:creationId xmlns:p14="http://schemas.microsoft.com/office/powerpoint/2010/main" val="36882372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993914"/>
            <a:ext cx="9144000" cy="1018554"/>
          </a:xfrm>
        </p:spPr>
        <p:txBody>
          <a:bodyPr/>
          <a:lstStyle/>
          <a:p>
            <a:r>
              <a:rPr lang="en-US" b="1" dirty="0"/>
              <a:t>Case Study</a:t>
            </a:r>
          </a:p>
        </p:txBody>
      </p:sp>
      <p:pic>
        <p:nvPicPr>
          <p:cNvPr id="4" name="Picture 3" descr="C:\Users\Nigel\Pictures\Judith\2016\MBA Images\uwtsd-logo-bilingual.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779624" y="5537200"/>
            <a:ext cx="2974220" cy="98529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a:stretch>
            <a:fillRect/>
          </a:stretch>
        </p:blipFill>
        <p:spPr>
          <a:xfrm>
            <a:off x="3211076" y="2732294"/>
            <a:ext cx="5334000" cy="3365500"/>
          </a:xfrm>
          <a:prstGeom prst="rect">
            <a:avLst/>
          </a:prstGeom>
        </p:spPr>
      </p:pic>
      <p:sp>
        <p:nvSpPr>
          <p:cNvPr id="6" name="Subtitle 5"/>
          <p:cNvSpPr>
            <a:spLocks noGrp="1"/>
          </p:cNvSpPr>
          <p:nvPr>
            <p:ph type="subTitle" idx="1"/>
          </p:nvPr>
        </p:nvSpPr>
        <p:spPr>
          <a:xfrm>
            <a:off x="1524000" y="2306362"/>
            <a:ext cx="9144000" cy="1655762"/>
          </a:xfrm>
        </p:spPr>
        <p:txBody>
          <a:bodyPr>
            <a:normAutofit/>
          </a:bodyPr>
          <a:lstStyle/>
          <a:p>
            <a:r>
              <a:rPr lang="en-US" sz="6000" dirty="0">
                <a:latin typeface="+mj-lt"/>
              </a:rPr>
              <a:t>The Carillion Collapse 2018</a:t>
            </a:r>
          </a:p>
        </p:txBody>
      </p:sp>
      <p:sp>
        <p:nvSpPr>
          <p:cNvPr id="7" name="TextBox 6"/>
          <p:cNvSpPr txBox="1"/>
          <p:nvPr/>
        </p:nvSpPr>
        <p:spPr>
          <a:xfrm>
            <a:off x="460734" y="6029846"/>
            <a:ext cx="1906804" cy="461665"/>
          </a:xfrm>
          <a:prstGeom prst="rect">
            <a:avLst/>
          </a:prstGeom>
          <a:noFill/>
        </p:spPr>
        <p:txBody>
          <a:bodyPr wrap="none" rtlCol="0">
            <a:spAutoFit/>
          </a:bodyPr>
          <a:lstStyle/>
          <a:p>
            <a:r>
              <a:rPr lang="en-US" sz="2400"/>
              <a:t>Carl Singleton</a:t>
            </a:r>
          </a:p>
        </p:txBody>
      </p:sp>
    </p:spTree>
    <p:extLst>
      <p:ext uri="{BB962C8B-B14F-4D97-AF65-F5344CB8AC3E}">
        <p14:creationId xmlns:p14="http://schemas.microsoft.com/office/powerpoint/2010/main" val="25771102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Carillion History</a:t>
            </a:r>
          </a:p>
        </p:txBody>
      </p:sp>
      <p:sp>
        <p:nvSpPr>
          <p:cNvPr id="3" name="Content Placeholder 2"/>
          <p:cNvSpPr>
            <a:spLocks noGrp="1"/>
          </p:cNvSpPr>
          <p:nvPr>
            <p:ph idx="1"/>
          </p:nvPr>
        </p:nvSpPr>
        <p:spPr>
          <a:xfrm>
            <a:off x="838200" y="1524000"/>
            <a:ext cx="10515600" cy="4652963"/>
          </a:xfrm>
        </p:spPr>
        <p:txBody>
          <a:bodyPr>
            <a:normAutofit/>
          </a:bodyPr>
          <a:lstStyle/>
          <a:p>
            <a:r>
              <a:rPr lang="en-US" dirty="0"/>
              <a:t>1999 – Tarmac spins off construction arm to form new company, Carillion</a:t>
            </a:r>
          </a:p>
          <a:p>
            <a:endParaRPr lang="en-US" dirty="0"/>
          </a:p>
          <a:p>
            <a:r>
              <a:rPr lang="en-US" dirty="0"/>
              <a:t>Its core competences were in facilities management and rail maintenance as well as construction</a:t>
            </a:r>
          </a:p>
          <a:p>
            <a:endParaRPr lang="en-US" dirty="0"/>
          </a:p>
          <a:p>
            <a:r>
              <a:rPr lang="en-US" dirty="0"/>
              <a:t>It was formed to specialize in Private Finance Initiatives</a:t>
            </a:r>
          </a:p>
          <a:p>
            <a:pPr lvl="1"/>
            <a:r>
              <a:rPr lang="en-US" dirty="0"/>
              <a:t>PFI – “</a:t>
            </a:r>
            <a:r>
              <a:rPr lang="en-US" i="1" dirty="0"/>
              <a:t>a means of the state financing the construction of new public infrastructure – whether that is schools, hospitals, prisons, rail lines, or public buildings - without the Government having to raise the money itself up-front”</a:t>
            </a:r>
          </a:p>
        </p:txBody>
      </p:sp>
    </p:spTree>
    <p:extLst>
      <p:ext uri="{BB962C8B-B14F-4D97-AF65-F5344CB8AC3E}">
        <p14:creationId xmlns:p14="http://schemas.microsoft.com/office/powerpoint/2010/main" val="13907055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Key facts</a:t>
            </a:r>
          </a:p>
        </p:txBody>
      </p:sp>
      <p:sp>
        <p:nvSpPr>
          <p:cNvPr id="3" name="Content Placeholder 2"/>
          <p:cNvSpPr>
            <a:spLocks noGrp="1"/>
          </p:cNvSpPr>
          <p:nvPr>
            <p:ph idx="1"/>
          </p:nvPr>
        </p:nvSpPr>
        <p:spPr>
          <a:xfrm>
            <a:off x="838200" y="1577009"/>
            <a:ext cx="10515600" cy="4599954"/>
          </a:xfrm>
        </p:spPr>
        <p:txBody>
          <a:bodyPr>
            <a:normAutofit fontScale="92500" lnSpcReduction="10000"/>
          </a:bodyPr>
          <a:lstStyle/>
          <a:p>
            <a:r>
              <a:rPr lang="en-US" dirty="0"/>
              <a:t>43,000 employees worldwide, 20,000 in UK</a:t>
            </a:r>
          </a:p>
          <a:p>
            <a:endParaRPr lang="en-US" dirty="0"/>
          </a:p>
          <a:p>
            <a:r>
              <a:rPr lang="en-US" dirty="0"/>
              <a:t>UK’s second largest construction firm with turnover in 2016 of £5.2 billion</a:t>
            </a:r>
          </a:p>
          <a:p>
            <a:endParaRPr lang="en-US" dirty="0"/>
          </a:p>
          <a:p>
            <a:pPr>
              <a:buFont typeface="Arial" charset="0"/>
              <a:buChar char="•"/>
            </a:pPr>
            <a:r>
              <a:rPr lang="en-US" dirty="0"/>
              <a:t>Public sector/PFI contracts worth £1.7 </a:t>
            </a:r>
            <a:r>
              <a:rPr lang="en-US" dirty="0" err="1"/>
              <a:t>billlion</a:t>
            </a:r>
            <a:endParaRPr lang="en-US" dirty="0"/>
          </a:p>
          <a:p>
            <a:pPr lvl="1"/>
            <a:r>
              <a:rPr lang="en-US" dirty="0"/>
              <a:t>900 schools</a:t>
            </a:r>
          </a:p>
          <a:p>
            <a:pPr lvl="1"/>
            <a:r>
              <a:rPr lang="en-US" dirty="0"/>
              <a:t>Hospitals – building 2 new hospitals and managing over 200 facilities </a:t>
            </a:r>
          </a:p>
          <a:p>
            <a:pPr lvl="1"/>
            <a:r>
              <a:rPr lang="en-US" dirty="0"/>
              <a:t>Maintaining and preparing 50 prisons – half the total number</a:t>
            </a:r>
          </a:p>
          <a:p>
            <a:pPr lvl="1"/>
            <a:r>
              <a:rPr lang="en-US" dirty="0"/>
              <a:t>50,000 MOD homes</a:t>
            </a:r>
          </a:p>
          <a:p>
            <a:pPr lvl="1"/>
            <a:endParaRPr lang="en-US" dirty="0"/>
          </a:p>
          <a:p>
            <a:r>
              <a:rPr lang="en-US" dirty="0"/>
              <a:t>38% of Carillion’s 2016 turnover was public sector related</a:t>
            </a:r>
          </a:p>
          <a:p>
            <a:endParaRPr lang="en-US" dirty="0"/>
          </a:p>
        </p:txBody>
      </p:sp>
    </p:spTree>
    <p:extLst>
      <p:ext uri="{BB962C8B-B14F-4D97-AF65-F5344CB8AC3E}">
        <p14:creationId xmlns:p14="http://schemas.microsoft.com/office/powerpoint/2010/main" val="20229360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What happened?</a:t>
            </a:r>
          </a:p>
        </p:txBody>
      </p:sp>
      <p:sp>
        <p:nvSpPr>
          <p:cNvPr id="3" name="Content Placeholder 2"/>
          <p:cNvSpPr>
            <a:spLocks noGrp="1"/>
          </p:cNvSpPr>
          <p:nvPr>
            <p:ph idx="1"/>
          </p:nvPr>
        </p:nvSpPr>
        <p:spPr>
          <a:xfrm>
            <a:off x="838200" y="1582738"/>
            <a:ext cx="10515600" cy="4351338"/>
          </a:xfrm>
        </p:spPr>
        <p:txBody>
          <a:bodyPr>
            <a:normAutofit/>
          </a:bodyPr>
          <a:lstStyle/>
          <a:p>
            <a:r>
              <a:rPr lang="en-US" dirty="0"/>
              <a:t>January 2018 – Carillion board announces that company is to enter into compulsory liquidation owing £1.5 billion</a:t>
            </a:r>
          </a:p>
          <a:p>
            <a:endParaRPr lang="en-US" dirty="0"/>
          </a:p>
          <a:p>
            <a:r>
              <a:rPr lang="en-US" dirty="0"/>
              <a:t>Decision announced by Board who said that company had no alternative</a:t>
            </a:r>
          </a:p>
          <a:p>
            <a:pPr lvl="1"/>
            <a:r>
              <a:rPr lang="en-US" dirty="0"/>
              <a:t>Liquidation not administration because company had insufficient assets of only £29m which were nowhere near enough to cover liabilities</a:t>
            </a:r>
          </a:p>
          <a:p>
            <a:pPr lvl="1"/>
            <a:endParaRPr lang="en-US" dirty="0"/>
          </a:p>
          <a:p>
            <a:r>
              <a:rPr lang="en-US" dirty="0"/>
              <a:t>At the time of collapse, Carillion had £1.5bn of debt and liabilities which included an estimated £800m of borrowing</a:t>
            </a:r>
          </a:p>
          <a:p>
            <a:endParaRPr lang="en-US" dirty="0"/>
          </a:p>
          <a:p>
            <a:endParaRPr lang="en-US" dirty="0"/>
          </a:p>
          <a:p>
            <a:pPr lvl="1"/>
            <a:endParaRPr lang="en-US" dirty="0"/>
          </a:p>
          <a:p>
            <a:endParaRPr lang="en-US" dirty="0"/>
          </a:p>
        </p:txBody>
      </p:sp>
    </p:spTree>
    <p:extLst>
      <p:ext uri="{BB962C8B-B14F-4D97-AF65-F5344CB8AC3E}">
        <p14:creationId xmlns:p14="http://schemas.microsoft.com/office/powerpoint/2010/main" val="16830030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r>
              <a:rPr lang="en-US" b="1" dirty="0"/>
              <a:t>Chronology of Key Events</a:t>
            </a:r>
          </a:p>
        </p:txBody>
      </p:sp>
      <p:sp>
        <p:nvSpPr>
          <p:cNvPr id="3" name="Content Placeholder 2"/>
          <p:cNvSpPr>
            <a:spLocks noGrp="1"/>
          </p:cNvSpPr>
          <p:nvPr>
            <p:ph idx="1"/>
          </p:nvPr>
        </p:nvSpPr>
        <p:spPr>
          <a:xfrm>
            <a:off x="389467" y="1083733"/>
            <a:ext cx="11430000" cy="5774267"/>
          </a:xfrm>
        </p:spPr>
        <p:txBody>
          <a:bodyPr>
            <a:normAutofit fontScale="70000" lnSpcReduction="20000"/>
          </a:bodyPr>
          <a:lstStyle/>
          <a:p>
            <a:r>
              <a:rPr lang="en-US" b="1" dirty="0"/>
              <a:t>December 2016 </a:t>
            </a:r>
            <a:r>
              <a:rPr lang="en-US" dirty="0"/>
              <a:t>– Company reports slowing pace of orders and share price falls significantly</a:t>
            </a:r>
          </a:p>
          <a:p>
            <a:endParaRPr lang="en-US" dirty="0"/>
          </a:p>
          <a:p>
            <a:r>
              <a:rPr lang="en-US" b="1" dirty="0"/>
              <a:t>March 2017 </a:t>
            </a:r>
            <a:r>
              <a:rPr lang="en-US" dirty="0"/>
              <a:t>– KPMG signed off accounts and gave Carillion clean bill of health despite growing debts</a:t>
            </a:r>
          </a:p>
          <a:p>
            <a:endParaRPr lang="en-US" dirty="0"/>
          </a:p>
          <a:p>
            <a:r>
              <a:rPr lang="en-US" b="1" dirty="0"/>
              <a:t>July 2017 </a:t>
            </a:r>
            <a:r>
              <a:rPr lang="en-US" dirty="0"/>
              <a:t>– Profit warning issued</a:t>
            </a:r>
          </a:p>
          <a:p>
            <a:endParaRPr lang="en-US" dirty="0"/>
          </a:p>
          <a:p>
            <a:r>
              <a:rPr lang="en-US" b="1" dirty="0"/>
              <a:t>July 2017 </a:t>
            </a:r>
            <a:r>
              <a:rPr lang="en-US" dirty="0"/>
              <a:t>– Awarded 1.4bn HS2 contract</a:t>
            </a:r>
          </a:p>
          <a:p>
            <a:endParaRPr lang="en-US" dirty="0"/>
          </a:p>
          <a:p>
            <a:r>
              <a:rPr lang="en-US" b="1" dirty="0"/>
              <a:t>August 2017 </a:t>
            </a:r>
            <a:r>
              <a:rPr lang="en-US" dirty="0"/>
              <a:t>– Carillion representative leaves crown monitoring body of UK government’s 29 largest suppliers</a:t>
            </a:r>
          </a:p>
          <a:p>
            <a:endParaRPr lang="en-US" dirty="0"/>
          </a:p>
          <a:p>
            <a:r>
              <a:rPr lang="en-US" b="1" dirty="0"/>
              <a:t>September 2017 </a:t>
            </a:r>
            <a:r>
              <a:rPr lang="en-US" dirty="0"/>
              <a:t>- Finance executive Zafar Khan leaves but keeps £450k salary for a year</a:t>
            </a:r>
          </a:p>
          <a:p>
            <a:endParaRPr lang="en-US" dirty="0"/>
          </a:p>
          <a:p>
            <a:r>
              <a:rPr lang="en-US" b="1" dirty="0"/>
              <a:t>November 2017 </a:t>
            </a:r>
            <a:r>
              <a:rPr lang="en-US" dirty="0"/>
              <a:t>– Awarded £130m contract for rail electrification from London to Corby despite share price falling 34%</a:t>
            </a:r>
          </a:p>
          <a:p>
            <a:endParaRPr lang="en-US" dirty="0"/>
          </a:p>
          <a:p>
            <a:r>
              <a:rPr lang="en-US" b="1" dirty="0"/>
              <a:t>Jan 2018 </a:t>
            </a:r>
            <a:r>
              <a:rPr lang="en-US" dirty="0"/>
              <a:t>– Carillion bosses meet creditors to seek rescue plan but this eventually led to liquidation</a:t>
            </a:r>
          </a:p>
        </p:txBody>
      </p:sp>
    </p:spTree>
    <p:extLst>
      <p:ext uri="{BB962C8B-B14F-4D97-AF65-F5344CB8AC3E}">
        <p14:creationId xmlns:p14="http://schemas.microsoft.com/office/powerpoint/2010/main" val="23564242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3048000" y="1128184"/>
            <a:ext cx="6256497" cy="5513539"/>
          </a:xfrm>
          <a:prstGeom prst="rect">
            <a:avLst/>
          </a:prstGeom>
        </p:spPr>
      </p:pic>
      <p:sp>
        <p:nvSpPr>
          <p:cNvPr id="6" name="TextBox 5"/>
          <p:cNvSpPr txBox="1"/>
          <p:nvPr/>
        </p:nvSpPr>
        <p:spPr>
          <a:xfrm>
            <a:off x="715617" y="384313"/>
            <a:ext cx="9574609" cy="523220"/>
          </a:xfrm>
          <a:prstGeom prst="rect">
            <a:avLst/>
          </a:prstGeom>
          <a:noFill/>
        </p:spPr>
        <p:txBody>
          <a:bodyPr wrap="none" rtlCol="0">
            <a:spAutoFit/>
          </a:bodyPr>
          <a:lstStyle/>
          <a:p>
            <a:r>
              <a:rPr lang="en-US" sz="2800" b="1" dirty="0"/>
              <a:t>Chronology of Key Events in relation to the Carillion share price</a:t>
            </a:r>
          </a:p>
        </p:txBody>
      </p:sp>
    </p:spTree>
    <p:extLst>
      <p:ext uri="{BB962C8B-B14F-4D97-AF65-F5344CB8AC3E}">
        <p14:creationId xmlns:p14="http://schemas.microsoft.com/office/powerpoint/2010/main" val="28504357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Why did Carillion collapse?</a:t>
            </a:r>
          </a:p>
        </p:txBody>
      </p:sp>
      <p:sp>
        <p:nvSpPr>
          <p:cNvPr id="3" name="Content Placeholder 2"/>
          <p:cNvSpPr>
            <a:spLocks noGrp="1"/>
          </p:cNvSpPr>
          <p:nvPr>
            <p:ph idx="1"/>
          </p:nvPr>
        </p:nvSpPr>
        <p:spPr>
          <a:xfrm>
            <a:off x="838200" y="1514475"/>
            <a:ext cx="10515600" cy="4662488"/>
          </a:xfrm>
        </p:spPr>
        <p:txBody>
          <a:bodyPr>
            <a:normAutofit lnSpcReduction="10000"/>
          </a:bodyPr>
          <a:lstStyle/>
          <a:p>
            <a:r>
              <a:rPr lang="en-US" dirty="0"/>
              <a:t>Underperforming contracts</a:t>
            </a:r>
          </a:p>
          <a:p>
            <a:pPr lvl="1"/>
            <a:r>
              <a:rPr lang="en-US" dirty="0"/>
              <a:t>£350m Midland Metropolitan hospital in Birmingham, </a:t>
            </a:r>
          </a:p>
          <a:p>
            <a:pPr lvl="1"/>
            <a:r>
              <a:rPr lang="en-US" dirty="0"/>
              <a:t>£335m Royal Liverpool University hospital</a:t>
            </a:r>
          </a:p>
          <a:p>
            <a:pPr lvl="1"/>
            <a:r>
              <a:rPr lang="en-US" dirty="0"/>
              <a:t>£745m Aberdeen bypass.</a:t>
            </a:r>
          </a:p>
          <a:p>
            <a:endParaRPr lang="en-US" dirty="0"/>
          </a:p>
          <a:p>
            <a:r>
              <a:rPr lang="en-US" dirty="0"/>
              <a:t>Payment delays on middle-east contracts</a:t>
            </a:r>
          </a:p>
          <a:p>
            <a:endParaRPr lang="en-US" dirty="0"/>
          </a:p>
          <a:p>
            <a:r>
              <a:rPr lang="en-US" dirty="0"/>
              <a:t>Company had a strong cash operating cycle but this may have disguised the fact that the business was not making profits</a:t>
            </a:r>
          </a:p>
          <a:p>
            <a:endParaRPr lang="en-US" dirty="0"/>
          </a:p>
          <a:p>
            <a:r>
              <a:rPr lang="en-US" dirty="0"/>
              <a:t>Ineffective monitoring by UK government</a:t>
            </a:r>
          </a:p>
        </p:txBody>
      </p:sp>
    </p:spTree>
    <p:extLst>
      <p:ext uri="{BB962C8B-B14F-4D97-AF65-F5344CB8AC3E}">
        <p14:creationId xmlns:p14="http://schemas.microsoft.com/office/powerpoint/2010/main" val="410704014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The Aftermath</a:t>
            </a:r>
          </a:p>
        </p:txBody>
      </p:sp>
      <p:sp>
        <p:nvSpPr>
          <p:cNvPr id="3" name="Content Placeholder 2"/>
          <p:cNvSpPr>
            <a:spLocks noGrp="1"/>
          </p:cNvSpPr>
          <p:nvPr>
            <p:ph idx="1"/>
          </p:nvPr>
        </p:nvSpPr>
        <p:spPr>
          <a:xfrm>
            <a:off x="838200" y="1540933"/>
            <a:ext cx="10515600" cy="5080000"/>
          </a:xfrm>
        </p:spPr>
        <p:txBody>
          <a:bodyPr>
            <a:normAutofit fontScale="85000" lnSpcReduction="20000"/>
          </a:bodyPr>
          <a:lstStyle/>
          <a:p>
            <a:r>
              <a:rPr lang="en-US" dirty="0"/>
              <a:t>As of February 2018, 6,600 jobs were saved, 1,048 made redundant and 11,800 uncertain</a:t>
            </a:r>
          </a:p>
          <a:p>
            <a:endParaRPr lang="en-US" dirty="0"/>
          </a:p>
          <a:p>
            <a:r>
              <a:rPr lang="en-US" dirty="0"/>
              <a:t>New service providers found for much of Carillion’s public sector contracts</a:t>
            </a:r>
          </a:p>
          <a:p>
            <a:endParaRPr lang="en-US" dirty="0"/>
          </a:p>
          <a:p>
            <a:r>
              <a:rPr lang="en-US" dirty="0"/>
              <a:t>Carillion pension fund members who have yet to retire will see 10%-20% cuts in pension values.  The Government funded PPF will take over the £800m liabilities</a:t>
            </a:r>
          </a:p>
          <a:p>
            <a:endParaRPr lang="en-US" dirty="0"/>
          </a:p>
          <a:p>
            <a:r>
              <a:rPr lang="en-US" dirty="0"/>
              <a:t>The Construction Industry Training Board will secure the future of 1,400 apprentices</a:t>
            </a:r>
          </a:p>
          <a:p>
            <a:endParaRPr lang="en-US" dirty="0"/>
          </a:p>
          <a:p>
            <a:r>
              <a:rPr lang="en-US" dirty="0"/>
              <a:t>The Insolvency Service launch inquiry into collapse</a:t>
            </a:r>
          </a:p>
          <a:p>
            <a:endParaRPr lang="en-US" dirty="0"/>
          </a:p>
          <a:p>
            <a:r>
              <a:rPr lang="en-US" dirty="0"/>
              <a:t>Carillion Leaders faced questions from joint select committee of MPs in February</a:t>
            </a:r>
          </a:p>
        </p:txBody>
      </p:sp>
    </p:spTree>
    <p:extLst>
      <p:ext uri="{BB962C8B-B14F-4D97-AF65-F5344CB8AC3E}">
        <p14:creationId xmlns:p14="http://schemas.microsoft.com/office/powerpoint/2010/main" val="35170349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880579"/>
          </a:xfrm>
        </p:spPr>
        <p:txBody>
          <a:bodyPr>
            <a:normAutofit/>
          </a:bodyPr>
          <a:lstStyle/>
          <a:p>
            <a:r>
              <a:rPr lang="en-US" sz="3600" b="1" dirty="0"/>
              <a:t>Carillion Stakeholders Impact/Involvement Analysis</a:t>
            </a:r>
          </a:p>
        </p:txBody>
      </p:sp>
      <p:graphicFrame>
        <p:nvGraphicFramePr>
          <p:cNvPr id="6" name="Content Placeholder 5"/>
          <p:cNvGraphicFramePr>
            <a:graphicFrameLocks noGrp="1"/>
          </p:cNvGraphicFramePr>
          <p:nvPr>
            <p:ph idx="1"/>
            <p:extLst/>
          </p:nvPr>
        </p:nvGraphicFramePr>
        <p:xfrm>
          <a:off x="838200" y="880578"/>
          <a:ext cx="10515600" cy="5418621"/>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20000"/>
                    </a:ext>
                  </a:extLst>
                </a:gridCol>
                <a:gridCol w="5257800">
                  <a:extLst>
                    <a:ext uri="{9D8B030D-6E8A-4147-A177-3AD203B41FA5}">
                      <a16:colId xmlns:a16="http://schemas.microsoft.com/office/drawing/2014/main" val="20001"/>
                    </a:ext>
                  </a:extLst>
                </a:gridCol>
              </a:tblGrid>
              <a:tr h="414198">
                <a:tc>
                  <a:txBody>
                    <a:bodyPr/>
                    <a:lstStyle/>
                    <a:p>
                      <a:r>
                        <a:rPr lang="en-US"/>
                        <a:t>External Stakeholders</a:t>
                      </a:r>
                      <a:endParaRPr lang="en-US" dirty="0"/>
                    </a:p>
                  </a:txBody>
                  <a:tcPr/>
                </a:tc>
                <a:tc>
                  <a:txBody>
                    <a:bodyPr/>
                    <a:lstStyle/>
                    <a:p>
                      <a:r>
                        <a:rPr lang="en-US" dirty="0"/>
                        <a:t>External Stakeholders</a:t>
                      </a:r>
                    </a:p>
                  </a:txBody>
                  <a:tcPr/>
                </a:tc>
                <a:extLst>
                  <a:ext uri="{0D108BD9-81ED-4DB2-BD59-A6C34878D82A}">
                    <a16:rowId xmlns:a16="http://schemas.microsoft.com/office/drawing/2014/main" val="10000"/>
                  </a:ext>
                </a:extLst>
              </a:tr>
              <a:tr h="1327704">
                <a:tc>
                  <a:txBody>
                    <a:bodyPr/>
                    <a:lstStyle/>
                    <a:p>
                      <a:r>
                        <a:rPr lang="en-US" dirty="0"/>
                        <a:t>Executives</a:t>
                      </a:r>
                    </a:p>
                    <a:p>
                      <a:pPr marL="285750" indent="-285750">
                        <a:buFont typeface="Wingdings" charset="2"/>
                        <a:buChar char="Ø"/>
                      </a:pPr>
                      <a:r>
                        <a:rPr lang="en-US" dirty="0"/>
                        <a:t>Large</a:t>
                      </a:r>
                      <a:r>
                        <a:rPr lang="en-US" baseline="0" dirty="0"/>
                        <a:t> salaries, bonuses and severance payments</a:t>
                      </a:r>
                      <a:endParaRPr lang="en-US" dirty="0"/>
                    </a:p>
                  </a:txBody>
                  <a:tcPr/>
                </a:tc>
                <a:tc>
                  <a:txBody>
                    <a:bodyPr/>
                    <a:lstStyle/>
                    <a:p>
                      <a:r>
                        <a:rPr lang="en-US" dirty="0"/>
                        <a:t>Suppliers</a:t>
                      </a:r>
                    </a:p>
                    <a:p>
                      <a:pPr marL="285750" indent="-285750">
                        <a:buFont typeface="Wingdings" charset="2"/>
                        <a:buChar char="Ø"/>
                      </a:pPr>
                      <a:r>
                        <a:rPr lang="en-US" dirty="0"/>
                        <a:t>30,000</a:t>
                      </a:r>
                      <a:r>
                        <a:rPr lang="en-US" baseline="0" dirty="0"/>
                        <a:t> sub-contractors</a:t>
                      </a:r>
                      <a:endParaRPr lang="en-US" dirty="0"/>
                    </a:p>
                    <a:p>
                      <a:pPr marL="285750" indent="-285750">
                        <a:buFont typeface="Wingdings" charset="2"/>
                        <a:buChar char="Ø"/>
                      </a:pPr>
                      <a:r>
                        <a:rPr lang="en-US" dirty="0"/>
                        <a:t>FT</a:t>
                      </a:r>
                      <a:r>
                        <a:rPr lang="en-US" baseline="0" dirty="0"/>
                        <a:t> predicted that many</a:t>
                      </a:r>
                      <a:r>
                        <a:rPr lang="en-US" dirty="0"/>
                        <a:t> SME’s, supplying on 120 days payment terms will go out of business</a:t>
                      </a:r>
                    </a:p>
                  </a:txBody>
                  <a:tcPr/>
                </a:tc>
                <a:extLst>
                  <a:ext uri="{0D108BD9-81ED-4DB2-BD59-A6C34878D82A}">
                    <a16:rowId xmlns:a16="http://schemas.microsoft.com/office/drawing/2014/main" val="10001"/>
                  </a:ext>
                </a:extLst>
              </a:tr>
              <a:tr h="1021311">
                <a:tc>
                  <a:txBody>
                    <a:bodyPr/>
                    <a:lstStyle/>
                    <a:p>
                      <a:r>
                        <a:rPr lang="en-US" dirty="0"/>
                        <a:t>Shareholders</a:t>
                      </a:r>
                    </a:p>
                    <a:p>
                      <a:pPr marL="285750" indent="-285750">
                        <a:buFont typeface="Wingdings" charset="2"/>
                        <a:buChar char="Ø"/>
                      </a:pPr>
                      <a:r>
                        <a:rPr lang="en-US" dirty="0"/>
                        <a:t>Healthy</a:t>
                      </a:r>
                      <a:r>
                        <a:rPr lang="en-US" baseline="0" dirty="0"/>
                        <a:t> dividend payments</a:t>
                      </a:r>
                      <a:endParaRPr lang="en-US" dirty="0"/>
                    </a:p>
                  </a:txBody>
                  <a:tcPr/>
                </a:tc>
                <a:tc>
                  <a:txBody>
                    <a:bodyPr/>
                    <a:lstStyle/>
                    <a:p>
                      <a:r>
                        <a:rPr lang="en-US" dirty="0"/>
                        <a:t>Customers</a:t>
                      </a:r>
                    </a:p>
                    <a:p>
                      <a:pPr marL="285750" indent="-285750">
                        <a:buFont typeface="Wingdings" charset="2"/>
                        <a:buChar char="Ø"/>
                      </a:pPr>
                      <a:r>
                        <a:rPr lang="en-US" dirty="0"/>
                        <a:t>Include schools,</a:t>
                      </a:r>
                      <a:r>
                        <a:rPr lang="en-US" baseline="0" dirty="0"/>
                        <a:t> hospitals, prisons and MOD</a:t>
                      </a:r>
                    </a:p>
                    <a:p>
                      <a:pPr marL="285750" indent="-285750">
                        <a:buFont typeface="Wingdings" charset="2"/>
                        <a:buChar char="Ø"/>
                      </a:pPr>
                      <a:r>
                        <a:rPr lang="en-US" baseline="0" dirty="0"/>
                        <a:t>HS2</a:t>
                      </a:r>
                      <a:endParaRPr lang="en-US" dirty="0"/>
                    </a:p>
                  </a:txBody>
                  <a:tcPr/>
                </a:tc>
                <a:extLst>
                  <a:ext uri="{0D108BD9-81ED-4DB2-BD59-A6C34878D82A}">
                    <a16:rowId xmlns:a16="http://schemas.microsoft.com/office/drawing/2014/main" val="10002"/>
                  </a:ext>
                </a:extLst>
              </a:tr>
              <a:tr h="1327704">
                <a:tc>
                  <a:txBody>
                    <a:bodyPr/>
                    <a:lstStyle/>
                    <a:p>
                      <a:r>
                        <a:rPr lang="en-US" dirty="0"/>
                        <a:t>Pensioners</a:t>
                      </a:r>
                    </a:p>
                    <a:p>
                      <a:pPr marL="285750" indent="-285750">
                        <a:buFont typeface="Wingdings" charset="2"/>
                        <a:buChar char="Ø"/>
                      </a:pPr>
                      <a:r>
                        <a:rPr lang="en-US" dirty="0"/>
                        <a:t>Pension liabilities deferred</a:t>
                      </a:r>
                      <a:r>
                        <a:rPr lang="en-US" baseline="0" dirty="0"/>
                        <a:t> before collapse - £587m pension shortfall</a:t>
                      </a:r>
                    </a:p>
                  </a:txBody>
                  <a:tcPr/>
                </a:tc>
                <a:tc>
                  <a:txBody>
                    <a:bodyPr/>
                    <a:lstStyle/>
                    <a:p>
                      <a:r>
                        <a:rPr lang="en-US" dirty="0"/>
                        <a:t>UK Government</a:t>
                      </a:r>
                    </a:p>
                    <a:p>
                      <a:pPr marL="285750" indent="-285750">
                        <a:buFont typeface="Wingdings" charset="2"/>
                        <a:buChar char="Ø"/>
                      </a:pPr>
                      <a:r>
                        <a:rPr lang="en-US" dirty="0"/>
                        <a:t>Crown</a:t>
                      </a:r>
                      <a:r>
                        <a:rPr lang="en-US" baseline="0" dirty="0"/>
                        <a:t> government body monitors relationship with 29 largest suppliers to public sector</a:t>
                      </a:r>
                      <a:endParaRPr lang="en-US" dirty="0"/>
                    </a:p>
                    <a:p>
                      <a:endParaRPr lang="en-US" dirty="0"/>
                    </a:p>
                  </a:txBody>
                  <a:tcPr/>
                </a:tc>
                <a:extLst>
                  <a:ext uri="{0D108BD9-81ED-4DB2-BD59-A6C34878D82A}">
                    <a16:rowId xmlns:a16="http://schemas.microsoft.com/office/drawing/2014/main" val="10003"/>
                  </a:ext>
                </a:extLst>
              </a:tr>
              <a:tr h="1327704">
                <a:tc>
                  <a:txBody>
                    <a:bodyPr/>
                    <a:lstStyle/>
                    <a:p>
                      <a:r>
                        <a:rPr lang="en-US" dirty="0"/>
                        <a:t>Employees</a:t>
                      </a:r>
                    </a:p>
                    <a:p>
                      <a:pPr marL="285750" indent="-285750">
                        <a:buFont typeface="Wingdings" charset="2"/>
                        <a:buChar char="Ø"/>
                      </a:pPr>
                      <a:r>
                        <a:rPr lang="en-US" dirty="0"/>
                        <a:t>Uncertainty, unemployment</a:t>
                      </a:r>
                    </a:p>
                  </a:txBody>
                  <a:tcPr/>
                </a:tc>
                <a:tc>
                  <a:txBody>
                    <a:bodyPr/>
                    <a:lstStyle/>
                    <a:p>
                      <a:r>
                        <a:rPr lang="en-US" dirty="0"/>
                        <a:t>Taxpayer</a:t>
                      </a:r>
                    </a:p>
                    <a:p>
                      <a:pPr marL="285750" indent="-285750">
                        <a:buFont typeface="Wingdings" charset="2"/>
                        <a:buChar char="Ø"/>
                      </a:pPr>
                      <a:r>
                        <a:rPr lang="en-US" dirty="0"/>
                        <a:t>Direct</a:t>
                      </a:r>
                      <a:r>
                        <a:rPr lang="en-US" baseline="0" dirty="0"/>
                        <a:t> costs - £1bn winding up fees to PWC</a:t>
                      </a:r>
                      <a:endParaRPr lang="en-US" dirty="0"/>
                    </a:p>
                    <a:p>
                      <a:pPr marL="285750" indent="-285750">
                        <a:buFont typeface="Wingdings" charset="2"/>
                        <a:buChar char="Ø"/>
                      </a:pPr>
                      <a:r>
                        <a:rPr lang="en-US" dirty="0"/>
                        <a:t>Indirect costs</a:t>
                      </a:r>
                      <a:r>
                        <a:rPr lang="en-US" baseline="0" dirty="0"/>
                        <a:t> - </a:t>
                      </a:r>
                      <a:r>
                        <a:rPr lang="en-US" dirty="0"/>
                        <a:t>Unemployment benefits, SME bankruptcy costs</a:t>
                      </a:r>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9341792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40823"/>
          </a:xfrm>
        </p:spPr>
        <p:txBody>
          <a:bodyPr/>
          <a:lstStyle/>
          <a:p>
            <a:r>
              <a:rPr lang="en-US" b="1" dirty="0"/>
              <a:t>Stakeholder Power Matrix</a:t>
            </a:r>
          </a:p>
        </p:txBody>
      </p:sp>
      <p:graphicFrame>
        <p:nvGraphicFramePr>
          <p:cNvPr id="4" name="Content Placeholder 3"/>
          <p:cNvGraphicFramePr>
            <a:graphicFrameLocks noGrp="1"/>
          </p:cNvGraphicFramePr>
          <p:nvPr>
            <p:ph idx="1"/>
            <p:extLst/>
          </p:nvPr>
        </p:nvGraphicFramePr>
        <p:xfrm>
          <a:off x="2030896" y="1577009"/>
          <a:ext cx="7802218" cy="4602594"/>
        </p:xfrm>
        <a:graphic>
          <a:graphicData uri="http://schemas.openxmlformats.org/drawingml/2006/table">
            <a:tbl>
              <a:tblPr firstRow="1" bandRow="1">
                <a:tableStyleId>{5C22544A-7EE6-4342-B048-85BDC9FD1C3A}</a:tableStyleId>
              </a:tblPr>
              <a:tblGrid>
                <a:gridCol w="3901109">
                  <a:extLst>
                    <a:ext uri="{9D8B030D-6E8A-4147-A177-3AD203B41FA5}">
                      <a16:colId xmlns:a16="http://schemas.microsoft.com/office/drawing/2014/main" val="20000"/>
                    </a:ext>
                  </a:extLst>
                </a:gridCol>
                <a:gridCol w="3901109">
                  <a:extLst>
                    <a:ext uri="{9D8B030D-6E8A-4147-A177-3AD203B41FA5}">
                      <a16:colId xmlns:a16="http://schemas.microsoft.com/office/drawing/2014/main" val="20001"/>
                    </a:ext>
                  </a:extLst>
                </a:gridCol>
              </a:tblGrid>
              <a:tr h="2351524">
                <a:tc>
                  <a:txBody>
                    <a:bodyPr/>
                    <a:lstStyle/>
                    <a:p>
                      <a:endParaRPr lang="en-US" dirty="0"/>
                    </a:p>
                    <a:p>
                      <a:pPr algn="ctr"/>
                      <a:r>
                        <a:rPr lang="en-US" dirty="0"/>
                        <a:t>Meet Needs</a:t>
                      </a:r>
                    </a:p>
                    <a:p>
                      <a:pPr algn="ctr"/>
                      <a:endParaRPr lang="en-US" dirty="0"/>
                    </a:p>
                    <a:p>
                      <a:pPr algn="ctr"/>
                      <a:r>
                        <a:rPr lang="en-US" dirty="0">
                          <a:solidFill>
                            <a:srgbClr val="FF0000"/>
                          </a:solidFill>
                        </a:rPr>
                        <a:t>Pensioners</a:t>
                      </a:r>
                    </a:p>
                    <a:p>
                      <a:pPr algn="ctr"/>
                      <a:r>
                        <a:rPr lang="en-US" dirty="0">
                          <a:solidFill>
                            <a:srgbClr val="FF0000"/>
                          </a:solidFill>
                        </a:rPr>
                        <a:t>Suppliers</a:t>
                      </a:r>
                    </a:p>
                    <a:p>
                      <a:pPr marL="0" marR="0" indent="0" algn="ctr" defTabSz="914400" rtl="0" eaLnBrk="1" fontAlgn="auto" latinLnBrk="0" hangingPunct="1">
                        <a:lnSpc>
                          <a:spcPct val="100000"/>
                        </a:lnSpc>
                        <a:spcBef>
                          <a:spcPts val="0"/>
                        </a:spcBef>
                        <a:spcAft>
                          <a:spcPts val="0"/>
                        </a:spcAft>
                        <a:buClrTx/>
                        <a:buSzTx/>
                        <a:buFontTx/>
                        <a:buNone/>
                        <a:tabLst/>
                        <a:defRPr/>
                      </a:pPr>
                      <a:r>
                        <a:rPr lang="en-US" b="1" dirty="0">
                          <a:solidFill>
                            <a:srgbClr val="FF0000"/>
                          </a:solidFill>
                        </a:rPr>
                        <a:t>Employees</a:t>
                      </a:r>
                    </a:p>
                    <a:p>
                      <a:pPr marL="0" marR="0" indent="0" algn="ctr" defTabSz="914400" rtl="0" eaLnBrk="1" fontAlgn="auto" latinLnBrk="0" hangingPunct="1">
                        <a:lnSpc>
                          <a:spcPct val="100000"/>
                        </a:lnSpc>
                        <a:spcBef>
                          <a:spcPts val="0"/>
                        </a:spcBef>
                        <a:spcAft>
                          <a:spcPts val="0"/>
                        </a:spcAft>
                        <a:buClrTx/>
                        <a:buSzTx/>
                        <a:buFontTx/>
                        <a:buNone/>
                        <a:tabLst/>
                        <a:defRPr/>
                      </a:pPr>
                      <a:r>
                        <a:rPr lang="en-US" b="1" dirty="0">
                          <a:solidFill>
                            <a:srgbClr val="FF0000"/>
                          </a:solidFill>
                        </a:rPr>
                        <a:t>UK Government</a:t>
                      </a:r>
                    </a:p>
                    <a:p>
                      <a:pPr marL="0" marR="0" indent="0" algn="ctr" defTabSz="914400" rtl="0" eaLnBrk="1" fontAlgn="auto" latinLnBrk="0" hangingPunct="1">
                        <a:lnSpc>
                          <a:spcPct val="100000"/>
                        </a:lnSpc>
                        <a:spcBef>
                          <a:spcPts val="0"/>
                        </a:spcBef>
                        <a:spcAft>
                          <a:spcPts val="0"/>
                        </a:spcAft>
                        <a:buClrTx/>
                        <a:buSzTx/>
                        <a:buFontTx/>
                        <a:buNone/>
                        <a:tabLst/>
                        <a:defRPr/>
                      </a:pPr>
                      <a:endParaRPr lang="en-US" dirty="0">
                        <a:solidFill>
                          <a:srgbClr val="FF0000"/>
                        </a:solidFill>
                      </a:endParaRPr>
                    </a:p>
                  </a:txBody>
                  <a:tcPr/>
                </a:tc>
                <a:tc>
                  <a:txBody>
                    <a:bodyPr/>
                    <a:lstStyle/>
                    <a:p>
                      <a:pPr algn="ctr"/>
                      <a:endParaRPr lang="en-US" dirty="0"/>
                    </a:p>
                    <a:p>
                      <a:pPr algn="ctr"/>
                      <a:r>
                        <a:rPr lang="en-US" dirty="0"/>
                        <a:t>Key Player</a:t>
                      </a:r>
                    </a:p>
                    <a:p>
                      <a:pPr algn="ctr"/>
                      <a:endParaRPr lang="en-US" dirty="0"/>
                    </a:p>
                    <a:p>
                      <a:pPr algn="ctr"/>
                      <a:r>
                        <a:rPr lang="en-US" dirty="0">
                          <a:solidFill>
                            <a:srgbClr val="9FF72A"/>
                          </a:solidFill>
                        </a:rPr>
                        <a:t>Executives</a:t>
                      </a:r>
                    </a:p>
                    <a:p>
                      <a:pPr algn="ctr"/>
                      <a:r>
                        <a:rPr lang="en-US" dirty="0">
                          <a:solidFill>
                            <a:srgbClr val="9FF72A"/>
                          </a:solidFill>
                        </a:rPr>
                        <a:t>Customers</a:t>
                      </a:r>
                    </a:p>
                    <a:p>
                      <a:pPr marL="0" marR="0" indent="0" algn="ctr" defTabSz="914400" rtl="0" eaLnBrk="1" fontAlgn="auto" latinLnBrk="0" hangingPunct="1">
                        <a:lnSpc>
                          <a:spcPct val="100000"/>
                        </a:lnSpc>
                        <a:spcBef>
                          <a:spcPts val="0"/>
                        </a:spcBef>
                        <a:spcAft>
                          <a:spcPts val="0"/>
                        </a:spcAft>
                        <a:buClrTx/>
                        <a:buSzTx/>
                        <a:buFontTx/>
                        <a:buNone/>
                        <a:tabLst/>
                        <a:defRPr/>
                      </a:pPr>
                      <a:r>
                        <a:rPr lang="en-US" dirty="0">
                          <a:solidFill>
                            <a:srgbClr val="9FF72A"/>
                          </a:solidFill>
                        </a:rPr>
                        <a:t>Shareholders</a:t>
                      </a:r>
                    </a:p>
                    <a:p>
                      <a:pPr algn="ctr"/>
                      <a:endParaRPr lang="en-US" dirty="0">
                        <a:solidFill>
                          <a:srgbClr val="FF0000"/>
                        </a:solidFill>
                      </a:endParaRPr>
                    </a:p>
                  </a:txBody>
                  <a:tcPr/>
                </a:tc>
                <a:extLst>
                  <a:ext uri="{0D108BD9-81ED-4DB2-BD59-A6C34878D82A}">
                    <a16:rowId xmlns:a16="http://schemas.microsoft.com/office/drawing/2014/main" val="10000"/>
                  </a:ext>
                </a:extLst>
              </a:tr>
              <a:tr h="2251070">
                <a:tc>
                  <a:txBody>
                    <a:bodyPr/>
                    <a:lstStyle/>
                    <a:p>
                      <a:endParaRPr lang="en-US" dirty="0"/>
                    </a:p>
                    <a:p>
                      <a:pPr algn="ctr"/>
                      <a:r>
                        <a:rPr lang="en-US" b="1" dirty="0">
                          <a:solidFill>
                            <a:schemeClr val="bg1"/>
                          </a:solidFill>
                        </a:rPr>
                        <a:t>Least Important</a:t>
                      </a:r>
                    </a:p>
                    <a:p>
                      <a:pPr algn="ctr"/>
                      <a:endParaRPr lang="en-US" dirty="0"/>
                    </a:p>
                    <a:p>
                      <a:pPr marL="0" marR="0" indent="0" algn="ctr" defTabSz="914400" rtl="0" eaLnBrk="1" fontAlgn="auto" latinLnBrk="0" hangingPunct="1">
                        <a:lnSpc>
                          <a:spcPct val="100000"/>
                        </a:lnSpc>
                        <a:spcBef>
                          <a:spcPts val="0"/>
                        </a:spcBef>
                        <a:spcAft>
                          <a:spcPts val="0"/>
                        </a:spcAft>
                        <a:buClrTx/>
                        <a:buSzTx/>
                        <a:buFontTx/>
                        <a:buNone/>
                        <a:tabLst/>
                        <a:defRPr/>
                      </a:pPr>
                      <a:r>
                        <a:rPr lang="en-US" b="1" dirty="0">
                          <a:solidFill>
                            <a:srgbClr val="FF0000"/>
                          </a:solidFill>
                        </a:rPr>
                        <a:t>Taxpayer</a:t>
                      </a:r>
                      <a:endParaRPr lang="en-US" dirty="0">
                        <a:solidFill>
                          <a:srgbClr val="FF0000"/>
                        </a:solidFill>
                      </a:endParaRPr>
                    </a:p>
                    <a:p>
                      <a:pPr algn="ctr"/>
                      <a:endParaRPr lang="en-US" dirty="0"/>
                    </a:p>
                    <a:p>
                      <a:endParaRPr lang="en-US" dirty="0"/>
                    </a:p>
                    <a:p>
                      <a:endParaRPr lang="en-US" dirty="0"/>
                    </a:p>
                  </a:txBody>
                  <a:tcPr>
                    <a:solidFill>
                      <a:schemeClr val="accent1"/>
                    </a:solidFill>
                  </a:tcPr>
                </a:tc>
                <a:tc>
                  <a:txBody>
                    <a:bodyPr/>
                    <a:lstStyle/>
                    <a:p>
                      <a:endParaRPr lang="en-US" dirty="0"/>
                    </a:p>
                    <a:p>
                      <a:pPr algn="ctr"/>
                      <a:r>
                        <a:rPr lang="en-US" b="1" dirty="0">
                          <a:solidFill>
                            <a:schemeClr val="bg1"/>
                          </a:solidFill>
                        </a:rPr>
                        <a:t>Show Consideration</a:t>
                      </a:r>
                    </a:p>
                    <a:p>
                      <a:endParaRPr lang="en-US" dirty="0">
                        <a:solidFill>
                          <a:srgbClr val="9FF72A"/>
                        </a:solidFill>
                      </a:endParaRPr>
                    </a:p>
                    <a:p>
                      <a:pPr algn="ctr"/>
                      <a:endParaRPr lang="en-US" dirty="0"/>
                    </a:p>
                    <a:p>
                      <a:endParaRPr lang="en-US" dirty="0"/>
                    </a:p>
                    <a:p>
                      <a:endParaRPr lang="en-US" dirty="0"/>
                    </a:p>
                    <a:p>
                      <a:endParaRPr lang="en-US" dirty="0"/>
                    </a:p>
                  </a:txBody>
                  <a:tcPr>
                    <a:solidFill>
                      <a:schemeClr val="accent1"/>
                    </a:solidFill>
                  </a:tcPr>
                </a:tc>
                <a:extLst>
                  <a:ext uri="{0D108BD9-81ED-4DB2-BD59-A6C34878D82A}">
                    <a16:rowId xmlns:a16="http://schemas.microsoft.com/office/drawing/2014/main" val="10001"/>
                  </a:ext>
                </a:extLst>
              </a:tr>
            </a:tbl>
          </a:graphicData>
        </a:graphic>
      </p:graphicFrame>
      <p:sp>
        <p:nvSpPr>
          <p:cNvPr id="5" name="TextBox 4"/>
          <p:cNvSpPr txBox="1"/>
          <p:nvPr/>
        </p:nvSpPr>
        <p:spPr>
          <a:xfrm>
            <a:off x="5034323" y="1207677"/>
            <a:ext cx="1833835" cy="369332"/>
          </a:xfrm>
          <a:prstGeom prst="rect">
            <a:avLst/>
          </a:prstGeom>
          <a:noFill/>
        </p:spPr>
        <p:txBody>
          <a:bodyPr wrap="none" rtlCol="0">
            <a:spAutoFit/>
          </a:bodyPr>
          <a:lstStyle/>
          <a:p>
            <a:r>
              <a:rPr lang="en-US" b="1" dirty="0"/>
              <a:t>Influence /Power</a:t>
            </a:r>
          </a:p>
        </p:txBody>
      </p:sp>
      <p:sp>
        <p:nvSpPr>
          <p:cNvPr id="6" name="TextBox 5"/>
          <p:cNvSpPr txBox="1"/>
          <p:nvPr/>
        </p:nvSpPr>
        <p:spPr>
          <a:xfrm>
            <a:off x="838200" y="3589790"/>
            <a:ext cx="923330" cy="369332"/>
          </a:xfrm>
          <a:prstGeom prst="rect">
            <a:avLst/>
          </a:prstGeom>
          <a:noFill/>
        </p:spPr>
        <p:txBody>
          <a:bodyPr wrap="none" rtlCol="0">
            <a:spAutoFit/>
          </a:bodyPr>
          <a:lstStyle/>
          <a:p>
            <a:r>
              <a:rPr lang="en-US" b="1" dirty="0"/>
              <a:t>Interest</a:t>
            </a:r>
          </a:p>
        </p:txBody>
      </p:sp>
      <p:sp>
        <p:nvSpPr>
          <p:cNvPr id="7" name="TextBox 6"/>
          <p:cNvSpPr txBox="1"/>
          <p:nvPr/>
        </p:nvSpPr>
        <p:spPr>
          <a:xfrm>
            <a:off x="3386138" y="1205948"/>
            <a:ext cx="571499" cy="369332"/>
          </a:xfrm>
          <a:prstGeom prst="rect">
            <a:avLst/>
          </a:prstGeom>
          <a:noFill/>
        </p:spPr>
        <p:txBody>
          <a:bodyPr wrap="square" rtlCol="0">
            <a:spAutoFit/>
          </a:bodyPr>
          <a:lstStyle/>
          <a:p>
            <a:r>
              <a:rPr lang="en-US"/>
              <a:t>Low</a:t>
            </a:r>
          </a:p>
        </p:txBody>
      </p:sp>
      <p:sp>
        <p:nvSpPr>
          <p:cNvPr id="8" name="TextBox 7"/>
          <p:cNvSpPr txBox="1"/>
          <p:nvPr/>
        </p:nvSpPr>
        <p:spPr>
          <a:xfrm>
            <a:off x="1445109" y="4587323"/>
            <a:ext cx="571499" cy="369332"/>
          </a:xfrm>
          <a:prstGeom prst="rect">
            <a:avLst/>
          </a:prstGeom>
          <a:noFill/>
        </p:spPr>
        <p:txBody>
          <a:bodyPr wrap="square" rtlCol="0">
            <a:spAutoFit/>
          </a:bodyPr>
          <a:lstStyle/>
          <a:p>
            <a:r>
              <a:rPr lang="en-US" dirty="0"/>
              <a:t>Low</a:t>
            </a:r>
          </a:p>
        </p:txBody>
      </p:sp>
      <p:sp>
        <p:nvSpPr>
          <p:cNvPr id="9" name="TextBox 8"/>
          <p:cNvSpPr txBox="1"/>
          <p:nvPr/>
        </p:nvSpPr>
        <p:spPr>
          <a:xfrm>
            <a:off x="1283545" y="2213203"/>
            <a:ext cx="612668" cy="369332"/>
          </a:xfrm>
          <a:prstGeom prst="rect">
            <a:avLst/>
          </a:prstGeom>
          <a:noFill/>
        </p:spPr>
        <p:txBody>
          <a:bodyPr wrap="none" rtlCol="0">
            <a:spAutoFit/>
          </a:bodyPr>
          <a:lstStyle/>
          <a:p>
            <a:r>
              <a:rPr lang="en-US"/>
              <a:t>High</a:t>
            </a:r>
          </a:p>
        </p:txBody>
      </p:sp>
      <p:sp>
        <p:nvSpPr>
          <p:cNvPr id="10" name="TextBox 9"/>
          <p:cNvSpPr txBox="1"/>
          <p:nvPr/>
        </p:nvSpPr>
        <p:spPr>
          <a:xfrm>
            <a:off x="8196702" y="1205948"/>
            <a:ext cx="732986" cy="369332"/>
          </a:xfrm>
          <a:prstGeom prst="rect">
            <a:avLst/>
          </a:prstGeom>
          <a:noFill/>
        </p:spPr>
        <p:txBody>
          <a:bodyPr wrap="square" rtlCol="0">
            <a:spAutoFit/>
          </a:bodyPr>
          <a:lstStyle/>
          <a:p>
            <a:r>
              <a:rPr lang="en-US"/>
              <a:t>High</a:t>
            </a:r>
          </a:p>
        </p:txBody>
      </p:sp>
    </p:spTree>
    <p:extLst>
      <p:ext uri="{BB962C8B-B14F-4D97-AF65-F5344CB8AC3E}">
        <p14:creationId xmlns:p14="http://schemas.microsoft.com/office/powerpoint/2010/main" val="16484227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The Mismanagement Accusations</a:t>
            </a:r>
          </a:p>
        </p:txBody>
      </p:sp>
      <p:sp>
        <p:nvSpPr>
          <p:cNvPr id="3" name="Content Placeholder 2"/>
          <p:cNvSpPr>
            <a:spLocks noGrp="1"/>
          </p:cNvSpPr>
          <p:nvPr>
            <p:ph idx="1"/>
          </p:nvPr>
        </p:nvSpPr>
        <p:spPr>
          <a:xfrm>
            <a:off x="838200" y="1557867"/>
            <a:ext cx="10515600" cy="5012266"/>
          </a:xfrm>
        </p:spPr>
        <p:txBody>
          <a:bodyPr>
            <a:normAutofit lnSpcReduction="10000"/>
          </a:bodyPr>
          <a:lstStyle/>
          <a:p>
            <a:r>
              <a:rPr lang="en-US" dirty="0"/>
              <a:t>Carillion sold assets of £217m to continue to pay shareholder dividends of £367m between 2012 and 2016</a:t>
            </a:r>
          </a:p>
          <a:p>
            <a:endParaRPr lang="en-US" dirty="0"/>
          </a:p>
          <a:p>
            <a:r>
              <a:rPr lang="en-US" dirty="0"/>
              <a:t>Paying dividends on the basis of expected profits rather than operating profits</a:t>
            </a:r>
          </a:p>
          <a:p>
            <a:endParaRPr lang="en-US" dirty="0"/>
          </a:p>
          <a:p>
            <a:pPr marL="228600" lvl="1">
              <a:spcBef>
                <a:spcPts val="1000"/>
              </a:spcBef>
            </a:pPr>
            <a:r>
              <a:rPr lang="en-US" sz="2600" dirty="0"/>
              <a:t>A construction industry source suggests that it operated adversarial style relationships with suppliers</a:t>
            </a:r>
          </a:p>
          <a:p>
            <a:pPr marL="685800" lvl="2">
              <a:spcBef>
                <a:spcPts val="1000"/>
              </a:spcBef>
            </a:pPr>
            <a:r>
              <a:rPr lang="en-US" sz="1800" dirty="0"/>
              <a:t>Many complained about late payment</a:t>
            </a:r>
          </a:p>
          <a:p>
            <a:pPr marL="685800" lvl="2">
              <a:spcBef>
                <a:spcPts val="1000"/>
              </a:spcBef>
            </a:pPr>
            <a:endParaRPr lang="en-US" sz="1800" dirty="0"/>
          </a:p>
          <a:p>
            <a:pPr marL="685800" lvl="2">
              <a:spcBef>
                <a:spcPts val="1000"/>
              </a:spcBef>
            </a:pPr>
            <a:endParaRPr lang="en-US" sz="1800" dirty="0"/>
          </a:p>
          <a:p>
            <a:pPr marL="228600" lvl="1">
              <a:spcBef>
                <a:spcPts val="1000"/>
              </a:spcBef>
            </a:pPr>
            <a:r>
              <a:rPr lang="en-US" sz="2600" dirty="0"/>
              <a:t>Bidding for work at unachievable pricing levels just to obtain the work</a:t>
            </a:r>
          </a:p>
          <a:p>
            <a:pPr marL="685800" lvl="2">
              <a:spcBef>
                <a:spcPts val="1000"/>
              </a:spcBef>
            </a:pPr>
            <a:endParaRPr lang="en-US" sz="1800" dirty="0"/>
          </a:p>
          <a:p>
            <a:endParaRPr lang="en-US" dirty="0"/>
          </a:p>
        </p:txBody>
      </p:sp>
    </p:spTree>
    <p:extLst>
      <p:ext uri="{BB962C8B-B14F-4D97-AF65-F5344CB8AC3E}">
        <p14:creationId xmlns:p14="http://schemas.microsoft.com/office/powerpoint/2010/main" val="134444644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6465598" y="824987"/>
            <a:ext cx="4168527" cy="5803371"/>
          </a:xfrm>
          <a:prstGeom prst="rect">
            <a:avLst/>
          </a:prstGeom>
        </p:spPr>
      </p:pic>
      <p:sp>
        <p:nvSpPr>
          <p:cNvPr id="6" name="TextBox 5"/>
          <p:cNvSpPr txBox="1"/>
          <p:nvPr/>
        </p:nvSpPr>
        <p:spPr>
          <a:xfrm>
            <a:off x="785153" y="198421"/>
            <a:ext cx="4587603" cy="769441"/>
          </a:xfrm>
          <a:prstGeom prst="rect">
            <a:avLst/>
          </a:prstGeom>
          <a:noFill/>
        </p:spPr>
        <p:txBody>
          <a:bodyPr wrap="none" rtlCol="0">
            <a:spAutoFit/>
          </a:bodyPr>
          <a:lstStyle/>
          <a:p>
            <a:r>
              <a:rPr lang="en-US" sz="4400" dirty="0"/>
              <a:t>Carillion Executives</a:t>
            </a:r>
          </a:p>
        </p:txBody>
      </p:sp>
      <p:sp>
        <p:nvSpPr>
          <p:cNvPr id="7" name="TextBox 6"/>
          <p:cNvSpPr txBox="1"/>
          <p:nvPr/>
        </p:nvSpPr>
        <p:spPr>
          <a:xfrm>
            <a:off x="471487" y="1385888"/>
            <a:ext cx="5214937" cy="5170646"/>
          </a:xfrm>
          <a:prstGeom prst="rect">
            <a:avLst/>
          </a:prstGeom>
          <a:noFill/>
        </p:spPr>
        <p:txBody>
          <a:bodyPr wrap="square" rtlCol="0">
            <a:spAutoFit/>
          </a:bodyPr>
          <a:lstStyle/>
          <a:p>
            <a:pPr marL="457200" indent="-457200">
              <a:buFont typeface="Arial" charset="0"/>
              <a:buChar char="•"/>
            </a:pPr>
            <a:r>
              <a:rPr lang="en-US" sz="2400" dirty="0"/>
              <a:t>Howson earned 1.5m in 2016. Even after he left, Carillion agreed to pay him the £660k salary until Oct 2018 </a:t>
            </a:r>
          </a:p>
          <a:p>
            <a:pPr marL="457200" indent="-457200">
              <a:buFont typeface="Arial" charset="0"/>
              <a:buChar char="•"/>
            </a:pPr>
            <a:endParaRPr lang="en-US" sz="2400" dirty="0"/>
          </a:p>
          <a:p>
            <a:pPr marL="457200" indent="-457200">
              <a:buFont typeface="Arial" charset="0"/>
              <a:buChar char="•"/>
            </a:pPr>
            <a:r>
              <a:rPr lang="en-US" sz="2400" dirty="0"/>
              <a:t>Zafar Khan was also allowed to keep his salary for 12 months after leaving</a:t>
            </a:r>
          </a:p>
          <a:p>
            <a:pPr marL="457200" indent="-457200">
              <a:buFont typeface="Arial" charset="0"/>
              <a:buChar char="•"/>
            </a:pPr>
            <a:endParaRPr lang="en-US" sz="2400" dirty="0"/>
          </a:p>
          <a:p>
            <a:pPr marL="457200" indent="-457200">
              <a:buFont typeface="Arial" charset="0"/>
              <a:buChar char="•"/>
            </a:pPr>
            <a:r>
              <a:rPr lang="en-US" sz="2400" dirty="0"/>
              <a:t>A similar deal was struck with Keith Cochrane</a:t>
            </a:r>
          </a:p>
          <a:p>
            <a:pPr marL="457200" indent="-457200">
              <a:buFont typeface="Arial" charset="0"/>
              <a:buChar char="•"/>
            </a:pPr>
            <a:endParaRPr lang="en-US" sz="2400" dirty="0"/>
          </a:p>
          <a:p>
            <a:pPr marL="457200" indent="-457200">
              <a:buFont typeface="Arial" charset="0"/>
              <a:buChar char="•"/>
            </a:pPr>
            <a:r>
              <a:rPr lang="en-US" sz="2400" dirty="0"/>
              <a:t>The insolvency service cancelled all severance payments when the firm collapsed</a:t>
            </a:r>
            <a:endParaRPr lang="en-US" dirty="0"/>
          </a:p>
          <a:p>
            <a:endParaRPr lang="en-US" dirty="0"/>
          </a:p>
        </p:txBody>
      </p:sp>
    </p:spTree>
    <p:extLst>
      <p:ext uri="{BB962C8B-B14F-4D97-AF65-F5344CB8AC3E}">
        <p14:creationId xmlns:p14="http://schemas.microsoft.com/office/powerpoint/2010/main" val="127230122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r>
              <a:rPr lang="en-US" b="1" dirty="0"/>
              <a:t>Societal Impact</a:t>
            </a:r>
          </a:p>
        </p:txBody>
      </p:sp>
      <p:sp>
        <p:nvSpPr>
          <p:cNvPr id="3" name="Content Placeholder 2"/>
          <p:cNvSpPr>
            <a:spLocks noGrp="1"/>
          </p:cNvSpPr>
          <p:nvPr>
            <p:ph idx="1"/>
          </p:nvPr>
        </p:nvSpPr>
        <p:spPr>
          <a:xfrm>
            <a:off x="838200" y="1173162"/>
            <a:ext cx="10515600" cy="5532437"/>
          </a:xfrm>
        </p:spPr>
        <p:txBody>
          <a:bodyPr>
            <a:normAutofit fontScale="85000" lnSpcReduction="20000"/>
          </a:bodyPr>
          <a:lstStyle/>
          <a:p>
            <a:r>
              <a:rPr lang="en-US" dirty="0"/>
              <a:t>Biggest collapse since MG Rover in 2006</a:t>
            </a:r>
          </a:p>
          <a:p>
            <a:pPr lvl="1"/>
            <a:r>
              <a:rPr lang="en-US" dirty="0"/>
              <a:t>43,000 employees (MG Rover employed 6,000 direct employees)</a:t>
            </a:r>
          </a:p>
          <a:p>
            <a:pPr lvl="2">
              <a:buFont typeface="Wingdings" charset="2"/>
              <a:buChar char="Ø"/>
            </a:pPr>
            <a:r>
              <a:rPr lang="en-US" dirty="0"/>
              <a:t>Estimated £150 million in support provided by UK Government</a:t>
            </a:r>
          </a:p>
          <a:p>
            <a:pPr lvl="2">
              <a:buFont typeface="Wingdings" charset="2"/>
              <a:buChar char="Ø"/>
            </a:pPr>
            <a:endParaRPr lang="en-US" dirty="0"/>
          </a:p>
          <a:p>
            <a:pPr>
              <a:buFont typeface="Arial" charset="0"/>
              <a:buChar char="•"/>
            </a:pPr>
            <a:r>
              <a:rPr lang="en-US" dirty="0"/>
              <a:t>Supply Chain - Employees of 30,000 SME’s</a:t>
            </a:r>
          </a:p>
          <a:p>
            <a:pPr lvl="1">
              <a:buFont typeface="Arial" charset="0"/>
              <a:buChar char="•"/>
            </a:pPr>
            <a:r>
              <a:rPr lang="en-US" dirty="0"/>
              <a:t>EG. Landscaper from Cambridge owed £1m, 10% of annual turnover forced to make 10 people redundant on collapse</a:t>
            </a:r>
          </a:p>
          <a:p>
            <a:pPr lvl="1">
              <a:buFont typeface="Arial" charset="0"/>
              <a:buChar char="•"/>
            </a:pPr>
            <a:endParaRPr lang="en-US" dirty="0"/>
          </a:p>
          <a:p>
            <a:pPr>
              <a:buFont typeface="Arial" charset="0"/>
              <a:buChar char="•"/>
            </a:pPr>
            <a:r>
              <a:rPr lang="en-US" dirty="0"/>
              <a:t>Left wing sources call for more regulation of such companies with strong links to public spending</a:t>
            </a:r>
          </a:p>
          <a:p>
            <a:pPr lvl="1">
              <a:buFont typeface="Arial" charset="0"/>
              <a:buChar char="•"/>
            </a:pPr>
            <a:r>
              <a:rPr lang="en-US" dirty="0"/>
              <a:t>Even Brummer of the Daily Mail calls it a “shame” on capitalism and points to the “unconscionable” payouts of bonuses and dividends</a:t>
            </a:r>
          </a:p>
          <a:p>
            <a:pPr lvl="1">
              <a:buFont typeface="Arial" charset="0"/>
              <a:buChar char="•"/>
            </a:pPr>
            <a:endParaRPr lang="en-US" dirty="0"/>
          </a:p>
          <a:p>
            <a:pPr>
              <a:buFont typeface="Arial" charset="0"/>
              <a:buChar char="•"/>
            </a:pPr>
            <a:r>
              <a:rPr lang="en-US" dirty="0"/>
              <a:t>Taxpayer cost</a:t>
            </a:r>
          </a:p>
          <a:p>
            <a:pPr lvl="1">
              <a:buFont typeface="Arial" charset="0"/>
              <a:buChar char="•"/>
            </a:pPr>
            <a:r>
              <a:rPr lang="en-US" dirty="0"/>
              <a:t>Redundancies</a:t>
            </a:r>
          </a:p>
          <a:p>
            <a:pPr lvl="1">
              <a:buFont typeface="Arial" charset="0"/>
              <a:buChar char="•"/>
            </a:pPr>
            <a:r>
              <a:rPr lang="en-US" dirty="0"/>
              <a:t>Unemployment benefits</a:t>
            </a:r>
          </a:p>
          <a:p>
            <a:pPr lvl="1">
              <a:buFont typeface="Arial" charset="0"/>
              <a:buChar char="•"/>
            </a:pPr>
            <a:r>
              <a:rPr lang="en-US" dirty="0"/>
              <a:t>Re-Training</a:t>
            </a:r>
          </a:p>
          <a:p>
            <a:pPr lvl="1">
              <a:buFont typeface="Arial" charset="0"/>
              <a:buChar char="•"/>
            </a:pPr>
            <a:r>
              <a:rPr lang="en-US" dirty="0"/>
              <a:t>Insolvencies of suppliers and contractors</a:t>
            </a:r>
          </a:p>
        </p:txBody>
      </p:sp>
    </p:spTree>
    <p:extLst>
      <p:ext uri="{BB962C8B-B14F-4D97-AF65-F5344CB8AC3E}">
        <p14:creationId xmlns:p14="http://schemas.microsoft.com/office/powerpoint/2010/main" val="255784283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The State Impact</a:t>
            </a:r>
            <a:br>
              <a:rPr lang="en-US" dirty="0"/>
            </a:br>
            <a:endParaRPr lang="en-US" dirty="0"/>
          </a:p>
        </p:txBody>
      </p:sp>
      <p:sp>
        <p:nvSpPr>
          <p:cNvPr id="3" name="Content Placeholder 2"/>
          <p:cNvSpPr>
            <a:spLocks noGrp="1"/>
          </p:cNvSpPr>
          <p:nvPr>
            <p:ph idx="1"/>
          </p:nvPr>
        </p:nvSpPr>
        <p:spPr>
          <a:xfrm>
            <a:off x="838200" y="1285461"/>
            <a:ext cx="10515600" cy="4891502"/>
          </a:xfrm>
        </p:spPr>
        <p:txBody>
          <a:bodyPr/>
          <a:lstStyle/>
          <a:p>
            <a:r>
              <a:rPr lang="en-US" dirty="0"/>
              <a:t>Should the UK Government have bailed out Carillion?</a:t>
            </a:r>
          </a:p>
          <a:p>
            <a:endParaRPr lang="en-US" dirty="0"/>
          </a:p>
          <a:p>
            <a:r>
              <a:rPr lang="en-US" dirty="0"/>
              <a:t>Carillion collapse questions the viability of PFI contracts and the policy of outsourcing</a:t>
            </a:r>
          </a:p>
          <a:p>
            <a:endParaRPr lang="en-US" dirty="0"/>
          </a:p>
          <a:p>
            <a:r>
              <a:rPr lang="en-US" dirty="0"/>
              <a:t>Arguments that the UK Government should have more say in the running of firms so closely connected to the State?</a:t>
            </a:r>
          </a:p>
          <a:p>
            <a:endParaRPr lang="en-US" dirty="0"/>
          </a:p>
          <a:p>
            <a:r>
              <a:rPr lang="en-US" dirty="0"/>
              <a:t>Creates a strong argument for not entrusting the management and operation of public services to market forces</a:t>
            </a:r>
          </a:p>
        </p:txBody>
      </p:sp>
    </p:spTree>
    <p:extLst>
      <p:ext uri="{BB962C8B-B14F-4D97-AF65-F5344CB8AC3E}">
        <p14:creationId xmlns:p14="http://schemas.microsoft.com/office/powerpoint/2010/main" val="226974545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Theoretical View </a:t>
            </a:r>
          </a:p>
        </p:txBody>
      </p:sp>
      <p:sp>
        <p:nvSpPr>
          <p:cNvPr id="3" name="Content Placeholder 2"/>
          <p:cNvSpPr>
            <a:spLocks noGrp="1"/>
          </p:cNvSpPr>
          <p:nvPr>
            <p:ph idx="1"/>
          </p:nvPr>
        </p:nvSpPr>
        <p:spPr/>
        <p:txBody>
          <a:bodyPr/>
          <a:lstStyle/>
          <a:p>
            <a:r>
              <a:rPr lang="en-US" dirty="0"/>
              <a:t>Friedman V Freeman</a:t>
            </a:r>
          </a:p>
          <a:p>
            <a:endParaRPr lang="en-US" dirty="0"/>
          </a:p>
          <a:p>
            <a:r>
              <a:rPr lang="en-US" dirty="0"/>
              <a:t>Carillion collapse highlights the dangers of Friedman’s theory</a:t>
            </a:r>
          </a:p>
          <a:p>
            <a:pPr lvl="1">
              <a:buFont typeface="Wingdings" charset="2"/>
              <a:buChar char="Ø"/>
            </a:pPr>
            <a:r>
              <a:rPr lang="en-US" dirty="0"/>
              <a:t>There are many victims in the Carillion collapse and not only shareholders</a:t>
            </a:r>
          </a:p>
          <a:p>
            <a:pPr lvl="1">
              <a:buFont typeface="Wingdings" charset="2"/>
              <a:buChar char="Ø"/>
            </a:pPr>
            <a:endParaRPr lang="en-US" dirty="0"/>
          </a:p>
          <a:p>
            <a:r>
              <a:rPr lang="en-US" dirty="0"/>
              <a:t>Carillion collapse argues for Freeman stakeholder theory</a:t>
            </a:r>
          </a:p>
          <a:p>
            <a:pPr lvl="1">
              <a:buFont typeface="Wingdings" charset="2"/>
              <a:buChar char="Ø"/>
            </a:pPr>
            <a:r>
              <a:rPr lang="en-US" dirty="0"/>
              <a:t>Particularly for an </a:t>
            </a:r>
            <a:r>
              <a:rPr lang="en-US" dirty="0" err="1"/>
              <a:t>organisation</a:t>
            </a:r>
            <a:r>
              <a:rPr lang="en-US" dirty="0"/>
              <a:t> with such close links to the State</a:t>
            </a:r>
          </a:p>
          <a:p>
            <a:pPr lvl="1">
              <a:buFont typeface="Wingdings" charset="2"/>
              <a:buChar char="Ø"/>
            </a:pPr>
            <a:r>
              <a:rPr lang="en-US" dirty="0"/>
              <a:t>It argues that an </a:t>
            </a:r>
            <a:r>
              <a:rPr lang="en-US" dirty="0" err="1"/>
              <a:t>organisation</a:t>
            </a:r>
            <a:r>
              <a:rPr lang="en-US" dirty="0"/>
              <a:t> so close to the state should not only have a robust CSR policy but should be regulated by the government to ensure that it’s run in the interests of </a:t>
            </a:r>
            <a:r>
              <a:rPr lang="en-US" b="1" dirty="0"/>
              <a:t>ALL </a:t>
            </a:r>
            <a:r>
              <a:rPr lang="en-US" dirty="0"/>
              <a:t>stakeholders</a:t>
            </a:r>
          </a:p>
          <a:p>
            <a:pPr>
              <a:buFont typeface="Arial" charset="0"/>
              <a:buChar char="•"/>
            </a:pPr>
            <a:endParaRPr lang="en-US" dirty="0"/>
          </a:p>
        </p:txBody>
      </p:sp>
    </p:spTree>
    <p:extLst>
      <p:ext uri="{BB962C8B-B14F-4D97-AF65-F5344CB8AC3E}">
        <p14:creationId xmlns:p14="http://schemas.microsoft.com/office/powerpoint/2010/main" val="56995749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69408"/>
          </a:xfrm>
        </p:spPr>
        <p:txBody>
          <a:bodyPr/>
          <a:lstStyle/>
          <a:p>
            <a:r>
              <a:rPr lang="en-US" b="1" dirty="0"/>
              <a:t>Summary</a:t>
            </a:r>
          </a:p>
        </p:txBody>
      </p:sp>
      <p:sp>
        <p:nvSpPr>
          <p:cNvPr id="3" name="Content Placeholder 2"/>
          <p:cNvSpPr>
            <a:spLocks noGrp="1"/>
          </p:cNvSpPr>
          <p:nvPr>
            <p:ph idx="1"/>
          </p:nvPr>
        </p:nvSpPr>
        <p:spPr>
          <a:xfrm>
            <a:off x="838200" y="1320800"/>
            <a:ext cx="10515600" cy="4856163"/>
          </a:xfrm>
        </p:spPr>
        <p:txBody>
          <a:bodyPr>
            <a:normAutofit fontScale="92500" lnSpcReduction="20000"/>
          </a:bodyPr>
          <a:lstStyle/>
          <a:p>
            <a:r>
              <a:rPr lang="en-US" dirty="0"/>
              <a:t>Carillion was set up partly to serve the public 19 years ago.  </a:t>
            </a:r>
          </a:p>
          <a:p>
            <a:endParaRPr lang="en-US" dirty="0"/>
          </a:p>
          <a:p>
            <a:r>
              <a:rPr lang="en-US" dirty="0"/>
              <a:t>Even though the government monitored the running of the company, this was ineffective</a:t>
            </a:r>
          </a:p>
          <a:p>
            <a:endParaRPr lang="en-US" dirty="0"/>
          </a:p>
          <a:p>
            <a:r>
              <a:rPr lang="en-US" dirty="0"/>
              <a:t>Despite poor financial performance, stakeholders with high power and influence were rewarded at the expense of other stakeholders</a:t>
            </a:r>
          </a:p>
          <a:p>
            <a:endParaRPr lang="en-US" dirty="0"/>
          </a:p>
          <a:p>
            <a:r>
              <a:rPr lang="en-US" dirty="0"/>
              <a:t>Despite the financial state of the company, high value / high profile contracts were awarded to the company </a:t>
            </a:r>
          </a:p>
          <a:p>
            <a:endParaRPr lang="en-US" dirty="0"/>
          </a:p>
          <a:p>
            <a:r>
              <a:rPr lang="en-US" dirty="0"/>
              <a:t>The many costs associated with the collapse of Carillion will be funded by the taxpayer</a:t>
            </a:r>
          </a:p>
        </p:txBody>
      </p:sp>
    </p:spTree>
    <p:extLst>
      <p:ext uri="{BB962C8B-B14F-4D97-AF65-F5344CB8AC3E}">
        <p14:creationId xmlns:p14="http://schemas.microsoft.com/office/powerpoint/2010/main" val="18581724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9B20C-E3C7-CF49-955D-C665A3C2C299}"/>
              </a:ext>
            </a:extLst>
          </p:cNvPr>
          <p:cNvSpPr>
            <a:spLocks noGrp="1"/>
          </p:cNvSpPr>
          <p:nvPr>
            <p:ph type="title"/>
          </p:nvPr>
        </p:nvSpPr>
        <p:spPr/>
        <p:txBody>
          <a:bodyPr/>
          <a:lstStyle/>
          <a:p>
            <a:r>
              <a:rPr lang="en-US" b="1" dirty="0"/>
              <a:t>Discussion</a:t>
            </a:r>
          </a:p>
        </p:txBody>
      </p:sp>
      <p:sp>
        <p:nvSpPr>
          <p:cNvPr id="3" name="Content Placeholder 2">
            <a:extLst>
              <a:ext uri="{FF2B5EF4-FFF2-40B4-BE49-F238E27FC236}">
                <a16:creationId xmlns:a16="http://schemas.microsoft.com/office/drawing/2014/main" id="{AFC284D5-E47D-AD44-A33E-C55B9EF7CFBC}"/>
              </a:ext>
            </a:extLst>
          </p:cNvPr>
          <p:cNvSpPr>
            <a:spLocks noGrp="1"/>
          </p:cNvSpPr>
          <p:nvPr>
            <p:ph idx="1"/>
          </p:nvPr>
        </p:nvSpPr>
        <p:spPr/>
        <p:txBody>
          <a:bodyPr/>
          <a:lstStyle/>
          <a:p>
            <a:pPr marL="0" indent="0">
              <a:buNone/>
            </a:pPr>
            <a:r>
              <a:rPr lang="en-US" dirty="0"/>
              <a:t>Do you think the UK Government behaved in a socially responsibly way in its relationship with Carillion?</a:t>
            </a:r>
          </a:p>
          <a:p>
            <a:pPr marL="0" indent="0">
              <a:buNone/>
            </a:pPr>
            <a:endParaRPr lang="en-US" dirty="0"/>
          </a:p>
          <a:p>
            <a:pPr marL="0" indent="0">
              <a:buNone/>
            </a:pPr>
            <a:r>
              <a:rPr lang="en-US" dirty="0"/>
              <a:t>How could the UK Government’s procurement activities be improved?</a:t>
            </a:r>
          </a:p>
        </p:txBody>
      </p:sp>
    </p:spTree>
    <p:extLst>
      <p:ext uri="{BB962C8B-B14F-4D97-AF65-F5344CB8AC3E}">
        <p14:creationId xmlns:p14="http://schemas.microsoft.com/office/powerpoint/2010/main" val="232934722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01066"/>
          </a:xfrm>
        </p:spPr>
        <p:txBody>
          <a:bodyPr/>
          <a:lstStyle/>
          <a:p>
            <a:r>
              <a:rPr lang="en-US" b="1" dirty="0"/>
              <a:t>References</a:t>
            </a:r>
          </a:p>
        </p:txBody>
      </p:sp>
      <p:sp>
        <p:nvSpPr>
          <p:cNvPr id="3" name="Content Placeholder 2"/>
          <p:cNvSpPr>
            <a:spLocks noGrp="1"/>
          </p:cNvSpPr>
          <p:nvPr>
            <p:ph idx="1"/>
          </p:nvPr>
        </p:nvSpPr>
        <p:spPr>
          <a:xfrm>
            <a:off x="838200" y="1166192"/>
            <a:ext cx="10515600" cy="5010771"/>
          </a:xfrm>
        </p:spPr>
        <p:txBody>
          <a:bodyPr>
            <a:normAutofit fontScale="92500" lnSpcReduction="20000"/>
          </a:bodyPr>
          <a:lstStyle/>
          <a:p>
            <a:pPr marL="0" indent="0">
              <a:buNone/>
            </a:pPr>
            <a:r>
              <a:rPr lang="en-US" sz="1600" dirty="0"/>
              <a:t>Cox, J. 2018. </a:t>
            </a:r>
            <a:r>
              <a:rPr lang="en-US" sz="1600" i="1" dirty="0"/>
              <a:t>Carillion collapse: Government contractor enters compulsory liquidation 'with immediate effect'</a:t>
            </a:r>
            <a:r>
              <a:rPr lang="en-US" sz="1600" dirty="0"/>
              <a:t>. [ONLINE] Available at: </a:t>
            </a:r>
            <a:r>
              <a:rPr lang="en-US" sz="1600" dirty="0">
                <a:hlinkClick r:id="rId2"/>
              </a:rPr>
              <a:t>https://www.independent.co.uk/news/uk/home-news/carillion-latest-compulsory-liquidation-contractor-prisons-hs2-united-kingdom-a8159326.html</a:t>
            </a:r>
            <a:r>
              <a:rPr lang="en-US" sz="1600" dirty="0"/>
              <a:t>. [Accessed 23 April 2018].</a:t>
            </a:r>
          </a:p>
          <a:p>
            <a:pPr marL="0" indent="0">
              <a:buNone/>
            </a:pPr>
            <a:endParaRPr lang="en-US" sz="1600" dirty="0"/>
          </a:p>
          <a:p>
            <a:pPr marL="0" indent="0">
              <a:buNone/>
            </a:pPr>
            <a:r>
              <a:rPr lang="en-US" sz="1600" dirty="0"/>
              <a:t>West, K. 2018. </a:t>
            </a:r>
            <a:r>
              <a:rPr lang="en-US" sz="1600" i="1" dirty="0"/>
              <a:t>The Observer Carillion in crisis as outsourcing operation crumbles under debt</a:t>
            </a:r>
            <a:r>
              <a:rPr lang="en-US" sz="1600" dirty="0"/>
              <a:t>. [ONLINE] Available at: </a:t>
            </a:r>
            <a:r>
              <a:rPr lang="en-US" sz="1600" dirty="0">
                <a:hlinkClick r:id="rId3"/>
              </a:rPr>
              <a:t>https://www.theguardian.com/business/2018/jan/13/carillion-in-crisis-outsourcing-operation-debts-rescue-talks</a:t>
            </a:r>
            <a:r>
              <a:rPr lang="en-US" sz="1600" dirty="0"/>
              <a:t>. [Accessed 23 April 2018].</a:t>
            </a:r>
          </a:p>
          <a:p>
            <a:pPr marL="0" indent="0">
              <a:buNone/>
            </a:pPr>
            <a:endParaRPr lang="en-US" sz="1600" dirty="0"/>
          </a:p>
          <a:p>
            <a:pPr marL="0" indent="0">
              <a:buNone/>
            </a:pPr>
            <a:r>
              <a:rPr lang="en-US" sz="1600" dirty="0"/>
              <a:t>Minton, A. 1999. </a:t>
            </a:r>
            <a:r>
              <a:rPr lang="en-US" sz="1600" i="1" dirty="0"/>
              <a:t>Tarmac spins off construction arm as Carillion</a:t>
            </a:r>
            <a:r>
              <a:rPr lang="en-US" sz="1600" dirty="0"/>
              <a:t>. [ONLINE] Available at: </a:t>
            </a:r>
            <a:r>
              <a:rPr lang="en-US" sz="1600" dirty="0">
                <a:hlinkClick r:id="rId4"/>
              </a:rPr>
              <a:t>https://www.independent.co.uk/news/business/tarmac-spins-off-construction-arm-as-carillion-1100147.html</a:t>
            </a:r>
            <a:r>
              <a:rPr lang="en-US" sz="1600" dirty="0"/>
              <a:t>. [Accessed 23 April 2018].</a:t>
            </a:r>
          </a:p>
          <a:p>
            <a:pPr marL="0" indent="0">
              <a:buNone/>
            </a:pPr>
            <a:endParaRPr lang="en-US" sz="1600" dirty="0"/>
          </a:p>
          <a:p>
            <a:pPr marL="0" indent="0">
              <a:buNone/>
            </a:pPr>
            <a:r>
              <a:rPr lang="en-US" sz="1600" dirty="0"/>
              <a:t>Chu, B. 2017. </a:t>
            </a:r>
            <a:r>
              <a:rPr lang="en-US" sz="1600" i="1" dirty="0"/>
              <a:t>What is the Private Finance Initiative? And do </a:t>
            </a:r>
            <a:r>
              <a:rPr lang="en-US" sz="1600" i="1" dirty="0" err="1"/>
              <a:t>Labour's</a:t>
            </a:r>
            <a:r>
              <a:rPr lang="en-US" sz="1600" i="1" dirty="0"/>
              <a:t> plans to take it back 'in-house' make any sense?</a:t>
            </a:r>
            <a:r>
              <a:rPr lang="en-US" sz="1600" dirty="0"/>
              <a:t>. [ONLINE] Available at: </a:t>
            </a:r>
            <a:r>
              <a:rPr lang="en-US" sz="1600" dirty="0">
                <a:hlinkClick r:id="rId5"/>
              </a:rPr>
              <a:t>https://www.independent.co.uk/news/business/analysis-and-features/labour-pfi-john-mcdonnell-scheme-government-hospitals-private-finance-initiative-party-conference-a7966521.html</a:t>
            </a:r>
            <a:r>
              <a:rPr lang="en-US" sz="1600" dirty="0"/>
              <a:t>. [Accessed 23 April 2018].</a:t>
            </a:r>
          </a:p>
          <a:p>
            <a:pPr marL="0" indent="0">
              <a:buNone/>
            </a:pPr>
            <a:endParaRPr lang="en-US" sz="1600" dirty="0"/>
          </a:p>
          <a:p>
            <a:pPr marL="0" indent="0">
              <a:buNone/>
            </a:pPr>
            <a:r>
              <a:rPr lang="en-US" sz="1600" dirty="0"/>
              <a:t>Thomas, D. 2018. </a:t>
            </a:r>
            <a:r>
              <a:rPr lang="en-US" sz="1600" i="1" dirty="0"/>
              <a:t>Where did it go wrong for Carillion?</a:t>
            </a:r>
            <a:r>
              <a:rPr lang="en-US" sz="1600" dirty="0"/>
              <a:t>. [ONLINE] Available at: </a:t>
            </a:r>
            <a:r>
              <a:rPr lang="en-US" sz="1600" dirty="0">
                <a:hlinkClick r:id="rId6"/>
              </a:rPr>
              <a:t>http://www.bbc.co.uk/news/business-42666275</a:t>
            </a:r>
            <a:r>
              <a:rPr lang="en-US" sz="1600" dirty="0"/>
              <a:t>. [Accessed 23 April 2018].</a:t>
            </a:r>
          </a:p>
          <a:p>
            <a:pPr marL="0" indent="0">
              <a:buNone/>
            </a:pPr>
            <a:endParaRPr lang="en-US" sz="1600" dirty="0"/>
          </a:p>
          <a:p>
            <a:pPr marL="0" indent="0">
              <a:buNone/>
            </a:pPr>
            <a:r>
              <a:rPr lang="en-US" sz="1600" dirty="0"/>
              <a:t>Cecil, N. 2018. </a:t>
            </a:r>
            <a:r>
              <a:rPr lang="en-US" sz="1600" i="1" dirty="0"/>
              <a:t>Carillion news: Taxpayer picks up bill as Government scrambles to stop construction giant's collapse causing chaos in schools and hospitals</a:t>
            </a:r>
            <a:r>
              <a:rPr lang="en-US" sz="1600" dirty="0"/>
              <a:t>. [ONLINE] Available at: </a:t>
            </a:r>
            <a:r>
              <a:rPr lang="en-US" sz="1600" dirty="0">
                <a:hlinkClick r:id="rId7"/>
              </a:rPr>
              <a:t>https://www.standard.co.uk/news/politics/carillion-news-taxpayer-picks-up-bill-as-government-scrambles-to-stop-construction-giants-collapse-a3740191.html</a:t>
            </a:r>
            <a:r>
              <a:rPr lang="en-US" sz="1600" dirty="0"/>
              <a:t>. [Accessed 23 April 2018].</a:t>
            </a:r>
          </a:p>
          <a:p>
            <a:pPr marL="0" marR="0" lvl="0" indent="0" defTabSz="914400" eaLnBrk="1" fontAlgn="auto" latinLnBrk="0" hangingPunct="1">
              <a:lnSpc>
                <a:spcPct val="100000"/>
              </a:lnSpc>
              <a:spcBef>
                <a:spcPts val="0"/>
              </a:spcBef>
              <a:spcAft>
                <a:spcPts val="0"/>
              </a:spcAft>
              <a:buClrTx/>
              <a:buSzTx/>
              <a:buFontTx/>
              <a:buNone/>
              <a:tabLst/>
              <a:defRPr/>
            </a:pPr>
            <a:endParaRPr lang="en-US" sz="1600" dirty="0"/>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spTree>
    <p:extLst>
      <p:ext uri="{BB962C8B-B14F-4D97-AF65-F5344CB8AC3E}">
        <p14:creationId xmlns:p14="http://schemas.microsoft.com/office/powerpoint/2010/main" val="254162307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48058"/>
          </a:xfrm>
        </p:spPr>
        <p:txBody>
          <a:bodyPr/>
          <a:lstStyle/>
          <a:p>
            <a:r>
              <a:rPr lang="en-US" b="1" dirty="0"/>
              <a:t>References</a:t>
            </a:r>
          </a:p>
        </p:txBody>
      </p:sp>
      <p:sp>
        <p:nvSpPr>
          <p:cNvPr id="3" name="Content Placeholder 2"/>
          <p:cNvSpPr>
            <a:spLocks noGrp="1"/>
          </p:cNvSpPr>
          <p:nvPr>
            <p:ph idx="1"/>
          </p:nvPr>
        </p:nvSpPr>
        <p:spPr>
          <a:xfrm>
            <a:off x="838200" y="1272209"/>
            <a:ext cx="10515600" cy="5314858"/>
          </a:xfrm>
        </p:spPr>
        <p:txBody>
          <a:bodyPr>
            <a:normAutofit/>
          </a:bodyPr>
          <a:lstStyle/>
          <a:p>
            <a:pPr marL="0" lvl="0" indent="0">
              <a:lnSpc>
                <a:spcPct val="100000"/>
              </a:lnSpc>
              <a:spcBef>
                <a:spcPts val="0"/>
              </a:spcBef>
              <a:buNone/>
            </a:pPr>
            <a:r>
              <a:rPr lang="en-US" sz="1500" dirty="0"/>
              <a:t>Alderson, L. 2018. </a:t>
            </a:r>
            <a:r>
              <a:rPr lang="en-US" sz="1500" i="1" dirty="0"/>
              <a:t>Carillion: The collapse and the chaos</a:t>
            </a:r>
            <a:r>
              <a:rPr lang="en-US" sz="1500" dirty="0"/>
              <a:t>. [ONLINE] Available at: </a:t>
            </a:r>
            <a:r>
              <a:rPr lang="en-US" sz="1500" dirty="0">
                <a:hlinkClick r:id="rId3"/>
              </a:rPr>
              <a:t>https://www.constructionnews.co.uk/companies/contractors/carillion/carillion-the-collapse-and-the-chaos/10027099.article</a:t>
            </a:r>
            <a:r>
              <a:rPr lang="en-US" sz="1500" dirty="0"/>
              <a:t>. [Accessed 24 April 2018].</a:t>
            </a:r>
          </a:p>
          <a:p>
            <a:pPr marL="0" lvl="0" indent="0">
              <a:lnSpc>
                <a:spcPct val="100000"/>
              </a:lnSpc>
              <a:spcBef>
                <a:spcPts val="0"/>
              </a:spcBef>
              <a:buNone/>
            </a:pPr>
            <a:endParaRPr lang="en-US" sz="1500" dirty="0"/>
          </a:p>
          <a:p>
            <a:pPr marL="0" lvl="0" indent="0">
              <a:lnSpc>
                <a:spcPct val="100000"/>
              </a:lnSpc>
              <a:spcBef>
                <a:spcPts val="0"/>
              </a:spcBef>
              <a:buNone/>
            </a:pPr>
            <a:r>
              <a:rPr lang="en-US" sz="1600" dirty="0"/>
              <a:t>Brummer, A. 2018. </a:t>
            </a:r>
            <a:r>
              <a:rPr lang="en-US" sz="1600" i="1" dirty="0"/>
              <a:t>ALEX BRUMMER: A giant Ponzi scheme that deserved to go to the wall... even though Carillion's collapse shames capitalism and puts the wind in </a:t>
            </a:r>
            <a:r>
              <a:rPr lang="en-US" sz="1600" i="1" dirty="0" err="1"/>
              <a:t>Labour's</a:t>
            </a:r>
            <a:r>
              <a:rPr lang="en-US" sz="1600" i="1" dirty="0"/>
              <a:t> sails</a:t>
            </a:r>
            <a:r>
              <a:rPr lang="en-US" sz="1600" dirty="0"/>
              <a:t>. [ONLINE] Available at: </a:t>
            </a:r>
            <a:r>
              <a:rPr lang="en-US" sz="1600" dirty="0">
                <a:hlinkClick r:id="rId4"/>
              </a:rPr>
              <a:t>http://www.dailymail.co.uk/debate/article-5273135/ALEX-BRUMMER-Carillion-deserved-wall.html</a:t>
            </a:r>
            <a:r>
              <a:rPr lang="en-US" sz="1600" dirty="0"/>
              <a:t>. [Accessed 1 May 2018].</a:t>
            </a:r>
          </a:p>
          <a:p>
            <a:pPr marL="0" lvl="0" indent="0">
              <a:lnSpc>
                <a:spcPct val="100000"/>
              </a:lnSpc>
              <a:spcBef>
                <a:spcPts val="0"/>
              </a:spcBef>
              <a:buNone/>
            </a:pPr>
            <a:endParaRPr lang="en-US" sz="1600" dirty="0"/>
          </a:p>
          <a:p>
            <a:pPr marL="0" lvl="0" indent="0">
              <a:lnSpc>
                <a:spcPct val="100000"/>
              </a:lnSpc>
              <a:spcBef>
                <a:spcPts val="0"/>
              </a:spcBef>
              <a:buNone/>
            </a:pPr>
            <a:r>
              <a:rPr lang="en-US" sz="1600" dirty="0" err="1"/>
              <a:t>Blackhurst</a:t>
            </a:r>
            <a:r>
              <a:rPr lang="en-US" sz="1600" dirty="0"/>
              <a:t>, C. 2018. </a:t>
            </a:r>
            <a:r>
              <a:rPr lang="en-US" sz="1600" i="1" dirty="0"/>
              <a:t>Carillion collapse: A flawed system is to blame more than management excess</a:t>
            </a:r>
            <a:r>
              <a:rPr lang="en-US" sz="1600" dirty="0"/>
              <a:t>. [ONLINE] Available at: </a:t>
            </a:r>
            <a:r>
              <a:rPr lang="en-US" sz="1600" dirty="0">
                <a:hlinkClick r:id="rId5"/>
              </a:rPr>
              <a:t>https://www.independent.co.uk/news/business/comment/carillion-collapse-public-sector-partnerships-pfi-managers-pay-income-a8168086.html</a:t>
            </a:r>
            <a:r>
              <a:rPr lang="en-US" sz="1600" dirty="0"/>
              <a:t>. [Accessed 1 May 2018].</a:t>
            </a:r>
          </a:p>
          <a:p>
            <a:pPr marL="0" lvl="0" indent="0">
              <a:lnSpc>
                <a:spcPct val="100000"/>
              </a:lnSpc>
              <a:spcBef>
                <a:spcPts val="0"/>
              </a:spcBef>
              <a:buNone/>
            </a:pPr>
            <a:endParaRPr lang="en-US" sz="1600" dirty="0"/>
          </a:p>
          <a:p>
            <a:pPr marL="0" lvl="0" indent="0">
              <a:lnSpc>
                <a:spcPct val="100000"/>
              </a:lnSpc>
              <a:spcBef>
                <a:spcPts val="0"/>
              </a:spcBef>
              <a:buNone/>
            </a:pPr>
            <a:r>
              <a:rPr lang="en-US" sz="1600" dirty="0"/>
              <a:t>BBC News. 2018. </a:t>
            </a:r>
            <a:r>
              <a:rPr lang="en-US" sz="1600" i="1" dirty="0"/>
              <a:t>Carillion: Six charts that explain what happened</a:t>
            </a:r>
            <a:r>
              <a:rPr lang="en-US" sz="1600" dirty="0"/>
              <a:t>. [ONLINE] Available at: </a:t>
            </a:r>
            <a:r>
              <a:rPr lang="en-US" sz="1600" dirty="0">
                <a:hlinkClick r:id="rId6"/>
              </a:rPr>
              <a:t>http://www.bbc.co.uk/news/uk-42731762</a:t>
            </a:r>
            <a:r>
              <a:rPr lang="en-US" sz="1600" dirty="0"/>
              <a:t>. [Accessed 24 April 2018].</a:t>
            </a:r>
            <a:endParaRPr lang="en-US" sz="1500" dirty="0"/>
          </a:p>
          <a:p>
            <a:pPr marL="0" lvl="0" indent="0">
              <a:lnSpc>
                <a:spcPct val="100000"/>
              </a:lnSpc>
              <a:spcBef>
                <a:spcPts val="0"/>
              </a:spcBef>
              <a:buNone/>
            </a:pPr>
            <a:endParaRPr lang="en-US" sz="1500" dirty="0"/>
          </a:p>
          <a:p>
            <a:pPr marL="0" lvl="0" indent="0">
              <a:lnSpc>
                <a:spcPct val="100000"/>
              </a:lnSpc>
              <a:spcBef>
                <a:spcPts val="0"/>
              </a:spcBef>
              <a:buNone/>
            </a:pPr>
            <a:r>
              <a:rPr lang="en-US" sz="1600" dirty="0" err="1"/>
              <a:t>Kollewe</a:t>
            </a:r>
            <a:r>
              <a:rPr lang="en-US" sz="1600" dirty="0"/>
              <a:t>, J. 2018. </a:t>
            </a:r>
            <a:r>
              <a:rPr lang="en-US" sz="1600" i="1" dirty="0"/>
              <a:t>Carillion casualty: landscaper owed £1m that could go bust</a:t>
            </a:r>
            <a:r>
              <a:rPr lang="en-US" sz="1600" dirty="0"/>
              <a:t>. [ONLINE] Available at: </a:t>
            </a:r>
            <a:r>
              <a:rPr lang="en-US" sz="1600" dirty="0">
                <a:hlinkClick r:id="rId7"/>
              </a:rPr>
              <a:t>https://www.theguardian.com/business/2018/jan/16/carillion-casualty-landscaper-owed-1m-could-go-bust</a:t>
            </a:r>
            <a:r>
              <a:rPr lang="en-US" sz="1600" dirty="0"/>
              <a:t>. [Accessed 24 April 2018].</a:t>
            </a:r>
          </a:p>
          <a:p>
            <a:pPr marL="0" lvl="0" indent="0">
              <a:lnSpc>
                <a:spcPct val="100000"/>
              </a:lnSpc>
              <a:spcBef>
                <a:spcPts val="0"/>
              </a:spcBef>
              <a:buNone/>
            </a:pPr>
            <a:endParaRPr lang="en-US" sz="1600" dirty="0"/>
          </a:p>
          <a:p>
            <a:pPr marL="0" lvl="0" indent="0">
              <a:lnSpc>
                <a:spcPct val="100000"/>
              </a:lnSpc>
              <a:spcBef>
                <a:spcPts val="0"/>
              </a:spcBef>
              <a:buNone/>
            </a:pPr>
            <a:r>
              <a:rPr lang="en-US" sz="1600" dirty="0" err="1"/>
              <a:t>Plimmer</a:t>
            </a:r>
            <a:r>
              <a:rPr lang="en-US" sz="1600" dirty="0"/>
              <a:t>, G. &amp; Ford, J. 2018. </a:t>
            </a:r>
            <a:r>
              <a:rPr lang="en-US" sz="1600" i="1" dirty="0"/>
              <a:t>Carillion ran up debts and sold assets to fill £217m dividend gap</a:t>
            </a:r>
            <a:r>
              <a:rPr lang="en-US" sz="1600" dirty="0"/>
              <a:t>. [ONLINE] Available at: </a:t>
            </a:r>
            <a:r>
              <a:rPr lang="en-US" sz="1600" dirty="0">
                <a:hlinkClick r:id="rId8"/>
              </a:rPr>
              <a:t>https://www.ft.com/content/f5bbf3a2-01e0-11e8-9650-9c0ad2d7c5b5</a:t>
            </a:r>
            <a:r>
              <a:rPr lang="en-US" sz="1600" dirty="0"/>
              <a:t>. [Accessed 1 May 2018].</a:t>
            </a:r>
            <a:endParaRPr lang="en-US" sz="1500" dirty="0"/>
          </a:p>
          <a:p>
            <a:pPr marL="0" lvl="0" indent="0">
              <a:lnSpc>
                <a:spcPct val="100000"/>
              </a:lnSpc>
              <a:spcBef>
                <a:spcPts val="0"/>
              </a:spcBef>
              <a:buNone/>
            </a:pPr>
            <a:endParaRPr lang="en-US" sz="1500" dirty="0"/>
          </a:p>
        </p:txBody>
      </p:sp>
    </p:spTree>
    <p:extLst>
      <p:ext uri="{BB962C8B-B14F-4D97-AF65-F5344CB8AC3E}">
        <p14:creationId xmlns:p14="http://schemas.microsoft.com/office/powerpoint/2010/main" val="5114411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TotalTime>
  <Words>7988</Words>
  <Application>Microsoft Macintosh PowerPoint</Application>
  <PresentationFormat>Widescreen</PresentationFormat>
  <Paragraphs>1012</Paragraphs>
  <Slides>46</Slides>
  <Notes>40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46</vt:i4>
      </vt:variant>
    </vt:vector>
  </HeadingPairs>
  <TitlesOfParts>
    <vt:vector size="51" baseType="lpstr">
      <vt:lpstr>Arial</vt:lpstr>
      <vt:lpstr>Calibri</vt:lpstr>
      <vt:lpstr>Calibri Light</vt:lpstr>
      <vt:lpstr>Wingdings</vt:lpstr>
      <vt:lpstr>Office Theme</vt:lpstr>
      <vt:lpstr>Procurement &amp;  Supply Chain Management</vt:lpstr>
      <vt:lpstr>Socially Responsible Procurement </vt:lpstr>
      <vt:lpstr>Recommended reading</vt:lpstr>
      <vt:lpstr>(1.1) The three pillars of sustainability</vt:lpstr>
      <vt:lpstr>Sustainable procurement</vt:lpstr>
      <vt:lpstr>Pressure on organisations</vt:lpstr>
      <vt:lpstr>Corporate Social Responsibility (CSR)</vt:lpstr>
      <vt:lpstr>Promoting CSR, and CDP</vt:lpstr>
      <vt:lpstr>CSR and diversity in the supply chain</vt:lpstr>
      <vt:lpstr>Globalisation vs green logistics</vt:lpstr>
      <vt:lpstr>External pressure on organisations</vt:lpstr>
      <vt:lpstr>(2.2) Carbon footprint</vt:lpstr>
      <vt:lpstr>(2.2) Environmental impacts of storage and transportation (1)</vt:lpstr>
      <vt:lpstr>(2.2) Environmental impacts of storage and transportation (2)</vt:lpstr>
      <vt:lpstr>Reducing the impact on the environment</vt:lpstr>
      <vt:lpstr>CSR policies and standards</vt:lpstr>
      <vt:lpstr>Social, ecological and economic impacts</vt:lpstr>
      <vt:lpstr>Social impact</vt:lpstr>
      <vt:lpstr>Triple bottom line</vt:lpstr>
      <vt:lpstr>Energy and water consumption</vt:lpstr>
      <vt:lpstr>Greenhouse gases and waste</vt:lpstr>
      <vt:lpstr>Social and economic metrics</vt:lpstr>
      <vt:lpstr>KPIs</vt:lpstr>
      <vt:lpstr>Examples of KPIs</vt:lpstr>
      <vt:lpstr>CSR Audits</vt:lpstr>
      <vt:lpstr>Regulatory frameworks</vt:lpstr>
      <vt:lpstr>Examples of regulations</vt:lpstr>
      <vt:lpstr>Case Study</vt:lpstr>
      <vt:lpstr>Carillion History</vt:lpstr>
      <vt:lpstr>Key facts</vt:lpstr>
      <vt:lpstr>What happened?</vt:lpstr>
      <vt:lpstr>Chronology of Key Events</vt:lpstr>
      <vt:lpstr>PowerPoint Presentation</vt:lpstr>
      <vt:lpstr>Why did Carillion collapse?</vt:lpstr>
      <vt:lpstr>The Aftermath</vt:lpstr>
      <vt:lpstr>Carillion Stakeholders Impact/Involvement Analysis</vt:lpstr>
      <vt:lpstr>Stakeholder Power Matrix</vt:lpstr>
      <vt:lpstr>The Mismanagement Accusations</vt:lpstr>
      <vt:lpstr>PowerPoint Presentation</vt:lpstr>
      <vt:lpstr>Societal Impact</vt:lpstr>
      <vt:lpstr>The State Impact </vt:lpstr>
      <vt:lpstr>Theoretical View </vt:lpstr>
      <vt:lpstr>Summary</vt:lpstr>
      <vt:lpstr>Discussion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Procurement &amp;  Supply Chain Management</dc:title>
  <dc:creator>Carl Singleton</dc:creator>
  <cp:lastModifiedBy>Carl Singleton</cp:lastModifiedBy>
  <cp:revision>2</cp:revision>
  <dcterms:created xsi:type="dcterms:W3CDTF">2019-05-31T06:33:44Z</dcterms:created>
  <dcterms:modified xsi:type="dcterms:W3CDTF">2019-05-31T06:47:27Z</dcterms:modified>
</cp:coreProperties>
</file>