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5" r:id="rId10"/>
    <p:sldId id="264" r:id="rId11"/>
  </p:sldIdLst>
  <p:sldSz cx="18288000" cy="10287000"/>
  <p:notesSz cx="6858000" cy="9144000"/>
  <p:embeddedFontLst>
    <p:embeddedFont>
      <p:font typeface="Aharoni" panose="02010803020104030203" pitchFamily="2" charset="-79"/>
      <p:bold r:id="rId12"/>
    </p:embeddedFont>
    <p:embeddedFont>
      <p:font typeface="Calibri" panose="020F0502020204030204" pitchFamily="34" charset="0"/>
      <p:regular r:id="rId13"/>
      <p:bold r:id="rId14"/>
      <p:italic r:id="rId15"/>
      <p:boldItalic r:id="rId16"/>
    </p:embeddedFont>
    <p:embeddedFont>
      <p:font typeface="Clear Sans Regular" panose="020B0604020202020204" charset="0"/>
      <p:regular r:id="rId17"/>
    </p:embeddedFont>
    <p:embeddedFont>
      <p:font typeface="Clear Sans Regular Bold" panose="020B0604020202020204" charset="0"/>
      <p:regular r:id="rId18"/>
    </p:embeddedFont>
    <p:embeddedFont>
      <p:font typeface="Forum" panose="020B0604020202020204" charset="0"/>
      <p:regular r:id="rId19"/>
    </p:embeddedFont>
    <p:embeddedFont>
      <p:font typeface="League Spartan" panose="020B0604020202020204" charset="0"/>
      <p:regular r:id="rId20"/>
    </p:embeddedFont>
    <p:embeddedFont>
      <p:font typeface="Libre Baskerville" panose="02000000000000000000" pitchFamily="2" charset="0"/>
      <p:regular r:id="rId21"/>
      <p:bold r:id="rId22"/>
      <p:italic r:id="rId23"/>
    </p:embeddedFont>
    <p:embeddedFont>
      <p:font typeface="Open Sans" panose="020B0606030504020204" pitchFamily="34" charset="0"/>
      <p:regular r:id="rId24"/>
      <p:bold r:id="rId25"/>
      <p:italic r:id="rId26"/>
      <p:boldItalic r:id="rId27"/>
    </p:embeddedFont>
    <p:embeddedFont>
      <p:font typeface="Roboto" panose="02000000000000000000" pitchFamily="2" charset="0"/>
      <p:regular r:id="rId28"/>
      <p:bold r:id="rId29"/>
      <p:italic r:id="rId30"/>
      <p:boldItalic r:id="rId3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52" d="100"/>
          <a:sy n="52" d="100"/>
        </p:scale>
        <p:origin x="456" y="3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font" Target="fonts/font2.fntdata"/><Relationship Id="rId18" Type="http://schemas.openxmlformats.org/officeDocument/2006/relationships/font" Target="fonts/font7.fntdata"/><Relationship Id="rId26" Type="http://schemas.openxmlformats.org/officeDocument/2006/relationships/font" Target="fonts/font15.fntdata"/><Relationship Id="rId3" Type="http://schemas.openxmlformats.org/officeDocument/2006/relationships/slide" Target="slides/slide2.xml"/><Relationship Id="rId21" Type="http://schemas.openxmlformats.org/officeDocument/2006/relationships/font" Target="fonts/font10.fntdata"/><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5" Type="http://schemas.openxmlformats.org/officeDocument/2006/relationships/font" Target="fonts/font14.fntdata"/><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font" Target="fonts/font9.fntdata"/><Relationship Id="rId29" Type="http://schemas.openxmlformats.org/officeDocument/2006/relationships/font" Target="fonts/font1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3.fntdata"/><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font" Target="fonts/font4.fntdata"/><Relationship Id="rId23" Type="http://schemas.openxmlformats.org/officeDocument/2006/relationships/font" Target="fonts/font12.fntdata"/><Relationship Id="rId28" Type="http://schemas.openxmlformats.org/officeDocument/2006/relationships/font" Target="fonts/font17.fntdata"/><Relationship Id="rId10" Type="http://schemas.openxmlformats.org/officeDocument/2006/relationships/slide" Target="slides/slide9.xml"/><Relationship Id="rId19" Type="http://schemas.openxmlformats.org/officeDocument/2006/relationships/font" Target="fonts/font8.fntdata"/><Relationship Id="rId31" Type="http://schemas.openxmlformats.org/officeDocument/2006/relationships/font" Target="fonts/font20.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 Id="rId22" Type="http://schemas.openxmlformats.org/officeDocument/2006/relationships/font" Target="fonts/font11.fntdata"/><Relationship Id="rId27" Type="http://schemas.openxmlformats.org/officeDocument/2006/relationships/font" Target="fonts/font16.fntdata"/><Relationship Id="rId30" Type="http://schemas.openxmlformats.org/officeDocument/2006/relationships/font" Target="fonts/font19.fntdata"/><Relationship Id="rId35" Type="http://schemas.openxmlformats.org/officeDocument/2006/relationships/tableStyles" Target="tableStyle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542C3C-C694-4480-87F7-BA4BA895A8AD}"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GB"/>
        </a:p>
      </dgm:t>
    </dgm:pt>
    <dgm:pt modelId="{0C3D4C08-CE3B-4A19-8FF9-71B27A674A44}">
      <dgm:prSet phldrT="[Text]"/>
      <dgm:spPr/>
      <dgm:t>
        <a:bodyPr/>
        <a:lstStyle/>
        <a:p>
          <a:r>
            <a:rPr lang="en-GB" dirty="0"/>
            <a:t>Ethical considerations</a:t>
          </a:r>
        </a:p>
      </dgm:t>
    </dgm:pt>
    <dgm:pt modelId="{32F00B61-C80B-4CE2-81FA-45BE3AC6F91F}" type="parTrans" cxnId="{52EB07CF-99AF-4715-AB63-B41C91CBF24B}">
      <dgm:prSet/>
      <dgm:spPr/>
      <dgm:t>
        <a:bodyPr/>
        <a:lstStyle/>
        <a:p>
          <a:endParaRPr lang="en-GB"/>
        </a:p>
      </dgm:t>
    </dgm:pt>
    <dgm:pt modelId="{6110C94A-9641-46BF-A42E-C7EB115E900E}" type="sibTrans" cxnId="{52EB07CF-99AF-4715-AB63-B41C91CBF24B}">
      <dgm:prSet/>
      <dgm:spPr/>
      <dgm:t>
        <a:bodyPr/>
        <a:lstStyle/>
        <a:p>
          <a:endParaRPr lang="en-GB"/>
        </a:p>
      </dgm:t>
    </dgm:pt>
    <dgm:pt modelId="{72A9AE76-EE15-4527-9BC4-6305A368F559}">
      <dgm:prSet phldrT="[Text]"/>
      <dgm:spPr/>
      <dgm:t>
        <a:bodyPr/>
        <a:lstStyle/>
        <a:p>
          <a:r>
            <a:rPr lang="en-GB" dirty="0"/>
            <a:t>consent</a:t>
          </a:r>
        </a:p>
      </dgm:t>
    </dgm:pt>
    <dgm:pt modelId="{AE1693BA-B3FE-43E2-B2AF-2CF3D12D82F4}" type="parTrans" cxnId="{904A0B52-1C65-4510-92FC-15822A5F54FE}">
      <dgm:prSet/>
      <dgm:spPr/>
      <dgm:t>
        <a:bodyPr/>
        <a:lstStyle/>
        <a:p>
          <a:endParaRPr lang="en-GB"/>
        </a:p>
      </dgm:t>
    </dgm:pt>
    <dgm:pt modelId="{2418E94C-2952-4D6A-8351-F4E9B725F297}" type="sibTrans" cxnId="{904A0B52-1C65-4510-92FC-15822A5F54FE}">
      <dgm:prSet/>
      <dgm:spPr/>
      <dgm:t>
        <a:bodyPr/>
        <a:lstStyle/>
        <a:p>
          <a:endParaRPr lang="en-GB"/>
        </a:p>
      </dgm:t>
    </dgm:pt>
    <dgm:pt modelId="{0E3CFF69-8BE0-4C2E-A71F-125795E0D231}">
      <dgm:prSet phldrT="[Text]"/>
      <dgm:spPr/>
      <dgm:t>
        <a:bodyPr/>
        <a:lstStyle/>
        <a:p>
          <a:r>
            <a:rPr lang="en-GB" dirty="0"/>
            <a:t>Respect </a:t>
          </a:r>
        </a:p>
      </dgm:t>
    </dgm:pt>
    <dgm:pt modelId="{D3A25003-95A1-4F0C-A22F-91D4CAFCC5BC}" type="parTrans" cxnId="{489F3F94-0625-479F-94D3-E3C547174EE7}">
      <dgm:prSet/>
      <dgm:spPr/>
      <dgm:t>
        <a:bodyPr/>
        <a:lstStyle/>
        <a:p>
          <a:endParaRPr lang="en-GB"/>
        </a:p>
      </dgm:t>
    </dgm:pt>
    <dgm:pt modelId="{72B7988F-8ACA-478E-944F-556A3053CFA1}" type="sibTrans" cxnId="{489F3F94-0625-479F-94D3-E3C547174EE7}">
      <dgm:prSet/>
      <dgm:spPr/>
      <dgm:t>
        <a:bodyPr/>
        <a:lstStyle/>
        <a:p>
          <a:endParaRPr lang="en-GB"/>
        </a:p>
      </dgm:t>
    </dgm:pt>
    <dgm:pt modelId="{D667CADB-BE13-4033-81BB-A81AEC8EB557}">
      <dgm:prSet phldrT="[Text]"/>
      <dgm:spPr/>
      <dgm:t>
        <a:bodyPr/>
        <a:lstStyle/>
        <a:p>
          <a:r>
            <a:rPr lang="en-GB" dirty="0"/>
            <a:t>values</a:t>
          </a:r>
        </a:p>
      </dgm:t>
    </dgm:pt>
    <dgm:pt modelId="{E987C7B5-33B8-49B4-81BA-650D1AA20B90}" type="parTrans" cxnId="{DB14F175-4775-48E0-B32A-22532132C244}">
      <dgm:prSet/>
      <dgm:spPr/>
      <dgm:t>
        <a:bodyPr/>
        <a:lstStyle/>
        <a:p>
          <a:endParaRPr lang="en-GB"/>
        </a:p>
      </dgm:t>
    </dgm:pt>
    <dgm:pt modelId="{991ECC45-D123-418E-B17E-D5A634AA584E}" type="sibTrans" cxnId="{DB14F175-4775-48E0-B32A-22532132C244}">
      <dgm:prSet/>
      <dgm:spPr/>
      <dgm:t>
        <a:bodyPr/>
        <a:lstStyle/>
        <a:p>
          <a:endParaRPr lang="en-GB"/>
        </a:p>
      </dgm:t>
    </dgm:pt>
    <dgm:pt modelId="{82B5ECB0-F4AC-4AFD-8E1E-FA40D3782BFB}">
      <dgm:prSet phldrT="[Text]"/>
      <dgm:spPr/>
      <dgm:t>
        <a:bodyPr/>
        <a:lstStyle/>
        <a:p>
          <a:r>
            <a:rPr lang="en-GB" dirty="0"/>
            <a:t>research</a:t>
          </a:r>
        </a:p>
      </dgm:t>
    </dgm:pt>
    <dgm:pt modelId="{94795D5D-FBE8-4FEB-BC7D-B7A7B9FB01CA}" type="parTrans" cxnId="{8148FE53-A21F-4FE1-8E12-4BD43C81974B}">
      <dgm:prSet/>
      <dgm:spPr/>
      <dgm:t>
        <a:bodyPr/>
        <a:lstStyle/>
        <a:p>
          <a:endParaRPr lang="en-GB"/>
        </a:p>
      </dgm:t>
    </dgm:pt>
    <dgm:pt modelId="{1D463606-2A38-43EB-9EAB-ECBF9245EC41}" type="sibTrans" cxnId="{8148FE53-A21F-4FE1-8E12-4BD43C81974B}">
      <dgm:prSet/>
      <dgm:spPr/>
      <dgm:t>
        <a:bodyPr/>
        <a:lstStyle/>
        <a:p>
          <a:endParaRPr lang="en-GB"/>
        </a:p>
      </dgm:t>
    </dgm:pt>
    <dgm:pt modelId="{5B5B49CE-9615-4741-A49F-CC6FFCE9C532}">
      <dgm:prSet phldrT="[Text]"/>
      <dgm:spPr/>
      <dgm:t>
        <a:bodyPr/>
        <a:lstStyle/>
        <a:p>
          <a:r>
            <a:rPr lang="en-GB" dirty="0"/>
            <a:t>honesty</a:t>
          </a:r>
        </a:p>
      </dgm:t>
    </dgm:pt>
    <dgm:pt modelId="{7B5F78AB-DE3F-4EAF-BABF-C29F0D3BA0AF}" type="parTrans" cxnId="{805C372D-9308-4167-A1D3-E2AC59C27C91}">
      <dgm:prSet/>
      <dgm:spPr/>
      <dgm:t>
        <a:bodyPr/>
        <a:lstStyle/>
        <a:p>
          <a:endParaRPr lang="en-GB"/>
        </a:p>
      </dgm:t>
    </dgm:pt>
    <dgm:pt modelId="{A5831801-6A46-4AAF-A174-DFD3D1AA4CA2}" type="sibTrans" cxnId="{805C372D-9308-4167-A1D3-E2AC59C27C91}">
      <dgm:prSet/>
      <dgm:spPr/>
      <dgm:t>
        <a:bodyPr/>
        <a:lstStyle/>
        <a:p>
          <a:endParaRPr lang="en-GB"/>
        </a:p>
      </dgm:t>
    </dgm:pt>
    <dgm:pt modelId="{4B25AE1D-1DBC-4360-971C-0C7EC768DD40}">
      <dgm:prSet phldrT="[Text]"/>
      <dgm:spPr/>
      <dgm:t>
        <a:bodyPr/>
        <a:lstStyle/>
        <a:p>
          <a:r>
            <a:rPr lang="en-GB" dirty="0"/>
            <a:t>privacy</a:t>
          </a:r>
        </a:p>
      </dgm:t>
    </dgm:pt>
    <dgm:pt modelId="{77412AB1-6438-4DA5-8D89-B2DC640506A1}" type="parTrans" cxnId="{D3A584A1-2A2C-4CFB-8B48-38D980DC1A11}">
      <dgm:prSet/>
      <dgm:spPr/>
      <dgm:t>
        <a:bodyPr/>
        <a:lstStyle/>
        <a:p>
          <a:endParaRPr lang="en-GB"/>
        </a:p>
      </dgm:t>
    </dgm:pt>
    <dgm:pt modelId="{0A4825EF-3F93-428A-8DC4-A4E5E638F1A2}" type="sibTrans" cxnId="{D3A584A1-2A2C-4CFB-8B48-38D980DC1A11}">
      <dgm:prSet/>
      <dgm:spPr/>
      <dgm:t>
        <a:bodyPr/>
        <a:lstStyle/>
        <a:p>
          <a:endParaRPr lang="en-GB"/>
        </a:p>
      </dgm:t>
    </dgm:pt>
    <dgm:pt modelId="{59BE6638-DE04-4D61-9931-C842C149E3B2}" type="pres">
      <dgm:prSet presAssocID="{CC542C3C-C694-4480-87F7-BA4BA895A8AD}" presName="Name0" presStyleCnt="0">
        <dgm:presLayoutVars>
          <dgm:chMax val="1"/>
          <dgm:chPref val="1"/>
          <dgm:dir/>
          <dgm:animOne val="branch"/>
          <dgm:animLvl val="lvl"/>
        </dgm:presLayoutVars>
      </dgm:prSet>
      <dgm:spPr/>
    </dgm:pt>
    <dgm:pt modelId="{EE3294D9-994D-4DFC-A9B3-A0619A4386F4}" type="pres">
      <dgm:prSet presAssocID="{0C3D4C08-CE3B-4A19-8FF9-71B27A674A44}" presName="Parent" presStyleLbl="node0" presStyleIdx="0" presStyleCnt="1">
        <dgm:presLayoutVars>
          <dgm:chMax val="6"/>
          <dgm:chPref val="6"/>
        </dgm:presLayoutVars>
      </dgm:prSet>
      <dgm:spPr/>
    </dgm:pt>
    <dgm:pt modelId="{339F4745-041C-41D5-8FBE-21D6C9A69A70}" type="pres">
      <dgm:prSet presAssocID="{72A9AE76-EE15-4527-9BC4-6305A368F559}" presName="Accent1" presStyleCnt="0"/>
      <dgm:spPr/>
    </dgm:pt>
    <dgm:pt modelId="{70FBB3CC-9D6B-4639-A02B-C39BE834B6DF}" type="pres">
      <dgm:prSet presAssocID="{72A9AE76-EE15-4527-9BC4-6305A368F559}" presName="Accent" presStyleLbl="bgShp" presStyleIdx="0" presStyleCnt="6"/>
      <dgm:spPr/>
    </dgm:pt>
    <dgm:pt modelId="{6F80DAEE-DBF5-48F2-AC53-E4660464D5BE}" type="pres">
      <dgm:prSet presAssocID="{72A9AE76-EE15-4527-9BC4-6305A368F559}" presName="Child1" presStyleLbl="node1" presStyleIdx="0" presStyleCnt="6">
        <dgm:presLayoutVars>
          <dgm:chMax val="0"/>
          <dgm:chPref val="0"/>
          <dgm:bulletEnabled val="1"/>
        </dgm:presLayoutVars>
      </dgm:prSet>
      <dgm:spPr/>
    </dgm:pt>
    <dgm:pt modelId="{E4D06ED2-7BE4-40B4-9002-D2DF5221609E}" type="pres">
      <dgm:prSet presAssocID="{0E3CFF69-8BE0-4C2E-A71F-125795E0D231}" presName="Accent2" presStyleCnt="0"/>
      <dgm:spPr/>
    </dgm:pt>
    <dgm:pt modelId="{469B3F4C-A3CD-4143-A353-99586C01BFFE}" type="pres">
      <dgm:prSet presAssocID="{0E3CFF69-8BE0-4C2E-A71F-125795E0D231}" presName="Accent" presStyleLbl="bgShp" presStyleIdx="1" presStyleCnt="6"/>
      <dgm:spPr/>
    </dgm:pt>
    <dgm:pt modelId="{0DDBF958-1D98-46BD-9459-4D297BB1D8FA}" type="pres">
      <dgm:prSet presAssocID="{0E3CFF69-8BE0-4C2E-A71F-125795E0D231}" presName="Child2" presStyleLbl="node1" presStyleIdx="1" presStyleCnt="6">
        <dgm:presLayoutVars>
          <dgm:chMax val="0"/>
          <dgm:chPref val="0"/>
          <dgm:bulletEnabled val="1"/>
        </dgm:presLayoutVars>
      </dgm:prSet>
      <dgm:spPr/>
    </dgm:pt>
    <dgm:pt modelId="{1D32FD79-5C9A-460D-9639-485A48F3442D}" type="pres">
      <dgm:prSet presAssocID="{D667CADB-BE13-4033-81BB-A81AEC8EB557}" presName="Accent3" presStyleCnt="0"/>
      <dgm:spPr/>
    </dgm:pt>
    <dgm:pt modelId="{35A5C5B5-FC55-4D5A-AC7E-4198F2C0AD49}" type="pres">
      <dgm:prSet presAssocID="{D667CADB-BE13-4033-81BB-A81AEC8EB557}" presName="Accent" presStyleLbl="bgShp" presStyleIdx="2" presStyleCnt="6"/>
      <dgm:spPr/>
    </dgm:pt>
    <dgm:pt modelId="{03C679EE-F6B6-4709-971F-90AB88D7BF97}" type="pres">
      <dgm:prSet presAssocID="{D667CADB-BE13-4033-81BB-A81AEC8EB557}" presName="Child3" presStyleLbl="node1" presStyleIdx="2" presStyleCnt="6" custLinFactNeighborX="455" custLinFactNeighborY="1552">
        <dgm:presLayoutVars>
          <dgm:chMax val="0"/>
          <dgm:chPref val="0"/>
          <dgm:bulletEnabled val="1"/>
        </dgm:presLayoutVars>
      </dgm:prSet>
      <dgm:spPr/>
    </dgm:pt>
    <dgm:pt modelId="{988275DB-854D-4588-89BC-D687093F427C}" type="pres">
      <dgm:prSet presAssocID="{82B5ECB0-F4AC-4AFD-8E1E-FA40D3782BFB}" presName="Accent4" presStyleCnt="0"/>
      <dgm:spPr/>
    </dgm:pt>
    <dgm:pt modelId="{ED1D83A9-1D03-4E0C-9755-B022D381DD80}" type="pres">
      <dgm:prSet presAssocID="{82B5ECB0-F4AC-4AFD-8E1E-FA40D3782BFB}" presName="Accent" presStyleLbl="bgShp" presStyleIdx="3" presStyleCnt="6"/>
      <dgm:spPr/>
    </dgm:pt>
    <dgm:pt modelId="{94BDE500-E245-4A4A-9A82-1620729E4240}" type="pres">
      <dgm:prSet presAssocID="{82B5ECB0-F4AC-4AFD-8E1E-FA40D3782BFB}" presName="Child4" presStyleLbl="node1" presStyleIdx="3" presStyleCnt="6">
        <dgm:presLayoutVars>
          <dgm:chMax val="0"/>
          <dgm:chPref val="0"/>
          <dgm:bulletEnabled val="1"/>
        </dgm:presLayoutVars>
      </dgm:prSet>
      <dgm:spPr/>
    </dgm:pt>
    <dgm:pt modelId="{B650EE15-876E-4019-BE80-35E14BA4F8E4}" type="pres">
      <dgm:prSet presAssocID="{5B5B49CE-9615-4741-A49F-CC6FFCE9C532}" presName="Accent5" presStyleCnt="0"/>
      <dgm:spPr/>
    </dgm:pt>
    <dgm:pt modelId="{59A0D36A-D765-4D77-9B8D-757ADE4ADFD2}" type="pres">
      <dgm:prSet presAssocID="{5B5B49CE-9615-4741-A49F-CC6FFCE9C532}" presName="Accent" presStyleLbl="bgShp" presStyleIdx="4" presStyleCnt="6"/>
      <dgm:spPr/>
    </dgm:pt>
    <dgm:pt modelId="{47D28AD3-C59F-4331-A727-B398972FD0F5}" type="pres">
      <dgm:prSet presAssocID="{5B5B49CE-9615-4741-A49F-CC6FFCE9C532}" presName="Child5" presStyleLbl="node1" presStyleIdx="4" presStyleCnt="6">
        <dgm:presLayoutVars>
          <dgm:chMax val="0"/>
          <dgm:chPref val="0"/>
          <dgm:bulletEnabled val="1"/>
        </dgm:presLayoutVars>
      </dgm:prSet>
      <dgm:spPr/>
    </dgm:pt>
    <dgm:pt modelId="{D19D4B0F-B009-4C99-AAF8-E4522E4ACA7C}" type="pres">
      <dgm:prSet presAssocID="{4B25AE1D-1DBC-4360-971C-0C7EC768DD40}" presName="Accent6" presStyleCnt="0"/>
      <dgm:spPr/>
    </dgm:pt>
    <dgm:pt modelId="{212511ED-B629-4BB7-9F37-51DDE29D79ED}" type="pres">
      <dgm:prSet presAssocID="{4B25AE1D-1DBC-4360-971C-0C7EC768DD40}" presName="Accent" presStyleLbl="bgShp" presStyleIdx="5" presStyleCnt="6"/>
      <dgm:spPr/>
    </dgm:pt>
    <dgm:pt modelId="{626A3EF5-3259-49E3-B1B4-2C1503D869F0}" type="pres">
      <dgm:prSet presAssocID="{4B25AE1D-1DBC-4360-971C-0C7EC768DD40}" presName="Child6" presStyleLbl="node1" presStyleIdx="5" presStyleCnt="6">
        <dgm:presLayoutVars>
          <dgm:chMax val="0"/>
          <dgm:chPref val="0"/>
          <dgm:bulletEnabled val="1"/>
        </dgm:presLayoutVars>
      </dgm:prSet>
      <dgm:spPr/>
    </dgm:pt>
  </dgm:ptLst>
  <dgm:cxnLst>
    <dgm:cxn modelId="{5632A205-D48A-4FAE-AF04-8260ADE8FA3A}" type="presOf" srcId="{0C3D4C08-CE3B-4A19-8FF9-71B27A674A44}" destId="{EE3294D9-994D-4DFC-A9B3-A0619A4386F4}" srcOrd="0" destOrd="0" presId="urn:microsoft.com/office/officeart/2011/layout/HexagonRadial"/>
    <dgm:cxn modelId="{805C372D-9308-4167-A1D3-E2AC59C27C91}" srcId="{0C3D4C08-CE3B-4A19-8FF9-71B27A674A44}" destId="{5B5B49CE-9615-4741-A49F-CC6FFCE9C532}" srcOrd="4" destOrd="0" parTransId="{7B5F78AB-DE3F-4EAF-BABF-C29F0D3BA0AF}" sibTransId="{A5831801-6A46-4AAF-A174-DFD3D1AA4CA2}"/>
    <dgm:cxn modelId="{F7372664-6FA0-4002-9DDF-00645042369D}" type="presOf" srcId="{4B25AE1D-1DBC-4360-971C-0C7EC768DD40}" destId="{626A3EF5-3259-49E3-B1B4-2C1503D869F0}" srcOrd="0" destOrd="0" presId="urn:microsoft.com/office/officeart/2011/layout/HexagonRadial"/>
    <dgm:cxn modelId="{8DBB3A45-59D6-4C3E-9243-E772E6620199}" type="presOf" srcId="{CC542C3C-C694-4480-87F7-BA4BA895A8AD}" destId="{59BE6638-DE04-4D61-9931-C842C149E3B2}" srcOrd="0" destOrd="0" presId="urn:microsoft.com/office/officeart/2011/layout/HexagonRadial"/>
    <dgm:cxn modelId="{2784CD6B-B61D-4F7D-BCFE-D0E21FDC537F}" type="presOf" srcId="{0E3CFF69-8BE0-4C2E-A71F-125795E0D231}" destId="{0DDBF958-1D98-46BD-9459-4D297BB1D8FA}" srcOrd="0" destOrd="0" presId="urn:microsoft.com/office/officeart/2011/layout/HexagonRadial"/>
    <dgm:cxn modelId="{904A0B52-1C65-4510-92FC-15822A5F54FE}" srcId="{0C3D4C08-CE3B-4A19-8FF9-71B27A674A44}" destId="{72A9AE76-EE15-4527-9BC4-6305A368F559}" srcOrd="0" destOrd="0" parTransId="{AE1693BA-B3FE-43E2-B2AF-2CF3D12D82F4}" sibTransId="{2418E94C-2952-4D6A-8351-F4E9B725F297}"/>
    <dgm:cxn modelId="{8148FE53-A21F-4FE1-8E12-4BD43C81974B}" srcId="{0C3D4C08-CE3B-4A19-8FF9-71B27A674A44}" destId="{82B5ECB0-F4AC-4AFD-8E1E-FA40D3782BFB}" srcOrd="3" destOrd="0" parTransId="{94795D5D-FBE8-4FEB-BC7D-B7A7B9FB01CA}" sibTransId="{1D463606-2A38-43EB-9EAB-ECBF9245EC41}"/>
    <dgm:cxn modelId="{DB14F175-4775-48E0-B32A-22532132C244}" srcId="{0C3D4C08-CE3B-4A19-8FF9-71B27A674A44}" destId="{D667CADB-BE13-4033-81BB-A81AEC8EB557}" srcOrd="2" destOrd="0" parTransId="{E987C7B5-33B8-49B4-81BA-650D1AA20B90}" sibTransId="{991ECC45-D123-418E-B17E-D5A634AA584E}"/>
    <dgm:cxn modelId="{4E08DF7F-BB0E-4F57-B51F-0669A12D45B7}" type="presOf" srcId="{5B5B49CE-9615-4741-A49F-CC6FFCE9C532}" destId="{47D28AD3-C59F-4331-A727-B398972FD0F5}" srcOrd="0" destOrd="0" presId="urn:microsoft.com/office/officeart/2011/layout/HexagonRadial"/>
    <dgm:cxn modelId="{E534E88A-8776-4EF7-85E9-0CBE530D5FD0}" type="presOf" srcId="{D667CADB-BE13-4033-81BB-A81AEC8EB557}" destId="{03C679EE-F6B6-4709-971F-90AB88D7BF97}" srcOrd="0" destOrd="0" presId="urn:microsoft.com/office/officeart/2011/layout/HexagonRadial"/>
    <dgm:cxn modelId="{489F3F94-0625-479F-94D3-E3C547174EE7}" srcId="{0C3D4C08-CE3B-4A19-8FF9-71B27A674A44}" destId="{0E3CFF69-8BE0-4C2E-A71F-125795E0D231}" srcOrd="1" destOrd="0" parTransId="{D3A25003-95A1-4F0C-A22F-91D4CAFCC5BC}" sibTransId="{72B7988F-8ACA-478E-944F-556A3053CFA1}"/>
    <dgm:cxn modelId="{D3A584A1-2A2C-4CFB-8B48-38D980DC1A11}" srcId="{0C3D4C08-CE3B-4A19-8FF9-71B27A674A44}" destId="{4B25AE1D-1DBC-4360-971C-0C7EC768DD40}" srcOrd="5" destOrd="0" parTransId="{77412AB1-6438-4DA5-8D89-B2DC640506A1}" sibTransId="{0A4825EF-3F93-428A-8DC4-A4E5E638F1A2}"/>
    <dgm:cxn modelId="{3C2701BE-9EAD-475A-B5B1-9059CCDE0EFE}" type="presOf" srcId="{82B5ECB0-F4AC-4AFD-8E1E-FA40D3782BFB}" destId="{94BDE500-E245-4A4A-9A82-1620729E4240}" srcOrd="0" destOrd="0" presId="urn:microsoft.com/office/officeart/2011/layout/HexagonRadial"/>
    <dgm:cxn modelId="{52EB07CF-99AF-4715-AB63-B41C91CBF24B}" srcId="{CC542C3C-C694-4480-87F7-BA4BA895A8AD}" destId="{0C3D4C08-CE3B-4A19-8FF9-71B27A674A44}" srcOrd="0" destOrd="0" parTransId="{32F00B61-C80B-4CE2-81FA-45BE3AC6F91F}" sibTransId="{6110C94A-9641-46BF-A42E-C7EB115E900E}"/>
    <dgm:cxn modelId="{39624FDC-ACCC-43A7-872B-258B595B4DAC}" type="presOf" srcId="{72A9AE76-EE15-4527-9BC4-6305A368F559}" destId="{6F80DAEE-DBF5-48F2-AC53-E4660464D5BE}" srcOrd="0" destOrd="0" presId="urn:microsoft.com/office/officeart/2011/layout/HexagonRadial"/>
    <dgm:cxn modelId="{6C64D252-4988-4E12-AE05-666A1BD09EEC}" type="presParOf" srcId="{59BE6638-DE04-4D61-9931-C842C149E3B2}" destId="{EE3294D9-994D-4DFC-A9B3-A0619A4386F4}" srcOrd="0" destOrd="0" presId="urn:microsoft.com/office/officeart/2011/layout/HexagonRadial"/>
    <dgm:cxn modelId="{CEAF44CB-2E08-4B79-80A1-419287A0C302}" type="presParOf" srcId="{59BE6638-DE04-4D61-9931-C842C149E3B2}" destId="{339F4745-041C-41D5-8FBE-21D6C9A69A70}" srcOrd="1" destOrd="0" presId="urn:microsoft.com/office/officeart/2011/layout/HexagonRadial"/>
    <dgm:cxn modelId="{C48161DD-1F26-4CC1-BBCB-DF09D0A8293E}" type="presParOf" srcId="{339F4745-041C-41D5-8FBE-21D6C9A69A70}" destId="{70FBB3CC-9D6B-4639-A02B-C39BE834B6DF}" srcOrd="0" destOrd="0" presId="urn:microsoft.com/office/officeart/2011/layout/HexagonRadial"/>
    <dgm:cxn modelId="{5FE1A641-E26C-48B4-BB05-5A10BBD9C946}" type="presParOf" srcId="{59BE6638-DE04-4D61-9931-C842C149E3B2}" destId="{6F80DAEE-DBF5-48F2-AC53-E4660464D5BE}" srcOrd="2" destOrd="0" presId="urn:microsoft.com/office/officeart/2011/layout/HexagonRadial"/>
    <dgm:cxn modelId="{5423F5C0-4D20-4B44-A4C4-BC5E4344A479}" type="presParOf" srcId="{59BE6638-DE04-4D61-9931-C842C149E3B2}" destId="{E4D06ED2-7BE4-40B4-9002-D2DF5221609E}" srcOrd="3" destOrd="0" presId="urn:microsoft.com/office/officeart/2011/layout/HexagonRadial"/>
    <dgm:cxn modelId="{7DF8BB26-407F-4A1F-B4D4-39E60C65B47C}" type="presParOf" srcId="{E4D06ED2-7BE4-40B4-9002-D2DF5221609E}" destId="{469B3F4C-A3CD-4143-A353-99586C01BFFE}" srcOrd="0" destOrd="0" presId="urn:microsoft.com/office/officeart/2011/layout/HexagonRadial"/>
    <dgm:cxn modelId="{78E7B2D6-C535-49BD-8760-28005F8236B1}" type="presParOf" srcId="{59BE6638-DE04-4D61-9931-C842C149E3B2}" destId="{0DDBF958-1D98-46BD-9459-4D297BB1D8FA}" srcOrd="4" destOrd="0" presId="urn:microsoft.com/office/officeart/2011/layout/HexagonRadial"/>
    <dgm:cxn modelId="{3E2759E8-3271-49E7-897C-E210B0E667B9}" type="presParOf" srcId="{59BE6638-DE04-4D61-9931-C842C149E3B2}" destId="{1D32FD79-5C9A-460D-9639-485A48F3442D}" srcOrd="5" destOrd="0" presId="urn:microsoft.com/office/officeart/2011/layout/HexagonRadial"/>
    <dgm:cxn modelId="{1863D76F-6BF3-4154-9FCC-5EE23CD1C1C1}" type="presParOf" srcId="{1D32FD79-5C9A-460D-9639-485A48F3442D}" destId="{35A5C5B5-FC55-4D5A-AC7E-4198F2C0AD49}" srcOrd="0" destOrd="0" presId="urn:microsoft.com/office/officeart/2011/layout/HexagonRadial"/>
    <dgm:cxn modelId="{BD4DA400-B5FE-4478-A04B-2DA3AFBFCA13}" type="presParOf" srcId="{59BE6638-DE04-4D61-9931-C842C149E3B2}" destId="{03C679EE-F6B6-4709-971F-90AB88D7BF97}" srcOrd="6" destOrd="0" presId="urn:microsoft.com/office/officeart/2011/layout/HexagonRadial"/>
    <dgm:cxn modelId="{E1D4D992-DFE4-40BD-AF6A-5FE97A0611D3}" type="presParOf" srcId="{59BE6638-DE04-4D61-9931-C842C149E3B2}" destId="{988275DB-854D-4588-89BC-D687093F427C}" srcOrd="7" destOrd="0" presId="urn:microsoft.com/office/officeart/2011/layout/HexagonRadial"/>
    <dgm:cxn modelId="{4DBF4C38-FFBA-4884-9F9F-79A4A8E96561}" type="presParOf" srcId="{988275DB-854D-4588-89BC-D687093F427C}" destId="{ED1D83A9-1D03-4E0C-9755-B022D381DD80}" srcOrd="0" destOrd="0" presId="urn:microsoft.com/office/officeart/2011/layout/HexagonRadial"/>
    <dgm:cxn modelId="{74265B31-5C36-43EF-BDC4-9E72C38AD006}" type="presParOf" srcId="{59BE6638-DE04-4D61-9931-C842C149E3B2}" destId="{94BDE500-E245-4A4A-9A82-1620729E4240}" srcOrd="8" destOrd="0" presId="urn:microsoft.com/office/officeart/2011/layout/HexagonRadial"/>
    <dgm:cxn modelId="{5BFA93A8-77AF-4EB2-992B-B59A8EB5FDF9}" type="presParOf" srcId="{59BE6638-DE04-4D61-9931-C842C149E3B2}" destId="{B650EE15-876E-4019-BE80-35E14BA4F8E4}" srcOrd="9" destOrd="0" presId="urn:microsoft.com/office/officeart/2011/layout/HexagonRadial"/>
    <dgm:cxn modelId="{AB9D6A73-1474-48BE-9038-6AB2479AE9A9}" type="presParOf" srcId="{B650EE15-876E-4019-BE80-35E14BA4F8E4}" destId="{59A0D36A-D765-4D77-9B8D-757ADE4ADFD2}" srcOrd="0" destOrd="0" presId="urn:microsoft.com/office/officeart/2011/layout/HexagonRadial"/>
    <dgm:cxn modelId="{7BFAB3E9-3377-42E1-919D-3F7641E17D54}" type="presParOf" srcId="{59BE6638-DE04-4D61-9931-C842C149E3B2}" destId="{47D28AD3-C59F-4331-A727-B398972FD0F5}" srcOrd="10" destOrd="0" presId="urn:microsoft.com/office/officeart/2011/layout/HexagonRadial"/>
    <dgm:cxn modelId="{0AC41591-5CD1-44F7-8D2D-A9CA619BB467}" type="presParOf" srcId="{59BE6638-DE04-4D61-9931-C842C149E3B2}" destId="{D19D4B0F-B009-4C99-AAF8-E4522E4ACA7C}" srcOrd="11" destOrd="0" presId="urn:microsoft.com/office/officeart/2011/layout/HexagonRadial"/>
    <dgm:cxn modelId="{867A8CD1-DA76-43A8-BD23-D4E26FCFA969}" type="presParOf" srcId="{D19D4B0F-B009-4C99-AAF8-E4522E4ACA7C}" destId="{212511ED-B629-4BB7-9F37-51DDE29D79ED}" srcOrd="0" destOrd="0" presId="urn:microsoft.com/office/officeart/2011/layout/HexagonRadial"/>
    <dgm:cxn modelId="{504D8058-9B97-4779-9E69-DC548672045E}" type="presParOf" srcId="{59BE6638-DE04-4D61-9931-C842C149E3B2}" destId="{626A3EF5-3259-49E3-B1B4-2C1503D869F0}" srcOrd="12"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3294D9-994D-4DFC-A9B3-A0619A4386F4}">
      <dsp:nvSpPr>
        <dsp:cNvPr id="0" name=""/>
        <dsp:cNvSpPr/>
      </dsp:nvSpPr>
      <dsp:spPr>
        <a:xfrm>
          <a:off x="2468850" y="2589316"/>
          <a:ext cx="3291133" cy="2846964"/>
        </a:xfrm>
        <a:prstGeom prst="hexagon">
          <a:avLst>
            <a:gd name="adj" fmla="val 28570"/>
            <a:gd name="vf" fmla="val 1154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Ethical considerations</a:t>
          </a:r>
        </a:p>
      </dsp:txBody>
      <dsp:txXfrm>
        <a:off x="3014237" y="3061098"/>
        <a:ext cx="2200359" cy="1903400"/>
      </dsp:txXfrm>
    </dsp:sp>
    <dsp:sp modelId="{469B3F4C-A3CD-4143-A353-99586C01BFFE}">
      <dsp:nvSpPr>
        <dsp:cNvPr id="0" name=""/>
        <dsp:cNvSpPr/>
      </dsp:nvSpPr>
      <dsp:spPr>
        <a:xfrm>
          <a:off x="4529732" y="1227236"/>
          <a:ext cx="1241735" cy="1069919"/>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80DAEE-DBF5-48F2-AC53-E4660464D5BE}">
      <dsp:nvSpPr>
        <dsp:cNvPr id="0" name=""/>
        <dsp:cNvSpPr/>
      </dsp:nvSpPr>
      <dsp:spPr>
        <a:xfrm>
          <a:off x="2772011" y="0"/>
          <a:ext cx="2697060" cy="2333274"/>
        </a:xfrm>
        <a:prstGeom prst="hexagon">
          <a:avLst>
            <a:gd name="adj" fmla="val 28570"/>
            <a:gd name="vf" fmla="val 1154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consent</a:t>
          </a:r>
        </a:p>
      </dsp:txBody>
      <dsp:txXfrm>
        <a:off x="3218971" y="386673"/>
        <a:ext cx="1803140" cy="1559928"/>
      </dsp:txXfrm>
    </dsp:sp>
    <dsp:sp modelId="{35A5C5B5-FC55-4D5A-AC7E-4198F2C0AD49}">
      <dsp:nvSpPr>
        <dsp:cNvPr id="0" name=""/>
        <dsp:cNvSpPr/>
      </dsp:nvSpPr>
      <dsp:spPr>
        <a:xfrm>
          <a:off x="5978933" y="3227415"/>
          <a:ext cx="1241735" cy="1069919"/>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DBF958-1D98-46BD-9459-4D297BB1D8FA}">
      <dsp:nvSpPr>
        <dsp:cNvPr id="0" name=""/>
        <dsp:cNvSpPr/>
      </dsp:nvSpPr>
      <dsp:spPr>
        <a:xfrm>
          <a:off x="5245529" y="1435120"/>
          <a:ext cx="2697060" cy="2333274"/>
        </a:xfrm>
        <a:prstGeom prst="hexagon">
          <a:avLst>
            <a:gd name="adj" fmla="val 28570"/>
            <a:gd name="vf" fmla="val 1154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Respect </a:t>
          </a:r>
        </a:p>
      </dsp:txBody>
      <dsp:txXfrm>
        <a:off x="5692489" y="1821793"/>
        <a:ext cx="1803140" cy="1559928"/>
      </dsp:txXfrm>
    </dsp:sp>
    <dsp:sp modelId="{ED1D83A9-1D03-4E0C-9755-B022D381DD80}">
      <dsp:nvSpPr>
        <dsp:cNvPr id="0" name=""/>
        <dsp:cNvSpPr/>
      </dsp:nvSpPr>
      <dsp:spPr>
        <a:xfrm>
          <a:off x="4972224" y="5485241"/>
          <a:ext cx="1241735" cy="1069919"/>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C679EE-F6B6-4709-971F-90AB88D7BF97}">
      <dsp:nvSpPr>
        <dsp:cNvPr id="0" name=""/>
        <dsp:cNvSpPr/>
      </dsp:nvSpPr>
      <dsp:spPr>
        <a:xfrm>
          <a:off x="5257800" y="4292612"/>
          <a:ext cx="2697060" cy="2333274"/>
        </a:xfrm>
        <a:prstGeom prst="hexagon">
          <a:avLst>
            <a:gd name="adj" fmla="val 28570"/>
            <a:gd name="vf" fmla="val 1154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values</a:t>
          </a:r>
        </a:p>
      </dsp:txBody>
      <dsp:txXfrm>
        <a:off x="5704760" y="4679285"/>
        <a:ext cx="1803140" cy="1559928"/>
      </dsp:txXfrm>
    </dsp:sp>
    <dsp:sp modelId="{59A0D36A-D765-4D77-9B8D-757ADE4ADFD2}">
      <dsp:nvSpPr>
        <dsp:cNvPr id="0" name=""/>
        <dsp:cNvSpPr/>
      </dsp:nvSpPr>
      <dsp:spPr>
        <a:xfrm>
          <a:off x="2474974" y="5719612"/>
          <a:ext cx="1241735" cy="1069919"/>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BDE500-E245-4A4A-9A82-1620729E4240}">
      <dsp:nvSpPr>
        <dsp:cNvPr id="0" name=""/>
        <dsp:cNvSpPr/>
      </dsp:nvSpPr>
      <dsp:spPr>
        <a:xfrm>
          <a:off x="2772011" y="5693125"/>
          <a:ext cx="2697060" cy="2333274"/>
        </a:xfrm>
        <a:prstGeom prst="hexagon">
          <a:avLst>
            <a:gd name="adj" fmla="val 28570"/>
            <a:gd name="vf" fmla="val 1154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research</a:t>
          </a:r>
        </a:p>
      </dsp:txBody>
      <dsp:txXfrm>
        <a:off x="3218971" y="6079798"/>
        <a:ext cx="1803140" cy="1559928"/>
      </dsp:txXfrm>
    </dsp:sp>
    <dsp:sp modelId="{212511ED-B629-4BB7-9F37-51DDE29D79ED}">
      <dsp:nvSpPr>
        <dsp:cNvPr id="0" name=""/>
        <dsp:cNvSpPr/>
      </dsp:nvSpPr>
      <dsp:spPr>
        <a:xfrm>
          <a:off x="1002041" y="3720236"/>
          <a:ext cx="1241735" cy="1069919"/>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D28AD3-C59F-4331-A727-B398972FD0F5}">
      <dsp:nvSpPr>
        <dsp:cNvPr id="0" name=""/>
        <dsp:cNvSpPr/>
      </dsp:nvSpPr>
      <dsp:spPr>
        <a:xfrm>
          <a:off x="287009" y="4258005"/>
          <a:ext cx="2697060" cy="2333274"/>
        </a:xfrm>
        <a:prstGeom prst="hexagon">
          <a:avLst>
            <a:gd name="adj" fmla="val 28570"/>
            <a:gd name="vf" fmla="val 1154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honesty</a:t>
          </a:r>
        </a:p>
      </dsp:txBody>
      <dsp:txXfrm>
        <a:off x="733969" y="4644678"/>
        <a:ext cx="1803140" cy="1559928"/>
      </dsp:txXfrm>
    </dsp:sp>
    <dsp:sp modelId="{626A3EF5-3259-49E3-B1B4-2C1503D869F0}">
      <dsp:nvSpPr>
        <dsp:cNvPr id="0" name=""/>
        <dsp:cNvSpPr/>
      </dsp:nvSpPr>
      <dsp:spPr>
        <a:xfrm>
          <a:off x="287009" y="1431909"/>
          <a:ext cx="2697060" cy="2333274"/>
        </a:xfrm>
        <a:prstGeom prst="hexagon">
          <a:avLst>
            <a:gd name="adj" fmla="val 28570"/>
            <a:gd name="vf" fmla="val 1154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privacy</a:t>
          </a:r>
        </a:p>
      </dsp:txBody>
      <dsp:txXfrm>
        <a:off x="733969" y="1818582"/>
        <a:ext cx="1803140" cy="1559928"/>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2/19/2023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2/19/2023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8.jpeg"/><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hyperlink" Target="https://www.template.net/office/microsoft-word/" TargetMode="External"/><Relationship Id="rId2" Type="http://schemas.openxmlformats.org/officeDocument/2006/relationships/hyperlink" Target="https://doi.org/10.51846/vol5iss1pp56-67"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b="15651"/>
          <a:stretch>
            <a:fillRect/>
          </a:stretch>
        </p:blipFill>
        <p:spPr>
          <a:xfrm>
            <a:off x="0" y="0"/>
            <a:ext cx="18288000" cy="10287000"/>
          </a:xfrm>
          <a:prstGeom prst="rect">
            <a:avLst/>
          </a:prstGeom>
        </p:spPr>
      </p:pic>
      <p:sp>
        <p:nvSpPr>
          <p:cNvPr id="3" name="TextBox 3"/>
          <p:cNvSpPr txBox="1"/>
          <p:nvPr/>
        </p:nvSpPr>
        <p:spPr>
          <a:xfrm>
            <a:off x="1382415" y="2020823"/>
            <a:ext cx="11782370" cy="3378101"/>
          </a:xfrm>
          <a:prstGeom prst="rect">
            <a:avLst/>
          </a:prstGeom>
        </p:spPr>
        <p:txBody>
          <a:bodyPr lIns="0" tIns="0" rIns="0" bIns="0" rtlCol="0" anchor="t">
            <a:spAutoFit/>
          </a:bodyPr>
          <a:lstStyle/>
          <a:p>
            <a:pPr>
              <a:lnSpc>
                <a:spcPts val="8800"/>
              </a:lnSpc>
            </a:pPr>
            <a:r>
              <a:rPr lang="en-US" sz="8000" spc="-80">
                <a:solidFill>
                  <a:srgbClr val="FFFFFF"/>
                </a:solidFill>
                <a:latin typeface="Libre Baskerville"/>
              </a:rPr>
              <a:t>Which digital tool is most used by students at UWTSD?</a:t>
            </a:r>
          </a:p>
        </p:txBody>
      </p:sp>
      <p:sp>
        <p:nvSpPr>
          <p:cNvPr id="4" name="TextBox 4"/>
          <p:cNvSpPr txBox="1"/>
          <p:nvPr/>
        </p:nvSpPr>
        <p:spPr>
          <a:xfrm>
            <a:off x="3665372" y="6463597"/>
            <a:ext cx="13104495" cy="3428824"/>
          </a:xfrm>
          <a:prstGeom prst="rect">
            <a:avLst/>
          </a:prstGeom>
        </p:spPr>
        <p:txBody>
          <a:bodyPr lIns="0" tIns="0" rIns="0" bIns="0" rtlCol="0" anchor="t">
            <a:spAutoFit/>
          </a:bodyPr>
          <a:lstStyle/>
          <a:p>
            <a:pPr algn="r">
              <a:lnSpc>
                <a:spcPts val="4480"/>
              </a:lnSpc>
            </a:pPr>
            <a:r>
              <a:rPr lang="en-US" sz="3200" dirty="0">
                <a:solidFill>
                  <a:srgbClr val="FFFFFF"/>
                </a:solidFill>
                <a:latin typeface="Forum"/>
              </a:rPr>
              <a:t>Juhaana Bibi-Miah 2233655</a:t>
            </a:r>
          </a:p>
          <a:p>
            <a:pPr algn="r">
              <a:lnSpc>
                <a:spcPts val="4480"/>
              </a:lnSpc>
            </a:pPr>
            <a:r>
              <a:rPr lang="en-US" sz="3200" dirty="0">
                <a:solidFill>
                  <a:srgbClr val="FFFFFF"/>
                </a:solidFill>
                <a:latin typeface="Forum"/>
              </a:rPr>
              <a:t>Precious Ozigbo 2230929</a:t>
            </a:r>
          </a:p>
          <a:p>
            <a:pPr algn="r">
              <a:lnSpc>
                <a:spcPts val="4480"/>
              </a:lnSpc>
            </a:pPr>
            <a:r>
              <a:rPr lang="en-US" sz="3200" dirty="0">
                <a:solidFill>
                  <a:srgbClr val="FFFFFF"/>
                </a:solidFill>
                <a:latin typeface="Forum"/>
              </a:rPr>
              <a:t>Oumaima Chetoui 2225548​</a:t>
            </a:r>
          </a:p>
          <a:p>
            <a:pPr algn="r">
              <a:lnSpc>
                <a:spcPts val="4480"/>
              </a:lnSpc>
            </a:pPr>
            <a:r>
              <a:rPr lang="en-US" sz="3200" dirty="0">
                <a:solidFill>
                  <a:srgbClr val="FFFFFF"/>
                </a:solidFill>
                <a:latin typeface="Forum"/>
              </a:rPr>
              <a:t>LCHS4002 Digital Skills and Research Methods​</a:t>
            </a:r>
          </a:p>
          <a:p>
            <a:pPr algn="r">
              <a:lnSpc>
                <a:spcPts val="4480"/>
              </a:lnSpc>
            </a:pPr>
            <a:r>
              <a:rPr lang="en-US" sz="3200" dirty="0">
                <a:solidFill>
                  <a:srgbClr val="FFFFFF"/>
                </a:solidFill>
                <a:latin typeface="Forum"/>
              </a:rPr>
              <a:t>Zahida Khan</a:t>
            </a:r>
          </a:p>
          <a:p>
            <a:pPr algn="r">
              <a:lnSpc>
                <a:spcPts val="4480"/>
              </a:lnSpc>
              <a:spcBef>
                <a:spcPct val="0"/>
              </a:spcBef>
            </a:pPr>
            <a:endParaRPr lang="en-US" sz="3200" dirty="0">
              <a:solidFill>
                <a:srgbClr val="FFFFFF"/>
              </a:solidFill>
              <a:latin typeface="Forum"/>
            </a:endParaRPr>
          </a:p>
        </p:txBody>
      </p:sp>
      <p:sp>
        <p:nvSpPr>
          <p:cNvPr id="5" name="AutoShape 5"/>
          <p:cNvSpPr/>
          <p:nvPr/>
        </p:nvSpPr>
        <p:spPr>
          <a:xfrm>
            <a:off x="1382415" y="6026463"/>
            <a:ext cx="15387452" cy="0"/>
          </a:xfrm>
          <a:prstGeom prst="line">
            <a:avLst/>
          </a:prstGeom>
          <a:ln w="9525" cap="rnd">
            <a:solidFill>
              <a:srgbClr val="FFFFFF"/>
            </a:solidFill>
            <a:prstDash val="solid"/>
            <a:headEnd type="none" w="sm" len="sm"/>
            <a:tailEnd type="none" w="sm" len="sm"/>
          </a:ln>
        </p:spPr>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5720789" y="2933700"/>
            <a:ext cx="11502743" cy="8935651"/>
          </a:xfrm>
          <a:prstGeom prst="rect">
            <a:avLst/>
          </a:prstGeom>
        </p:spPr>
        <p:txBody>
          <a:bodyPr lIns="0" tIns="0" rIns="0" bIns="0" rtlCol="0" anchor="t">
            <a:spAutoFit/>
          </a:bodyPr>
          <a:lstStyle/>
          <a:p>
            <a:pPr algn="just">
              <a:lnSpc>
                <a:spcPts val="5040"/>
              </a:lnSpc>
            </a:pPr>
            <a:r>
              <a:rPr lang="en-US" sz="3600" dirty="0">
                <a:solidFill>
                  <a:srgbClr val="000000"/>
                </a:solidFill>
                <a:latin typeface="Clear Sans Regular" panose="020B0604020202020204" charset="0"/>
                <a:cs typeface="Clear Sans Regular" panose="020B0604020202020204" charset="0"/>
              </a:rPr>
              <a:t>Digital technologies are transforming economies and societies around the world. As such, markets demand new types of skills and competences that students must learn in order to be successful. ​</a:t>
            </a:r>
          </a:p>
          <a:p>
            <a:pPr algn="just">
              <a:lnSpc>
                <a:spcPts val="5040"/>
              </a:lnSpc>
            </a:pPr>
            <a:endParaRPr lang="en-US" sz="3600" dirty="0">
              <a:solidFill>
                <a:srgbClr val="000000"/>
              </a:solidFill>
              <a:latin typeface="Clear Sans Regular" panose="020B0604020202020204" charset="0"/>
              <a:cs typeface="Clear Sans Regular" panose="020B0604020202020204" charset="0"/>
            </a:endParaRPr>
          </a:p>
          <a:p>
            <a:pPr algn="just">
              <a:lnSpc>
                <a:spcPts val="5040"/>
              </a:lnSpc>
            </a:pPr>
            <a:r>
              <a:rPr lang="en-US" sz="3600" dirty="0">
                <a:solidFill>
                  <a:srgbClr val="000000"/>
                </a:solidFill>
                <a:latin typeface="Clear Sans Regular" panose="020B0604020202020204" charset="0"/>
                <a:cs typeface="Clear Sans Regular" panose="020B0604020202020204" charset="0"/>
              </a:rPr>
              <a:t>Digital technology can be used in positive ways to enhance learning, by providing easier access to information.</a:t>
            </a:r>
          </a:p>
          <a:p>
            <a:pPr algn="just">
              <a:lnSpc>
                <a:spcPts val="5040"/>
              </a:lnSpc>
            </a:pPr>
            <a:endParaRPr lang="en-US" sz="3600" dirty="0">
              <a:solidFill>
                <a:srgbClr val="000000"/>
              </a:solidFill>
              <a:latin typeface="Clear Sans Regular" panose="020B0604020202020204" charset="0"/>
              <a:cs typeface="Clear Sans Regular" panose="020B0604020202020204" charset="0"/>
            </a:endParaRPr>
          </a:p>
          <a:p>
            <a:pPr algn="just">
              <a:lnSpc>
                <a:spcPts val="5040"/>
              </a:lnSpc>
            </a:pPr>
            <a:endParaRPr lang="en-US" sz="3600" dirty="0">
              <a:solidFill>
                <a:srgbClr val="000000"/>
              </a:solidFill>
              <a:latin typeface="Clear Sans Regular" panose="020B0604020202020204" charset="0"/>
              <a:cs typeface="Clear Sans Regular" panose="020B0604020202020204" charset="0"/>
            </a:endParaRPr>
          </a:p>
          <a:p>
            <a:pPr algn="just">
              <a:lnSpc>
                <a:spcPts val="5040"/>
              </a:lnSpc>
            </a:pPr>
            <a:r>
              <a:rPr lang="en-US" sz="3600" dirty="0">
                <a:solidFill>
                  <a:srgbClr val="000000"/>
                </a:solidFill>
                <a:latin typeface="Clear Sans Regular" panose="020B0604020202020204" charset="0"/>
                <a:cs typeface="Clear Sans Regular" panose="020B0604020202020204" charset="0"/>
              </a:rPr>
              <a:t>Oumaima</a:t>
            </a:r>
          </a:p>
          <a:p>
            <a:pPr algn="just">
              <a:lnSpc>
                <a:spcPts val="5040"/>
              </a:lnSpc>
            </a:pPr>
            <a:endParaRPr lang="en-US" sz="3600" dirty="0">
              <a:solidFill>
                <a:srgbClr val="000000"/>
              </a:solidFill>
              <a:latin typeface="Clear Sans Regular" panose="020B0604020202020204" charset="0"/>
              <a:cs typeface="Clear Sans Regular" panose="020B0604020202020204" charset="0"/>
            </a:endParaRPr>
          </a:p>
          <a:p>
            <a:pPr algn="just">
              <a:lnSpc>
                <a:spcPts val="5040"/>
              </a:lnSpc>
            </a:pPr>
            <a:endParaRPr lang="en-US" sz="3600" dirty="0">
              <a:solidFill>
                <a:srgbClr val="000000"/>
              </a:solidFill>
              <a:latin typeface="Clear Sans Regular" panose="020B0604020202020204" charset="0"/>
              <a:cs typeface="Clear Sans Regular" panose="020B0604020202020204" charset="0"/>
            </a:endParaRPr>
          </a:p>
          <a:p>
            <a:pPr algn="just">
              <a:lnSpc>
                <a:spcPts val="5040"/>
              </a:lnSpc>
            </a:pPr>
            <a:endParaRPr lang="en-US" sz="3600" dirty="0">
              <a:solidFill>
                <a:srgbClr val="000000"/>
              </a:solidFill>
              <a:latin typeface="Open Sans"/>
            </a:endParaRPr>
          </a:p>
        </p:txBody>
      </p:sp>
      <p:sp>
        <p:nvSpPr>
          <p:cNvPr id="5" name="TextBox 5"/>
          <p:cNvSpPr txBox="1"/>
          <p:nvPr/>
        </p:nvSpPr>
        <p:spPr>
          <a:xfrm>
            <a:off x="6371471" y="8845865"/>
            <a:ext cx="4407059" cy="580258"/>
          </a:xfrm>
          <a:prstGeom prst="rect">
            <a:avLst/>
          </a:prstGeom>
        </p:spPr>
        <p:txBody>
          <a:bodyPr lIns="0" tIns="0" rIns="0" bIns="0" rtlCol="0" anchor="t">
            <a:spAutoFit/>
          </a:bodyPr>
          <a:lstStyle/>
          <a:p>
            <a:pPr>
              <a:lnSpc>
                <a:spcPts val="4759"/>
              </a:lnSpc>
            </a:pPr>
            <a:endParaRPr/>
          </a:p>
        </p:txBody>
      </p:sp>
      <p:grpSp>
        <p:nvGrpSpPr>
          <p:cNvPr id="6" name="Group 6"/>
          <p:cNvGrpSpPr>
            <a:grpSpLocks noChangeAspect="1"/>
          </p:cNvGrpSpPr>
          <p:nvPr/>
        </p:nvGrpSpPr>
        <p:grpSpPr>
          <a:xfrm>
            <a:off x="-2044598" y="0"/>
            <a:ext cx="6858000" cy="10287000"/>
            <a:chOff x="0" y="0"/>
            <a:chExt cx="6350000" cy="9525000"/>
          </a:xfrm>
        </p:grpSpPr>
        <p:sp>
          <p:nvSpPr>
            <p:cNvPr id="7" name="Freeform 7"/>
            <p:cNvSpPr/>
            <p:nvPr/>
          </p:nvSpPr>
          <p:spPr>
            <a:xfrm>
              <a:off x="0" y="0"/>
              <a:ext cx="6350000" cy="9525000"/>
            </a:xfrm>
            <a:custGeom>
              <a:avLst/>
              <a:gdLst/>
              <a:ahLst/>
              <a:cxnLst/>
              <a:rect l="l" t="t" r="r" b="b"/>
              <a:pathLst>
                <a:path w="6350000" h="9525000">
                  <a:moveTo>
                    <a:pt x="0" y="9042400"/>
                  </a:moveTo>
                  <a:lnTo>
                    <a:pt x="0" y="482600"/>
                  </a:lnTo>
                  <a:cubicBezTo>
                    <a:pt x="0" y="215900"/>
                    <a:pt x="215900" y="0"/>
                    <a:pt x="482600" y="0"/>
                  </a:cubicBezTo>
                  <a:lnTo>
                    <a:pt x="5867400" y="0"/>
                  </a:lnTo>
                  <a:cubicBezTo>
                    <a:pt x="6134100" y="0"/>
                    <a:pt x="6350000" y="217170"/>
                    <a:pt x="6350000" y="482600"/>
                  </a:cubicBezTo>
                  <a:lnTo>
                    <a:pt x="6350000" y="9042400"/>
                  </a:lnTo>
                  <a:cubicBezTo>
                    <a:pt x="6350000" y="9309100"/>
                    <a:pt x="6134100" y="9525000"/>
                    <a:pt x="5867400" y="9525000"/>
                  </a:cubicBezTo>
                  <a:lnTo>
                    <a:pt x="482600" y="9525000"/>
                  </a:lnTo>
                  <a:cubicBezTo>
                    <a:pt x="217170" y="9525000"/>
                    <a:pt x="0" y="9309100"/>
                    <a:pt x="0" y="9042400"/>
                  </a:cubicBezTo>
                  <a:close/>
                </a:path>
              </a:pathLst>
            </a:custGeom>
            <a:blipFill>
              <a:blip r:embed="rId2"/>
              <a:stretch>
                <a:fillRect l="-82777" r="-42222"/>
              </a:stretch>
            </a:blipFill>
          </p:spPr>
        </p:sp>
      </p:grpSp>
      <p:sp>
        <p:nvSpPr>
          <p:cNvPr id="8" name="TextBox 8"/>
          <p:cNvSpPr txBox="1"/>
          <p:nvPr/>
        </p:nvSpPr>
        <p:spPr>
          <a:xfrm>
            <a:off x="5756556" y="1288547"/>
            <a:ext cx="7045043" cy="1149317"/>
          </a:xfrm>
          <a:prstGeom prst="rect">
            <a:avLst/>
          </a:prstGeom>
        </p:spPr>
        <p:txBody>
          <a:bodyPr wrap="square" lIns="0" tIns="0" rIns="0" bIns="0" rtlCol="0" anchor="t">
            <a:spAutoFit/>
          </a:bodyPr>
          <a:lstStyle/>
          <a:p>
            <a:pPr algn="ctr">
              <a:lnSpc>
                <a:spcPts val="8800"/>
              </a:lnSpc>
              <a:spcBef>
                <a:spcPct val="0"/>
              </a:spcBef>
            </a:pPr>
            <a:r>
              <a:rPr lang="en-US" sz="8000" spc="-80" dirty="0">
                <a:solidFill>
                  <a:srgbClr val="000000"/>
                </a:solidFill>
                <a:latin typeface="League Spartan"/>
              </a:rPr>
              <a:t>Introduction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260942" y="3872012"/>
            <a:ext cx="8230125" cy="2542977"/>
          </a:xfrm>
          <a:prstGeom prst="rect">
            <a:avLst/>
          </a:prstGeom>
        </p:spPr>
        <p:txBody>
          <a:bodyPr lIns="0" tIns="0" rIns="0" bIns="0" rtlCol="0" anchor="t">
            <a:spAutoFit/>
          </a:bodyPr>
          <a:lstStyle/>
          <a:p>
            <a:pPr>
              <a:lnSpc>
                <a:spcPts val="6719"/>
              </a:lnSpc>
            </a:pPr>
            <a:r>
              <a:rPr lang="en-US" sz="5599">
                <a:solidFill>
                  <a:srgbClr val="000000"/>
                </a:solidFill>
                <a:latin typeface="League Spartan"/>
              </a:rPr>
              <a:t>Digital tools most used by students at UWTSD: </a:t>
            </a:r>
          </a:p>
        </p:txBody>
      </p:sp>
      <p:grpSp>
        <p:nvGrpSpPr>
          <p:cNvPr id="3" name="Group 3"/>
          <p:cNvGrpSpPr>
            <a:grpSpLocks noChangeAspect="1"/>
          </p:cNvGrpSpPr>
          <p:nvPr/>
        </p:nvGrpSpPr>
        <p:grpSpPr>
          <a:xfrm rot="-10800000">
            <a:off x="15414628" y="-264956"/>
            <a:ext cx="5774656" cy="5000852"/>
            <a:chOff x="0" y="0"/>
            <a:chExt cx="6350000" cy="5499100"/>
          </a:xfrm>
        </p:grpSpPr>
        <p:sp>
          <p:nvSpPr>
            <p:cNvPr id="4" name="Freeform 4"/>
            <p:cNvSpPr/>
            <p:nvPr/>
          </p:nvSpPr>
          <p:spPr>
            <a:xfrm>
              <a:off x="0" y="0"/>
              <a:ext cx="6350000" cy="5499100"/>
            </a:xfrm>
            <a:custGeom>
              <a:avLst/>
              <a:gdLst/>
              <a:ahLst/>
              <a:cxnLst/>
              <a:rect l="l" t="t" r="r" b="b"/>
              <a:pathLst>
                <a:path w="6350000" h="5499100">
                  <a:moveTo>
                    <a:pt x="4762500" y="2749550"/>
                  </a:moveTo>
                  <a:lnTo>
                    <a:pt x="3175000" y="0"/>
                  </a:lnTo>
                  <a:lnTo>
                    <a:pt x="1587500" y="2749550"/>
                  </a:lnTo>
                  <a:lnTo>
                    <a:pt x="0" y="5499100"/>
                  </a:lnTo>
                  <a:lnTo>
                    <a:pt x="6350000" y="5499100"/>
                  </a:lnTo>
                  <a:close/>
                </a:path>
              </a:pathLst>
            </a:custGeom>
            <a:blipFill>
              <a:blip r:embed="rId2"/>
              <a:stretch>
                <a:fillRect l="-14950" r="-14950"/>
              </a:stretch>
            </a:blipFill>
          </p:spPr>
        </p:sp>
      </p:grpSp>
      <p:grpSp>
        <p:nvGrpSpPr>
          <p:cNvPr id="5" name="Group 5"/>
          <p:cNvGrpSpPr>
            <a:grpSpLocks noChangeAspect="1"/>
          </p:cNvGrpSpPr>
          <p:nvPr/>
        </p:nvGrpSpPr>
        <p:grpSpPr>
          <a:xfrm>
            <a:off x="15414628" y="5551104"/>
            <a:ext cx="5774656" cy="5000852"/>
            <a:chOff x="0" y="0"/>
            <a:chExt cx="6350000" cy="5499100"/>
          </a:xfrm>
        </p:grpSpPr>
        <p:sp>
          <p:nvSpPr>
            <p:cNvPr id="6" name="Freeform 6"/>
            <p:cNvSpPr/>
            <p:nvPr/>
          </p:nvSpPr>
          <p:spPr>
            <a:xfrm>
              <a:off x="0" y="0"/>
              <a:ext cx="6350000" cy="5499100"/>
            </a:xfrm>
            <a:custGeom>
              <a:avLst/>
              <a:gdLst/>
              <a:ahLst/>
              <a:cxnLst/>
              <a:rect l="l" t="t" r="r" b="b"/>
              <a:pathLst>
                <a:path w="6350000" h="5499100">
                  <a:moveTo>
                    <a:pt x="4762500" y="2749550"/>
                  </a:moveTo>
                  <a:lnTo>
                    <a:pt x="3175000" y="0"/>
                  </a:lnTo>
                  <a:lnTo>
                    <a:pt x="1587500" y="2749550"/>
                  </a:lnTo>
                  <a:lnTo>
                    <a:pt x="0" y="5499100"/>
                  </a:lnTo>
                  <a:lnTo>
                    <a:pt x="6350000" y="5499100"/>
                  </a:lnTo>
                  <a:close/>
                </a:path>
              </a:pathLst>
            </a:custGeom>
            <a:blipFill>
              <a:blip r:embed="rId3"/>
              <a:stretch>
                <a:fillRect l="-29900"/>
              </a:stretch>
            </a:blipFill>
          </p:spPr>
        </p:sp>
      </p:grpSp>
      <p:grpSp>
        <p:nvGrpSpPr>
          <p:cNvPr id="7" name="Group 7"/>
          <p:cNvGrpSpPr>
            <a:grpSpLocks noChangeAspect="1"/>
          </p:cNvGrpSpPr>
          <p:nvPr/>
        </p:nvGrpSpPr>
        <p:grpSpPr>
          <a:xfrm>
            <a:off x="11706360" y="-264956"/>
            <a:ext cx="5774656" cy="5000852"/>
            <a:chOff x="0" y="0"/>
            <a:chExt cx="6350000" cy="5499100"/>
          </a:xfrm>
        </p:grpSpPr>
        <p:sp>
          <p:nvSpPr>
            <p:cNvPr id="8" name="Freeform 8"/>
            <p:cNvSpPr/>
            <p:nvPr/>
          </p:nvSpPr>
          <p:spPr>
            <a:xfrm>
              <a:off x="0" y="0"/>
              <a:ext cx="6350000" cy="5499100"/>
            </a:xfrm>
            <a:custGeom>
              <a:avLst/>
              <a:gdLst/>
              <a:ahLst/>
              <a:cxnLst/>
              <a:rect l="l" t="t" r="r" b="b"/>
              <a:pathLst>
                <a:path w="6350000" h="5499100">
                  <a:moveTo>
                    <a:pt x="4762500" y="2749550"/>
                  </a:moveTo>
                  <a:lnTo>
                    <a:pt x="3175000" y="0"/>
                  </a:lnTo>
                  <a:lnTo>
                    <a:pt x="1587500" y="2749550"/>
                  </a:lnTo>
                  <a:lnTo>
                    <a:pt x="0" y="5499100"/>
                  </a:lnTo>
                  <a:lnTo>
                    <a:pt x="6350000" y="5499100"/>
                  </a:lnTo>
                  <a:close/>
                </a:path>
              </a:pathLst>
            </a:custGeom>
            <a:blipFill>
              <a:blip r:embed="rId4"/>
              <a:stretch>
                <a:fillRect l="-25780" r="-4119"/>
              </a:stretch>
            </a:blipFill>
          </p:spPr>
        </p:sp>
      </p:grpSp>
      <p:grpSp>
        <p:nvGrpSpPr>
          <p:cNvPr id="9" name="Group 9"/>
          <p:cNvGrpSpPr>
            <a:grpSpLocks noChangeAspect="1"/>
          </p:cNvGrpSpPr>
          <p:nvPr/>
        </p:nvGrpSpPr>
        <p:grpSpPr>
          <a:xfrm rot="-10800000">
            <a:off x="11706360" y="5551104"/>
            <a:ext cx="5774656" cy="5000852"/>
            <a:chOff x="0" y="0"/>
            <a:chExt cx="6350000" cy="5499100"/>
          </a:xfrm>
        </p:grpSpPr>
        <p:sp>
          <p:nvSpPr>
            <p:cNvPr id="10" name="Freeform 10"/>
            <p:cNvSpPr/>
            <p:nvPr/>
          </p:nvSpPr>
          <p:spPr>
            <a:xfrm>
              <a:off x="0" y="0"/>
              <a:ext cx="6350000" cy="5499100"/>
            </a:xfrm>
            <a:custGeom>
              <a:avLst/>
              <a:gdLst/>
              <a:ahLst/>
              <a:cxnLst/>
              <a:rect l="l" t="t" r="r" b="b"/>
              <a:pathLst>
                <a:path w="6350000" h="5499100">
                  <a:moveTo>
                    <a:pt x="4762500" y="2749550"/>
                  </a:moveTo>
                  <a:lnTo>
                    <a:pt x="3175000" y="0"/>
                  </a:lnTo>
                  <a:lnTo>
                    <a:pt x="1587500" y="2749550"/>
                  </a:lnTo>
                  <a:lnTo>
                    <a:pt x="0" y="5499100"/>
                  </a:lnTo>
                  <a:lnTo>
                    <a:pt x="6350000" y="5499100"/>
                  </a:lnTo>
                  <a:close/>
                </a:path>
              </a:pathLst>
            </a:custGeom>
            <a:blipFill>
              <a:blip r:embed="rId5"/>
              <a:stretch>
                <a:fillRect l="-26730" r="-36040" b="-25304"/>
              </a:stretch>
            </a:blipFill>
          </p:spPr>
        </p:sp>
      </p:grpSp>
      <p:grpSp>
        <p:nvGrpSpPr>
          <p:cNvPr id="11" name="Group 11"/>
          <p:cNvGrpSpPr>
            <a:grpSpLocks noChangeAspect="1"/>
          </p:cNvGrpSpPr>
          <p:nvPr/>
        </p:nvGrpSpPr>
        <p:grpSpPr>
          <a:xfrm rot="-10800000">
            <a:off x="7998093" y="-264956"/>
            <a:ext cx="5774656" cy="5000852"/>
            <a:chOff x="0" y="0"/>
            <a:chExt cx="6350000" cy="5499100"/>
          </a:xfrm>
        </p:grpSpPr>
        <p:sp>
          <p:nvSpPr>
            <p:cNvPr id="12" name="Freeform 12"/>
            <p:cNvSpPr/>
            <p:nvPr/>
          </p:nvSpPr>
          <p:spPr>
            <a:xfrm>
              <a:off x="0" y="0"/>
              <a:ext cx="6350000" cy="5499100"/>
            </a:xfrm>
            <a:custGeom>
              <a:avLst/>
              <a:gdLst/>
              <a:ahLst/>
              <a:cxnLst/>
              <a:rect l="l" t="t" r="r" b="b"/>
              <a:pathLst>
                <a:path w="6350000" h="5499100">
                  <a:moveTo>
                    <a:pt x="4762500" y="2749550"/>
                  </a:moveTo>
                  <a:lnTo>
                    <a:pt x="3175000" y="0"/>
                  </a:lnTo>
                  <a:lnTo>
                    <a:pt x="1587500" y="2749550"/>
                  </a:lnTo>
                  <a:lnTo>
                    <a:pt x="0" y="5499100"/>
                  </a:lnTo>
                  <a:lnTo>
                    <a:pt x="6350000" y="5499100"/>
                  </a:lnTo>
                  <a:close/>
                </a:path>
              </a:pathLst>
            </a:custGeom>
            <a:blipFill>
              <a:blip r:embed="rId6"/>
              <a:stretch>
                <a:fillRect l="-35860" t="-4337" r="-2428" b="-2120"/>
              </a:stretch>
            </a:blipFill>
          </p:spPr>
        </p:sp>
      </p:grpSp>
      <p:grpSp>
        <p:nvGrpSpPr>
          <p:cNvPr id="13" name="Group 13"/>
          <p:cNvGrpSpPr>
            <a:grpSpLocks noChangeAspect="1"/>
          </p:cNvGrpSpPr>
          <p:nvPr/>
        </p:nvGrpSpPr>
        <p:grpSpPr>
          <a:xfrm>
            <a:off x="7998093" y="5551104"/>
            <a:ext cx="5774656" cy="5000852"/>
            <a:chOff x="0" y="0"/>
            <a:chExt cx="6350000" cy="5499100"/>
          </a:xfrm>
        </p:grpSpPr>
        <p:sp>
          <p:nvSpPr>
            <p:cNvPr id="14" name="Freeform 14"/>
            <p:cNvSpPr/>
            <p:nvPr/>
          </p:nvSpPr>
          <p:spPr>
            <a:xfrm>
              <a:off x="0" y="0"/>
              <a:ext cx="6350000" cy="5499100"/>
            </a:xfrm>
            <a:custGeom>
              <a:avLst/>
              <a:gdLst/>
              <a:ahLst/>
              <a:cxnLst/>
              <a:rect l="l" t="t" r="r" b="b"/>
              <a:pathLst>
                <a:path w="6350000" h="5499100">
                  <a:moveTo>
                    <a:pt x="4762500" y="2749550"/>
                  </a:moveTo>
                  <a:lnTo>
                    <a:pt x="3175000" y="0"/>
                  </a:lnTo>
                  <a:lnTo>
                    <a:pt x="1587500" y="2749550"/>
                  </a:lnTo>
                  <a:lnTo>
                    <a:pt x="0" y="5499100"/>
                  </a:lnTo>
                  <a:lnTo>
                    <a:pt x="6350000" y="5499100"/>
                  </a:lnTo>
                  <a:close/>
                </a:path>
              </a:pathLst>
            </a:custGeom>
            <a:blipFill>
              <a:blip r:embed="rId7"/>
              <a:stretch>
                <a:fillRect l="-20661" r="-9238"/>
              </a:stretch>
            </a:blipFill>
          </p:spPr>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326949" y="0"/>
            <a:ext cx="6781172" cy="4559446"/>
            <a:chOff x="0" y="0"/>
            <a:chExt cx="1930400" cy="1297940"/>
          </a:xfrm>
        </p:grpSpPr>
        <p:sp>
          <p:nvSpPr>
            <p:cNvPr id="3" name="Freeform 3"/>
            <p:cNvSpPr/>
            <p:nvPr/>
          </p:nvSpPr>
          <p:spPr>
            <a:xfrm>
              <a:off x="0" y="0"/>
              <a:ext cx="1930400" cy="1297940"/>
            </a:xfrm>
            <a:custGeom>
              <a:avLst/>
              <a:gdLst/>
              <a:ahLst/>
              <a:cxnLst/>
              <a:rect l="l" t="t" r="r" b="b"/>
              <a:pathLst>
                <a:path w="1930400" h="1297940">
                  <a:moveTo>
                    <a:pt x="0" y="0"/>
                  </a:moveTo>
                  <a:lnTo>
                    <a:pt x="965200" y="1297940"/>
                  </a:lnTo>
                  <a:lnTo>
                    <a:pt x="1930400" y="0"/>
                  </a:lnTo>
                  <a:close/>
                </a:path>
              </a:pathLst>
            </a:custGeom>
            <a:solidFill>
              <a:srgbClr val="121212"/>
            </a:solidFill>
          </p:spPr>
        </p:sp>
      </p:grpSp>
      <p:grpSp>
        <p:nvGrpSpPr>
          <p:cNvPr id="4" name="Group 4"/>
          <p:cNvGrpSpPr/>
          <p:nvPr/>
        </p:nvGrpSpPr>
        <p:grpSpPr>
          <a:xfrm rot="-10800000">
            <a:off x="10326949" y="5727554"/>
            <a:ext cx="6781172" cy="4559446"/>
            <a:chOff x="0" y="0"/>
            <a:chExt cx="1930400" cy="1297940"/>
          </a:xfrm>
        </p:grpSpPr>
        <p:sp>
          <p:nvSpPr>
            <p:cNvPr id="5" name="Freeform 5"/>
            <p:cNvSpPr/>
            <p:nvPr/>
          </p:nvSpPr>
          <p:spPr>
            <a:xfrm>
              <a:off x="0" y="0"/>
              <a:ext cx="1930400" cy="1297940"/>
            </a:xfrm>
            <a:custGeom>
              <a:avLst/>
              <a:gdLst/>
              <a:ahLst/>
              <a:cxnLst/>
              <a:rect l="l" t="t" r="r" b="b"/>
              <a:pathLst>
                <a:path w="1930400" h="1297940">
                  <a:moveTo>
                    <a:pt x="0" y="0"/>
                  </a:moveTo>
                  <a:lnTo>
                    <a:pt x="965200" y="1297940"/>
                  </a:lnTo>
                  <a:lnTo>
                    <a:pt x="1930400" y="0"/>
                  </a:lnTo>
                  <a:close/>
                </a:path>
              </a:pathLst>
            </a:custGeom>
            <a:solidFill>
              <a:srgbClr val="121212"/>
            </a:solidFill>
          </p:spPr>
        </p:sp>
      </p:grpSp>
      <p:grpSp>
        <p:nvGrpSpPr>
          <p:cNvPr id="6" name="Group 6"/>
          <p:cNvGrpSpPr>
            <a:grpSpLocks noChangeAspect="1"/>
          </p:cNvGrpSpPr>
          <p:nvPr/>
        </p:nvGrpSpPr>
        <p:grpSpPr>
          <a:xfrm>
            <a:off x="10172635" y="1598600"/>
            <a:ext cx="7089800" cy="7089800"/>
            <a:chOff x="0" y="0"/>
            <a:chExt cx="6350000" cy="6350000"/>
          </a:xfrm>
        </p:grpSpPr>
        <p:sp>
          <p:nvSpPr>
            <p:cNvPr id="7" name="Freeform 7"/>
            <p:cNvSpPr/>
            <p:nvPr/>
          </p:nvSpPr>
          <p:spPr>
            <a:xfrm>
              <a:off x="37846" y="116586"/>
              <a:ext cx="6274308" cy="6116828"/>
            </a:xfrm>
            <a:custGeom>
              <a:avLst/>
              <a:gdLst/>
              <a:ahLst/>
              <a:cxnLst/>
              <a:rect l="l" t="t" r="r" b="b"/>
              <a:pathLst>
                <a:path w="6274308" h="6116828">
                  <a:moveTo>
                    <a:pt x="3137154" y="0"/>
                  </a:moveTo>
                  <a:lnTo>
                    <a:pt x="621411" y="1211453"/>
                  </a:lnTo>
                  <a:lnTo>
                    <a:pt x="0" y="3933825"/>
                  </a:lnTo>
                  <a:lnTo>
                    <a:pt x="1741043" y="6116828"/>
                  </a:lnTo>
                  <a:lnTo>
                    <a:pt x="4533265" y="6116828"/>
                  </a:lnTo>
                  <a:lnTo>
                    <a:pt x="6274308" y="3933825"/>
                  </a:lnTo>
                  <a:lnTo>
                    <a:pt x="5652897" y="1211453"/>
                  </a:lnTo>
                  <a:close/>
                </a:path>
              </a:pathLst>
            </a:custGeom>
            <a:blipFill>
              <a:blip r:embed="rId2"/>
              <a:stretch>
                <a:fillRect l="-36657" r="-36657"/>
              </a:stretch>
            </a:blipFill>
          </p:spPr>
        </p:sp>
      </p:grpSp>
      <p:grpSp>
        <p:nvGrpSpPr>
          <p:cNvPr id="8" name="Group 8"/>
          <p:cNvGrpSpPr/>
          <p:nvPr/>
        </p:nvGrpSpPr>
        <p:grpSpPr>
          <a:xfrm>
            <a:off x="1028700" y="2513029"/>
            <a:ext cx="8735177" cy="5141595"/>
            <a:chOff x="0" y="0"/>
            <a:chExt cx="11646903" cy="6855460"/>
          </a:xfrm>
        </p:grpSpPr>
        <p:sp>
          <p:nvSpPr>
            <p:cNvPr id="9" name="TextBox 9"/>
            <p:cNvSpPr txBox="1"/>
            <p:nvPr/>
          </p:nvSpPr>
          <p:spPr>
            <a:xfrm>
              <a:off x="0" y="1802069"/>
              <a:ext cx="11646903" cy="4926391"/>
            </a:xfrm>
            <a:prstGeom prst="rect">
              <a:avLst/>
            </a:prstGeom>
          </p:spPr>
          <p:txBody>
            <a:bodyPr lIns="0" tIns="0" rIns="0" bIns="0" rtlCol="0" anchor="t">
              <a:spAutoFit/>
            </a:bodyPr>
            <a:lstStyle/>
            <a:p>
              <a:pPr algn="just">
                <a:lnSpc>
                  <a:spcPts val="3675"/>
                </a:lnSpc>
              </a:pPr>
              <a:r>
                <a:rPr lang="en-US" sz="2625" dirty="0">
                  <a:solidFill>
                    <a:srgbClr val="242424"/>
                  </a:solidFill>
                  <a:latin typeface="Clear Sans Regular"/>
                </a:rPr>
                <a:t>One of the most efficient platforms for learning online is Microsoft Teams. Microsoft Teams allows students to work effectively with each other . Studies reveal that Microsoft teams has attracted 2.7 billion people as their users, and this trend is rapidly increasing [47]. Muhammad Usman Keerio et al. (2022) .</a:t>
              </a:r>
            </a:p>
            <a:p>
              <a:pPr algn="just">
                <a:lnSpc>
                  <a:spcPts val="3675"/>
                </a:lnSpc>
              </a:pPr>
              <a:endParaRPr lang="en-US" sz="2625" dirty="0">
                <a:solidFill>
                  <a:srgbClr val="242424"/>
                </a:solidFill>
                <a:latin typeface="Clear Sans Regular"/>
              </a:endParaRPr>
            </a:p>
            <a:p>
              <a:pPr algn="just">
                <a:lnSpc>
                  <a:spcPts val="3675"/>
                </a:lnSpc>
              </a:pPr>
              <a:r>
                <a:rPr lang="en-US" sz="2625" dirty="0">
                  <a:solidFill>
                    <a:srgbClr val="242424"/>
                  </a:solidFill>
                  <a:latin typeface="Clear Sans Regular"/>
                </a:rPr>
                <a:t>Oumaima</a:t>
              </a:r>
            </a:p>
          </p:txBody>
        </p:sp>
        <p:sp>
          <p:nvSpPr>
            <p:cNvPr id="10" name="TextBox 10"/>
            <p:cNvSpPr txBox="1"/>
            <p:nvPr/>
          </p:nvSpPr>
          <p:spPr>
            <a:xfrm>
              <a:off x="0" y="-9525"/>
              <a:ext cx="11646903" cy="1228593"/>
            </a:xfrm>
            <a:prstGeom prst="rect">
              <a:avLst/>
            </a:prstGeom>
          </p:spPr>
          <p:txBody>
            <a:bodyPr lIns="0" tIns="0" rIns="0" bIns="0" rtlCol="0" anchor="t">
              <a:spAutoFit/>
            </a:bodyPr>
            <a:lstStyle/>
            <a:p>
              <a:pPr>
                <a:lnSpc>
                  <a:spcPts val="7200"/>
                </a:lnSpc>
              </a:pPr>
              <a:r>
                <a:rPr lang="en-US" sz="6000">
                  <a:solidFill>
                    <a:srgbClr val="000000"/>
                  </a:solidFill>
                  <a:latin typeface="League Spartan"/>
                </a:rPr>
                <a:t>Microsoft Teams</a:t>
              </a: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326949" y="0"/>
            <a:ext cx="6781172" cy="4559446"/>
            <a:chOff x="0" y="0"/>
            <a:chExt cx="1930400" cy="1297940"/>
          </a:xfrm>
        </p:grpSpPr>
        <p:sp>
          <p:nvSpPr>
            <p:cNvPr id="3" name="Freeform 3"/>
            <p:cNvSpPr/>
            <p:nvPr/>
          </p:nvSpPr>
          <p:spPr>
            <a:xfrm>
              <a:off x="0" y="0"/>
              <a:ext cx="1930400" cy="1297940"/>
            </a:xfrm>
            <a:custGeom>
              <a:avLst/>
              <a:gdLst/>
              <a:ahLst/>
              <a:cxnLst/>
              <a:rect l="l" t="t" r="r" b="b"/>
              <a:pathLst>
                <a:path w="1930400" h="1297940">
                  <a:moveTo>
                    <a:pt x="0" y="0"/>
                  </a:moveTo>
                  <a:lnTo>
                    <a:pt x="965200" y="1297940"/>
                  </a:lnTo>
                  <a:lnTo>
                    <a:pt x="1930400" y="0"/>
                  </a:lnTo>
                  <a:close/>
                </a:path>
              </a:pathLst>
            </a:custGeom>
            <a:solidFill>
              <a:srgbClr val="121212"/>
            </a:solidFill>
          </p:spPr>
        </p:sp>
      </p:grpSp>
      <p:grpSp>
        <p:nvGrpSpPr>
          <p:cNvPr id="4" name="Group 4"/>
          <p:cNvGrpSpPr/>
          <p:nvPr/>
        </p:nvGrpSpPr>
        <p:grpSpPr>
          <a:xfrm rot="-10800000">
            <a:off x="10326949" y="5727554"/>
            <a:ext cx="6781172" cy="4559446"/>
            <a:chOff x="0" y="0"/>
            <a:chExt cx="1930400" cy="1297940"/>
          </a:xfrm>
        </p:grpSpPr>
        <p:sp>
          <p:nvSpPr>
            <p:cNvPr id="5" name="Freeform 5"/>
            <p:cNvSpPr/>
            <p:nvPr/>
          </p:nvSpPr>
          <p:spPr>
            <a:xfrm>
              <a:off x="0" y="0"/>
              <a:ext cx="1930400" cy="1297940"/>
            </a:xfrm>
            <a:custGeom>
              <a:avLst/>
              <a:gdLst/>
              <a:ahLst/>
              <a:cxnLst/>
              <a:rect l="l" t="t" r="r" b="b"/>
              <a:pathLst>
                <a:path w="1930400" h="1297940">
                  <a:moveTo>
                    <a:pt x="0" y="0"/>
                  </a:moveTo>
                  <a:lnTo>
                    <a:pt x="965200" y="1297940"/>
                  </a:lnTo>
                  <a:lnTo>
                    <a:pt x="1930400" y="0"/>
                  </a:lnTo>
                  <a:close/>
                </a:path>
              </a:pathLst>
            </a:custGeom>
            <a:solidFill>
              <a:srgbClr val="121212"/>
            </a:solidFill>
          </p:spPr>
        </p:sp>
      </p:grpSp>
      <p:grpSp>
        <p:nvGrpSpPr>
          <p:cNvPr id="6" name="Group 6"/>
          <p:cNvGrpSpPr>
            <a:grpSpLocks noChangeAspect="1"/>
          </p:cNvGrpSpPr>
          <p:nvPr/>
        </p:nvGrpSpPr>
        <p:grpSpPr>
          <a:xfrm>
            <a:off x="10172635" y="1598600"/>
            <a:ext cx="7089800" cy="7089800"/>
            <a:chOff x="0" y="0"/>
            <a:chExt cx="6350000" cy="6350000"/>
          </a:xfrm>
        </p:grpSpPr>
        <p:sp>
          <p:nvSpPr>
            <p:cNvPr id="7" name="Freeform 7"/>
            <p:cNvSpPr/>
            <p:nvPr/>
          </p:nvSpPr>
          <p:spPr>
            <a:xfrm>
              <a:off x="37846" y="116586"/>
              <a:ext cx="6274308" cy="6116828"/>
            </a:xfrm>
            <a:custGeom>
              <a:avLst/>
              <a:gdLst/>
              <a:ahLst/>
              <a:cxnLst/>
              <a:rect l="l" t="t" r="r" b="b"/>
              <a:pathLst>
                <a:path w="6274308" h="6116828">
                  <a:moveTo>
                    <a:pt x="3137154" y="0"/>
                  </a:moveTo>
                  <a:lnTo>
                    <a:pt x="621411" y="1211453"/>
                  </a:lnTo>
                  <a:lnTo>
                    <a:pt x="0" y="3933825"/>
                  </a:lnTo>
                  <a:lnTo>
                    <a:pt x="1741043" y="6116828"/>
                  </a:lnTo>
                  <a:lnTo>
                    <a:pt x="4533265" y="6116828"/>
                  </a:lnTo>
                  <a:lnTo>
                    <a:pt x="6274308" y="3933825"/>
                  </a:lnTo>
                  <a:lnTo>
                    <a:pt x="5652897" y="1211453"/>
                  </a:lnTo>
                  <a:close/>
                </a:path>
              </a:pathLst>
            </a:custGeom>
            <a:blipFill>
              <a:blip r:embed="rId2"/>
              <a:stretch>
                <a:fillRect l="-36569" r="-36569"/>
              </a:stretch>
            </a:blipFill>
          </p:spPr>
        </p:sp>
      </p:grpSp>
      <p:grpSp>
        <p:nvGrpSpPr>
          <p:cNvPr id="8" name="Group 8"/>
          <p:cNvGrpSpPr/>
          <p:nvPr/>
        </p:nvGrpSpPr>
        <p:grpSpPr>
          <a:xfrm>
            <a:off x="1220843" y="2102840"/>
            <a:ext cx="8735177" cy="5592683"/>
            <a:chOff x="0" y="-9525"/>
            <a:chExt cx="11646903" cy="7456911"/>
          </a:xfrm>
        </p:grpSpPr>
        <p:sp>
          <p:nvSpPr>
            <p:cNvPr id="9" name="TextBox 9"/>
            <p:cNvSpPr txBox="1"/>
            <p:nvPr/>
          </p:nvSpPr>
          <p:spPr>
            <a:xfrm>
              <a:off x="0" y="1802164"/>
              <a:ext cx="11646903" cy="5645222"/>
            </a:xfrm>
            <a:prstGeom prst="rect">
              <a:avLst/>
            </a:prstGeom>
          </p:spPr>
          <p:txBody>
            <a:bodyPr lIns="0" tIns="0" rIns="0" bIns="0" rtlCol="0" anchor="t">
              <a:spAutoFit/>
            </a:bodyPr>
            <a:lstStyle/>
            <a:p>
              <a:pPr algn="just">
                <a:lnSpc>
                  <a:spcPts val="3675"/>
                </a:lnSpc>
              </a:pPr>
              <a:r>
                <a:rPr lang="en-US" sz="2625" dirty="0">
                  <a:solidFill>
                    <a:srgbClr val="242424"/>
                  </a:solidFill>
                  <a:latin typeface="Clear Sans Regular"/>
                </a:rPr>
                <a:t>Nowadays ,PowerPoint is an educational tool for teaching and delivering materials in classes. It was basically developed for presentation and essentially for teaching and learning in a classroom. Its applications in teaching and learning settings should provide better means of communicating information to the </a:t>
              </a:r>
              <a:r>
                <a:rPr lang="en-US" sz="2625" dirty="0" err="1">
                  <a:solidFill>
                    <a:srgbClr val="242424"/>
                  </a:solidFill>
                  <a:latin typeface="Clear Sans Regular"/>
                </a:rPr>
                <a:t>students.Jackson,S.F</a:t>
              </a:r>
              <a:r>
                <a:rPr lang="en-US" sz="2625" dirty="0">
                  <a:solidFill>
                    <a:srgbClr val="242424"/>
                  </a:solidFill>
                  <a:latin typeface="Clear Sans Regular"/>
                </a:rPr>
                <a:t>.(1997)</a:t>
              </a:r>
            </a:p>
            <a:p>
              <a:pPr algn="just">
                <a:lnSpc>
                  <a:spcPts val="3675"/>
                </a:lnSpc>
              </a:pPr>
              <a:endParaRPr lang="en-US" sz="2625" dirty="0">
                <a:solidFill>
                  <a:srgbClr val="242424"/>
                </a:solidFill>
                <a:latin typeface="Clear Sans Regular"/>
              </a:endParaRPr>
            </a:p>
            <a:p>
              <a:pPr algn="just">
                <a:lnSpc>
                  <a:spcPts val="3675"/>
                </a:lnSpc>
              </a:pPr>
              <a:r>
                <a:rPr lang="en-US" sz="2625" dirty="0">
                  <a:solidFill>
                    <a:srgbClr val="242424"/>
                  </a:solidFill>
                  <a:latin typeface="Clear Sans Regular"/>
                </a:rPr>
                <a:t>Juhaana</a:t>
              </a:r>
            </a:p>
          </p:txBody>
        </p:sp>
        <p:sp>
          <p:nvSpPr>
            <p:cNvPr id="10" name="TextBox 10"/>
            <p:cNvSpPr txBox="1"/>
            <p:nvPr/>
          </p:nvSpPr>
          <p:spPr>
            <a:xfrm>
              <a:off x="0" y="-9525"/>
              <a:ext cx="11646903" cy="1228687"/>
            </a:xfrm>
            <a:prstGeom prst="rect">
              <a:avLst/>
            </a:prstGeom>
          </p:spPr>
          <p:txBody>
            <a:bodyPr lIns="0" tIns="0" rIns="0" bIns="0" rtlCol="0" anchor="t">
              <a:spAutoFit/>
            </a:bodyPr>
            <a:lstStyle/>
            <a:p>
              <a:pPr>
                <a:lnSpc>
                  <a:spcPts val="7200"/>
                </a:lnSpc>
              </a:pPr>
              <a:r>
                <a:rPr lang="en-US" sz="6000">
                  <a:solidFill>
                    <a:srgbClr val="000000"/>
                  </a:solidFill>
                  <a:latin typeface="League Spartan"/>
                </a:rPr>
                <a:t>Powerpoint</a:t>
              </a: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326949" y="0"/>
            <a:ext cx="6781172" cy="4559446"/>
            <a:chOff x="0" y="0"/>
            <a:chExt cx="1930400" cy="1297940"/>
          </a:xfrm>
        </p:grpSpPr>
        <p:sp>
          <p:nvSpPr>
            <p:cNvPr id="3" name="Freeform 3"/>
            <p:cNvSpPr/>
            <p:nvPr/>
          </p:nvSpPr>
          <p:spPr>
            <a:xfrm>
              <a:off x="0" y="0"/>
              <a:ext cx="1930400" cy="1297940"/>
            </a:xfrm>
            <a:custGeom>
              <a:avLst/>
              <a:gdLst/>
              <a:ahLst/>
              <a:cxnLst/>
              <a:rect l="l" t="t" r="r" b="b"/>
              <a:pathLst>
                <a:path w="1930400" h="1297940">
                  <a:moveTo>
                    <a:pt x="0" y="0"/>
                  </a:moveTo>
                  <a:lnTo>
                    <a:pt x="965200" y="1297940"/>
                  </a:lnTo>
                  <a:lnTo>
                    <a:pt x="1930400" y="0"/>
                  </a:lnTo>
                  <a:close/>
                </a:path>
              </a:pathLst>
            </a:custGeom>
            <a:solidFill>
              <a:srgbClr val="121212"/>
            </a:solidFill>
          </p:spPr>
        </p:sp>
      </p:grpSp>
      <p:grpSp>
        <p:nvGrpSpPr>
          <p:cNvPr id="4" name="Group 4"/>
          <p:cNvGrpSpPr/>
          <p:nvPr/>
        </p:nvGrpSpPr>
        <p:grpSpPr>
          <a:xfrm rot="-10800000">
            <a:off x="10326949" y="5727554"/>
            <a:ext cx="6781172" cy="4559446"/>
            <a:chOff x="0" y="0"/>
            <a:chExt cx="1930400" cy="1297940"/>
          </a:xfrm>
        </p:grpSpPr>
        <p:sp>
          <p:nvSpPr>
            <p:cNvPr id="5" name="Freeform 5"/>
            <p:cNvSpPr/>
            <p:nvPr/>
          </p:nvSpPr>
          <p:spPr>
            <a:xfrm>
              <a:off x="0" y="0"/>
              <a:ext cx="1930400" cy="1297940"/>
            </a:xfrm>
            <a:custGeom>
              <a:avLst/>
              <a:gdLst/>
              <a:ahLst/>
              <a:cxnLst/>
              <a:rect l="l" t="t" r="r" b="b"/>
              <a:pathLst>
                <a:path w="1930400" h="1297940">
                  <a:moveTo>
                    <a:pt x="0" y="0"/>
                  </a:moveTo>
                  <a:lnTo>
                    <a:pt x="965200" y="1297940"/>
                  </a:lnTo>
                  <a:lnTo>
                    <a:pt x="1930400" y="0"/>
                  </a:lnTo>
                  <a:close/>
                </a:path>
              </a:pathLst>
            </a:custGeom>
            <a:solidFill>
              <a:srgbClr val="121212"/>
            </a:solidFill>
          </p:spPr>
        </p:sp>
      </p:grpSp>
      <p:grpSp>
        <p:nvGrpSpPr>
          <p:cNvPr id="6" name="Group 6"/>
          <p:cNvGrpSpPr>
            <a:grpSpLocks noChangeAspect="1"/>
          </p:cNvGrpSpPr>
          <p:nvPr/>
        </p:nvGrpSpPr>
        <p:grpSpPr>
          <a:xfrm>
            <a:off x="10172635" y="1598600"/>
            <a:ext cx="7089800" cy="7089800"/>
            <a:chOff x="0" y="0"/>
            <a:chExt cx="6350000" cy="6350000"/>
          </a:xfrm>
        </p:grpSpPr>
        <p:sp>
          <p:nvSpPr>
            <p:cNvPr id="7" name="Freeform 7"/>
            <p:cNvSpPr/>
            <p:nvPr/>
          </p:nvSpPr>
          <p:spPr>
            <a:xfrm>
              <a:off x="37846" y="116586"/>
              <a:ext cx="6274308" cy="6116828"/>
            </a:xfrm>
            <a:custGeom>
              <a:avLst/>
              <a:gdLst/>
              <a:ahLst/>
              <a:cxnLst/>
              <a:rect l="l" t="t" r="r" b="b"/>
              <a:pathLst>
                <a:path w="6274308" h="6116828">
                  <a:moveTo>
                    <a:pt x="3137154" y="0"/>
                  </a:moveTo>
                  <a:lnTo>
                    <a:pt x="621411" y="1211453"/>
                  </a:lnTo>
                  <a:lnTo>
                    <a:pt x="0" y="3933825"/>
                  </a:lnTo>
                  <a:lnTo>
                    <a:pt x="1741043" y="6116828"/>
                  </a:lnTo>
                  <a:lnTo>
                    <a:pt x="4533265" y="6116828"/>
                  </a:lnTo>
                  <a:lnTo>
                    <a:pt x="6274308" y="3933825"/>
                  </a:lnTo>
                  <a:lnTo>
                    <a:pt x="5652897" y="1211453"/>
                  </a:lnTo>
                  <a:close/>
                </a:path>
              </a:pathLst>
            </a:custGeom>
            <a:blipFill>
              <a:blip r:embed="rId2"/>
              <a:stretch>
                <a:fillRect l="-26089" r="-26089"/>
              </a:stretch>
            </a:blipFill>
          </p:spPr>
        </p:sp>
      </p:grpSp>
      <p:grpSp>
        <p:nvGrpSpPr>
          <p:cNvPr id="8" name="Group 8"/>
          <p:cNvGrpSpPr/>
          <p:nvPr/>
        </p:nvGrpSpPr>
        <p:grpSpPr>
          <a:xfrm>
            <a:off x="1028700" y="2399071"/>
            <a:ext cx="8735177" cy="5608207"/>
            <a:chOff x="0" y="0"/>
            <a:chExt cx="11646903" cy="7477609"/>
          </a:xfrm>
        </p:grpSpPr>
        <p:sp>
          <p:nvSpPr>
            <p:cNvPr id="9" name="TextBox 9"/>
            <p:cNvSpPr txBox="1"/>
            <p:nvPr/>
          </p:nvSpPr>
          <p:spPr>
            <a:xfrm>
              <a:off x="0" y="1802069"/>
              <a:ext cx="11646903" cy="5548540"/>
            </a:xfrm>
            <a:prstGeom prst="rect">
              <a:avLst/>
            </a:prstGeom>
          </p:spPr>
          <p:txBody>
            <a:bodyPr lIns="0" tIns="0" rIns="0" bIns="0" rtlCol="0" anchor="t">
              <a:spAutoFit/>
            </a:bodyPr>
            <a:lstStyle/>
            <a:p>
              <a:pPr algn="just">
                <a:lnSpc>
                  <a:spcPts val="3675"/>
                </a:lnSpc>
              </a:pPr>
              <a:r>
                <a:rPr lang="en-US" sz="2625">
                  <a:solidFill>
                    <a:srgbClr val="242424"/>
                  </a:solidFill>
                  <a:latin typeface="Clear Sans Regular"/>
                </a:rPr>
                <a:t>Microsoft Outlook is an application that's used mainly to send and receive emails. It's also used to manage various types of personal data including calendar appointments and similar entries, tasks, contacts, and notes. Outlook is included in many of the Microsoft Office application suites, including Office 2010, 2013, and 2016, and Microsoft 365.</a:t>
              </a:r>
            </a:p>
            <a:p>
              <a:pPr algn="just">
                <a:lnSpc>
                  <a:spcPts val="3675"/>
                </a:lnSpc>
              </a:pPr>
              <a:endParaRPr lang="en-US" sz="2625">
                <a:solidFill>
                  <a:srgbClr val="242424"/>
                </a:solidFill>
                <a:latin typeface="Clear Sans Regular"/>
              </a:endParaRPr>
            </a:p>
            <a:p>
              <a:pPr algn="just">
                <a:lnSpc>
                  <a:spcPts val="3675"/>
                </a:lnSpc>
              </a:pPr>
              <a:r>
                <a:rPr lang="en-US" sz="2625">
                  <a:solidFill>
                    <a:srgbClr val="242424"/>
                  </a:solidFill>
                  <a:latin typeface="Clear Sans Regular"/>
                </a:rPr>
                <a:t>Oumaima</a:t>
              </a:r>
            </a:p>
          </p:txBody>
        </p:sp>
        <p:sp>
          <p:nvSpPr>
            <p:cNvPr id="10" name="TextBox 10"/>
            <p:cNvSpPr txBox="1"/>
            <p:nvPr/>
          </p:nvSpPr>
          <p:spPr>
            <a:xfrm>
              <a:off x="0" y="-9525"/>
              <a:ext cx="11646903" cy="1228593"/>
            </a:xfrm>
            <a:prstGeom prst="rect">
              <a:avLst/>
            </a:prstGeom>
          </p:spPr>
          <p:txBody>
            <a:bodyPr lIns="0" tIns="0" rIns="0" bIns="0" rtlCol="0" anchor="t">
              <a:spAutoFit/>
            </a:bodyPr>
            <a:lstStyle/>
            <a:p>
              <a:pPr>
                <a:lnSpc>
                  <a:spcPts val="7200"/>
                </a:lnSpc>
              </a:pPr>
              <a:r>
                <a:rPr lang="en-US" sz="6000">
                  <a:solidFill>
                    <a:srgbClr val="000000"/>
                  </a:solidFill>
                  <a:latin typeface="League Spartan"/>
                </a:rPr>
                <a:t>Microsoft Outlook</a:t>
              </a: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326949" y="0"/>
            <a:ext cx="6781172" cy="4559446"/>
            <a:chOff x="0" y="0"/>
            <a:chExt cx="1930400" cy="1297940"/>
          </a:xfrm>
        </p:grpSpPr>
        <p:sp>
          <p:nvSpPr>
            <p:cNvPr id="3" name="Freeform 3"/>
            <p:cNvSpPr/>
            <p:nvPr/>
          </p:nvSpPr>
          <p:spPr>
            <a:xfrm>
              <a:off x="0" y="0"/>
              <a:ext cx="1930400" cy="1297940"/>
            </a:xfrm>
            <a:custGeom>
              <a:avLst/>
              <a:gdLst/>
              <a:ahLst/>
              <a:cxnLst/>
              <a:rect l="l" t="t" r="r" b="b"/>
              <a:pathLst>
                <a:path w="1930400" h="1297940">
                  <a:moveTo>
                    <a:pt x="0" y="0"/>
                  </a:moveTo>
                  <a:lnTo>
                    <a:pt x="965200" y="1297940"/>
                  </a:lnTo>
                  <a:lnTo>
                    <a:pt x="1930400" y="0"/>
                  </a:lnTo>
                  <a:close/>
                </a:path>
              </a:pathLst>
            </a:custGeom>
            <a:solidFill>
              <a:srgbClr val="121212"/>
            </a:solidFill>
          </p:spPr>
        </p:sp>
      </p:grpSp>
      <p:grpSp>
        <p:nvGrpSpPr>
          <p:cNvPr id="4" name="Group 4"/>
          <p:cNvGrpSpPr/>
          <p:nvPr/>
        </p:nvGrpSpPr>
        <p:grpSpPr>
          <a:xfrm rot="-10800000">
            <a:off x="10326949" y="5727554"/>
            <a:ext cx="6781172" cy="4559446"/>
            <a:chOff x="0" y="0"/>
            <a:chExt cx="1930400" cy="1297940"/>
          </a:xfrm>
        </p:grpSpPr>
        <p:sp>
          <p:nvSpPr>
            <p:cNvPr id="5" name="Freeform 5"/>
            <p:cNvSpPr/>
            <p:nvPr/>
          </p:nvSpPr>
          <p:spPr>
            <a:xfrm>
              <a:off x="0" y="0"/>
              <a:ext cx="1930400" cy="1297940"/>
            </a:xfrm>
            <a:custGeom>
              <a:avLst/>
              <a:gdLst/>
              <a:ahLst/>
              <a:cxnLst/>
              <a:rect l="l" t="t" r="r" b="b"/>
              <a:pathLst>
                <a:path w="1930400" h="1297940">
                  <a:moveTo>
                    <a:pt x="0" y="0"/>
                  </a:moveTo>
                  <a:lnTo>
                    <a:pt x="965200" y="1297940"/>
                  </a:lnTo>
                  <a:lnTo>
                    <a:pt x="1930400" y="0"/>
                  </a:lnTo>
                  <a:close/>
                </a:path>
              </a:pathLst>
            </a:custGeom>
            <a:solidFill>
              <a:srgbClr val="121212"/>
            </a:solidFill>
          </p:spPr>
        </p:sp>
      </p:grpSp>
      <p:grpSp>
        <p:nvGrpSpPr>
          <p:cNvPr id="6" name="Group 6"/>
          <p:cNvGrpSpPr>
            <a:grpSpLocks noChangeAspect="1"/>
          </p:cNvGrpSpPr>
          <p:nvPr/>
        </p:nvGrpSpPr>
        <p:grpSpPr>
          <a:xfrm>
            <a:off x="10172635" y="1598600"/>
            <a:ext cx="7089800" cy="7089800"/>
            <a:chOff x="0" y="0"/>
            <a:chExt cx="6350000" cy="6350000"/>
          </a:xfrm>
        </p:grpSpPr>
        <p:sp>
          <p:nvSpPr>
            <p:cNvPr id="7" name="Freeform 7"/>
            <p:cNvSpPr/>
            <p:nvPr/>
          </p:nvSpPr>
          <p:spPr>
            <a:xfrm>
              <a:off x="37846" y="116586"/>
              <a:ext cx="6274308" cy="6116828"/>
            </a:xfrm>
            <a:custGeom>
              <a:avLst/>
              <a:gdLst/>
              <a:ahLst/>
              <a:cxnLst/>
              <a:rect l="l" t="t" r="r" b="b"/>
              <a:pathLst>
                <a:path w="6274308" h="6116828">
                  <a:moveTo>
                    <a:pt x="3137154" y="0"/>
                  </a:moveTo>
                  <a:lnTo>
                    <a:pt x="621411" y="1211453"/>
                  </a:lnTo>
                  <a:lnTo>
                    <a:pt x="0" y="3933825"/>
                  </a:lnTo>
                  <a:lnTo>
                    <a:pt x="1741043" y="6116828"/>
                  </a:lnTo>
                  <a:lnTo>
                    <a:pt x="4533265" y="6116828"/>
                  </a:lnTo>
                  <a:lnTo>
                    <a:pt x="6274308" y="3933825"/>
                  </a:lnTo>
                  <a:lnTo>
                    <a:pt x="5652897" y="1211453"/>
                  </a:lnTo>
                  <a:close/>
                </a:path>
              </a:pathLst>
            </a:custGeom>
            <a:blipFill>
              <a:blip r:embed="rId2"/>
              <a:stretch>
                <a:fillRect l="-31752" r="-31752"/>
              </a:stretch>
            </a:blipFill>
          </p:spPr>
        </p:sp>
      </p:grpSp>
      <p:grpSp>
        <p:nvGrpSpPr>
          <p:cNvPr id="8" name="Group 8"/>
          <p:cNvGrpSpPr/>
          <p:nvPr/>
        </p:nvGrpSpPr>
        <p:grpSpPr>
          <a:xfrm>
            <a:off x="1220843" y="2798864"/>
            <a:ext cx="8314791" cy="5118125"/>
            <a:chOff x="0" y="-9525"/>
            <a:chExt cx="11086388" cy="6824166"/>
          </a:xfrm>
        </p:grpSpPr>
        <p:sp>
          <p:nvSpPr>
            <p:cNvPr id="9" name="TextBox 9"/>
            <p:cNvSpPr txBox="1"/>
            <p:nvPr/>
          </p:nvSpPr>
          <p:spPr>
            <a:xfrm>
              <a:off x="0" y="1802072"/>
              <a:ext cx="11086388" cy="5012569"/>
            </a:xfrm>
            <a:prstGeom prst="rect">
              <a:avLst/>
            </a:prstGeom>
          </p:spPr>
          <p:txBody>
            <a:bodyPr lIns="0" tIns="0" rIns="0" bIns="0" rtlCol="0" anchor="t">
              <a:spAutoFit/>
            </a:bodyPr>
            <a:lstStyle/>
            <a:p>
              <a:pPr algn="just">
                <a:lnSpc>
                  <a:spcPts val="3675"/>
                </a:lnSpc>
              </a:pPr>
              <a:r>
                <a:rPr lang="en-US" sz="2625" dirty="0">
                  <a:solidFill>
                    <a:srgbClr val="242424"/>
                  </a:solidFill>
                  <a:latin typeface="Clear Sans Regular"/>
                </a:rPr>
                <a:t>Microsoft Word is a widely used word processor integrated with the Microsoft office system and is designed for document creation that allows users to easily prepare contracts,letters,agreement ,and other types of documents. it was first released in 1983 and has since been updated numerous times.</a:t>
              </a:r>
            </a:p>
            <a:p>
              <a:pPr algn="just">
                <a:lnSpc>
                  <a:spcPts val="3675"/>
                </a:lnSpc>
              </a:pPr>
              <a:endParaRPr lang="en-US" sz="2625" dirty="0">
                <a:solidFill>
                  <a:srgbClr val="242424"/>
                </a:solidFill>
                <a:latin typeface="Clear Sans Regular"/>
              </a:endParaRPr>
            </a:p>
            <a:p>
              <a:pPr algn="just">
                <a:lnSpc>
                  <a:spcPts val="3675"/>
                </a:lnSpc>
              </a:pPr>
              <a:r>
                <a:rPr lang="en-US" sz="2625" dirty="0">
                  <a:solidFill>
                    <a:srgbClr val="242424"/>
                  </a:solidFill>
                  <a:latin typeface="Clear Sans Regular"/>
                </a:rPr>
                <a:t>Precious</a:t>
              </a:r>
            </a:p>
          </p:txBody>
        </p:sp>
        <p:sp>
          <p:nvSpPr>
            <p:cNvPr id="10" name="TextBox 10"/>
            <p:cNvSpPr txBox="1"/>
            <p:nvPr/>
          </p:nvSpPr>
          <p:spPr>
            <a:xfrm>
              <a:off x="0" y="-9525"/>
              <a:ext cx="11086388" cy="1228593"/>
            </a:xfrm>
            <a:prstGeom prst="rect">
              <a:avLst/>
            </a:prstGeom>
          </p:spPr>
          <p:txBody>
            <a:bodyPr lIns="0" tIns="0" rIns="0" bIns="0" rtlCol="0" anchor="t">
              <a:spAutoFit/>
            </a:bodyPr>
            <a:lstStyle/>
            <a:p>
              <a:pPr>
                <a:lnSpc>
                  <a:spcPts val="7200"/>
                </a:lnSpc>
              </a:pPr>
              <a:r>
                <a:rPr lang="en-US" sz="6000" dirty="0">
                  <a:solidFill>
                    <a:srgbClr val="000000"/>
                  </a:solidFill>
                  <a:latin typeface="League Spartan"/>
                </a:rPr>
                <a:t>Microsoft Word</a:t>
              </a: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191919"/>
        </a:solidFill>
        <a:effectLst/>
      </p:bgPr>
    </p:bg>
    <p:spTree>
      <p:nvGrpSpPr>
        <p:cNvPr id="1" name=""/>
        <p:cNvGrpSpPr/>
        <p:nvPr/>
      </p:nvGrpSpPr>
      <p:grpSpPr>
        <a:xfrm>
          <a:off x="0" y="0"/>
          <a:ext cx="0" cy="0"/>
          <a:chOff x="0" y="0"/>
          <a:chExt cx="0" cy="0"/>
        </a:xfrm>
      </p:grpSpPr>
      <p:sp>
        <p:nvSpPr>
          <p:cNvPr id="2" name="AutoShape 2"/>
          <p:cNvSpPr/>
          <p:nvPr/>
        </p:nvSpPr>
        <p:spPr>
          <a:xfrm>
            <a:off x="0" y="4114512"/>
            <a:ext cx="18288000" cy="6172344"/>
          </a:xfrm>
          <a:prstGeom prst="rect">
            <a:avLst/>
          </a:prstGeom>
          <a:solidFill>
            <a:srgbClr val="FFFFFF"/>
          </a:solidFill>
        </p:spPr>
        <p:txBody>
          <a:bodyPr/>
          <a:lstStyle/>
          <a:p>
            <a:r>
              <a:rPr lang="en-GB" sz="4400" dirty="0">
                <a:latin typeface="Aharoni" panose="02010803020104030203" pitchFamily="2" charset="-79"/>
                <a:cs typeface="Aharoni" panose="02010803020104030203" pitchFamily="2" charset="-79"/>
              </a:rPr>
              <a:t>Methods</a:t>
            </a:r>
          </a:p>
          <a:p>
            <a:endParaRPr lang="en-GB" sz="4400" dirty="0">
              <a:latin typeface="Aharoni" panose="02010803020104030203" pitchFamily="2" charset="-79"/>
              <a:cs typeface="Aharoni" panose="02010803020104030203" pitchFamily="2" charset="-79"/>
            </a:endParaRPr>
          </a:p>
          <a:p>
            <a:endParaRPr lang="en-GB" sz="4400" dirty="0">
              <a:latin typeface="Aharoni" panose="02010803020104030203" pitchFamily="2" charset="-79"/>
              <a:cs typeface="Aharoni" panose="02010803020104030203" pitchFamily="2" charset="-79"/>
            </a:endParaRPr>
          </a:p>
          <a:p>
            <a:endParaRPr lang="en-GB" sz="4400" dirty="0">
              <a:latin typeface="Aharoni" panose="02010803020104030203" pitchFamily="2" charset="-79"/>
              <a:cs typeface="Aharoni" panose="02010803020104030203" pitchFamily="2" charset="-79"/>
            </a:endParaRPr>
          </a:p>
          <a:p>
            <a:endParaRPr lang="en-GB" sz="4400" dirty="0">
              <a:latin typeface="Aharoni" panose="02010803020104030203" pitchFamily="2" charset="-79"/>
              <a:cs typeface="Aharoni" panose="02010803020104030203" pitchFamily="2" charset="-79"/>
            </a:endParaRPr>
          </a:p>
          <a:p>
            <a:r>
              <a:rPr lang="en-GB" sz="4400" dirty="0">
                <a:latin typeface="Aharoni" panose="02010803020104030203" pitchFamily="2" charset="-79"/>
                <a:cs typeface="Aharoni" panose="02010803020104030203" pitchFamily="2" charset="-79"/>
              </a:rPr>
              <a:t>Hypothesis</a:t>
            </a:r>
          </a:p>
          <a:p>
            <a:endParaRPr lang="en-GB" sz="4400" dirty="0">
              <a:latin typeface="Aharoni" panose="02010803020104030203" pitchFamily="2" charset="-79"/>
              <a:cs typeface="Aharoni" panose="02010803020104030203" pitchFamily="2" charset="-79"/>
            </a:endParaRPr>
          </a:p>
          <a:p>
            <a:endParaRPr lang="en-GB" sz="4400" dirty="0">
              <a:latin typeface="Aharoni" panose="02010803020104030203" pitchFamily="2" charset="-79"/>
              <a:cs typeface="Aharoni" panose="02010803020104030203" pitchFamily="2" charset="-79"/>
            </a:endParaRPr>
          </a:p>
        </p:txBody>
      </p:sp>
      <p:pic>
        <p:nvPicPr>
          <p:cNvPr id="3" name="Picture 3"/>
          <p:cNvPicPr>
            <a:picLocks noChangeAspect="1"/>
          </p:cNvPicPr>
          <p:nvPr/>
        </p:nvPicPr>
        <p:blipFill>
          <a:blip r:embed="rId2">
            <a:alphaModFix amt="50000"/>
          </a:blip>
          <a:srcRect t="17408" b="48854"/>
          <a:stretch>
            <a:fillRect/>
          </a:stretch>
        </p:blipFill>
        <p:spPr>
          <a:xfrm>
            <a:off x="0" y="0"/>
            <a:ext cx="18288000" cy="4114512"/>
          </a:xfrm>
          <a:prstGeom prst="rect">
            <a:avLst/>
          </a:prstGeom>
        </p:spPr>
      </p:pic>
      <p:grpSp>
        <p:nvGrpSpPr>
          <p:cNvPr id="4" name="Group 4"/>
          <p:cNvGrpSpPr/>
          <p:nvPr/>
        </p:nvGrpSpPr>
        <p:grpSpPr>
          <a:xfrm>
            <a:off x="13360173" y="2978951"/>
            <a:ext cx="2271122" cy="2271122"/>
            <a:chOff x="0" y="0"/>
            <a:chExt cx="6350000" cy="6350000"/>
          </a:xfrm>
        </p:grpSpPr>
        <p:sp>
          <p:nvSpPr>
            <p:cNvPr id="5" name="Freeform 5"/>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FFFFFF"/>
            </a:solidFill>
          </p:spPr>
        </p:sp>
      </p:grpSp>
      <p:grpSp>
        <p:nvGrpSpPr>
          <p:cNvPr id="10" name="Group 10"/>
          <p:cNvGrpSpPr/>
          <p:nvPr/>
        </p:nvGrpSpPr>
        <p:grpSpPr>
          <a:xfrm>
            <a:off x="8008439" y="2978951"/>
            <a:ext cx="2271122" cy="2271122"/>
            <a:chOff x="0" y="0"/>
            <a:chExt cx="6350000" cy="6350000"/>
          </a:xfrm>
        </p:grpSpPr>
        <p:sp>
          <p:nvSpPr>
            <p:cNvPr id="11" name="Freeform 11"/>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FFFFFF"/>
            </a:solidFill>
          </p:spPr>
        </p:sp>
      </p:grpSp>
      <p:pic>
        <p:nvPicPr>
          <p:cNvPr id="12" name="Picture 12"/>
          <p:cNvPicPr>
            <a:picLocks noChangeAspect="1"/>
          </p:cNvPicPr>
          <p:nvPr/>
        </p:nvPicPr>
        <p:blipFill>
          <a:blip r:embed="rId3"/>
          <a:srcRect/>
          <a:stretch>
            <a:fillRect/>
          </a:stretch>
        </p:blipFill>
        <p:spPr>
          <a:xfrm>
            <a:off x="8576219" y="3618615"/>
            <a:ext cx="1135561" cy="1135561"/>
          </a:xfrm>
          <a:prstGeom prst="rect">
            <a:avLst/>
          </a:prstGeom>
        </p:spPr>
      </p:pic>
      <p:pic>
        <p:nvPicPr>
          <p:cNvPr id="13" name="Picture 13"/>
          <p:cNvPicPr>
            <a:picLocks noChangeAspect="1"/>
          </p:cNvPicPr>
          <p:nvPr/>
        </p:nvPicPr>
        <p:blipFill>
          <a:blip r:embed="rId4"/>
          <a:srcRect/>
          <a:stretch>
            <a:fillRect/>
          </a:stretch>
        </p:blipFill>
        <p:spPr>
          <a:xfrm>
            <a:off x="13618999" y="3000706"/>
            <a:ext cx="1753470" cy="1753470"/>
          </a:xfrm>
          <a:prstGeom prst="rect">
            <a:avLst/>
          </a:prstGeom>
        </p:spPr>
      </p:pic>
      <p:sp>
        <p:nvSpPr>
          <p:cNvPr id="14" name="TextBox 14"/>
          <p:cNvSpPr txBox="1"/>
          <p:nvPr/>
        </p:nvSpPr>
        <p:spPr>
          <a:xfrm>
            <a:off x="2091147" y="1019175"/>
            <a:ext cx="14105706" cy="1381012"/>
          </a:xfrm>
          <a:prstGeom prst="rect">
            <a:avLst/>
          </a:prstGeom>
        </p:spPr>
        <p:txBody>
          <a:bodyPr lIns="0" tIns="0" rIns="0" bIns="0" rtlCol="0" anchor="t">
            <a:spAutoFit/>
          </a:bodyPr>
          <a:lstStyle/>
          <a:p>
            <a:pPr marL="0" lvl="0" indent="0" algn="ctr">
              <a:lnSpc>
                <a:spcPts val="10800"/>
              </a:lnSpc>
              <a:spcBef>
                <a:spcPct val="0"/>
              </a:spcBef>
            </a:pPr>
            <a:r>
              <a:rPr lang="en-US" sz="9000">
                <a:solidFill>
                  <a:srgbClr val="FFFFFF"/>
                </a:solidFill>
                <a:latin typeface="League Spartan"/>
              </a:rPr>
              <a:t>Methods &amp; Hypothesis</a:t>
            </a:r>
          </a:p>
        </p:txBody>
      </p:sp>
      <p:sp>
        <p:nvSpPr>
          <p:cNvPr id="15" name="TextBox 15"/>
          <p:cNvSpPr txBox="1"/>
          <p:nvPr/>
        </p:nvSpPr>
        <p:spPr>
          <a:xfrm>
            <a:off x="1492797" y="6001179"/>
            <a:ext cx="4598938" cy="1296562"/>
          </a:xfrm>
          <a:prstGeom prst="rect">
            <a:avLst/>
          </a:prstGeom>
        </p:spPr>
        <p:txBody>
          <a:bodyPr lIns="0" tIns="0" rIns="0" bIns="0" rtlCol="0" anchor="t">
            <a:spAutoFit/>
          </a:bodyPr>
          <a:lstStyle/>
          <a:p>
            <a:pPr algn="ctr">
              <a:lnSpc>
                <a:spcPts val="3437"/>
              </a:lnSpc>
            </a:pPr>
            <a:r>
              <a:rPr lang="en-US" sz="3125" dirty="0">
                <a:solidFill>
                  <a:srgbClr val="191919"/>
                </a:solidFill>
                <a:latin typeface="Clear Sans Regular"/>
              </a:rPr>
              <a:t>•Which is the most popular digital tools?</a:t>
            </a:r>
          </a:p>
          <a:p>
            <a:pPr marL="0" lvl="0" indent="0" algn="ctr">
              <a:lnSpc>
                <a:spcPts val="3437"/>
              </a:lnSpc>
            </a:pPr>
            <a:endParaRPr lang="en-US" sz="3125" dirty="0">
              <a:solidFill>
                <a:srgbClr val="191919"/>
              </a:solidFill>
              <a:latin typeface="Clear Sans Regular"/>
            </a:endParaRPr>
          </a:p>
        </p:txBody>
      </p:sp>
      <p:sp>
        <p:nvSpPr>
          <p:cNvPr id="16" name="TextBox 16"/>
          <p:cNvSpPr txBox="1"/>
          <p:nvPr/>
        </p:nvSpPr>
        <p:spPr>
          <a:xfrm>
            <a:off x="6844531" y="6001179"/>
            <a:ext cx="4598938" cy="1641475"/>
          </a:xfrm>
          <a:prstGeom prst="rect">
            <a:avLst/>
          </a:prstGeom>
        </p:spPr>
        <p:txBody>
          <a:bodyPr wrap="square" lIns="0" tIns="0" rIns="0" bIns="0" rtlCol="0" anchor="t">
            <a:spAutoFit/>
          </a:bodyPr>
          <a:lstStyle/>
          <a:p>
            <a:pPr algn="ctr">
              <a:lnSpc>
                <a:spcPts val="3190"/>
              </a:lnSpc>
            </a:pPr>
            <a:r>
              <a:rPr lang="en-US" sz="2900" dirty="0">
                <a:solidFill>
                  <a:srgbClr val="191919"/>
                </a:solidFill>
                <a:latin typeface="Clear Sans Regular"/>
              </a:rPr>
              <a:t>•PowerPoint is the only app for creating presentations:</a:t>
            </a:r>
          </a:p>
          <a:p>
            <a:pPr algn="ctr">
              <a:lnSpc>
                <a:spcPts val="3190"/>
              </a:lnSpc>
            </a:pPr>
            <a:r>
              <a:rPr lang="en-US" sz="2900" dirty="0">
                <a:solidFill>
                  <a:srgbClr val="191919"/>
                </a:solidFill>
                <a:latin typeface="Clear Sans Regular"/>
              </a:rPr>
              <a:t>•Yes/No</a:t>
            </a:r>
          </a:p>
          <a:p>
            <a:pPr marL="0" lvl="0" indent="0" algn="ctr">
              <a:lnSpc>
                <a:spcPts val="3190"/>
              </a:lnSpc>
            </a:pPr>
            <a:endParaRPr lang="en-US" sz="2900" dirty="0">
              <a:solidFill>
                <a:srgbClr val="191919"/>
              </a:solidFill>
              <a:latin typeface="Clear Sans Regular"/>
            </a:endParaRPr>
          </a:p>
        </p:txBody>
      </p:sp>
      <p:sp>
        <p:nvSpPr>
          <p:cNvPr id="17" name="TextBox 17"/>
          <p:cNvSpPr txBox="1"/>
          <p:nvPr/>
        </p:nvSpPr>
        <p:spPr>
          <a:xfrm>
            <a:off x="12196265" y="6001179"/>
            <a:ext cx="4598938" cy="1608228"/>
          </a:xfrm>
          <a:prstGeom prst="rect">
            <a:avLst/>
          </a:prstGeom>
        </p:spPr>
        <p:txBody>
          <a:bodyPr lIns="0" tIns="0" rIns="0" bIns="0" rtlCol="0" anchor="t">
            <a:spAutoFit/>
          </a:bodyPr>
          <a:lstStyle/>
          <a:p>
            <a:pPr algn="ctr">
              <a:lnSpc>
                <a:spcPts val="3190"/>
              </a:lnSpc>
            </a:pPr>
            <a:r>
              <a:rPr lang="en-US" sz="2900">
                <a:solidFill>
                  <a:srgbClr val="191919"/>
                </a:solidFill>
                <a:latin typeface="Clear Sans Regular"/>
              </a:rPr>
              <a:t>•How would you rate teams overall as digital tool of communication?</a:t>
            </a:r>
          </a:p>
          <a:p>
            <a:pPr marL="0" lvl="0" indent="0" algn="ctr">
              <a:lnSpc>
                <a:spcPts val="3190"/>
              </a:lnSpc>
            </a:pPr>
            <a:endParaRPr lang="en-US" sz="2900">
              <a:solidFill>
                <a:srgbClr val="191919"/>
              </a:solidFill>
              <a:latin typeface="Clear Sans Regular"/>
            </a:endParaRPr>
          </a:p>
        </p:txBody>
      </p:sp>
      <p:sp>
        <p:nvSpPr>
          <p:cNvPr id="18" name="TextBox 18"/>
          <p:cNvSpPr txBox="1"/>
          <p:nvPr/>
        </p:nvSpPr>
        <p:spPr>
          <a:xfrm>
            <a:off x="2202727" y="8050065"/>
            <a:ext cx="13783187" cy="3282950"/>
          </a:xfrm>
          <a:prstGeom prst="rect">
            <a:avLst/>
          </a:prstGeom>
        </p:spPr>
        <p:txBody>
          <a:bodyPr lIns="0" tIns="0" rIns="0" bIns="0" rtlCol="0" anchor="t">
            <a:spAutoFit/>
          </a:bodyPr>
          <a:lstStyle/>
          <a:p>
            <a:pPr marL="626111" lvl="1" indent="-313055">
              <a:lnSpc>
                <a:spcPts val="3190"/>
              </a:lnSpc>
              <a:buFont typeface="Arial"/>
              <a:buChar char="•"/>
            </a:pPr>
            <a:endParaRPr lang="en-US" sz="2900" dirty="0">
              <a:solidFill>
                <a:srgbClr val="000000"/>
              </a:solidFill>
              <a:latin typeface="Clear Sans Regular"/>
            </a:endParaRPr>
          </a:p>
          <a:p>
            <a:pPr marL="626111" lvl="1" indent="-313055">
              <a:lnSpc>
                <a:spcPts val="3190"/>
              </a:lnSpc>
              <a:buFont typeface="Arial"/>
              <a:buChar char="•"/>
            </a:pPr>
            <a:endParaRPr lang="en-US" sz="2900" dirty="0">
              <a:solidFill>
                <a:srgbClr val="000000"/>
              </a:solidFill>
              <a:latin typeface="Clear Sans Regular"/>
            </a:endParaRPr>
          </a:p>
          <a:p>
            <a:pPr marL="626111" lvl="1" indent="-313055">
              <a:lnSpc>
                <a:spcPts val="3190"/>
              </a:lnSpc>
              <a:buFont typeface="Arial"/>
              <a:buChar char="•"/>
            </a:pPr>
            <a:r>
              <a:rPr lang="en-US" sz="2900" dirty="0">
                <a:solidFill>
                  <a:srgbClr val="000000"/>
                </a:solidFill>
                <a:latin typeface="Clear Sans Regular"/>
              </a:rPr>
              <a:t>We predict Word is the most used digital tool for UWTSD.</a:t>
            </a:r>
          </a:p>
          <a:p>
            <a:pPr marL="626111" lvl="1" indent="-313055">
              <a:lnSpc>
                <a:spcPts val="3190"/>
              </a:lnSpc>
              <a:buFont typeface="Arial"/>
              <a:buChar char="•"/>
            </a:pPr>
            <a:r>
              <a:rPr lang="en-US" sz="2900" dirty="0">
                <a:solidFill>
                  <a:srgbClr val="000000"/>
                </a:solidFill>
                <a:latin typeface="Clear Sans Regular"/>
              </a:rPr>
              <a:t>Microsoft apps tools are very vital for creating ,sharing and editing information.</a:t>
            </a:r>
          </a:p>
          <a:p>
            <a:pPr marL="626111" lvl="1" indent="-313055">
              <a:lnSpc>
                <a:spcPts val="3190"/>
              </a:lnSpc>
              <a:buFont typeface="Arial"/>
              <a:buChar char="•"/>
            </a:pPr>
            <a:endParaRPr lang="en-US" sz="2900" dirty="0">
              <a:solidFill>
                <a:srgbClr val="000000"/>
              </a:solidFill>
              <a:latin typeface="Clear Sans Regular"/>
            </a:endParaRPr>
          </a:p>
          <a:p>
            <a:pPr marL="626111" lvl="1" indent="-313055">
              <a:lnSpc>
                <a:spcPts val="3190"/>
              </a:lnSpc>
              <a:buFont typeface="Arial"/>
              <a:buChar char="•"/>
            </a:pPr>
            <a:endParaRPr lang="en-US" sz="2900" dirty="0">
              <a:solidFill>
                <a:srgbClr val="000000"/>
              </a:solidFill>
              <a:latin typeface="Clear Sans Regular"/>
            </a:endParaRPr>
          </a:p>
          <a:p>
            <a:pPr marL="313056" lvl="1">
              <a:lnSpc>
                <a:spcPts val="3190"/>
              </a:lnSpc>
            </a:pPr>
            <a:endParaRPr lang="en-US" sz="2900" dirty="0">
              <a:solidFill>
                <a:srgbClr val="000000"/>
              </a:solidFill>
              <a:latin typeface="Clear Sans Regul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B4096-3375-3C9D-C533-A71C087E42FA}"/>
              </a:ext>
            </a:extLst>
          </p:cNvPr>
          <p:cNvSpPr>
            <a:spLocks noGrp="1"/>
          </p:cNvSpPr>
          <p:nvPr>
            <p:ph type="title"/>
          </p:nvPr>
        </p:nvSpPr>
        <p:spPr/>
        <p:txBody>
          <a:bodyPr/>
          <a:lstStyle/>
          <a:p>
            <a:r>
              <a:rPr lang="en-GB" dirty="0">
                <a:latin typeface="Aharoni" panose="02010803020104030203" pitchFamily="2" charset="-79"/>
                <a:cs typeface="Aharoni" panose="02010803020104030203" pitchFamily="2" charset="-79"/>
              </a:rPr>
              <a:t>ETHICAL CONSIDERTAION</a:t>
            </a:r>
          </a:p>
        </p:txBody>
      </p:sp>
      <p:sp>
        <p:nvSpPr>
          <p:cNvPr id="3" name="Content Placeholder 2">
            <a:extLst>
              <a:ext uri="{FF2B5EF4-FFF2-40B4-BE49-F238E27FC236}">
                <a16:creationId xmlns:a16="http://schemas.microsoft.com/office/drawing/2014/main" id="{0799FF30-7A20-1F2C-9F68-DEF914BB6E6F}"/>
              </a:ext>
            </a:extLst>
          </p:cNvPr>
          <p:cNvSpPr>
            <a:spLocks noGrp="1"/>
          </p:cNvSpPr>
          <p:nvPr>
            <p:ph idx="1"/>
          </p:nvPr>
        </p:nvSpPr>
        <p:spPr>
          <a:xfrm>
            <a:off x="457200" y="1638300"/>
            <a:ext cx="8229600" cy="4525963"/>
          </a:xfrm>
        </p:spPr>
        <p:txBody>
          <a:bodyPr>
            <a:normAutofit fontScale="92500" lnSpcReduction="20000"/>
          </a:bodyPr>
          <a:lstStyle/>
          <a:p>
            <a:pPr marL="0" indent="0">
              <a:buNone/>
            </a:pPr>
            <a:r>
              <a:rPr lang="en-GB" b="0" i="0" dirty="0">
                <a:solidFill>
                  <a:srgbClr val="555555"/>
                </a:solidFill>
                <a:effectLst/>
                <a:latin typeface="Roboto" panose="02000000000000000000" pitchFamily="2" charset="0"/>
              </a:rPr>
              <a:t>In every study, authors are required to report on the ethical considerations of their research. </a:t>
            </a:r>
          </a:p>
          <a:p>
            <a:pPr marL="0" indent="0">
              <a:buNone/>
            </a:pPr>
            <a:r>
              <a:rPr lang="en-GB" b="0" i="0" dirty="0">
                <a:solidFill>
                  <a:srgbClr val="555555"/>
                </a:solidFill>
                <a:effectLst/>
                <a:latin typeface="Roboto" panose="02000000000000000000" pitchFamily="2" charset="0"/>
              </a:rPr>
              <a:t>Informed consent is an essential part of the research process , consent should be given freely (voluntary).</a:t>
            </a:r>
          </a:p>
          <a:p>
            <a:pPr marL="0" indent="0">
              <a:buNone/>
            </a:pPr>
            <a:r>
              <a:rPr lang="en-GB" b="0" i="0" dirty="0">
                <a:solidFill>
                  <a:srgbClr val="555555"/>
                </a:solidFill>
                <a:effectLst/>
                <a:latin typeface="Roboto" panose="02000000000000000000" pitchFamily="2" charset="0"/>
              </a:rPr>
              <a:t>Research reporting should be clear and honest, without deception to readers.</a:t>
            </a:r>
            <a:r>
              <a:rPr lang="en-GB" sz="3200" dirty="0">
                <a:solidFill>
                  <a:srgbClr val="000000"/>
                </a:solidFill>
                <a:latin typeface="Clear Sans Regular"/>
              </a:rPr>
              <a:t> Connelly, L.M. (2014). </a:t>
            </a:r>
          </a:p>
          <a:p>
            <a:pPr marL="0" indent="0">
              <a:buNone/>
            </a:pPr>
            <a:endParaRPr lang="en-GB" sz="3200" dirty="0">
              <a:solidFill>
                <a:srgbClr val="000000"/>
              </a:solidFill>
              <a:latin typeface="Clear Sans Regular"/>
            </a:endParaRPr>
          </a:p>
          <a:p>
            <a:pPr marL="0" indent="0">
              <a:buNone/>
            </a:pPr>
            <a:r>
              <a:rPr lang="en-GB" dirty="0">
                <a:solidFill>
                  <a:srgbClr val="000000"/>
                </a:solidFill>
                <a:latin typeface="Clear Sans Regular"/>
              </a:rPr>
              <a:t>Precious</a:t>
            </a:r>
            <a:endParaRPr lang="en-GB" dirty="0"/>
          </a:p>
        </p:txBody>
      </p:sp>
      <p:graphicFrame>
        <p:nvGraphicFramePr>
          <p:cNvPr id="5" name="Diagram 4">
            <a:extLst>
              <a:ext uri="{FF2B5EF4-FFF2-40B4-BE49-F238E27FC236}">
                <a16:creationId xmlns:a16="http://schemas.microsoft.com/office/drawing/2014/main" id="{FF74FDA0-EEB9-C279-9452-2ECEE349912C}"/>
              </a:ext>
            </a:extLst>
          </p:cNvPr>
          <p:cNvGraphicFramePr/>
          <p:nvPr>
            <p:extLst>
              <p:ext uri="{D42A27DB-BD31-4B8C-83A1-F6EECF244321}">
                <p14:modId xmlns:p14="http://schemas.microsoft.com/office/powerpoint/2010/main" val="3603991658"/>
              </p:ext>
            </p:extLst>
          </p:nvPr>
        </p:nvGraphicFramePr>
        <p:xfrm>
          <a:off x="10134600" y="1079500"/>
          <a:ext cx="8229600" cy="802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87736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10800000">
            <a:off x="14313218" y="0"/>
            <a:ext cx="3974782" cy="3968422"/>
            <a:chOff x="0" y="0"/>
            <a:chExt cx="6350000" cy="6339840"/>
          </a:xfrm>
        </p:grpSpPr>
        <p:sp>
          <p:nvSpPr>
            <p:cNvPr id="3" name="Freeform 3"/>
            <p:cNvSpPr/>
            <p:nvPr/>
          </p:nvSpPr>
          <p:spPr>
            <a:xfrm>
              <a:off x="0" y="0"/>
              <a:ext cx="6350000" cy="6339840"/>
            </a:xfrm>
            <a:custGeom>
              <a:avLst/>
              <a:gdLst/>
              <a:ahLst/>
              <a:cxnLst/>
              <a:rect l="l" t="t" r="r" b="b"/>
              <a:pathLst>
                <a:path w="6350000" h="6339840">
                  <a:moveTo>
                    <a:pt x="6350000" y="6339840"/>
                  </a:moveTo>
                  <a:lnTo>
                    <a:pt x="0" y="6339840"/>
                  </a:lnTo>
                  <a:lnTo>
                    <a:pt x="0" y="0"/>
                  </a:lnTo>
                  <a:lnTo>
                    <a:pt x="6350000" y="6339840"/>
                  </a:lnTo>
                  <a:close/>
                </a:path>
              </a:pathLst>
            </a:custGeom>
            <a:solidFill>
              <a:srgbClr val="000000"/>
            </a:solidFill>
          </p:spPr>
        </p:sp>
      </p:grpSp>
      <p:sp>
        <p:nvSpPr>
          <p:cNvPr id="4" name="TextBox 4"/>
          <p:cNvSpPr txBox="1"/>
          <p:nvPr/>
        </p:nvSpPr>
        <p:spPr>
          <a:xfrm>
            <a:off x="1992055" y="1657427"/>
            <a:ext cx="10222066" cy="1228593"/>
          </a:xfrm>
          <a:prstGeom prst="rect">
            <a:avLst/>
          </a:prstGeom>
        </p:spPr>
        <p:txBody>
          <a:bodyPr lIns="0" tIns="0" rIns="0" bIns="0" rtlCol="0" anchor="t">
            <a:spAutoFit/>
          </a:bodyPr>
          <a:lstStyle/>
          <a:p>
            <a:pPr marL="0" lvl="0" indent="0">
              <a:lnSpc>
                <a:spcPts val="9600"/>
              </a:lnSpc>
              <a:spcBef>
                <a:spcPct val="0"/>
              </a:spcBef>
            </a:pPr>
            <a:r>
              <a:rPr lang="en-US" sz="8000">
                <a:solidFill>
                  <a:srgbClr val="000000"/>
                </a:solidFill>
                <a:latin typeface="League Spartan"/>
              </a:rPr>
              <a:t>References</a:t>
            </a:r>
          </a:p>
        </p:txBody>
      </p:sp>
      <p:sp>
        <p:nvSpPr>
          <p:cNvPr id="5" name="TextBox 5"/>
          <p:cNvSpPr txBox="1"/>
          <p:nvPr/>
        </p:nvSpPr>
        <p:spPr>
          <a:xfrm>
            <a:off x="1843684" y="3511839"/>
            <a:ext cx="13354672" cy="7163692"/>
          </a:xfrm>
          <a:prstGeom prst="rect">
            <a:avLst/>
          </a:prstGeom>
        </p:spPr>
        <p:txBody>
          <a:bodyPr lIns="0" tIns="0" rIns="0" bIns="0" rtlCol="0" anchor="t">
            <a:spAutoFit/>
          </a:bodyPr>
          <a:lstStyle/>
          <a:p>
            <a:pPr>
              <a:lnSpc>
                <a:spcPts val="2760"/>
              </a:lnSpc>
            </a:pPr>
            <a:endParaRPr dirty="0"/>
          </a:p>
          <a:p>
            <a:pPr marL="496571" lvl="1" indent="-248285" algn="l">
              <a:lnSpc>
                <a:spcPts val="3611"/>
              </a:lnSpc>
              <a:buFont typeface="Arial"/>
              <a:buChar char="•"/>
            </a:pPr>
            <a:r>
              <a:rPr lang="en-US" sz="2300" dirty="0">
                <a:solidFill>
                  <a:srgbClr val="000000"/>
                </a:solidFill>
                <a:latin typeface="Clear Sans Regular Bold"/>
              </a:rPr>
              <a:t> </a:t>
            </a:r>
            <a:r>
              <a:rPr lang="en-US" sz="2300" dirty="0">
                <a:solidFill>
                  <a:srgbClr val="000000"/>
                </a:solidFill>
                <a:latin typeface="Clear Sans Regular"/>
              </a:rPr>
              <a:t>Westerberg, C. and McBride, T. (2021) Acquiring learning skills with digital technology. Hershey, Pennsylvania: IGI Global.​</a:t>
            </a:r>
          </a:p>
          <a:p>
            <a:pPr marL="496571" lvl="1" indent="-248285" algn="l">
              <a:lnSpc>
                <a:spcPts val="3611"/>
              </a:lnSpc>
              <a:buFont typeface="Arial"/>
              <a:buChar char="•"/>
            </a:pPr>
            <a:r>
              <a:rPr lang="en-US" sz="2300" dirty="0">
                <a:solidFill>
                  <a:srgbClr val="000000"/>
                </a:solidFill>
                <a:latin typeface="Clear Sans Regular"/>
              </a:rPr>
              <a:t>  Ordóñez de Pablos, P., Lytras, M.D. and Zhang, X. (2021) IT and the development of digital skills and competencies in education. Hershey, Pennsylvania: IGI Global.​</a:t>
            </a:r>
          </a:p>
          <a:p>
            <a:pPr marL="496571" lvl="1" indent="-248285" algn="l">
              <a:lnSpc>
                <a:spcPts val="3611"/>
              </a:lnSpc>
              <a:buFont typeface="Arial"/>
              <a:buChar char="•"/>
            </a:pPr>
            <a:r>
              <a:rPr lang="en-US" sz="2300" dirty="0">
                <a:solidFill>
                  <a:srgbClr val="000000"/>
                </a:solidFill>
                <a:latin typeface="Clear Sans Regular"/>
              </a:rPr>
              <a:t> Muhammad Usman Keerio et al. (2022) ‘Evaluating Students’ Perceptions of Microsoft Teams for Online Academics Improvement’, Pakistan Journal of Engineering &amp; Technology, 5(1). Available at: </a:t>
            </a:r>
            <a:r>
              <a:rPr lang="en-US" sz="2300" dirty="0">
                <a:solidFill>
                  <a:srgbClr val="000000"/>
                </a:solidFill>
                <a:latin typeface="Clear Sans Regular"/>
                <a:hlinkClick r:id="rId2" tooltip="https://doi.org/10.51846/vol5iss1pp56-67"/>
              </a:rPr>
              <a:t>https://doi.org/10.51846/vol5iss1pp56-67</a:t>
            </a:r>
            <a:r>
              <a:rPr lang="en-US" sz="2300" dirty="0">
                <a:solidFill>
                  <a:srgbClr val="000000"/>
                </a:solidFill>
                <a:latin typeface="Clear Sans Regular"/>
              </a:rPr>
              <a:t>.​​</a:t>
            </a:r>
          </a:p>
          <a:p>
            <a:pPr marL="496571" lvl="1" indent="-248285" algn="l">
              <a:lnSpc>
                <a:spcPts val="3611"/>
              </a:lnSpc>
              <a:buFont typeface="Arial"/>
              <a:buChar char="•"/>
            </a:pPr>
            <a:r>
              <a:rPr lang="en-US" sz="2300" dirty="0">
                <a:solidFill>
                  <a:srgbClr val="000000"/>
                </a:solidFill>
                <a:latin typeface="Clear Sans Regular"/>
              </a:rPr>
              <a:t> Stratton, J. (2020) Outlook Essential Training (Office 365/Microsoft 365). </a:t>
            </a:r>
            <a:r>
              <a:rPr lang="en-US" sz="2300" dirty="0" err="1">
                <a:solidFill>
                  <a:srgbClr val="000000"/>
                </a:solidFill>
                <a:latin typeface="Clear Sans Regular"/>
              </a:rPr>
              <a:t>Carpenteria</a:t>
            </a:r>
            <a:r>
              <a:rPr lang="en-US" sz="2300" dirty="0">
                <a:solidFill>
                  <a:srgbClr val="000000"/>
                </a:solidFill>
                <a:latin typeface="Clear Sans Regular"/>
              </a:rPr>
              <a:t>, CA: linkedin.com.</a:t>
            </a:r>
          </a:p>
          <a:p>
            <a:pPr marL="496571" lvl="1" indent="-248285" algn="l">
              <a:lnSpc>
                <a:spcPts val="3611"/>
              </a:lnSpc>
              <a:buFont typeface="Arial"/>
              <a:buChar char="•"/>
            </a:pPr>
            <a:r>
              <a:rPr lang="en-US" sz="2300" dirty="0">
                <a:solidFill>
                  <a:srgbClr val="000000"/>
                </a:solidFill>
                <a:latin typeface="Clear Sans Regular"/>
                <a:hlinkClick r:id="rId3"/>
              </a:rPr>
              <a:t>https://www.template.net/office/microsoft-word/</a:t>
            </a:r>
            <a:endParaRPr lang="en-GB" sz="2300" dirty="0">
              <a:solidFill>
                <a:srgbClr val="000000"/>
              </a:solidFill>
              <a:latin typeface="Clear Sans Regular"/>
            </a:endParaRPr>
          </a:p>
          <a:p>
            <a:pPr marL="496571" lvl="1" indent="-248285" algn="l">
              <a:lnSpc>
                <a:spcPts val="3611"/>
              </a:lnSpc>
              <a:buFont typeface="Arial"/>
              <a:buChar char="•"/>
            </a:pPr>
            <a:r>
              <a:rPr lang="en-GB" sz="2300" dirty="0">
                <a:solidFill>
                  <a:srgbClr val="000000"/>
                </a:solidFill>
                <a:latin typeface="Clear Sans Regular"/>
              </a:rPr>
              <a:t>  Connelly, L.M. (2014) ‘Ethical considerations in research studies’, </a:t>
            </a:r>
            <a:r>
              <a:rPr lang="en-GB" sz="2300" dirty="0" err="1">
                <a:solidFill>
                  <a:srgbClr val="000000"/>
                </a:solidFill>
                <a:latin typeface="Clear Sans Regular"/>
              </a:rPr>
              <a:t>Medsurg</a:t>
            </a:r>
            <a:r>
              <a:rPr lang="en-GB" sz="2300" dirty="0">
                <a:solidFill>
                  <a:srgbClr val="000000"/>
                </a:solidFill>
                <a:latin typeface="Clear Sans Regular"/>
              </a:rPr>
              <a:t> nursing, 23(1), pp. 54–55.</a:t>
            </a:r>
          </a:p>
          <a:p>
            <a:pPr marL="496571" lvl="1" indent="-248285" algn="l">
              <a:lnSpc>
                <a:spcPts val="3611"/>
              </a:lnSpc>
              <a:buFont typeface="Arial"/>
              <a:buChar char="•"/>
            </a:pPr>
            <a:endParaRPr lang="en-US" sz="2300" dirty="0">
              <a:solidFill>
                <a:srgbClr val="000000"/>
              </a:solidFill>
              <a:latin typeface="Clear Sans Regular"/>
            </a:endParaRPr>
          </a:p>
          <a:p>
            <a:pPr marL="496571" lvl="1" indent="-248285" algn="l">
              <a:lnSpc>
                <a:spcPts val="3611"/>
              </a:lnSpc>
              <a:buFont typeface="Arial"/>
              <a:buChar char="•"/>
            </a:pPr>
            <a:endParaRPr lang="en-US" sz="2300" dirty="0">
              <a:solidFill>
                <a:srgbClr val="000000"/>
              </a:solidFill>
              <a:latin typeface="Clear Sans Regular"/>
            </a:endParaRPr>
          </a:p>
          <a:p>
            <a:pPr marL="0" lvl="0" indent="0" algn="l">
              <a:lnSpc>
                <a:spcPts val="2760"/>
              </a:lnSpc>
              <a:spcBef>
                <a:spcPct val="0"/>
              </a:spcBef>
            </a:pPr>
            <a:endParaRPr lang="en-US" sz="2300" dirty="0">
              <a:solidFill>
                <a:srgbClr val="000000"/>
              </a:solidFill>
              <a:latin typeface="Clear Sans Regular"/>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163</TotalTime>
  <Words>649</Words>
  <Application>Microsoft Office PowerPoint</Application>
  <PresentationFormat>Custom</PresentationFormat>
  <Paragraphs>69</Paragraphs>
  <Slides>10</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10</vt:i4>
      </vt:variant>
    </vt:vector>
  </HeadingPairs>
  <TitlesOfParts>
    <vt:vector size="21" baseType="lpstr">
      <vt:lpstr>Open Sans</vt:lpstr>
      <vt:lpstr>Arial</vt:lpstr>
      <vt:lpstr>Forum</vt:lpstr>
      <vt:lpstr>Aharoni</vt:lpstr>
      <vt:lpstr>Clear Sans Regular</vt:lpstr>
      <vt:lpstr>Clear Sans Regular Bold</vt:lpstr>
      <vt:lpstr>Libre Baskerville</vt:lpstr>
      <vt:lpstr>League Spartan</vt:lpstr>
      <vt:lpstr>Roboto</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ETHICAL CONSIDERTAION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Which digital tool is most used by students at UWTSD?</dc:title>
  <dc:creator>rania</dc:creator>
  <cp:lastModifiedBy>oumaima</cp:lastModifiedBy>
  <cp:revision>5</cp:revision>
  <dcterms:created xsi:type="dcterms:W3CDTF">2006-08-16T00:00:00Z</dcterms:created>
  <dcterms:modified xsi:type="dcterms:W3CDTF">2023-02-19T18:52:03Z</dcterms:modified>
  <dc:identifier>DAFa0FS2ukg</dc:identifier>
</cp:coreProperties>
</file>