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5" r:id="rId4"/>
  </p:sldMasterIdLst>
  <p:notesMasterIdLst>
    <p:notesMasterId r:id="rId26"/>
  </p:notesMasterIdLst>
  <p:handoutMasterIdLst>
    <p:handoutMasterId r:id="rId27"/>
  </p:handoutMasterIdLst>
  <p:sldIdLst>
    <p:sldId id="256" r:id="rId5"/>
    <p:sldId id="257" r:id="rId6"/>
    <p:sldId id="259" r:id="rId7"/>
    <p:sldId id="2562" r:id="rId8"/>
    <p:sldId id="2557" r:id="rId9"/>
    <p:sldId id="2561" r:id="rId10"/>
    <p:sldId id="2556" r:id="rId11"/>
    <p:sldId id="2563" r:id="rId12"/>
    <p:sldId id="2564" r:id="rId13"/>
    <p:sldId id="289" r:id="rId14"/>
    <p:sldId id="2565" r:id="rId15"/>
    <p:sldId id="2566" r:id="rId16"/>
    <p:sldId id="2568" r:id="rId17"/>
    <p:sldId id="2567" r:id="rId18"/>
    <p:sldId id="2569" r:id="rId19"/>
    <p:sldId id="287" r:id="rId20"/>
    <p:sldId id="272" r:id="rId21"/>
    <p:sldId id="2558" r:id="rId22"/>
    <p:sldId id="2559" r:id="rId23"/>
    <p:sldId id="2570" r:id="rId24"/>
    <p:sldId id="257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95959"/>
    <a:srgbClr val="7F7F7F"/>
    <a:srgbClr val="A6A6A6"/>
    <a:srgbClr val="BFBFBF"/>
    <a:srgbClr val="465359"/>
    <a:srgbClr val="757575"/>
    <a:srgbClr val="8B8B8B"/>
    <a:srgbClr val="B0B0B0"/>
    <a:srgbClr val="D3D3D3"/>
    <a:srgbClr val="EBEB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34" autoAdjust="0"/>
  </p:normalViewPr>
  <p:slideViewPr>
    <p:cSldViewPr snapToGrid="0">
      <p:cViewPr varScale="1">
        <p:scale>
          <a:sx n="72" d="100"/>
          <a:sy n="72" d="100"/>
        </p:scale>
        <p:origin x="660" y="78"/>
      </p:cViewPr>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5430A8-8798-495E-8FD8-F4E3C75420FA}"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GB"/>
        </a:p>
      </dgm:t>
    </dgm:pt>
    <dgm:pt modelId="{53B2CD24-8978-478D-987E-0FAFB18D5C52}">
      <dgm:prSet phldrT="[Text]" custT="1"/>
      <dgm:spPr>
        <a:solidFill>
          <a:schemeClr val="bg1"/>
        </a:solidFill>
        <a:ln>
          <a:noFill/>
        </a:ln>
      </dgm:spPr>
      <dgm:t>
        <a:bodyPr/>
        <a:lstStyle/>
        <a:p>
          <a:pPr marL="0" lvl="0" defTabSz="533400">
            <a:lnSpc>
              <a:spcPct val="90000"/>
            </a:lnSpc>
            <a:spcBef>
              <a:spcPct val="0"/>
            </a:spcBef>
            <a:spcAft>
              <a:spcPct val="35000"/>
            </a:spcAft>
            <a:buNone/>
          </a:pPr>
          <a:endParaRPr lang="en-US" sz="1200" dirty="0">
            <a:solidFill>
              <a:schemeClr val="tx1"/>
            </a:solidFill>
          </a:endParaRPr>
        </a:p>
      </dgm:t>
    </dgm:pt>
    <dgm:pt modelId="{365F805B-D1FF-4A1E-BED5-D3486F4303F0}" type="sibTrans" cxnId="{D756E86D-BEF4-4A23-BE83-48FB1A73B2E3}">
      <dgm:prSet/>
      <dgm:spPr/>
      <dgm:t>
        <a:bodyPr/>
        <a:lstStyle/>
        <a:p>
          <a:endParaRPr lang="en-US"/>
        </a:p>
      </dgm:t>
    </dgm:pt>
    <dgm:pt modelId="{4A7C7714-8442-4301-BF5F-ECB107B83CC0}" type="parTrans" cxnId="{D756E86D-BEF4-4A23-BE83-48FB1A73B2E3}">
      <dgm:prSet/>
      <dgm:spPr/>
      <dgm:t>
        <a:bodyPr/>
        <a:lstStyle/>
        <a:p>
          <a:endParaRPr lang="en-US"/>
        </a:p>
      </dgm:t>
    </dgm:pt>
    <dgm:pt modelId="{362A7446-F308-46D9-B146-72E5445E678D}">
      <dgm:prSet custT="1"/>
      <dgm:spPr>
        <a:solidFill>
          <a:schemeClr val="bg1"/>
        </a:solidFill>
      </dgm:spPr>
      <dgm:t>
        <a:bodyPr/>
        <a:lstStyle/>
        <a:p>
          <a:endParaRPr lang="en-GB" sz="1600" dirty="0">
            <a:solidFill>
              <a:schemeClr val="tx1"/>
            </a:solidFill>
          </a:endParaRPr>
        </a:p>
      </dgm:t>
    </dgm:pt>
    <dgm:pt modelId="{3BCAD15B-39E5-421B-B45D-2C7963E47F4E}" type="parTrans" cxnId="{5390526A-1C2D-4948-8B9E-625AE56F1834}">
      <dgm:prSet/>
      <dgm:spPr/>
      <dgm:t>
        <a:bodyPr/>
        <a:lstStyle/>
        <a:p>
          <a:endParaRPr lang="en-GB"/>
        </a:p>
      </dgm:t>
    </dgm:pt>
    <dgm:pt modelId="{0DC419E0-81E0-4838-A9C8-164E5D9691E4}" type="sibTrans" cxnId="{5390526A-1C2D-4948-8B9E-625AE56F1834}">
      <dgm:prSet/>
      <dgm:spPr/>
      <dgm:t>
        <a:bodyPr/>
        <a:lstStyle/>
        <a:p>
          <a:endParaRPr lang="en-GB"/>
        </a:p>
      </dgm:t>
    </dgm:pt>
    <dgm:pt modelId="{F6D69C14-C551-4CB5-81A0-11AE29E62986}">
      <dgm:prSet custT="1"/>
      <dgm:spPr>
        <a:solidFill>
          <a:schemeClr val="bg1"/>
        </a:solidFill>
      </dgm:spPr>
      <dgm:t>
        <a:bodyPr/>
        <a:lstStyle/>
        <a:p>
          <a:endParaRPr lang="en-GB" sz="1600" dirty="0">
            <a:solidFill>
              <a:schemeClr val="tx1"/>
            </a:solidFill>
          </a:endParaRPr>
        </a:p>
      </dgm:t>
    </dgm:pt>
    <dgm:pt modelId="{4362C40C-D14B-447B-A604-6233D87AB91F}" type="parTrans" cxnId="{7E88B274-0BF3-4294-B3F5-B9C3DAA07D3F}">
      <dgm:prSet/>
      <dgm:spPr/>
      <dgm:t>
        <a:bodyPr/>
        <a:lstStyle/>
        <a:p>
          <a:endParaRPr lang="en-GB"/>
        </a:p>
      </dgm:t>
    </dgm:pt>
    <dgm:pt modelId="{D6E83213-2E34-48CE-B513-856CD14B1299}" type="sibTrans" cxnId="{7E88B274-0BF3-4294-B3F5-B9C3DAA07D3F}">
      <dgm:prSet/>
      <dgm:spPr/>
      <dgm:t>
        <a:bodyPr/>
        <a:lstStyle/>
        <a:p>
          <a:endParaRPr lang="en-GB"/>
        </a:p>
      </dgm:t>
    </dgm:pt>
    <dgm:pt modelId="{2BB8E441-E658-4BAC-80C9-9216BD9E83F3}" type="pres">
      <dgm:prSet presAssocID="{3C5430A8-8798-495E-8FD8-F4E3C75420FA}" presName="Name0" presStyleCnt="0">
        <dgm:presLayoutVars>
          <dgm:dir/>
          <dgm:resizeHandles val="exact"/>
        </dgm:presLayoutVars>
      </dgm:prSet>
      <dgm:spPr/>
    </dgm:pt>
    <dgm:pt modelId="{1563BA4B-B67F-41F7-A452-385BF363F14E}" type="pres">
      <dgm:prSet presAssocID="{3C5430A8-8798-495E-8FD8-F4E3C75420FA}" presName="bkgdShp" presStyleLbl="alignAccFollowNode1" presStyleIdx="0" presStyleCnt="1" custScaleX="93872" custLinFactNeighborX="262" custLinFactNeighborY="-4527"/>
      <dgm:spPr>
        <a:solidFill>
          <a:schemeClr val="bg1"/>
        </a:solidFill>
        <a:ln>
          <a:noFill/>
        </a:ln>
      </dgm:spPr>
    </dgm:pt>
    <dgm:pt modelId="{46063A5A-160C-4B06-976B-04CFC2C7F626}" type="pres">
      <dgm:prSet presAssocID="{3C5430A8-8798-495E-8FD8-F4E3C75420FA}" presName="linComp" presStyleCnt="0"/>
      <dgm:spPr/>
    </dgm:pt>
    <dgm:pt modelId="{E6986AF5-DC10-4171-A7EF-0FBC9CB52AE7}" type="pres">
      <dgm:prSet presAssocID="{53B2CD24-8978-478D-987E-0FAFB18D5C52}" presName="compNode" presStyleCnt="0"/>
      <dgm:spPr/>
    </dgm:pt>
    <dgm:pt modelId="{5A543812-ECB4-4F97-BE56-120DE9C30D73}" type="pres">
      <dgm:prSet presAssocID="{53B2CD24-8978-478D-987E-0FAFB18D5C52}" presName="node" presStyleLbl="node1" presStyleIdx="0" presStyleCnt="3" custScaleX="183038" custScaleY="109549" custLinFactNeighborX="744">
        <dgm:presLayoutVars>
          <dgm:bulletEnabled val="1"/>
        </dgm:presLayoutVars>
      </dgm:prSet>
      <dgm:spPr/>
    </dgm:pt>
    <dgm:pt modelId="{F66D3F0D-4D45-4EF2-B7ED-03DB1E1AAC8B}" type="pres">
      <dgm:prSet presAssocID="{53B2CD24-8978-478D-987E-0FAFB18D5C52}" presName="invisiNode" presStyleLbl="node1" presStyleIdx="0" presStyleCnt="3"/>
      <dgm:spPr/>
    </dgm:pt>
    <dgm:pt modelId="{3D4C23F7-2AC2-4036-BC6D-55108713DE5B}" type="pres">
      <dgm:prSet presAssocID="{53B2CD24-8978-478D-987E-0FAFB18D5C52}" presName="imagNode" presStyleLbl="fgImgPlace1" presStyleIdx="0" presStyleCnt="3" custScaleX="93142" custScaleY="79826" custLinFactNeighborX="-7230" custLinFactNeighborY="-4472"/>
      <dgm:spPr>
        <a:blipFill dpi="0" rotWithShape="1">
          <a:blip xmlns:r="http://schemas.openxmlformats.org/officeDocument/2006/relationships" r:embed="rId1"/>
          <a:srcRect/>
          <a:stretch>
            <a:fillRect l="3679" t="13825" r="4511" b="15797"/>
          </a:stretch>
        </a:blipFill>
      </dgm:spPr>
    </dgm:pt>
    <dgm:pt modelId="{A11F9E16-B684-42D4-9CB5-1250A3899B47}" type="pres">
      <dgm:prSet presAssocID="{365F805B-D1FF-4A1E-BED5-D3486F4303F0}" presName="sibTrans" presStyleLbl="sibTrans2D1" presStyleIdx="0" presStyleCnt="0"/>
      <dgm:spPr/>
    </dgm:pt>
    <dgm:pt modelId="{9A1CBB58-62EC-49F0-A861-0248068EB63D}" type="pres">
      <dgm:prSet presAssocID="{362A7446-F308-46D9-B146-72E5445E678D}" presName="compNode" presStyleCnt="0"/>
      <dgm:spPr/>
    </dgm:pt>
    <dgm:pt modelId="{1E9E1011-30FB-425E-A2E9-251728B18CC0}" type="pres">
      <dgm:prSet presAssocID="{362A7446-F308-46D9-B146-72E5445E678D}" presName="node" presStyleLbl="node1" presStyleIdx="1" presStyleCnt="3" custScaleX="121445" custScaleY="100709">
        <dgm:presLayoutVars>
          <dgm:bulletEnabled val="1"/>
        </dgm:presLayoutVars>
      </dgm:prSet>
      <dgm:spPr/>
    </dgm:pt>
    <dgm:pt modelId="{153A8A93-3B98-4831-B8B1-112F9B4FB028}" type="pres">
      <dgm:prSet presAssocID="{362A7446-F308-46D9-B146-72E5445E678D}" presName="invisiNode" presStyleLbl="node1" presStyleIdx="1" presStyleCnt="3"/>
      <dgm:spPr/>
    </dgm:pt>
    <dgm:pt modelId="{B96FD032-51ED-4F89-A9C8-702883167996}" type="pres">
      <dgm:prSet presAssocID="{362A7446-F308-46D9-B146-72E5445E678D}" presName="imagNode" presStyleLbl="fgImgPlace1" presStyleIdx="1" presStyleCnt="3" custScaleX="82223" custScaleY="84037" custLinFactNeighborX="-11372" custLinFactNeighborY="-11432"/>
      <dgm:spPr>
        <a:blipFill>
          <a:blip xmlns:r="http://schemas.openxmlformats.org/officeDocument/2006/relationships" r:embed="rId2">
            <a:extLst>
              <a:ext uri="{28A0092B-C50C-407E-A947-70E740481C1C}">
                <a14:useLocalDpi xmlns:a14="http://schemas.microsoft.com/office/drawing/2010/main" val="0"/>
              </a:ext>
            </a:extLst>
          </a:blip>
          <a:srcRect/>
          <a:stretch>
            <a:fillRect t="-9000" b="-9000"/>
          </a:stretch>
        </a:blipFill>
      </dgm:spPr>
    </dgm:pt>
    <dgm:pt modelId="{98850BA2-B5FF-417D-B8E5-81406691B9F8}" type="pres">
      <dgm:prSet presAssocID="{0DC419E0-81E0-4838-A9C8-164E5D9691E4}" presName="sibTrans" presStyleLbl="sibTrans2D1" presStyleIdx="0" presStyleCnt="0"/>
      <dgm:spPr/>
    </dgm:pt>
    <dgm:pt modelId="{2EA07EC0-113A-4D4F-8798-6C55C9610CD7}" type="pres">
      <dgm:prSet presAssocID="{F6D69C14-C551-4CB5-81A0-11AE29E62986}" presName="compNode" presStyleCnt="0"/>
      <dgm:spPr/>
    </dgm:pt>
    <dgm:pt modelId="{61364432-E8D4-48CF-B72F-D83F2FCEA70C}" type="pres">
      <dgm:prSet presAssocID="{F6D69C14-C551-4CB5-81A0-11AE29E62986}" presName="node" presStyleLbl="node1" presStyleIdx="2" presStyleCnt="3" custScaleX="121482" custScaleY="109681" custLinFactNeighborX="-1962" custLinFactNeighborY="-11072">
        <dgm:presLayoutVars>
          <dgm:bulletEnabled val="1"/>
        </dgm:presLayoutVars>
      </dgm:prSet>
      <dgm:spPr/>
    </dgm:pt>
    <dgm:pt modelId="{BF21212D-9573-46DF-AA8D-C700018B6263}" type="pres">
      <dgm:prSet presAssocID="{F6D69C14-C551-4CB5-81A0-11AE29E62986}" presName="invisiNode" presStyleLbl="node1" presStyleIdx="2" presStyleCnt="3"/>
      <dgm:spPr/>
    </dgm:pt>
    <dgm:pt modelId="{CB24184A-49FD-4136-8740-F00683F8C5BF}" type="pres">
      <dgm:prSet presAssocID="{F6D69C14-C551-4CB5-81A0-11AE29E62986}" presName="imagNode" presStyleLbl="fgImgPlace1" presStyleIdx="2" presStyleCnt="3" custScaleX="81019" custScaleY="82130" custLinFactNeighborX="-6485" custLinFactNeighborY="-10872"/>
      <dgm:spPr>
        <a:blipFill>
          <a:blip xmlns:r="http://schemas.openxmlformats.org/officeDocument/2006/relationships" r:embed="rId3">
            <a:extLst>
              <a:ext uri="{28A0092B-C50C-407E-A947-70E740481C1C}">
                <a14:useLocalDpi xmlns:a14="http://schemas.microsoft.com/office/drawing/2010/main" val="0"/>
              </a:ext>
            </a:extLst>
          </a:blip>
          <a:srcRect/>
          <a:stretch>
            <a:fillRect t="-9000" b="-9000"/>
          </a:stretch>
        </a:blipFill>
      </dgm:spPr>
    </dgm:pt>
  </dgm:ptLst>
  <dgm:cxnLst>
    <dgm:cxn modelId="{272A4E33-CEF8-45B1-904E-CA8034B78F9E}" type="presOf" srcId="{365F805B-D1FF-4A1E-BED5-D3486F4303F0}" destId="{A11F9E16-B684-42D4-9CB5-1250A3899B47}" srcOrd="0" destOrd="0" presId="urn:microsoft.com/office/officeart/2005/8/layout/pList2"/>
    <dgm:cxn modelId="{3DFF634A-9060-470D-82EC-FB29EA5BC1DE}" type="presOf" srcId="{3C5430A8-8798-495E-8FD8-F4E3C75420FA}" destId="{2BB8E441-E658-4BAC-80C9-9216BD9E83F3}" srcOrd="0" destOrd="0" presId="urn:microsoft.com/office/officeart/2005/8/layout/pList2"/>
    <dgm:cxn modelId="{5390526A-1C2D-4948-8B9E-625AE56F1834}" srcId="{3C5430A8-8798-495E-8FD8-F4E3C75420FA}" destId="{362A7446-F308-46D9-B146-72E5445E678D}" srcOrd="1" destOrd="0" parTransId="{3BCAD15B-39E5-421B-B45D-2C7963E47F4E}" sibTransId="{0DC419E0-81E0-4838-A9C8-164E5D9691E4}"/>
    <dgm:cxn modelId="{D756E86D-BEF4-4A23-BE83-48FB1A73B2E3}" srcId="{3C5430A8-8798-495E-8FD8-F4E3C75420FA}" destId="{53B2CD24-8978-478D-987E-0FAFB18D5C52}" srcOrd="0" destOrd="0" parTransId="{4A7C7714-8442-4301-BF5F-ECB107B83CC0}" sibTransId="{365F805B-D1FF-4A1E-BED5-D3486F4303F0}"/>
    <dgm:cxn modelId="{AB0F0970-7EA0-45B7-B8C4-35CD06ED1049}" type="presOf" srcId="{F6D69C14-C551-4CB5-81A0-11AE29E62986}" destId="{61364432-E8D4-48CF-B72F-D83F2FCEA70C}" srcOrd="0" destOrd="0" presId="urn:microsoft.com/office/officeart/2005/8/layout/pList2"/>
    <dgm:cxn modelId="{EF671B70-ADD5-4C5A-BB23-252629A27EAB}" type="presOf" srcId="{53B2CD24-8978-478D-987E-0FAFB18D5C52}" destId="{5A543812-ECB4-4F97-BE56-120DE9C30D73}" srcOrd="0" destOrd="0" presId="urn:microsoft.com/office/officeart/2005/8/layout/pList2"/>
    <dgm:cxn modelId="{7E88B274-0BF3-4294-B3F5-B9C3DAA07D3F}" srcId="{3C5430A8-8798-495E-8FD8-F4E3C75420FA}" destId="{F6D69C14-C551-4CB5-81A0-11AE29E62986}" srcOrd="2" destOrd="0" parTransId="{4362C40C-D14B-447B-A604-6233D87AB91F}" sibTransId="{D6E83213-2E34-48CE-B513-856CD14B1299}"/>
    <dgm:cxn modelId="{6E1560AA-9097-48EC-80DF-74D369DCF7A1}" type="presOf" srcId="{0DC419E0-81E0-4838-A9C8-164E5D9691E4}" destId="{98850BA2-B5FF-417D-B8E5-81406691B9F8}" srcOrd="0" destOrd="0" presId="urn:microsoft.com/office/officeart/2005/8/layout/pList2"/>
    <dgm:cxn modelId="{1A3092CF-614E-4A9D-936B-6B3CBC659DEC}" type="presOf" srcId="{362A7446-F308-46D9-B146-72E5445E678D}" destId="{1E9E1011-30FB-425E-A2E9-251728B18CC0}" srcOrd="0" destOrd="0" presId="urn:microsoft.com/office/officeart/2005/8/layout/pList2"/>
    <dgm:cxn modelId="{0B1E24BD-8D09-442A-A514-1B6C6E46F46D}" type="presParOf" srcId="{2BB8E441-E658-4BAC-80C9-9216BD9E83F3}" destId="{1563BA4B-B67F-41F7-A452-385BF363F14E}" srcOrd="0" destOrd="0" presId="urn:microsoft.com/office/officeart/2005/8/layout/pList2"/>
    <dgm:cxn modelId="{56D751C2-52BB-44CA-95E9-0264037073AB}" type="presParOf" srcId="{2BB8E441-E658-4BAC-80C9-9216BD9E83F3}" destId="{46063A5A-160C-4B06-976B-04CFC2C7F626}" srcOrd="1" destOrd="0" presId="urn:microsoft.com/office/officeart/2005/8/layout/pList2"/>
    <dgm:cxn modelId="{9861565B-21A7-417D-89F2-C9951A6D0B42}" type="presParOf" srcId="{46063A5A-160C-4B06-976B-04CFC2C7F626}" destId="{E6986AF5-DC10-4171-A7EF-0FBC9CB52AE7}" srcOrd="0" destOrd="0" presId="urn:microsoft.com/office/officeart/2005/8/layout/pList2"/>
    <dgm:cxn modelId="{0766ABC8-B20C-4A9C-8BB2-03EBED8711BA}" type="presParOf" srcId="{E6986AF5-DC10-4171-A7EF-0FBC9CB52AE7}" destId="{5A543812-ECB4-4F97-BE56-120DE9C30D73}" srcOrd="0" destOrd="0" presId="urn:microsoft.com/office/officeart/2005/8/layout/pList2"/>
    <dgm:cxn modelId="{CBB61941-7C7A-4734-A12B-37629D29E8BE}" type="presParOf" srcId="{E6986AF5-DC10-4171-A7EF-0FBC9CB52AE7}" destId="{F66D3F0D-4D45-4EF2-B7ED-03DB1E1AAC8B}" srcOrd="1" destOrd="0" presId="urn:microsoft.com/office/officeart/2005/8/layout/pList2"/>
    <dgm:cxn modelId="{E0A4FE27-8746-41FD-9F0E-55A2FA541910}" type="presParOf" srcId="{E6986AF5-DC10-4171-A7EF-0FBC9CB52AE7}" destId="{3D4C23F7-2AC2-4036-BC6D-55108713DE5B}" srcOrd="2" destOrd="0" presId="urn:microsoft.com/office/officeart/2005/8/layout/pList2"/>
    <dgm:cxn modelId="{B6A734ED-D324-42D8-BE90-70C90DAB0545}" type="presParOf" srcId="{46063A5A-160C-4B06-976B-04CFC2C7F626}" destId="{A11F9E16-B684-42D4-9CB5-1250A3899B47}" srcOrd="1" destOrd="0" presId="urn:microsoft.com/office/officeart/2005/8/layout/pList2"/>
    <dgm:cxn modelId="{8B27C024-C688-40DA-92FB-EF49FDF76572}" type="presParOf" srcId="{46063A5A-160C-4B06-976B-04CFC2C7F626}" destId="{9A1CBB58-62EC-49F0-A861-0248068EB63D}" srcOrd="2" destOrd="0" presId="urn:microsoft.com/office/officeart/2005/8/layout/pList2"/>
    <dgm:cxn modelId="{F141C5F6-1BDE-48C7-B2DD-E18F77307C0C}" type="presParOf" srcId="{9A1CBB58-62EC-49F0-A861-0248068EB63D}" destId="{1E9E1011-30FB-425E-A2E9-251728B18CC0}" srcOrd="0" destOrd="0" presId="urn:microsoft.com/office/officeart/2005/8/layout/pList2"/>
    <dgm:cxn modelId="{641C3053-4B73-403E-9D1E-CB46C152F4AD}" type="presParOf" srcId="{9A1CBB58-62EC-49F0-A861-0248068EB63D}" destId="{153A8A93-3B98-4831-B8B1-112F9B4FB028}" srcOrd="1" destOrd="0" presId="urn:microsoft.com/office/officeart/2005/8/layout/pList2"/>
    <dgm:cxn modelId="{F0D7BA89-5F5F-45AF-9BA7-496DA3BB6DDC}" type="presParOf" srcId="{9A1CBB58-62EC-49F0-A861-0248068EB63D}" destId="{B96FD032-51ED-4F89-A9C8-702883167996}" srcOrd="2" destOrd="0" presId="urn:microsoft.com/office/officeart/2005/8/layout/pList2"/>
    <dgm:cxn modelId="{89F32F0B-5BCA-4771-95E8-2842690D2E0E}" type="presParOf" srcId="{46063A5A-160C-4B06-976B-04CFC2C7F626}" destId="{98850BA2-B5FF-417D-B8E5-81406691B9F8}" srcOrd="3" destOrd="0" presId="urn:microsoft.com/office/officeart/2005/8/layout/pList2"/>
    <dgm:cxn modelId="{A95F9952-8E25-4AD6-8A0F-70C08282CD5F}" type="presParOf" srcId="{46063A5A-160C-4B06-976B-04CFC2C7F626}" destId="{2EA07EC0-113A-4D4F-8798-6C55C9610CD7}" srcOrd="4" destOrd="0" presId="urn:microsoft.com/office/officeart/2005/8/layout/pList2"/>
    <dgm:cxn modelId="{735DBE5A-55E3-47BA-8E6F-2B7E84F9E56E}" type="presParOf" srcId="{2EA07EC0-113A-4D4F-8798-6C55C9610CD7}" destId="{61364432-E8D4-48CF-B72F-D83F2FCEA70C}" srcOrd="0" destOrd="0" presId="urn:microsoft.com/office/officeart/2005/8/layout/pList2"/>
    <dgm:cxn modelId="{348C7093-5DE0-47B4-BA61-29A44B0DBEE3}" type="presParOf" srcId="{2EA07EC0-113A-4D4F-8798-6C55C9610CD7}" destId="{BF21212D-9573-46DF-AA8D-C700018B6263}" srcOrd="1" destOrd="0" presId="urn:microsoft.com/office/officeart/2005/8/layout/pList2"/>
    <dgm:cxn modelId="{6F30983E-D55C-4A66-921A-14F1117946DA}" type="presParOf" srcId="{2EA07EC0-113A-4D4F-8798-6C55C9610CD7}" destId="{CB24184A-49FD-4136-8740-F00683F8C5BF}"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63BA4B-B67F-41F7-A452-385BF363F14E}">
      <dsp:nvSpPr>
        <dsp:cNvPr id="0" name=""/>
        <dsp:cNvSpPr/>
      </dsp:nvSpPr>
      <dsp:spPr>
        <a:xfrm>
          <a:off x="397572" y="0"/>
          <a:ext cx="11220952" cy="213990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dsp:style>
    </dsp:sp>
    <dsp:sp modelId="{3D4C23F7-2AC2-4036-BC6D-55108713DE5B}">
      <dsp:nvSpPr>
        <dsp:cNvPr id="0" name=""/>
        <dsp:cNvSpPr/>
      </dsp:nvSpPr>
      <dsp:spPr>
        <a:xfrm>
          <a:off x="1311249" y="310997"/>
          <a:ext cx="2345577" cy="1252681"/>
        </a:xfrm>
        <a:prstGeom prst="roundRect">
          <a:avLst>
            <a:gd name="adj" fmla="val 10000"/>
          </a:avLst>
        </a:prstGeom>
        <a:blipFill dpi="0" rotWithShape="1">
          <a:blip xmlns:r="http://schemas.openxmlformats.org/officeDocument/2006/relationships" r:embed="rId1"/>
          <a:srcRect/>
          <a:stretch>
            <a:fillRect l="3679" t="13825" r="4511" b="15797"/>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543812-ECB4-4F97-BE56-120DE9C30D73}">
      <dsp:nvSpPr>
        <dsp:cNvPr id="0" name=""/>
        <dsp:cNvSpPr/>
      </dsp:nvSpPr>
      <dsp:spPr>
        <a:xfrm rot="10800000">
          <a:off x="380139" y="1952595"/>
          <a:ext cx="4609411" cy="2865189"/>
        </a:xfrm>
        <a:prstGeom prst="round2SameRect">
          <a:avLst>
            <a:gd name="adj1" fmla="val 10500"/>
            <a:gd name="adj2" fmla="val 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None/>
          </a:pPr>
          <a:endParaRPr lang="en-US" sz="1200" kern="1200" dirty="0">
            <a:solidFill>
              <a:schemeClr val="tx1"/>
            </a:solidFill>
          </a:endParaRPr>
        </a:p>
      </dsp:txBody>
      <dsp:txXfrm rot="10800000">
        <a:off x="468253" y="1952595"/>
        <a:ext cx="4433183" cy="2777075"/>
      </dsp:txXfrm>
    </dsp:sp>
    <dsp:sp modelId="{B96FD032-51ED-4F89-A9C8-702883167996}">
      <dsp:nvSpPr>
        <dsp:cNvPr id="0" name=""/>
        <dsp:cNvSpPr/>
      </dsp:nvSpPr>
      <dsp:spPr>
        <a:xfrm>
          <a:off x="5430124" y="226537"/>
          <a:ext cx="2070606" cy="1318763"/>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9000" b="-900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E9E1011-30FB-425E-A2E9-251728B18CC0}">
      <dsp:nvSpPr>
        <dsp:cNvPr id="0" name=""/>
        <dsp:cNvSpPr/>
      </dsp:nvSpPr>
      <dsp:spPr>
        <a:xfrm rot="10800000">
          <a:off x="5222643" y="2125998"/>
          <a:ext cx="3058326" cy="2633984"/>
        </a:xfrm>
        <a:prstGeom prst="round2SameRect">
          <a:avLst>
            <a:gd name="adj1" fmla="val 10500"/>
            <a:gd name="adj2" fmla="val 0"/>
          </a:avLst>
        </a:prstGeom>
        <a:solidFill>
          <a:schemeClr val="bg1"/>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endParaRPr lang="en-GB" sz="1600" kern="1200" dirty="0">
            <a:solidFill>
              <a:schemeClr val="tx1"/>
            </a:solidFill>
          </a:endParaRPr>
        </a:p>
      </dsp:txBody>
      <dsp:txXfrm rot="10800000">
        <a:off x="5303647" y="2125998"/>
        <a:ext cx="2896318" cy="2552980"/>
      </dsp:txXfrm>
    </dsp:sp>
    <dsp:sp modelId="{CB24184A-49FD-4136-8740-F00683F8C5BF}">
      <dsp:nvSpPr>
        <dsp:cNvPr id="0" name=""/>
        <dsp:cNvSpPr/>
      </dsp:nvSpPr>
      <dsp:spPr>
        <a:xfrm>
          <a:off x="8878974" y="191623"/>
          <a:ext cx="2040286" cy="1288837"/>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9000" b="-900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1364432-E8D4-48CF-B72F-D83F2FCEA70C}">
      <dsp:nvSpPr>
        <dsp:cNvPr id="0" name=""/>
        <dsp:cNvSpPr/>
      </dsp:nvSpPr>
      <dsp:spPr>
        <a:xfrm rot="10800000">
          <a:off x="8483390" y="1660424"/>
          <a:ext cx="3059258" cy="2868642"/>
        </a:xfrm>
        <a:prstGeom prst="round2SameRect">
          <a:avLst>
            <a:gd name="adj1" fmla="val 10500"/>
            <a:gd name="adj2" fmla="val 0"/>
          </a:avLst>
        </a:prstGeom>
        <a:solidFill>
          <a:schemeClr val="bg1"/>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endParaRPr lang="en-GB" sz="1600" kern="1200" dirty="0">
            <a:solidFill>
              <a:schemeClr val="tx1"/>
            </a:solidFill>
          </a:endParaRPr>
        </a:p>
      </dsp:txBody>
      <dsp:txXfrm rot="10800000">
        <a:off x="8571611" y="1660424"/>
        <a:ext cx="2882816" cy="2780421"/>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366289-7251-4248-8185-9FEDE67FEBD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A911AAB-DA95-4CED-94BD-874BA4394ED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CE2D0D4-6341-4059-9D73-098573890B8F}" type="datetimeFigureOut">
              <a:rPr lang="en-US" smtClean="0"/>
              <a:t>5/31/2020</a:t>
            </a:fld>
            <a:endParaRPr lang="en-US" dirty="0"/>
          </a:p>
        </p:txBody>
      </p:sp>
      <p:sp>
        <p:nvSpPr>
          <p:cNvPr id="4" name="Footer Placeholder 3">
            <a:extLst>
              <a:ext uri="{FF2B5EF4-FFF2-40B4-BE49-F238E27FC236}">
                <a16:creationId xmlns:a16="http://schemas.microsoft.com/office/drawing/2014/main" id="{796222C7-E745-4972-ADB2-26864641F2B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F0AA558-CC6A-4543-8082-2ECED10B3D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6FEEF11-4551-44CC-8138-2C9C44119EA2}" type="slidenum">
              <a:rPr lang="en-US" smtClean="0"/>
              <a:t>‹#›</a:t>
            </a:fld>
            <a:endParaRPr lang="en-US" dirty="0"/>
          </a:p>
        </p:txBody>
      </p:sp>
    </p:spTree>
    <p:extLst>
      <p:ext uri="{BB962C8B-B14F-4D97-AF65-F5344CB8AC3E}">
        <p14:creationId xmlns:p14="http://schemas.microsoft.com/office/powerpoint/2010/main" val="25847647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A64C05-FCBF-48B1-ABC9-9F817F02AAEB}" type="datetimeFigureOut">
              <a:rPr lang="en-US" smtClean="0"/>
              <a:t>5/31/2020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C8E5D6-E240-4AB4-B03F-F45C58F87E64}" type="slidenum">
              <a:rPr lang="en-US" smtClean="0"/>
              <a:t>‹#›</a:t>
            </a:fld>
            <a:endParaRPr lang="en-US" dirty="0"/>
          </a:p>
        </p:txBody>
      </p:sp>
    </p:spTree>
    <p:extLst>
      <p:ext uri="{BB962C8B-B14F-4D97-AF65-F5344CB8AC3E}">
        <p14:creationId xmlns:p14="http://schemas.microsoft.com/office/powerpoint/2010/main" val="4120306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a:t>
            </a:fld>
            <a:endParaRPr lang="en-US" dirty="0"/>
          </a:p>
        </p:txBody>
      </p:sp>
    </p:spTree>
    <p:extLst>
      <p:ext uri="{BB962C8B-B14F-4D97-AF65-F5344CB8AC3E}">
        <p14:creationId xmlns:p14="http://schemas.microsoft.com/office/powerpoint/2010/main" val="3591548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2</a:t>
            </a:fld>
            <a:endParaRPr lang="en-US" dirty="0"/>
          </a:p>
        </p:txBody>
      </p:sp>
    </p:spTree>
    <p:extLst>
      <p:ext uri="{BB962C8B-B14F-4D97-AF65-F5344CB8AC3E}">
        <p14:creationId xmlns:p14="http://schemas.microsoft.com/office/powerpoint/2010/main" val="2538577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3</a:t>
            </a:fld>
            <a:endParaRPr lang="en-US" dirty="0"/>
          </a:p>
        </p:txBody>
      </p:sp>
    </p:spTree>
    <p:extLst>
      <p:ext uri="{BB962C8B-B14F-4D97-AF65-F5344CB8AC3E}">
        <p14:creationId xmlns:p14="http://schemas.microsoft.com/office/powerpoint/2010/main" val="356945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10</a:t>
            </a:fld>
            <a:endParaRPr lang="en-US" dirty="0"/>
          </a:p>
        </p:txBody>
      </p:sp>
    </p:spTree>
    <p:extLst>
      <p:ext uri="{BB962C8B-B14F-4D97-AF65-F5344CB8AC3E}">
        <p14:creationId xmlns:p14="http://schemas.microsoft.com/office/powerpoint/2010/main" val="1954034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16</a:t>
            </a:fld>
            <a:endParaRPr lang="en-US" dirty="0"/>
          </a:p>
        </p:txBody>
      </p:sp>
    </p:spTree>
    <p:extLst>
      <p:ext uri="{BB962C8B-B14F-4D97-AF65-F5344CB8AC3E}">
        <p14:creationId xmlns:p14="http://schemas.microsoft.com/office/powerpoint/2010/main" val="2605231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5/31/2020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08041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5" name="Picture Placeholder 4"/>
          <p:cNvSpPr>
            <a:spLocks noGrp="1"/>
          </p:cNvSpPr>
          <p:nvPr>
            <p:ph type="pic" sz="quarter" idx="13"/>
          </p:nvPr>
        </p:nvSpPr>
        <p:spPr>
          <a:xfrm>
            <a:off x="0" y="0"/>
            <a:ext cx="12192000" cy="6858000"/>
          </a:xfrm>
        </p:spPr>
        <p:txBody>
          <a:bodyPr/>
          <a:lstStyle>
            <a:lvl1pPr algn="ctr">
              <a:defRPr/>
            </a:lvl1pPr>
          </a:lstStyle>
          <a:p>
            <a:r>
              <a:rPr lang="en-US" dirty="0"/>
              <a:t>Click icon to add picture</a:t>
            </a:r>
          </a:p>
        </p:txBody>
      </p:sp>
      <p:sp>
        <p:nvSpPr>
          <p:cNvPr id="11" name="Rectangle 10"/>
          <p:cNvSpPr/>
          <p:nvPr userDrawn="1"/>
        </p:nvSpPr>
        <p:spPr>
          <a:xfrm>
            <a:off x="446534" y="4284627"/>
            <a:ext cx="11292840" cy="201167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type="subTitle" idx="1"/>
          </p:nvPr>
        </p:nvSpPr>
        <p:spPr>
          <a:xfrm>
            <a:off x="581194" y="5695849"/>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2" name="Rectangle 11"/>
          <p:cNvSpPr/>
          <p:nvPr userDrawn="1"/>
        </p:nvSpPr>
        <p:spPr>
          <a:xfrm>
            <a:off x="446534" y="4114808"/>
            <a:ext cx="1129284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4220835"/>
            <a:ext cx="10993549" cy="1475013"/>
          </a:xfrm>
          <a:effectLst/>
        </p:spPr>
        <p:txBody>
          <a:bodyPr anchor="b">
            <a:normAutofit/>
          </a:bodyPr>
          <a:lstStyle>
            <a:lvl1pPr>
              <a:defRPr sz="36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4283342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5/31/2020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1648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5/31/2020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1439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5/31/2020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1660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905648"/>
            <a:ext cx="5194769" cy="557784"/>
          </a:xfrm>
        </p:spPr>
        <p:txBody>
          <a:bodyPr anchor="ctr">
            <a:noAutofit/>
          </a:bodyPr>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3580809"/>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905649"/>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3580809"/>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5/31/2020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8255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5/31/2020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70103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B94070D-8484-4B7B-ADE0-4CCDD6380285}"/>
              </a:ext>
              <a:ext uri="{C183D7F6-B498-43B3-948B-1728B52AA6E4}">
                <adec:decorative xmlns:adec="http://schemas.microsoft.com/office/drawing/2017/decorative" val="1"/>
              </a:ext>
            </a:extLst>
          </p:cNvPr>
          <p:cNvSpPr/>
          <p:nvPr userDrawn="1"/>
        </p:nvSpPr>
        <p:spPr>
          <a:xfrm>
            <a:off x="-8626" y="5120639"/>
            <a:ext cx="12200626" cy="173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p:txBody>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25" name="Text Placeholder 2"/>
          <p:cNvSpPr>
            <a:spLocks noGrp="1"/>
          </p:cNvSpPr>
          <p:nvPr>
            <p:ph type="body" idx="1" hasCustomPrompt="1"/>
          </p:nvPr>
        </p:nvSpPr>
        <p:spPr>
          <a:xfrm>
            <a:off x="759402" y="5330449"/>
            <a:ext cx="1938528" cy="557784"/>
          </a:xfrm>
        </p:spPr>
        <p:txBody>
          <a:bodyPr anchor="ctr">
            <a:noAutofit/>
          </a:bodyPr>
          <a:lstStyle>
            <a:lvl1pPr marL="0" indent="0" algn="ctr" defTabSz="914400" rtl="0" eaLnBrk="1" latinLnBrk="0" hangingPunct="1">
              <a:buNone/>
              <a:defRPr lang="en-US" sz="4000" b="1" kern="1200" dirty="0">
                <a:solidFill>
                  <a:srgbClr val="465359"/>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6" name="Content Placeholder 3"/>
          <p:cNvSpPr>
            <a:spLocks noGrp="1"/>
          </p:cNvSpPr>
          <p:nvPr>
            <p:ph sz="half" idx="2" hasCustomPrompt="1"/>
          </p:nvPr>
        </p:nvSpPr>
        <p:spPr>
          <a:xfrm>
            <a:off x="75940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7" name="Text Placeholder 2"/>
          <p:cNvSpPr>
            <a:spLocks noGrp="1"/>
          </p:cNvSpPr>
          <p:nvPr>
            <p:ph type="body" idx="10" hasCustomPrompt="1"/>
          </p:nvPr>
        </p:nvSpPr>
        <p:spPr>
          <a:xfrm>
            <a:off x="3642897" y="5330449"/>
            <a:ext cx="1938528" cy="557784"/>
          </a:xfrm>
        </p:spPr>
        <p:txBody>
          <a:bodyPr anchor="ctr">
            <a:noAutofit/>
          </a:bodyPr>
          <a:lstStyle>
            <a:lvl1pPr marL="0" indent="0" algn="ctr" defTabSz="914400" rtl="0" eaLnBrk="1" latinLnBrk="0" hangingPunct="1">
              <a:buNone/>
              <a:defRPr lang="en-US" sz="4000" b="1" kern="1200" dirty="0">
                <a:solidFill>
                  <a:schemeClr val="accent1"/>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8" name="Content Placeholder 3"/>
          <p:cNvSpPr>
            <a:spLocks noGrp="1"/>
          </p:cNvSpPr>
          <p:nvPr>
            <p:ph sz="half" idx="11" hasCustomPrompt="1"/>
          </p:nvPr>
        </p:nvSpPr>
        <p:spPr>
          <a:xfrm>
            <a:off x="3642900"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9" name="Text Placeholder 2"/>
          <p:cNvSpPr>
            <a:spLocks noGrp="1"/>
          </p:cNvSpPr>
          <p:nvPr>
            <p:ph type="body" idx="12" hasCustomPrompt="1"/>
          </p:nvPr>
        </p:nvSpPr>
        <p:spPr>
          <a:xfrm>
            <a:off x="6526392"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0" name="Content Placeholder 3"/>
          <p:cNvSpPr>
            <a:spLocks noGrp="1"/>
          </p:cNvSpPr>
          <p:nvPr>
            <p:ph sz="half" idx="13" hasCustomPrompt="1"/>
          </p:nvPr>
        </p:nvSpPr>
        <p:spPr>
          <a:xfrm>
            <a:off x="652639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31" name="Text Placeholder 2"/>
          <p:cNvSpPr>
            <a:spLocks noGrp="1"/>
          </p:cNvSpPr>
          <p:nvPr>
            <p:ph type="body" idx="14" hasCustomPrompt="1"/>
          </p:nvPr>
        </p:nvSpPr>
        <p:spPr>
          <a:xfrm>
            <a:off x="9409888"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2" name="Content Placeholder 3"/>
          <p:cNvSpPr>
            <a:spLocks noGrp="1"/>
          </p:cNvSpPr>
          <p:nvPr>
            <p:ph sz="half" idx="15" hasCustomPrompt="1"/>
          </p:nvPr>
        </p:nvSpPr>
        <p:spPr>
          <a:xfrm>
            <a:off x="9409891"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Tree>
    <p:extLst>
      <p:ext uri="{BB962C8B-B14F-4D97-AF65-F5344CB8AC3E}">
        <p14:creationId xmlns:p14="http://schemas.microsoft.com/office/powerpoint/2010/main" val="2425532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5/31/2020</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dirty="0"/>
              <a:t>Click icon to add picture</a:t>
            </a:r>
          </a:p>
        </p:txBody>
      </p:sp>
      <p:sp>
        <p:nvSpPr>
          <p:cNvPr id="10" name="Rectangle 9"/>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95295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5/31/2020</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dirty="0"/>
              <a:t>Click icon to add picture</a:t>
            </a:r>
          </a:p>
        </p:txBody>
      </p:sp>
      <p:sp>
        <p:nvSpPr>
          <p:cNvPr id="2" name="Rectangle 1"/>
          <p:cNvSpPr/>
          <p:nvPr userDrawn="1"/>
        </p:nvSpPr>
        <p:spPr>
          <a:xfrm>
            <a:off x="57589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userDrawn="1"/>
        </p:nvSpPr>
        <p:spPr>
          <a:xfrm>
            <a:off x="3429849"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userDrawn="1"/>
        </p:nvSpPr>
        <p:spPr>
          <a:xfrm>
            <a:off x="628380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userDrawn="1"/>
        </p:nvSpPr>
        <p:spPr>
          <a:xfrm>
            <a:off x="9137758"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2"/>
          <p:cNvSpPr>
            <a:spLocks noGrp="1"/>
          </p:cNvSpPr>
          <p:nvPr>
            <p:ph type="body" idx="1"/>
          </p:nvPr>
        </p:nvSpPr>
        <p:spPr>
          <a:xfrm>
            <a:off x="581192"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3"/>
          <p:cNvSpPr>
            <a:spLocks noGrp="1"/>
          </p:cNvSpPr>
          <p:nvPr>
            <p:ph sz="half" idx="2"/>
          </p:nvPr>
        </p:nvSpPr>
        <p:spPr>
          <a:xfrm>
            <a:off x="581194"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Text Placeholder 4"/>
          <p:cNvSpPr>
            <a:spLocks noGrp="1"/>
          </p:cNvSpPr>
          <p:nvPr>
            <p:ph type="body" sz="quarter" idx="3"/>
          </p:nvPr>
        </p:nvSpPr>
        <p:spPr>
          <a:xfrm>
            <a:off x="6298472"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16" name="Content Placeholder 5"/>
          <p:cNvSpPr>
            <a:spLocks noGrp="1"/>
          </p:cNvSpPr>
          <p:nvPr>
            <p:ph sz="quarter" idx="4"/>
          </p:nvPr>
        </p:nvSpPr>
        <p:spPr>
          <a:xfrm>
            <a:off x="6298471"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Text Placeholder 2"/>
          <p:cNvSpPr>
            <a:spLocks noGrp="1"/>
          </p:cNvSpPr>
          <p:nvPr>
            <p:ph type="body" idx="14"/>
          </p:nvPr>
        </p:nvSpPr>
        <p:spPr>
          <a:xfrm>
            <a:off x="3444517"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Content Placeholder 3"/>
          <p:cNvSpPr>
            <a:spLocks noGrp="1"/>
          </p:cNvSpPr>
          <p:nvPr>
            <p:ph sz="half" idx="15"/>
          </p:nvPr>
        </p:nvSpPr>
        <p:spPr>
          <a:xfrm>
            <a:off x="3444519"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Text Placeholder 4"/>
          <p:cNvSpPr>
            <a:spLocks noGrp="1"/>
          </p:cNvSpPr>
          <p:nvPr>
            <p:ph type="body" sz="quarter" idx="16"/>
          </p:nvPr>
        </p:nvSpPr>
        <p:spPr>
          <a:xfrm>
            <a:off x="9138807"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20" name="Content Placeholder 5"/>
          <p:cNvSpPr>
            <a:spLocks noGrp="1"/>
          </p:cNvSpPr>
          <p:nvPr>
            <p:ph sz="quarter" idx="17"/>
          </p:nvPr>
        </p:nvSpPr>
        <p:spPr>
          <a:xfrm>
            <a:off x="9138806"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Rectangle 20"/>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25813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5/31/2020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1450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5/31/2020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89195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0" y="0"/>
            <a:ext cx="4232275" cy="6858000"/>
          </a:xfrm>
        </p:spPr>
        <p:txBody>
          <a:bodyPr/>
          <a:lstStyle/>
          <a:p>
            <a:r>
              <a:rPr lang="en-US" dirty="0"/>
              <a:t>Click icon to add picture</a:t>
            </a:r>
          </a:p>
        </p:txBody>
      </p:sp>
      <p:sp>
        <p:nvSpPr>
          <p:cNvPr id="2" name="Title 1"/>
          <p:cNvSpPr>
            <a:spLocks noGrp="1"/>
          </p:cNvSpPr>
          <p:nvPr>
            <p:ph type="title"/>
          </p:nvPr>
        </p:nvSpPr>
        <p:spPr>
          <a:xfrm>
            <a:off x="4900927" y="709565"/>
            <a:ext cx="6650991" cy="699407"/>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632857"/>
            <a:ext cx="6650991" cy="4205188"/>
          </a:xfrm>
        </p:spPr>
        <p:txBody>
          <a:bodyPr anchor="t">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5/31/2020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657015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ntent with Caption">
    <p:bg>
      <p:bgPr>
        <a:solidFill>
          <a:schemeClr val="bg2"/>
        </a:solidFill>
        <a:effectLst/>
      </p:bgPr>
    </p:bg>
    <p:spTree>
      <p:nvGrpSpPr>
        <p:cNvPr id="1" name=""/>
        <p:cNvGrpSpPr/>
        <p:nvPr/>
      </p:nvGrpSpPr>
      <p:grpSpPr>
        <a:xfrm>
          <a:off x="0" y="0"/>
          <a:ext cx="0" cy="0"/>
          <a:chOff x="0" y="0"/>
          <a:chExt cx="0" cy="0"/>
        </a:xfrm>
      </p:grpSpPr>
      <p:sp>
        <p:nvSpPr>
          <p:cNvPr id="14" name="Picture Placeholder 4"/>
          <p:cNvSpPr>
            <a:spLocks noGrp="1"/>
          </p:cNvSpPr>
          <p:nvPr>
            <p:ph type="pic" sz="quarter" idx="14" hasCustomPrompt="1"/>
          </p:nvPr>
        </p:nvSpPr>
        <p:spPr>
          <a:xfrm>
            <a:off x="8622917" y="3322281"/>
            <a:ext cx="3367862" cy="3367862"/>
          </a:xfrm>
        </p:spPr>
        <p:txBody>
          <a:bodyPr/>
          <a:lstStyle>
            <a:lvl1pPr marL="0" indent="0" algn="ctr">
              <a:buNone/>
              <a:defRPr>
                <a:solidFill>
                  <a:schemeClr val="tx1"/>
                </a:solidFill>
              </a:defRPr>
            </a:lvl1pPr>
          </a:lstStyle>
          <a:p>
            <a:r>
              <a:rPr lang="en-US" dirty="0"/>
              <a:t>Icon Watermark</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Picture Placeholder 4"/>
          <p:cNvSpPr>
            <a:spLocks noGrp="1"/>
          </p:cNvSpPr>
          <p:nvPr>
            <p:ph type="pic" sz="quarter" idx="13" hasCustomPrompt="1"/>
          </p:nvPr>
        </p:nvSpPr>
        <p:spPr>
          <a:xfrm>
            <a:off x="768350" y="2312987"/>
            <a:ext cx="731520" cy="731520"/>
          </a:xfrm>
        </p:spPr>
        <p:txBody>
          <a:bodyPr/>
          <a:lstStyle>
            <a:lvl1pPr marL="0" indent="0">
              <a:buNone/>
              <a:defRPr>
                <a:solidFill>
                  <a:schemeClr val="bg1"/>
                </a:solidFill>
              </a:defRPr>
            </a:lvl1pPr>
          </a:lstStyle>
          <a:p>
            <a:r>
              <a:rPr lang="en-US" dirty="0"/>
              <a:t>Icon</a:t>
            </a:r>
          </a:p>
        </p:txBody>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5/31/2020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1241791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1"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lvl1pPr>
              <a:defRPr>
                <a:solidFill>
                  <a:schemeClr val="bg2"/>
                </a:solidFill>
              </a:defRPr>
            </a:lvl1pPr>
          </a:lstStyle>
          <a:p>
            <a:fld id="{D82884F1-FFEA-405F-9602-3DCA865EDA4E}" type="datetime1">
              <a:rPr lang="en-US" smtClean="0"/>
              <a:pPr/>
              <a:t>5/31/2020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lvl1pPr>
              <a:defRPr>
                <a:solidFill>
                  <a:schemeClr val="bg2"/>
                </a:solidFill>
              </a:defRPr>
            </a:lvl1p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lvl1pPr>
              <a:defRPr>
                <a:solidFill>
                  <a:schemeClr val="bg2"/>
                </a:solidFill>
              </a:defRPr>
            </a:lvl1pPr>
          </a:lstStyle>
          <a:p>
            <a:fld id="{3A98EE3D-8CD1-4C3F-BD1C-C98C9596463C}" type="slidenum">
              <a:rPr lang="en-US" smtClean="0"/>
              <a:pPr/>
              <a:t>‹#›</a:t>
            </a:fld>
            <a:endParaRPr lang="en-US" dirty="0"/>
          </a:p>
        </p:txBody>
      </p:sp>
      <p:sp>
        <p:nvSpPr>
          <p:cNvPr id="12" name="Rectangle 11"/>
          <p:cNvSpPr/>
          <p:nvPr userDrawn="1"/>
        </p:nvSpPr>
        <p:spPr>
          <a:xfrm rot="5400000">
            <a:off x="1415595" y="3435840"/>
            <a:ext cx="57607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459554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5/31/2020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63490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5/31/2020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5914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5/31/2020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68441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Comparison">
    <p:bg>
      <p:bgPr>
        <a:solidFill>
          <a:schemeClr val="tx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98B14A3-A5A4-2F4A-95D8-651E4818BB24}"/>
              </a:ext>
            </a:extLst>
          </p:cNvPr>
          <p:cNvSpPr/>
          <p:nvPr userDrawn="1"/>
        </p:nvSpPr>
        <p:spPr>
          <a:xfrm>
            <a:off x="413825" y="483781"/>
            <a:ext cx="11364350" cy="58904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Triangle 25">
            <a:extLst>
              <a:ext uri="{FF2B5EF4-FFF2-40B4-BE49-F238E27FC236}">
                <a16:creationId xmlns:a16="http://schemas.microsoft.com/office/drawing/2014/main" id="{FA21A50F-6662-5046-B75A-1261DC14ABFA}"/>
              </a:ext>
            </a:extLst>
          </p:cNvPr>
          <p:cNvSpPr/>
          <p:nvPr userDrawn="1"/>
        </p:nvSpPr>
        <p:spPr>
          <a:xfrm rot="5400000">
            <a:off x="-48606" y="1085137"/>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FDC47F2-EE1F-4644-989A-72996AC94A96}"/>
              </a:ext>
            </a:extLst>
          </p:cNvPr>
          <p:cNvGrpSpPr/>
          <p:nvPr userDrawn="1"/>
        </p:nvGrpSpPr>
        <p:grpSpPr>
          <a:xfrm>
            <a:off x="401408" y="1983214"/>
            <a:ext cx="5127171" cy="979022"/>
            <a:chOff x="417597" y="1992086"/>
            <a:chExt cx="5127171" cy="979022"/>
          </a:xfrm>
        </p:grpSpPr>
        <p:sp>
          <p:nvSpPr>
            <p:cNvPr id="14" name="Rectangle 13">
              <a:extLst>
                <a:ext uri="{FF2B5EF4-FFF2-40B4-BE49-F238E27FC236}">
                  <a16:creationId xmlns:a16="http://schemas.microsoft.com/office/drawing/2014/main" id="{386ED203-5311-5B45-870D-8D058E718B91}"/>
                </a:ext>
              </a:extLst>
            </p:cNvPr>
            <p:cNvSpPr/>
            <p:nvPr/>
          </p:nvSpPr>
          <p:spPr>
            <a:xfrm>
              <a:off x="417597" y="1992086"/>
              <a:ext cx="5127171" cy="70470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15" name="Triangle 14">
              <a:extLst>
                <a:ext uri="{FF2B5EF4-FFF2-40B4-BE49-F238E27FC236}">
                  <a16:creationId xmlns:a16="http://schemas.microsoft.com/office/drawing/2014/main" id="{DE2C0F56-426C-5F4D-AAFD-DF53CA60DB1F}"/>
                </a:ext>
              </a:extLst>
            </p:cNvPr>
            <p:cNvSpPr>
              <a:spLocks noChangeAspect="1"/>
            </p:cNvSpPr>
            <p:nvPr/>
          </p:nvSpPr>
          <p:spPr>
            <a:xfrm rot="10800000">
              <a:off x="2821824" y="2696788"/>
              <a:ext cx="318212" cy="27432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grpSp>
      <p:sp>
        <p:nvSpPr>
          <p:cNvPr id="3" name="Text Placeholder 2"/>
          <p:cNvSpPr>
            <a:spLocks noGrp="1"/>
          </p:cNvSpPr>
          <p:nvPr>
            <p:ph type="body" idx="1"/>
          </p:nvPr>
        </p:nvSpPr>
        <p:spPr>
          <a:xfrm>
            <a:off x="645125" y="1984781"/>
            <a:ext cx="4639736" cy="703135"/>
          </a:xfrm>
        </p:spPr>
        <p:txBody>
          <a:bodyPr lIns="91440" rIns="91440" anchor="ctr">
            <a:normAutofit/>
          </a:bodyPr>
          <a:lstStyle>
            <a:lvl1pPr marL="0" indent="0" algn="ctr">
              <a:buNone/>
              <a:defRPr sz="2000" b="0"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45125" y="3154858"/>
            <a:ext cx="4639736" cy="28700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5/31/2020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a:xfrm>
            <a:off x="1097279" y="6446838"/>
            <a:ext cx="6818262" cy="365125"/>
          </a:xfrm>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grpSp>
        <p:nvGrpSpPr>
          <p:cNvPr id="19" name="Group 18">
            <a:extLst>
              <a:ext uri="{FF2B5EF4-FFF2-40B4-BE49-F238E27FC236}">
                <a16:creationId xmlns:a16="http://schemas.microsoft.com/office/drawing/2014/main" id="{0EC9B82D-42A0-2549-AF1A-BB955578D14E}"/>
              </a:ext>
            </a:extLst>
          </p:cNvPr>
          <p:cNvGrpSpPr/>
          <p:nvPr userDrawn="1"/>
        </p:nvGrpSpPr>
        <p:grpSpPr>
          <a:xfrm>
            <a:off x="6663674" y="1983214"/>
            <a:ext cx="5127171" cy="979022"/>
            <a:chOff x="417597" y="1992086"/>
            <a:chExt cx="5127171" cy="979022"/>
          </a:xfrm>
        </p:grpSpPr>
        <p:sp>
          <p:nvSpPr>
            <p:cNvPr id="20" name="Rectangle 19">
              <a:extLst>
                <a:ext uri="{FF2B5EF4-FFF2-40B4-BE49-F238E27FC236}">
                  <a16:creationId xmlns:a16="http://schemas.microsoft.com/office/drawing/2014/main" id="{6F986011-7709-A448-BC93-37507571BAF8}"/>
                </a:ext>
              </a:extLst>
            </p:cNvPr>
            <p:cNvSpPr/>
            <p:nvPr/>
          </p:nvSpPr>
          <p:spPr>
            <a:xfrm>
              <a:off x="417597" y="1992086"/>
              <a:ext cx="5127171" cy="70470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1" name="Triangle 20">
              <a:extLst>
                <a:ext uri="{FF2B5EF4-FFF2-40B4-BE49-F238E27FC236}">
                  <a16:creationId xmlns:a16="http://schemas.microsoft.com/office/drawing/2014/main" id="{97EFE62B-D2C4-6147-8593-BDB17D7FB781}"/>
                </a:ext>
              </a:extLst>
            </p:cNvPr>
            <p:cNvSpPr>
              <a:spLocks noChangeAspect="1"/>
            </p:cNvSpPr>
            <p:nvPr/>
          </p:nvSpPr>
          <p:spPr>
            <a:xfrm rot="10800000">
              <a:off x="2822076" y="2696788"/>
              <a:ext cx="318212" cy="27432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grpSp>
      <p:sp>
        <p:nvSpPr>
          <p:cNvPr id="22" name="Text Placeholder 2">
            <a:extLst>
              <a:ext uri="{FF2B5EF4-FFF2-40B4-BE49-F238E27FC236}">
                <a16:creationId xmlns:a16="http://schemas.microsoft.com/office/drawing/2014/main" id="{A343E295-0EB5-2B45-8B07-FB33A0D549D9}"/>
              </a:ext>
            </a:extLst>
          </p:cNvPr>
          <p:cNvSpPr>
            <a:spLocks noGrp="1"/>
          </p:cNvSpPr>
          <p:nvPr>
            <p:ph type="body" idx="13"/>
          </p:nvPr>
        </p:nvSpPr>
        <p:spPr>
          <a:xfrm>
            <a:off x="6907391" y="1984781"/>
            <a:ext cx="4639736" cy="703135"/>
          </a:xfrm>
        </p:spPr>
        <p:txBody>
          <a:bodyPr lIns="91440" rIns="91440" anchor="ctr">
            <a:normAutofit/>
          </a:bodyPr>
          <a:lstStyle>
            <a:lvl1pPr marL="0" indent="0" algn="ctr">
              <a:buNone/>
              <a:defRPr sz="2000" b="0"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Content Placeholder 3">
            <a:extLst>
              <a:ext uri="{FF2B5EF4-FFF2-40B4-BE49-F238E27FC236}">
                <a16:creationId xmlns:a16="http://schemas.microsoft.com/office/drawing/2014/main" id="{86411A82-4B2C-2345-940D-003FAE95661B}"/>
              </a:ext>
            </a:extLst>
          </p:cNvPr>
          <p:cNvSpPr>
            <a:spLocks noGrp="1"/>
          </p:cNvSpPr>
          <p:nvPr>
            <p:ph sz="half" idx="14"/>
          </p:nvPr>
        </p:nvSpPr>
        <p:spPr>
          <a:xfrm>
            <a:off x="6907391" y="3154858"/>
            <a:ext cx="4639736" cy="28700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E81638DF-1560-0147-9FCE-648610243627}"/>
              </a:ext>
            </a:extLst>
          </p:cNvPr>
          <p:cNvCxnSpPr/>
          <p:nvPr userDrawn="1"/>
        </p:nvCxnSpPr>
        <p:spPr>
          <a:xfrm>
            <a:off x="6096000" y="2055833"/>
            <a:ext cx="0" cy="3813262"/>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
        <p:nvSpPr>
          <p:cNvPr id="27" name="Title 9">
            <a:extLst>
              <a:ext uri="{FF2B5EF4-FFF2-40B4-BE49-F238E27FC236}">
                <a16:creationId xmlns:a16="http://schemas.microsoft.com/office/drawing/2014/main" id="{6500C466-2C7C-0F41-ADF8-F36158F8BCB7}"/>
              </a:ext>
            </a:extLst>
          </p:cNvPr>
          <p:cNvSpPr>
            <a:spLocks noGrp="1"/>
          </p:cNvSpPr>
          <p:nvPr>
            <p:ph type="title"/>
          </p:nvPr>
        </p:nvSpPr>
        <p:spPr>
          <a:xfrm>
            <a:off x="932330" y="893729"/>
            <a:ext cx="10205573" cy="910492"/>
          </a:xfrm>
        </p:spPr>
        <p:txBody>
          <a:bodyPr anchor="ctr"/>
          <a:lstStyle>
            <a:lvl1pPr algn="l">
              <a:defRPr>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35265553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wo Content Horizontal ">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FFCAC17-2511-3D4F-A318-B241447A2C02}"/>
              </a:ext>
            </a:extLst>
          </p:cNvPr>
          <p:cNvSpPr/>
          <p:nvPr userDrawn="1"/>
        </p:nvSpPr>
        <p:spPr>
          <a:xfrm>
            <a:off x="413825" y="2941613"/>
            <a:ext cx="11364350" cy="343260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ntent Placeholder 2">
            <a:extLst>
              <a:ext uri="{FF2B5EF4-FFF2-40B4-BE49-F238E27FC236}">
                <a16:creationId xmlns:a16="http://schemas.microsoft.com/office/drawing/2014/main" id="{C13F5538-7999-A74B-BCB7-A96C8DBCCD06}"/>
              </a:ext>
            </a:extLst>
          </p:cNvPr>
          <p:cNvSpPr>
            <a:spLocks noGrp="1"/>
          </p:cNvSpPr>
          <p:nvPr>
            <p:ph idx="1"/>
          </p:nvPr>
        </p:nvSpPr>
        <p:spPr>
          <a:xfrm>
            <a:off x="932329" y="4280546"/>
            <a:ext cx="10452848" cy="1791071"/>
          </a:xfrm>
        </p:spPr>
        <p:txBody>
          <a:bodyPr/>
          <a:lstStyle>
            <a:lvl1pPr marL="342900" indent="-342900">
              <a:buClr>
                <a:schemeClr val="accent1"/>
              </a:buClr>
              <a:buFont typeface="Arial" panose="020B0604020202020204" pitchFamily="34" charset="0"/>
              <a:buChar char="•"/>
              <a:defRPr>
                <a:solidFill>
                  <a:schemeClr val="bg1"/>
                </a:solidFill>
              </a:defRPr>
            </a:lvl1pPr>
            <a:lvl2pPr marL="486918" indent="-285750">
              <a:buClr>
                <a:schemeClr val="accent1"/>
              </a:buClr>
              <a:buFont typeface="Arial" panose="020B0604020202020204" pitchFamily="34" charset="0"/>
              <a:buChar char="•"/>
              <a:defRPr>
                <a:solidFill>
                  <a:schemeClr val="bg1"/>
                </a:solidFill>
              </a:defRPr>
            </a:lvl2pPr>
            <a:lvl3pPr marL="669798" indent="-285750">
              <a:buClr>
                <a:schemeClr val="accent1"/>
              </a:buClr>
              <a:buFont typeface="Arial" panose="020B0604020202020204" pitchFamily="34" charset="0"/>
              <a:buChar char="•"/>
              <a:defRPr>
                <a:solidFill>
                  <a:schemeClr val="bg1"/>
                </a:solidFill>
              </a:defRPr>
            </a:lvl3pPr>
            <a:lvl4pPr marL="852678" indent="-285750">
              <a:buClr>
                <a:schemeClr val="accent1"/>
              </a:buClr>
              <a:buFont typeface="Arial" panose="020B0604020202020204" pitchFamily="34" charset="0"/>
              <a:buChar char="•"/>
              <a:defRPr>
                <a:solidFill>
                  <a:schemeClr val="bg1"/>
                </a:solidFill>
              </a:defRPr>
            </a:lvl4pPr>
            <a:lvl5pPr marL="1035558" indent="-285750">
              <a:buClr>
                <a:schemeClr val="accent1"/>
              </a:buClr>
              <a:buFont typeface="Arial" panose="020B0604020202020204" pitchFamily="34" charset="0"/>
              <a:buChar cha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Date Placeholder 6">
            <a:extLst>
              <a:ext uri="{FF2B5EF4-FFF2-40B4-BE49-F238E27FC236}">
                <a16:creationId xmlns:a16="http://schemas.microsoft.com/office/drawing/2014/main" id="{DE5056B4-56A3-6E40-92E1-FA33B5C8F807}"/>
              </a:ext>
            </a:extLst>
          </p:cNvPr>
          <p:cNvSpPr>
            <a:spLocks noGrp="1"/>
          </p:cNvSpPr>
          <p:nvPr>
            <p:ph type="dt" sz="half" idx="10"/>
          </p:nvPr>
        </p:nvSpPr>
        <p:spPr>
          <a:xfrm>
            <a:off x="8218426" y="6446838"/>
            <a:ext cx="2584850" cy="365125"/>
          </a:xfrm>
        </p:spPr>
        <p:txBody>
          <a:bodyPr/>
          <a:lstStyle/>
          <a:p>
            <a:fld id="{4BE1D723-8F53-4F53-90B0-1982A396982E}" type="datetime1">
              <a:rPr lang="en-US" smtClean="0"/>
              <a:t>5/31/2020</a:t>
            </a:fld>
            <a:endParaRPr lang="en-US" dirty="0"/>
          </a:p>
        </p:txBody>
      </p:sp>
      <p:sp>
        <p:nvSpPr>
          <p:cNvPr id="17" name="Footer Placeholder 7">
            <a:extLst>
              <a:ext uri="{FF2B5EF4-FFF2-40B4-BE49-F238E27FC236}">
                <a16:creationId xmlns:a16="http://schemas.microsoft.com/office/drawing/2014/main" id="{A47DE6D7-793F-C846-8A00-3061847B66B0}"/>
              </a:ext>
            </a:extLst>
          </p:cNvPr>
          <p:cNvSpPr>
            <a:spLocks noGrp="1"/>
          </p:cNvSpPr>
          <p:nvPr>
            <p:ph type="ftr" sz="quarter" idx="11"/>
          </p:nvPr>
        </p:nvSpPr>
        <p:spPr>
          <a:xfrm>
            <a:off x="1097279" y="6446838"/>
            <a:ext cx="6818262" cy="365125"/>
          </a:xfrm>
        </p:spPr>
        <p:txBody>
          <a:bodyPr/>
          <a:lstStyle/>
          <a:p>
            <a:endParaRPr lang="en-US" dirty="0"/>
          </a:p>
        </p:txBody>
      </p:sp>
      <p:sp>
        <p:nvSpPr>
          <p:cNvPr id="18" name="Slide Number Placeholder 8">
            <a:extLst>
              <a:ext uri="{FF2B5EF4-FFF2-40B4-BE49-F238E27FC236}">
                <a16:creationId xmlns:a16="http://schemas.microsoft.com/office/drawing/2014/main" id="{B4C61174-2D39-E640-8A16-DCE655544212}"/>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t>‹#›</a:t>
            </a:fld>
            <a:endParaRPr lang="en-US" dirty="0"/>
          </a:p>
        </p:txBody>
      </p:sp>
      <p:sp>
        <p:nvSpPr>
          <p:cNvPr id="19" name="Title 9">
            <a:extLst>
              <a:ext uri="{FF2B5EF4-FFF2-40B4-BE49-F238E27FC236}">
                <a16:creationId xmlns:a16="http://schemas.microsoft.com/office/drawing/2014/main" id="{13596EE0-A679-3B49-BA9A-D5C79B0C8381}"/>
              </a:ext>
            </a:extLst>
          </p:cNvPr>
          <p:cNvSpPr>
            <a:spLocks noGrp="1"/>
          </p:cNvSpPr>
          <p:nvPr>
            <p:ph type="title"/>
          </p:nvPr>
        </p:nvSpPr>
        <p:spPr>
          <a:xfrm>
            <a:off x="932329" y="3143154"/>
            <a:ext cx="10452849" cy="910492"/>
          </a:xfrm>
        </p:spPr>
        <p:txBody>
          <a:bodyPr anchor="ctr"/>
          <a:lstStyle>
            <a:lvl1pPr algn="l">
              <a:defRPr>
                <a:solidFill>
                  <a:schemeClr val="bg1"/>
                </a:solidFill>
              </a:defRPr>
            </a:lvl1pPr>
          </a:lstStyle>
          <a:p>
            <a:r>
              <a:rPr lang="en-US"/>
              <a:t>Click to edit Master title style</a:t>
            </a:r>
            <a:endParaRPr lang="en-US" dirty="0"/>
          </a:p>
        </p:txBody>
      </p:sp>
      <p:sp>
        <p:nvSpPr>
          <p:cNvPr id="20" name="Triangle 19">
            <a:extLst>
              <a:ext uri="{FF2B5EF4-FFF2-40B4-BE49-F238E27FC236}">
                <a16:creationId xmlns:a16="http://schemas.microsoft.com/office/drawing/2014/main" id="{3E931B03-E301-6D48-8377-B08DA6C95F0B}"/>
              </a:ext>
            </a:extLst>
          </p:cNvPr>
          <p:cNvSpPr/>
          <p:nvPr userDrawn="1"/>
        </p:nvSpPr>
        <p:spPr>
          <a:xfrm>
            <a:off x="10459099" y="5309445"/>
            <a:ext cx="1465933" cy="1465933"/>
          </a:xfrm>
          <a:prstGeom prst="triangl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riangle 20">
            <a:extLst>
              <a:ext uri="{FF2B5EF4-FFF2-40B4-BE49-F238E27FC236}">
                <a16:creationId xmlns:a16="http://schemas.microsoft.com/office/drawing/2014/main" id="{249401AC-F116-8B4C-A1A0-CF88B63E549B}"/>
              </a:ext>
            </a:extLst>
          </p:cNvPr>
          <p:cNvSpPr/>
          <p:nvPr userDrawn="1"/>
        </p:nvSpPr>
        <p:spPr>
          <a:xfrm rot="5400000">
            <a:off x="-48606" y="3334563"/>
            <a:ext cx="648200" cy="52767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3">
            <a:extLst>
              <a:ext uri="{FF2B5EF4-FFF2-40B4-BE49-F238E27FC236}">
                <a16:creationId xmlns:a16="http://schemas.microsoft.com/office/drawing/2014/main" id="{8A3226FF-244B-B540-ABAC-5C0E3DE3103C}"/>
              </a:ext>
            </a:extLst>
          </p:cNvPr>
          <p:cNvSpPr>
            <a:spLocks noGrp="1"/>
          </p:cNvSpPr>
          <p:nvPr>
            <p:ph type="pic" sz="quarter" idx="13"/>
          </p:nvPr>
        </p:nvSpPr>
        <p:spPr>
          <a:xfrm>
            <a:off x="413824" y="483782"/>
            <a:ext cx="11365992" cy="2457856"/>
          </a:xfrm>
          <a:solidFill>
            <a:schemeClr val="accent1"/>
          </a:solidFill>
        </p:spPr>
        <p:txBody>
          <a:bodyPr/>
          <a:lstStyle/>
          <a:p>
            <a:r>
              <a:rPr lang="en-US" dirty="0"/>
              <a:t>Click icon to add picture</a:t>
            </a:r>
          </a:p>
        </p:txBody>
      </p:sp>
    </p:spTree>
    <p:extLst>
      <p:ext uri="{BB962C8B-B14F-4D97-AF65-F5344CB8AC3E}">
        <p14:creationId xmlns:p14="http://schemas.microsoft.com/office/powerpoint/2010/main" val="2120775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5/31/2020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4448909"/>
      </p:ext>
    </p:extLst>
  </p:cSld>
  <p:clrMap bg1="lt1" tx1="dk1" bg2="lt2" tx2="dk2" accent1="accent1" accent2="accent2" accent3="accent3" accent4="accent4" accent5="accent5" accent6="accent6" hlink="hlink" folHlink="folHlink"/>
  <p:sldLayoutIdLst>
    <p:sldLayoutId id="2147483674" r:id="rId1"/>
    <p:sldLayoutId id="2147483687" r:id="rId2"/>
    <p:sldLayoutId id="2147483675" r:id="rId3"/>
    <p:sldLayoutId id="2147483676" r:id="rId4"/>
    <p:sldLayoutId id="2147483677" r:id="rId5"/>
    <p:sldLayoutId id="2147483684" r:id="rId6"/>
    <p:sldLayoutId id="2147483678" r:id="rId7"/>
    <p:sldLayoutId id="2147483692" r:id="rId8"/>
    <p:sldLayoutId id="2147483690" r:id="rId9"/>
    <p:sldLayoutId id="2147483691" r:id="rId10"/>
    <p:sldLayoutId id="2147483679" r:id="rId11"/>
    <p:sldLayoutId id="2147483680" r:id="rId12"/>
    <p:sldLayoutId id="2147483688" r:id="rId13"/>
    <p:sldLayoutId id="2147483686" r:id="rId14"/>
    <p:sldLayoutId id="2147483689" r:id="rId15"/>
    <p:sldLayoutId id="2147483683" r:id="rId16"/>
    <p:sldLayoutId id="2147483681" r:id="rId17"/>
    <p:sldLayoutId id="2147483682" r:id="rId18"/>
    <p:sldLayoutId id="2147483693" r:id="rId19"/>
    <p:sldLayoutId id="2147483694" r:id="rId20"/>
  </p:sldLayoutIdLst>
  <p:hf sldNum="0"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5.png"/><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4" name="Rectangle 23">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Placeholder 10" descr="group of employees collaborating"/>
          <p:cNvPicPr>
            <a:picLocks noGrp="1" noChangeAspect="1"/>
          </p:cNvPicPr>
          <p:nvPr>
            <p:ph type="pic" sz="quarter" idx="13"/>
          </p:nvPr>
        </p:nvPicPr>
        <p:blipFill rotWithShape="1">
          <a:blip r:embed="rId3" cstate="print">
            <a:extLst>
              <a:ext uri="{28A0092B-C50C-407E-A947-70E740481C1C}">
                <a14:useLocalDpi xmlns:a14="http://schemas.microsoft.com/office/drawing/2010/main" val="0"/>
              </a:ext>
            </a:extLst>
          </a:blip>
          <a:srcRect/>
          <a:stretch/>
        </p:blipFill>
        <p:spPr>
          <a:xfrm>
            <a:off x="0" y="0"/>
            <a:ext cx="12192000" cy="6858000"/>
          </a:xfrm>
          <a:prstGeom prst="rect">
            <a:avLst/>
          </a:prstGeom>
          <a:solidFill>
            <a:schemeClr val="tx1"/>
          </a:solidFill>
        </p:spPr>
      </p:pic>
      <p:sp>
        <p:nvSpPr>
          <p:cNvPr id="26" name="Rectangle 25">
            <a:extLst>
              <a:ext uri="{FF2B5EF4-FFF2-40B4-BE49-F238E27FC236}">
                <a16:creationId xmlns:a16="http://schemas.microsoft.com/office/drawing/2014/main" id="{4179E790-E691-4202-B7FA-62924FC8D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065EE0A0-4DA6-4AA2-A475-14DB03C55A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76057"/>
            <a:ext cx="11303626" cy="2034709"/>
          </a:xfrm>
          <a:prstGeom prst="rect">
            <a:avLst/>
          </a:prstGeom>
          <a:solidFill>
            <a:schemeClr val="bg1"/>
          </a:solidFill>
          <a:ln w="6350" cmpd="sng">
            <a:noFill/>
          </a:ln>
          <a:effectLst/>
        </p:spPr>
        <p:style>
          <a:lnRef idx="1">
            <a:schemeClr val="accent1"/>
          </a:lnRef>
          <a:fillRef idx="3">
            <a:schemeClr val="accent1"/>
          </a:fillRef>
          <a:effectRef idx="2">
            <a:schemeClr val="accent1"/>
          </a:effectRef>
          <a:fontRef idx="minor">
            <a:schemeClr val="lt1"/>
          </a:fontRef>
        </p:style>
      </p:sp>
      <p:sp>
        <p:nvSpPr>
          <p:cNvPr id="8" name="Title 7"/>
          <p:cNvSpPr>
            <a:spLocks noGrp="1"/>
          </p:cNvSpPr>
          <p:nvPr>
            <p:ph type="ctrTitle"/>
          </p:nvPr>
        </p:nvSpPr>
        <p:spPr>
          <a:xfrm>
            <a:off x="609599" y="4572000"/>
            <a:ext cx="10965141" cy="895244"/>
          </a:xfrm>
        </p:spPr>
        <p:txBody>
          <a:bodyPr vert="horz" lIns="91440" tIns="45720" rIns="91440" bIns="45720" rtlCol="0" anchor="b">
            <a:noAutofit/>
          </a:bodyPr>
          <a:lstStyle/>
          <a:p>
            <a:pPr algn="ctr"/>
            <a:r>
              <a:rPr lang="en-US" sz="3200" dirty="0">
                <a:solidFill>
                  <a:schemeClr val="tx1"/>
                </a:solidFill>
              </a:rPr>
              <a:t>Leading and implementing workplace change</a:t>
            </a:r>
          </a:p>
        </p:txBody>
      </p:sp>
      <p:sp>
        <p:nvSpPr>
          <p:cNvPr id="9" name="Subtitle 8"/>
          <p:cNvSpPr>
            <a:spLocks noGrp="1"/>
          </p:cNvSpPr>
          <p:nvPr>
            <p:ph type="subTitle" idx="1"/>
          </p:nvPr>
        </p:nvSpPr>
        <p:spPr>
          <a:xfrm>
            <a:off x="4002157" y="5529064"/>
            <a:ext cx="3829878" cy="447491"/>
          </a:xfrm>
        </p:spPr>
        <p:txBody>
          <a:bodyPr vert="horz" lIns="91440" tIns="45720" rIns="91440" bIns="45720" rtlCol="0" anchor="t">
            <a:noAutofit/>
          </a:bodyPr>
          <a:lstStyle/>
          <a:p>
            <a:pPr algn="ctr"/>
            <a:r>
              <a:rPr lang="en-US" sz="2400" dirty="0"/>
              <a:t>Debenhams</a:t>
            </a:r>
          </a:p>
          <a:p>
            <a:pPr algn="ctr"/>
            <a:endParaRPr lang="en-US" sz="2400" dirty="0"/>
          </a:p>
        </p:txBody>
      </p:sp>
      <p:sp>
        <p:nvSpPr>
          <p:cNvPr id="2" name="Rectangle: Rounded Corners 1">
            <a:extLst>
              <a:ext uri="{FF2B5EF4-FFF2-40B4-BE49-F238E27FC236}">
                <a16:creationId xmlns:a16="http://schemas.microsoft.com/office/drawing/2014/main" id="{4F2CD12D-4DF4-40E3-9D34-3F33A925E04A}"/>
              </a:ext>
            </a:extLst>
          </p:cNvPr>
          <p:cNvSpPr/>
          <p:nvPr/>
        </p:nvSpPr>
        <p:spPr>
          <a:xfrm>
            <a:off x="4227443" y="6423913"/>
            <a:ext cx="3379305" cy="434087"/>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Samad Uddin - 1710009</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91587" y="2656304"/>
            <a:ext cx="3690109" cy="1722419"/>
          </a:xfrm>
        </p:spPr>
        <p:txBody>
          <a:bodyPr>
            <a:normAutofit/>
          </a:bodyPr>
          <a:lstStyle/>
          <a:p>
            <a:pPr algn="ctr"/>
            <a:r>
              <a:rPr lang="en-US" sz="4000" b="1" dirty="0">
                <a:solidFill>
                  <a:schemeClr val="accent1"/>
                </a:solidFill>
              </a:rPr>
              <a:t>Debenhams </a:t>
            </a:r>
          </a:p>
        </p:txBody>
      </p:sp>
      <p:grpSp>
        <p:nvGrpSpPr>
          <p:cNvPr id="16" name="Group 40" descr="binoculars icon"/>
          <p:cNvGrpSpPr>
            <a:grpSpLocks noChangeAspect="1"/>
          </p:cNvGrpSpPr>
          <p:nvPr/>
        </p:nvGrpSpPr>
        <p:grpSpPr bwMode="auto">
          <a:xfrm>
            <a:off x="8636173" y="3443111"/>
            <a:ext cx="3301707" cy="3054269"/>
            <a:chOff x="3438" y="454"/>
            <a:chExt cx="427" cy="395"/>
          </a:xfrm>
          <a:solidFill>
            <a:schemeClr val="bg1">
              <a:alpha val="50000"/>
            </a:schemeClr>
          </a:solidFill>
        </p:grpSpPr>
        <p:sp>
          <p:nvSpPr>
            <p:cNvPr id="17"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8"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9"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0"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1"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
        <p:nvSpPr>
          <p:cNvPr id="2" name="Rectangle: Rounded Corners 1">
            <a:extLst>
              <a:ext uri="{FF2B5EF4-FFF2-40B4-BE49-F238E27FC236}">
                <a16:creationId xmlns:a16="http://schemas.microsoft.com/office/drawing/2014/main" id="{A74A0D38-10D5-4719-96F8-605D5C2FF10B}"/>
              </a:ext>
            </a:extLst>
          </p:cNvPr>
          <p:cNvSpPr/>
          <p:nvPr/>
        </p:nvSpPr>
        <p:spPr>
          <a:xfrm>
            <a:off x="4266853" y="1207337"/>
            <a:ext cx="7814951" cy="1933082"/>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company that will be considered in the presentation of this proposal is Debenhams. The proposal would detail the reform strategy expected as well as the achievements and shortcomings of Debenhams during the transition period.</a:t>
            </a:r>
          </a:p>
        </p:txBody>
      </p:sp>
      <p:sp>
        <p:nvSpPr>
          <p:cNvPr id="38" name="Rectangle: Rounded Corners 37">
            <a:extLst>
              <a:ext uri="{FF2B5EF4-FFF2-40B4-BE49-F238E27FC236}">
                <a16:creationId xmlns:a16="http://schemas.microsoft.com/office/drawing/2014/main" id="{5E331455-DA03-4295-9539-704D203BF6E7}"/>
              </a:ext>
            </a:extLst>
          </p:cNvPr>
          <p:cNvSpPr/>
          <p:nvPr/>
        </p:nvSpPr>
        <p:spPr>
          <a:xfrm>
            <a:off x="4266853" y="3490847"/>
            <a:ext cx="7814951" cy="2284902"/>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NEW STRATEGY DEBENHAMS REDESIGNED </a:t>
            </a:r>
          </a:p>
          <a:p>
            <a:pPr algn="ctr"/>
            <a:endParaRPr lang="en-GB" sz="2400" dirty="0">
              <a:solidFill>
                <a:schemeClr val="tx1"/>
              </a:solidFill>
            </a:endParaRPr>
          </a:p>
          <a:p>
            <a:pPr algn="ctr"/>
            <a:r>
              <a:rPr lang="en-GB" sz="2400" dirty="0">
                <a:solidFill>
                  <a:schemeClr val="tx1"/>
                </a:solidFill>
              </a:rPr>
              <a:t>Debenhams describe themselves as the leading figure of social shopping. The organisations aim is to make shopping more sociable.</a:t>
            </a:r>
          </a:p>
          <a:p>
            <a:endParaRPr lang="en-GB" dirty="0">
              <a:solidFill>
                <a:schemeClr val="tx1"/>
              </a:solidFill>
            </a:endParaRPr>
          </a:p>
        </p:txBody>
      </p:sp>
      <p:sp>
        <p:nvSpPr>
          <p:cNvPr id="3" name="Oval 2">
            <a:extLst>
              <a:ext uri="{FF2B5EF4-FFF2-40B4-BE49-F238E27FC236}">
                <a16:creationId xmlns:a16="http://schemas.microsoft.com/office/drawing/2014/main" id="{860EEDFC-FDA3-4C37-A67B-20E38E26F3E3}"/>
              </a:ext>
            </a:extLst>
          </p:cNvPr>
          <p:cNvSpPr/>
          <p:nvPr/>
        </p:nvSpPr>
        <p:spPr>
          <a:xfrm>
            <a:off x="11848946" y="6497380"/>
            <a:ext cx="343053" cy="348546"/>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1</a:t>
            </a:r>
          </a:p>
        </p:txBody>
      </p:sp>
    </p:spTree>
    <p:extLst>
      <p:ext uri="{BB962C8B-B14F-4D97-AF65-F5344CB8AC3E}">
        <p14:creationId xmlns:p14="http://schemas.microsoft.com/office/powerpoint/2010/main" val="2309165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29AE55A9-9736-4345-8142-88321D9D6A86}"/>
              </a:ext>
            </a:extLst>
          </p:cNvPr>
          <p:cNvSpPr/>
          <p:nvPr/>
        </p:nvSpPr>
        <p:spPr>
          <a:xfrm>
            <a:off x="4483482" y="1088537"/>
            <a:ext cx="7416970" cy="3123733"/>
          </a:xfrm>
          <a:prstGeom prst="roundRect">
            <a:avLst/>
          </a:prstGeom>
          <a:ln>
            <a:solidFill>
              <a:schemeClr val="accent3"/>
            </a:solidFill>
          </a:ln>
        </p:spPr>
        <p:style>
          <a:lnRef idx="2">
            <a:schemeClr val="accent6"/>
          </a:lnRef>
          <a:fillRef idx="1">
            <a:schemeClr val="lt1"/>
          </a:fillRef>
          <a:effectRef idx="0">
            <a:schemeClr val="accent6"/>
          </a:effectRef>
          <a:fontRef idx="minor">
            <a:schemeClr val="dk1"/>
          </a:fontRef>
        </p:style>
        <p:txBody>
          <a:bodyPr rtlCol="0" anchor="ctr"/>
          <a:lstStyle/>
          <a:p>
            <a:r>
              <a:rPr lang="en-GB" sz="2000" dirty="0"/>
              <a:t>According to a article written by Emily Sutherland Debenhams chief executive Sergio Bucher and Steven Cook, the managing director of fashion and home conveyed their idea of a newly designed Debenhams. The stores as well as the overall approach is based on the following three key elements: </a:t>
            </a:r>
          </a:p>
          <a:p>
            <a:endParaRPr lang="en-GB" sz="2000" dirty="0"/>
          </a:p>
          <a:p>
            <a:pPr marL="285750" indent="-285750" algn="ctr">
              <a:buFont typeface="Wingdings" panose="05000000000000000000" pitchFamily="2" charset="2"/>
              <a:buChar char="§"/>
            </a:pPr>
            <a:r>
              <a:rPr lang="en-GB" sz="2000" dirty="0"/>
              <a:t>Curation and Innovation </a:t>
            </a:r>
          </a:p>
          <a:p>
            <a:pPr marL="285750" indent="-285750" algn="ctr">
              <a:buFont typeface="Wingdings" panose="05000000000000000000" pitchFamily="2" charset="2"/>
              <a:buChar char="§"/>
            </a:pPr>
            <a:r>
              <a:rPr lang="en-GB" sz="2000" dirty="0"/>
              <a:t>Operation and Resources</a:t>
            </a:r>
          </a:p>
          <a:p>
            <a:pPr marL="285750" indent="-285750" algn="ctr">
              <a:buFont typeface="Wingdings" panose="05000000000000000000" pitchFamily="2" charset="2"/>
              <a:buChar char="§"/>
            </a:pPr>
            <a:r>
              <a:rPr lang="en-GB" sz="2000" dirty="0"/>
              <a:t>Digital Transformation.</a:t>
            </a:r>
          </a:p>
        </p:txBody>
      </p:sp>
      <p:sp>
        <p:nvSpPr>
          <p:cNvPr id="12" name="Rectangle: Rounded Corners 11">
            <a:extLst>
              <a:ext uri="{FF2B5EF4-FFF2-40B4-BE49-F238E27FC236}">
                <a16:creationId xmlns:a16="http://schemas.microsoft.com/office/drawing/2014/main" id="{FAD107BB-D810-46F4-A104-579638894742}"/>
              </a:ext>
            </a:extLst>
          </p:cNvPr>
          <p:cNvSpPr/>
          <p:nvPr/>
        </p:nvSpPr>
        <p:spPr>
          <a:xfrm>
            <a:off x="4483482" y="4480280"/>
            <a:ext cx="7416970" cy="128918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t>This change was an operational change within the organisation as it was redesigned with the Strategy keeping in mind the needs and expectation of customers.</a:t>
            </a:r>
          </a:p>
        </p:txBody>
      </p:sp>
      <p:sp>
        <p:nvSpPr>
          <p:cNvPr id="13" name="Oval 12">
            <a:extLst>
              <a:ext uri="{FF2B5EF4-FFF2-40B4-BE49-F238E27FC236}">
                <a16:creationId xmlns:a16="http://schemas.microsoft.com/office/drawing/2014/main" id="{4888CC8E-4CB6-404A-B98F-9559989708D8}"/>
              </a:ext>
            </a:extLst>
          </p:cNvPr>
          <p:cNvSpPr/>
          <p:nvPr/>
        </p:nvSpPr>
        <p:spPr>
          <a:xfrm>
            <a:off x="11900452" y="6520070"/>
            <a:ext cx="291547" cy="325856"/>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2</a:t>
            </a:r>
          </a:p>
        </p:txBody>
      </p:sp>
      <p:sp>
        <p:nvSpPr>
          <p:cNvPr id="16" name="Rectangle: Rounded Corners 15">
            <a:extLst>
              <a:ext uri="{FF2B5EF4-FFF2-40B4-BE49-F238E27FC236}">
                <a16:creationId xmlns:a16="http://schemas.microsoft.com/office/drawing/2014/main" id="{EA128DEC-4E0F-4010-A2E1-AAC0DCD81518}"/>
              </a:ext>
            </a:extLst>
          </p:cNvPr>
          <p:cNvSpPr/>
          <p:nvPr/>
        </p:nvSpPr>
        <p:spPr>
          <a:xfrm>
            <a:off x="5694100" y="6400192"/>
            <a:ext cx="5207647" cy="37555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dirty="0"/>
              <a:t>(Sutherland, 2018) &amp; (Debenhams Redesigned, 2017)</a:t>
            </a:r>
          </a:p>
        </p:txBody>
      </p:sp>
      <p:pic>
        <p:nvPicPr>
          <p:cNvPr id="32" name="Picture Placeholder 31">
            <a:extLst>
              <a:ext uri="{FF2B5EF4-FFF2-40B4-BE49-F238E27FC236}">
                <a16:creationId xmlns:a16="http://schemas.microsoft.com/office/drawing/2014/main" id="{46917241-2B3D-4427-806C-6AFB58E6A2D2}"/>
              </a:ext>
            </a:extLst>
          </p:cNvPr>
          <p:cNvPicPr>
            <a:picLocks noGrp="1" noChangeAspect="1"/>
          </p:cNvPicPr>
          <p:nvPr>
            <p:ph type="pic" sz="quarter" idx="13"/>
          </p:nvPr>
        </p:nvPicPr>
        <p:blipFill rotWithShape="1">
          <a:blip r:embed="rId3"/>
          <a:srcRect l="35094" r="17407"/>
          <a:stretch/>
        </p:blipFill>
        <p:spPr>
          <a:xfrm>
            <a:off x="0" y="0"/>
            <a:ext cx="4276578" cy="6858000"/>
          </a:xfrm>
        </p:spPr>
      </p:pic>
    </p:spTree>
    <p:extLst>
      <p:ext uri="{BB962C8B-B14F-4D97-AF65-F5344CB8AC3E}">
        <p14:creationId xmlns:p14="http://schemas.microsoft.com/office/powerpoint/2010/main" val="195228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FE2E19E-3A7C-4387-9847-77AB02DBBC32}"/>
              </a:ext>
            </a:extLst>
          </p:cNvPr>
          <p:cNvSpPr txBox="1">
            <a:spLocks/>
          </p:cNvSpPr>
          <p:nvPr/>
        </p:nvSpPr>
        <p:spPr>
          <a:xfrm>
            <a:off x="575893" y="729658"/>
            <a:ext cx="6977846" cy="555803"/>
          </a:xfrm>
          <a:prstGeom prst="rect">
            <a:avLst/>
          </a:prstGeom>
        </p:spPr>
        <p:txBody>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dirty="0"/>
              <a:t>Timeline of Debenhams</a:t>
            </a:r>
          </a:p>
        </p:txBody>
      </p:sp>
      <p:pic>
        <p:nvPicPr>
          <p:cNvPr id="4" name="Picture 3">
            <a:extLst>
              <a:ext uri="{FF2B5EF4-FFF2-40B4-BE49-F238E27FC236}">
                <a16:creationId xmlns:a16="http://schemas.microsoft.com/office/drawing/2014/main" id="{27ACEEC6-D692-4D83-B037-00EDBED2F677}"/>
              </a:ext>
            </a:extLst>
          </p:cNvPr>
          <p:cNvPicPr>
            <a:picLocks noChangeAspect="1"/>
          </p:cNvPicPr>
          <p:nvPr/>
        </p:nvPicPr>
        <p:blipFill rotWithShape="1">
          <a:blip r:embed="rId2"/>
          <a:srcRect l="23913" t="33229" r="10109" b="16505"/>
          <a:stretch/>
        </p:blipFill>
        <p:spPr>
          <a:xfrm>
            <a:off x="357808" y="1704466"/>
            <a:ext cx="11476383" cy="4563814"/>
          </a:xfrm>
          <a:prstGeom prst="rect">
            <a:avLst/>
          </a:prstGeom>
        </p:spPr>
      </p:pic>
      <p:sp>
        <p:nvSpPr>
          <p:cNvPr id="6" name="Rectangle: Rounded Corners 5">
            <a:extLst>
              <a:ext uri="{FF2B5EF4-FFF2-40B4-BE49-F238E27FC236}">
                <a16:creationId xmlns:a16="http://schemas.microsoft.com/office/drawing/2014/main" id="{39352185-BF04-4F7E-9CDB-DC788410EE1F}"/>
              </a:ext>
            </a:extLst>
          </p:cNvPr>
          <p:cNvSpPr/>
          <p:nvPr/>
        </p:nvSpPr>
        <p:spPr>
          <a:xfrm>
            <a:off x="5020405" y="6327120"/>
            <a:ext cx="2151187" cy="37555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dirty="0">
                <a:latin typeface="Calibri" panose="020F0502020204030204" pitchFamily="34" charset="0"/>
                <a:ea typeface="Calibri" panose="020F0502020204030204" pitchFamily="34" charset="0"/>
                <a:cs typeface="Times New Roman" panose="02020603050405020304" pitchFamily="18" charset="0"/>
              </a:rPr>
              <a:t>(Debenhams, 2020)</a:t>
            </a:r>
            <a:endParaRPr lang="en-GB" dirty="0"/>
          </a:p>
        </p:txBody>
      </p:sp>
      <p:sp>
        <p:nvSpPr>
          <p:cNvPr id="7" name="Oval 6">
            <a:extLst>
              <a:ext uri="{FF2B5EF4-FFF2-40B4-BE49-F238E27FC236}">
                <a16:creationId xmlns:a16="http://schemas.microsoft.com/office/drawing/2014/main" id="{7E0D26DD-9E1E-4F75-A559-EA0BEE3725D9}"/>
              </a:ext>
            </a:extLst>
          </p:cNvPr>
          <p:cNvSpPr/>
          <p:nvPr/>
        </p:nvSpPr>
        <p:spPr>
          <a:xfrm>
            <a:off x="11900452" y="6520070"/>
            <a:ext cx="291547" cy="325856"/>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3</a:t>
            </a:r>
          </a:p>
        </p:txBody>
      </p:sp>
    </p:spTree>
    <p:extLst>
      <p:ext uri="{BB962C8B-B14F-4D97-AF65-F5344CB8AC3E}">
        <p14:creationId xmlns:p14="http://schemas.microsoft.com/office/powerpoint/2010/main" val="1807766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EC828-FFBE-4FCC-85D9-A2189FC701E8}"/>
              </a:ext>
            </a:extLst>
          </p:cNvPr>
          <p:cNvSpPr>
            <a:spLocks noGrp="1"/>
          </p:cNvSpPr>
          <p:nvPr>
            <p:ph type="title"/>
          </p:nvPr>
        </p:nvSpPr>
        <p:spPr>
          <a:xfrm>
            <a:off x="543339" y="2947971"/>
            <a:ext cx="3511826" cy="724365"/>
          </a:xfrm>
        </p:spPr>
        <p:txBody>
          <a:bodyPr>
            <a:noAutofit/>
          </a:bodyPr>
          <a:lstStyle/>
          <a:p>
            <a:r>
              <a:rPr lang="en-GB" sz="3600" b="1" dirty="0">
                <a:solidFill>
                  <a:schemeClr val="accent1"/>
                </a:solidFill>
              </a:rPr>
              <a:t>Debenhams</a:t>
            </a:r>
          </a:p>
        </p:txBody>
      </p:sp>
      <p:sp>
        <p:nvSpPr>
          <p:cNvPr id="6" name="Rectangle: Rounded Corners 5">
            <a:extLst>
              <a:ext uri="{FF2B5EF4-FFF2-40B4-BE49-F238E27FC236}">
                <a16:creationId xmlns:a16="http://schemas.microsoft.com/office/drawing/2014/main" id="{6760D70A-CBAE-49DF-A3E7-ED8C047022CF}"/>
              </a:ext>
            </a:extLst>
          </p:cNvPr>
          <p:cNvSpPr/>
          <p:nvPr/>
        </p:nvSpPr>
        <p:spPr>
          <a:xfrm>
            <a:off x="4333461" y="742121"/>
            <a:ext cx="7686260" cy="293021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t>Debenhams operate in the public sector. They are a major multinational, retail store with a powerful British history that operates through 20 countries with over 220 stores worldwide. Debenhams offers a unique, distinct and exclusive blend of its own products, foreign labels and promotions towards its customers across the globe. Which include some of the well known brands such as Jasper Conran, Patrick Grant, Hannah Gibbins etc. other than clothing and homeware they also offer other services such as restaurants and cafes, beauty, travel and click and collect. </a:t>
            </a:r>
          </a:p>
        </p:txBody>
      </p:sp>
      <p:sp>
        <p:nvSpPr>
          <p:cNvPr id="11" name="Rectangle: Rounded Corners 10">
            <a:extLst>
              <a:ext uri="{FF2B5EF4-FFF2-40B4-BE49-F238E27FC236}">
                <a16:creationId xmlns:a16="http://schemas.microsoft.com/office/drawing/2014/main" id="{592EB164-3D71-4F63-95DE-0D385A445C9E}"/>
              </a:ext>
            </a:extLst>
          </p:cNvPr>
          <p:cNvSpPr/>
          <p:nvPr/>
        </p:nvSpPr>
        <p:spPr>
          <a:xfrm>
            <a:off x="4333460" y="3806837"/>
            <a:ext cx="7686261" cy="260965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t>Debenhams operates about 140 UK shops, with regional presence in high streets, town centres and shopping malls. There are 11 stores throughout northern Ireland.   The group also operates one of the largest retail store chain in Denmark, Magasin du Nord, that has seven shops and a prominent Danish website. The head office is located in London on Oxford Street. There are over 25000 employees working within Debenhams representing the brand and offering the new trends and outstanding shopping service.</a:t>
            </a:r>
          </a:p>
        </p:txBody>
      </p:sp>
      <p:sp>
        <p:nvSpPr>
          <p:cNvPr id="16" name="Oval 15">
            <a:extLst>
              <a:ext uri="{FF2B5EF4-FFF2-40B4-BE49-F238E27FC236}">
                <a16:creationId xmlns:a16="http://schemas.microsoft.com/office/drawing/2014/main" id="{5624247C-4D11-4651-836D-FD186E066A93}"/>
              </a:ext>
            </a:extLst>
          </p:cNvPr>
          <p:cNvSpPr/>
          <p:nvPr/>
        </p:nvSpPr>
        <p:spPr>
          <a:xfrm>
            <a:off x="11900452" y="6550989"/>
            <a:ext cx="291548" cy="294936"/>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4</a:t>
            </a:r>
          </a:p>
        </p:txBody>
      </p:sp>
      <p:sp>
        <p:nvSpPr>
          <p:cNvPr id="24" name="Rectangle: Rounded Corners 23">
            <a:extLst>
              <a:ext uri="{FF2B5EF4-FFF2-40B4-BE49-F238E27FC236}">
                <a16:creationId xmlns:a16="http://schemas.microsoft.com/office/drawing/2014/main" id="{78C47484-142B-4F94-97AA-7E46CA547AA9}"/>
              </a:ext>
            </a:extLst>
          </p:cNvPr>
          <p:cNvSpPr/>
          <p:nvPr/>
        </p:nvSpPr>
        <p:spPr>
          <a:xfrm>
            <a:off x="7100996" y="6482448"/>
            <a:ext cx="2151187" cy="37555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dirty="0">
                <a:latin typeface="Calibri" panose="020F0502020204030204" pitchFamily="34" charset="0"/>
                <a:ea typeface="Calibri" panose="020F0502020204030204" pitchFamily="34" charset="0"/>
                <a:cs typeface="Times New Roman" panose="02020603050405020304" pitchFamily="18" charset="0"/>
              </a:rPr>
              <a:t>(Debenhams, 2020)</a:t>
            </a:r>
            <a:endParaRPr lang="en-GB" dirty="0"/>
          </a:p>
        </p:txBody>
      </p:sp>
    </p:spTree>
    <p:extLst>
      <p:ext uri="{BB962C8B-B14F-4D97-AF65-F5344CB8AC3E}">
        <p14:creationId xmlns:p14="http://schemas.microsoft.com/office/powerpoint/2010/main" val="1016423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FBEE426-9CF0-4C79-A928-D02BF40EBD75}"/>
              </a:ext>
            </a:extLst>
          </p:cNvPr>
          <p:cNvSpPr>
            <a:spLocks noGrp="1"/>
          </p:cNvSpPr>
          <p:nvPr>
            <p:ph type="title"/>
          </p:nvPr>
        </p:nvSpPr>
        <p:spPr/>
        <p:txBody>
          <a:bodyPr>
            <a:normAutofit/>
          </a:bodyPr>
          <a:lstStyle/>
          <a:p>
            <a:r>
              <a:rPr lang="en-GB" sz="3200" b="1" dirty="0"/>
              <a:t>Current market position</a:t>
            </a:r>
          </a:p>
        </p:txBody>
      </p:sp>
      <p:sp>
        <p:nvSpPr>
          <p:cNvPr id="5" name="Rectangle: Rounded Corners 4">
            <a:extLst>
              <a:ext uri="{FF2B5EF4-FFF2-40B4-BE49-F238E27FC236}">
                <a16:creationId xmlns:a16="http://schemas.microsoft.com/office/drawing/2014/main" id="{26DF7A3D-E45D-40C0-8FB1-4023E6C1BD43}"/>
              </a:ext>
            </a:extLst>
          </p:cNvPr>
          <p:cNvSpPr/>
          <p:nvPr/>
        </p:nvSpPr>
        <p:spPr>
          <a:xfrm>
            <a:off x="4517409" y="1537906"/>
            <a:ext cx="7528815" cy="128718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sz="2000"/>
              <a:t>Debenhams have market leading position within the beauty industry along with their occasion wear. Their business strategy aims to create a convincing consumer proposition.</a:t>
            </a:r>
            <a:endParaRPr lang="en-GB" sz="2000" dirty="0"/>
          </a:p>
        </p:txBody>
      </p:sp>
      <p:sp>
        <p:nvSpPr>
          <p:cNvPr id="6" name="Rectangle: Rounded Corners 5">
            <a:extLst>
              <a:ext uri="{FF2B5EF4-FFF2-40B4-BE49-F238E27FC236}">
                <a16:creationId xmlns:a16="http://schemas.microsoft.com/office/drawing/2014/main" id="{99C2FD08-F682-4AB2-804A-EEA184428E69}"/>
              </a:ext>
            </a:extLst>
          </p:cNvPr>
          <p:cNvSpPr/>
          <p:nvPr/>
        </p:nvSpPr>
        <p:spPr>
          <a:xfrm>
            <a:off x="4517409" y="4103665"/>
            <a:ext cx="7528815" cy="2044770"/>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sz="2000" dirty="0"/>
              <a:t>According to the article published in Guardian Debenhams has seen a constant decline in their sales since 2017. The like-for-like revenues dropped by 5.3 per cent in the 26 weeks to 2 March 2017, with the UK sales down 6 per cent and overseas sales down 2.3 per cent. Shares in the business fell by about 3%, lowering its market value to only 38 million pounds.</a:t>
            </a:r>
          </a:p>
        </p:txBody>
      </p:sp>
      <p:sp>
        <p:nvSpPr>
          <p:cNvPr id="16" name="Rectangle: Rounded Corners 15">
            <a:extLst>
              <a:ext uri="{FF2B5EF4-FFF2-40B4-BE49-F238E27FC236}">
                <a16:creationId xmlns:a16="http://schemas.microsoft.com/office/drawing/2014/main" id="{FF50FB89-962E-4C61-A331-8F5E79ADAD2B}"/>
              </a:ext>
            </a:extLst>
          </p:cNvPr>
          <p:cNvSpPr/>
          <p:nvPr/>
        </p:nvSpPr>
        <p:spPr>
          <a:xfrm>
            <a:off x="6022969" y="6467900"/>
            <a:ext cx="4406905" cy="357996"/>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dirty="0"/>
              <a:t>(Kollewe &amp; Butler, 2019) &amp; (Sabanoglu, 2020)</a:t>
            </a:r>
          </a:p>
        </p:txBody>
      </p:sp>
      <p:sp>
        <p:nvSpPr>
          <p:cNvPr id="22" name="Oval 21">
            <a:extLst>
              <a:ext uri="{FF2B5EF4-FFF2-40B4-BE49-F238E27FC236}">
                <a16:creationId xmlns:a16="http://schemas.microsoft.com/office/drawing/2014/main" id="{280BB3E8-FD7B-48F2-AA92-2AC030BBA35F}"/>
              </a:ext>
            </a:extLst>
          </p:cNvPr>
          <p:cNvSpPr/>
          <p:nvPr/>
        </p:nvSpPr>
        <p:spPr>
          <a:xfrm>
            <a:off x="11860696" y="6487930"/>
            <a:ext cx="331304" cy="357996"/>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5</a:t>
            </a:r>
          </a:p>
        </p:txBody>
      </p:sp>
      <p:pic>
        <p:nvPicPr>
          <p:cNvPr id="17" name="Picture Placeholder 16">
            <a:extLst>
              <a:ext uri="{FF2B5EF4-FFF2-40B4-BE49-F238E27FC236}">
                <a16:creationId xmlns:a16="http://schemas.microsoft.com/office/drawing/2014/main" id="{AFEB55A3-3D2B-4919-8EF7-3925B6A3010E}"/>
              </a:ext>
            </a:extLst>
          </p:cNvPr>
          <p:cNvPicPr>
            <a:picLocks noGrp="1" noChangeAspect="1"/>
          </p:cNvPicPr>
          <p:nvPr>
            <p:ph type="pic" sz="quarter" idx="13"/>
          </p:nvPr>
        </p:nvPicPr>
        <p:blipFill rotWithShape="1">
          <a:blip r:embed="rId2"/>
          <a:srcRect l="6247" t="34229" r="39229" b="5396"/>
          <a:stretch/>
        </p:blipFill>
        <p:spPr>
          <a:xfrm>
            <a:off x="-1" y="1140490"/>
            <a:ext cx="4406905" cy="5327410"/>
          </a:xfrm>
          <a:prstGeom prst="rect">
            <a:avLst/>
          </a:prstGeom>
        </p:spPr>
      </p:pic>
      <p:sp>
        <p:nvSpPr>
          <p:cNvPr id="18" name="Rectangle: Rounded Corners 17">
            <a:extLst>
              <a:ext uri="{FF2B5EF4-FFF2-40B4-BE49-F238E27FC236}">
                <a16:creationId xmlns:a16="http://schemas.microsoft.com/office/drawing/2014/main" id="{D472F0AA-5075-4290-9A25-345342F5AF24}"/>
              </a:ext>
            </a:extLst>
          </p:cNvPr>
          <p:cNvSpPr/>
          <p:nvPr/>
        </p:nvSpPr>
        <p:spPr>
          <a:xfrm>
            <a:off x="4517409" y="2998199"/>
            <a:ext cx="7528815" cy="932356"/>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sz="2000" dirty="0"/>
              <a:t>However Debenhams current market share has seen a decline in the sales as they fell into administration in 2019. </a:t>
            </a:r>
          </a:p>
        </p:txBody>
      </p:sp>
    </p:spTree>
    <p:extLst>
      <p:ext uri="{BB962C8B-B14F-4D97-AF65-F5344CB8AC3E}">
        <p14:creationId xmlns:p14="http://schemas.microsoft.com/office/powerpoint/2010/main" val="4170403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23DBC43-2FBF-624E-ADB3-BA3583AE3449}"/>
              </a:ext>
            </a:extLst>
          </p:cNvPr>
          <p:cNvSpPr>
            <a:spLocks noGrp="1"/>
          </p:cNvSpPr>
          <p:nvPr>
            <p:ph type="body" idx="1"/>
          </p:nvPr>
        </p:nvSpPr>
        <p:spPr>
          <a:solidFill>
            <a:schemeClr val="tx2"/>
          </a:solidFill>
        </p:spPr>
        <p:txBody>
          <a:bodyPr/>
          <a:lstStyle/>
          <a:p>
            <a:r>
              <a:rPr lang="en-US" dirty="0"/>
              <a:t>STRENGTH</a:t>
            </a:r>
          </a:p>
        </p:txBody>
      </p:sp>
      <p:sp>
        <p:nvSpPr>
          <p:cNvPr id="5" name="Text Placeholder 4">
            <a:extLst>
              <a:ext uri="{FF2B5EF4-FFF2-40B4-BE49-F238E27FC236}">
                <a16:creationId xmlns:a16="http://schemas.microsoft.com/office/drawing/2014/main" id="{F06F519B-5706-804A-8C82-1D9EDAA812F9}"/>
              </a:ext>
            </a:extLst>
          </p:cNvPr>
          <p:cNvSpPr>
            <a:spLocks noGrp="1"/>
          </p:cNvSpPr>
          <p:nvPr>
            <p:ph type="body" idx="13"/>
          </p:nvPr>
        </p:nvSpPr>
        <p:spPr>
          <a:solidFill>
            <a:schemeClr val="tx2"/>
          </a:solidFill>
        </p:spPr>
        <p:txBody>
          <a:bodyPr/>
          <a:lstStyle/>
          <a:p>
            <a:r>
              <a:rPr lang="en-US" dirty="0"/>
              <a:t>WEAKNESS</a:t>
            </a:r>
          </a:p>
        </p:txBody>
      </p:sp>
      <p:sp>
        <p:nvSpPr>
          <p:cNvPr id="2" name="Title 1">
            <a:extLst>
              <a:ext uri="{FF2B5EF4-FFF2-40B4-BE49-F238E27FC236}">
                <a16:creationId xmlns:a16="http://schemas.microsoft.com/office/drawing/2014/main" id="{DDA2F4C6-F233-E149-AA45-4C25835FC4B7}"/>
              </a:ext>
            </a:extLst>
          </p:cNvPr>
          <p:cNvSpPr>
            <a:spLocks noGrp="1"/>
          </p:cNvSpPr>
          <p:nvPr>
            <p:ph type="title"/>
          </p:nvPr>
        </p:nvSpPr>
        <p:spPr>
          <a:xfrm>
            <a:off x="953807" y="688996"/>
            <a:ext cx="10284386" cy="1073544"/>
          </a:xfrm>
        </p:spPr>
        <p:txBody>
          <a:bodyPr>
            <a:normAutofit/>
          </a:bodyPr>
          <a:lstStyle/>
          <a:p>
            <a:pPr algn="ctr"/>
            <a:r>
              <a:rPr lang="en-GB" sz="3600" b="1" dirty="0">
                <a:solidFill>
                  <a:schemeClr val="accent1"/>
                </a:solidFill>
              </a:rPr>
              <a:t>SWOT</a:t>
            </a:r>
            <a:endParaRPr lang="en-US" sz="3600" b="1" dirty="0">
              <a:solidFill>
                <a:schemeClr val="accent1"/>
              </a:solidFill>
            </a:endParaRPr>
          </a:p>
        </p:txBody>
      </p:sp>
      <p:sp>
        <p:nvSpPr>
          <p:cNvPr id="8" name="Rectangle 7">
            <a:extLst>
              <a:ext uri="{FF2B5EF4-FFF2-40B4-BE49-F238E27FC236}">
                <a16:creationId xmlns:a16="http://schemas.microsoft.com/office/drawing/2014/main" id="{F0772B56-9043-4A39-9F99-9195B5E3128F}"/>
              </a:ext>
            </a:extLst>
          </p:cNvPr>
          <p:cNvSpPr/>
          <p:nvPr/>
        </p:nvSpPr>
        <p:spPr>
          <a:xfrm>
            <a:off x="532520" y="3020201"/>
            <a:ext cx="5391202" cy="2831544"/>
          </a:xfrm>
          <a:prstGeom prst="rect">
            <a:avLst/>
          </a:prstGeom>
        </p:spPr>
        <p:txBody>
          <a:bodyPr wrap="square">
            <a:spAutoFit/>
          </a:bodyPr>
          <a:lstStyle/>
          <a:p>
            <a:pPr marL="285750" indent="-285750" algn="ctr">
              <a:buClr>
                <a:schemeClr val="accent1"/>
              </a:buClr>
              <a:buFont typeface="Wingdings" panose="05000000000000000000" pitchFamily="2" charset="2"/>
              <a:buChar char="§"/>
            </a:pPr>
            <a:endParaRPr lang="en-GB" sz="2000" dirty="0"/>
          </a:p>
          <a:p>
            <a:pPr marL="285750" indent="-285750" algn="ctr">
              <a:buClr>
                <a:schemeClr val="accent1"/>
              </a:buClr>
              <a:buFont typeface="Wingdings" panose="05000000000000000000" pitchFamily="2" charset="2"/>
              <a:buChar char="§"/>
            </a:pPr>
            <a:r>
              <a:rPr lang="en-GB" sz="2000" dirty="0"/>
              <a:t>Continued Strategic Development</a:t>
            </a:r>
          </a:p>
          <a:p>
            <a:pPr marL="285750" indent="-285750" algn="ctr">
              <a:buClr>
                <a:schemeClr val="accent1"/>
              </a:buClr>
              <a:buFont typeface="Wingdings" panose="05000000000000000000" pitchFamily="2" charset="2"/>
              <a:buChar char="§"/>
            </a:pPr>
            <a:endParaRPr lang="en-GB" sz="2000" dirty="0"/>
          </a:p>
          <a:p>
            <a:pPr marL="285750" indent="-285750" algn="ctr">
              <a:buClr>
                <a:schemeClr val="accent1"/>
              </a:buClr>
              <a:buFont typeface="Wingdings" panose="05000000000000000000" pitchFamily="2" charset="2"/>
              <a:buChar char="§"/>
            </a:pPr>
            <a:r>
              <a:rPr lang="en-GB" sz="2000" dirty="0"/>
              <a:t>Effective digital growth – delivered above market growth</a:t>
            </a:r>
          </a:p>
          <a:p>
            <a:pPr marL="285750" indent="-285750" algn="ctr">
              <a:buClr>
                <a:schemeClr val="accent1"/>
              </a:buClr>
              <a:buFont typeface="Wingdings" panose="05000000000000000000" pitchFamily="2" charset="2"/>
              <a:buChar char="§"/>
            </a:pPr>
            <a:endParaRPr lang="en-GB" sz="2000" dirty="0"/>
          </a:p>
          <a:p>
            <a:pPr marL="285750" indent="-285750" algn="ctr">
              <a:buClr>
                <a:schemeClr val="accent1"/>
              </a:buClr>
              <a:buFont typeface="Wingdings" panose="05000000000000000000" pitchFamily="2" charset="2"/>
              <a:buChar char="§"/>
            </a:pPr>
            <a:r>
              <a:rPr lang="en-GB" sz="2000" dirty="0"/>
              <a:t>Expansion and growth through partnership </a:t>
            </a:r>
          </a:p>
          <a:p>
            <a:pPr algn="ctr"/>
            <a:endParaRPr lang="en-GB" sz="1900" dirty="0"/>
          </a:p>
          <a:p>
            <a:pPr algn="ctr"/>
            <a:endParaRPr lang="en-GB" sz="1900" dirty="0"/>
          </a:p>
        </p:txBody>
      </p:sp>
      <p:sp>
        <p:nvSpPr>
          <p:cNvPr id="16" name="Rectangle 15">
            <a:extLst>
              <a:ext uri="{FF2B5EF4-FFF2-40B4-BE49-F238E27FC236}">
                <a16:creationId xmlns:a16="http://schemas.microsoft.com/office/drawing/2014/main" id="{4C4F4910-C91F-4890-BBB2-C07D510952E0}"/>
              </a:ext>
            </a:extLst>
          </p:cNvPr>
          <p:cNvSpPr/>
          <p:nvPr/>
        </p:nvSpPr>
        <p:spPr>
          <a:xfrm>
            <a:off x="6268278" y="3200306"/>
            <a:ext cx="5391202" cy="2246769"/>
          </a:xfrm>
          <a:prstGeom prst="rect">
            <a:avLst/>
          </a:prstGeom>
        </p:spPr>
        <p:txBody>
          <a:bodyPr wrap="square">
            <a:spAutoFit/>
          </a:bodyPr>
          <a:lstStyle/>
          <a:p>
            <a:pPr marL="457200" indent="-457200">
              <a:buClr>
                <a:schemeClr val="accent1"/>
              </a:buClr>
              <a:buFont typeface="Wingdings" panose="05000000000000000000" pitchFamily="2" charset="2"/>
              <a:buChar char="§"/>
            </a:pPr>
            <a:endParaRPr lang="en-GB" sz="2000" dirty="0"/>
          </a:p>
          <a:p>
            <a:pPr marL="457200" indent="-457200" algn="ctr">
              <a:buClr>
                <a:schemeClr val="accent1"/>
              </a:buClr>
              <a:buFont typeface="Wingdings" panose="05000000000000000000" pitchFamily="2" charset="2"/>
              <a:buChar char="§"/>
            </a:pPr>
            <a:r>
              <a:rPr lang="en-GB" sz="2000" dirty="0"/>
              <a:t>Continuous decline in sales</a:t>
            </a:r>
          </a:p>
          <a:p>
            <a:pPr marL="457200" indent="-457200" algn="ctr">
              <a:buClr>
                <a:schemeClr val="accent1"/>
              </a:buClr>
              <a:buFont typeface="Wingdings" panose="05000000000000000000" pitchFamily="2" charset="2"/>
              <a:buChar char="§"/>
            </a:pPr>
            <a:endParaRPr lang="en-GB" sz="2000" dirty="0"/>
          </a:p>
          <a:p>
            <a:pPr marL="457200" indent="-457200" algn="ctr">
              <a:buClr>
                <a:schemeClr val="accent1"/>
              </a:buClr>
              <a:buFont typeface="Wingdings" panose="05000000000000000000" pitchFamily="2" charset="2"/>
              <a:buChar char="§"/>
            </a:pPr>
            <a:r>
              <a:rPr lang="en-GB" sz="2000" dirty="0"/>
              <a:t>Discounting items to reman competitive has reduced the profit margin and sales declined significantly</a:t>
            </a:r>
          </a:p>
          <a:p>
            <a:pPr marL="285750" indent="-285750">
              <a:buFont typeface="Arial" panose="020B0604020202020204" pitchFamily="34" charset="0"/>
              <a:buChar char="•"/>
            </a:pPr>
            <a:endParaRPr lang="en-GB" sz="2000" dirty="0"/>
          </a:p>
        </p:txBody>
      </p:sp>
      <p:sp>
        <p:nvSpPr>
          <p:cNvPr id="18" name="Rectangle: Rounded Corners 17">
            <a:extLst>
              <a:ext uri="{FF2B5EF4-FFF2-40B4-BE49-F238E27FC236}">
                <a16:creationId xmlns:a16="http://schemas.microsoft.com/office/drawing/2014/main" id="{8267D272-8B87-49DF-9AA5-6BA5F308CAD5}"/>
              </a:ext>
            </a:extLst>
          </p:cNvPr>
          <p:cNvSpPr/>
          <p:nvPr/>
        </p:nvSpPr>
        <p:spPr>
          <a:xfrm>
            <a:off x="4780721" y="5959465"/>
            <a:ext cx="2630557" cy="369333"/>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a:t>(Debenhams PLC, 2018)</a:t>
            </a:r>
          </a:p>
        </p:txBody>
      </p:sp>
      <p:sp>
        <p:nvSpPr>
          <p:cNvPr id="9" name="Oval 8">
            <a:extLst>
              <a:ext uri="{FF2B5EF4-FFF2-40B4-BE49-F238E27FC236}">
                <a16:creationId xmlns:a16="http://schemas.microsoft.com/office/drawing/2014/main" id="{EE98BA39-5CAA-499A-8F4F-71FAA927B486}"/>
              </a:ext>
            </a:extLst>
          </p:cNvPr>
          <p:cNvSpPr/>
          <p:nvPr/>
        </p:nvSpPr>
        <p:spPr>
          <a:xfrm>
            <a:off x="11844048" y="6546574"/>
            <a:ext cx="347951" cy="299352"/>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6</a:t>
            </a:r>
          </a:p>
        </p:txBody>
      </p:sp>
    </p:spTree>
    <p:extLst>
      <p:ext uri="{BB962C8B-B14F-4D97-AF65-F5344CB8AC3E}">
        <p14:creationId xmlns:p14="http://schemas.microsoft.com/office/powerpoint/2010/main" val="18228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23DBC43-2FBF-624E-ADB3-BA3583AE3449}"/>
              </a:ext>
            </a:extLst>
          </p:cNvPr>
          <p:cNvSpPr>
            <a:spLocks noGrp="1"/>
          </p:cNvSpPr>
          <p:nvPr>
            <p:ph type="body" idx="1"/>
          </p:nvPr>
        </p:nvSpPr>
        <p:spPr>
          <a:solidFill>
            <a:schemeClr val="tx2"/>
          </a:solidFill>
        </p:spPr>
        <p:txBody>
          <a:bodyPr/>
          <a:lstStyle/>
          <a:p>
            <a:r>
              <a:rPr lang="en-US" dirty="0"/>
              <a:t>OPPORTUNITY</a:t>
            </a:r>
          </a:p>
        </p:txBody>
      </p:sp>
      <p:sp>
        <p:nvSpPr>
          <p:cNvPr id="5" name="Text Placeholder 4">
            <a:extLst>
              <a:ext uri="{FF2B5EF4-FFF2-40B4-BE49-F238E27FC236}">
                <a16:creationId xmlns:a16="http://schemas.microsoft.com/office/drawing/2014/main" id="{F06F519B-5706-804A-8C82-1D9EDAA812F9}"/>
              </a:ext>
            </a:extLst>
          </p:cNvPr>
          <p:cNvSpPr>
            <a:spLocks noGrp="1"/>
          </p:cNvSpPr>
          <p:nvPr>
            <p:ph type="body" idx="13"/>
          </p:nvPr>
        </p:nvSpPr>
        <p:spPr>
          <a:solidFill>
            <a:schemeClr val="tx2"/>
          </a:solidFill>
        </p:spPr>
        <p:txBody>
          <a:bodyPr/>
          <a:lstStyle/>
          <a:p>
            <a:r>
              <a:rPr lang="en-US" dirty="0"/>
              <a:t>THREAT</a:t>
            </a:r>
          </a:p>
        </p:txBody>
      </p:sp>
      <p:sp>
        <p:nvSpPr>
          <p:cNvPr id="2" name="Title 1">
            <a:extLst>
              <a:ext uri="{FF2B5EF4-FFF2-40B4-BE49-F238E27FC236}">
                <a16:creationId xmlns:a16="http://schemas.microsoft.com/office/drawing/2014/main" id="{DDA2F4C6-F233-E149-AA45-4C25835FC4B7}"/>
              </a:ext>
            </a:extLst>
          </p:cNvPr>
          <p:cNvSpPr>
            <a:spLocks noGrp="1"/>
          </p:cNvSpPr>
          <p:nvPr>
            <p:ph type="title"/>
          </p:nvPr>
        </p:nvSpPr>
        <p:spPr>
          <a:xfrm>
            <a:off x="953807" y="688996"/>
            <a:ext cx="10284386" cy="1073544"/>
          </a:xfrm>
        </p:spPr>
        <p:txBody>
          <a:bodyPr>
            <a:normAutofit/>
          </a:bodyPr>
          <a:lstStyle/>
          <a:p>
            <a:pPr algn="ctr"/>
            <a:r>
              <a:rPr lang="en-GB" sz="3600" b="1" dirty="0">
                <a:solidFill>
                  <a:schemeClr val="accent1"/>
                </a:solidFill>
              </a:rPr>
              <a:t>SWOT</a:t>
            </a:r>
            <a:endParaRPr lang="en-US" sz="3600" b="1" dirty="0">
              <a:solidFill>
                <a:schemeClr val="accent1"/>
              </a:solidFill>
            </a:endParaRPr>
          </a:p>
        </p:txBody>
      </p:sp>
      <p:sp>
        <p:nvSpPr>
          <p:cNvPr id="8" name="Rectangle 7">
            <a:extLst>
              <a:ext uri="{FF2B5EF4-FFF2-40B4-BE49-F238E27FC236}">
                <a16:creationId xmlns:a16="http://schemas.microsoft.com/office/drawing/2014/main" id="{F0772B56-9043-4A39-9F99-9195B5E3128F}"/>
              </a:ext>
            </a:extLst>
          </p:cNvPr>
          <p:cNvSpPr/>
          <p:nvPr/>
        </p:nvSpPr>
        <p:spPr>
          <a:xfrm>
            <a:off x="362157" y="3233362"/>
            <a:ext cx="5205671" cy="1908215"/>
          </a:xfrm>
          <a:prstGeom prst="rect">
            <a:avLst/>
          </a:prstGeom>
        </p:spPr>
        <p:txBody>
          <a:bodyPr wrap="square">
            <a:spAutoFit/>
          </a:bodyPr>
          <a:lstStyle/>
          <a:p>
            <a:pPr marL="285750" indent="-285750" algn="ctr">
              <a:buClr>
                <a:schemeClr val="accent1"/>
              </a:buClr>
              <a:buFont typeface="Wingdings" panose="05000000000000000000" pitchFamily="2" charset="2"/>
              <a:buChar char="§"/>
            </a:pPr>
            <a:endParaRPr lang="en-GB" sz="2000" dirty="0"/>
          </a:p>
          <a:p>
            <a:pPr marL="342900" indent="-342900" algn="ctr">
              <a:buClr>
                <a:schemeClr val="accent1"/>
              </a:buClr>
              <a:buFont typeface="Wingdings" panose="05000000000000000000" pitchFamily="2" charset="2"/>
              <a:buChar char="§"/>
            </a:pPr>
            <a:r>
              <a:rPr lang="en-GB" sz="2000" dirty="0"/>
              <a:t>Customer expectations and preferences are progressing at a rapid pace in the fashion world.</a:t>
            </a:r>
          </a:p>
          <a:p>
            <a:pPr algn="ctr"/>
            <a:endParaRPr lang="en-GB" sz="1900" dirty="0"/>
          </a:p>
          <a:p>
            <a:pPr algn="ctr"/>
            <a:endParaRPr lang="en-GB" sz="1900" dirty="0"/>
          </a:p>
        </p:txBody>
      </p:sp>
      <p:sp>
        <p:nvSpPr>
          <p:cNvPr id="18" name="Rectangle: Rounded Corners 17">
            <a:extLst>
              <a:ext uri="{FF2B5EF4-FFF2-40B4-BE49-F238E27FC236}">
                <a16:creationId xmlns:a16="http://schemas.microsoft.com/office/drawing/2014/main" id="{8267D272-8B87-49DF-9AA5-6BA5F308CAD5}"/>
              </a:ext>
            </a:extLst>
          </p:cNvPr>
          <p:cNvSpPr/>
          <p:nvPr/>
        </p:nvSpPr>
        <p:spPr>
          <a:xfrm>
            <a:off x="4832226" y="5984337"/>
            <a:ext cx="2527548" cy="369333"/>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a:t>(Debenhams PLC, 2018)</a:t>
            </a:r>
          </a:p>
        </p:txBody>
      </p:sp>
      <p:sp>
        <p:nvSpPr>
          <p:cNvPr id="9" name="Oval 8">
            <a:extLst>
              <a:ext uri="{FF2B5EF4-FFF2-40B4-BE49-F238E27FC236}">
                <a16:creationId xmlns:a16="http://schemas.microsoft.com/office/drawing/2014/main" id="{EE98BA39-5CAA-499A-8F4F-71FAA927B486}"/>
              </a:ext>
            </a:extLst>
          </p:cNvPr>
          <p:cNvSpPr/>
          <p:nvPr/>
        </p:nvSpPr>
        <p:spPr>
          <a:xfrm>
            <a:off x="11844048" y="6546574"/>
            <a:ext cx="347951" cy="299352"/>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7</a:t>
            </a:r>
          </a:p>
        </p:txBody>
      </p:sp>
      <p:sp>
        <p:nvSpPr>
          <p:cNvPr id="4" name="Rectangle 3">
            <a:extLst>
              <a:ext uri="{FF2B5EF4-FFF2-40B4-BE49-F238E27FC236}">
                <a16:creationId xmlns:a16="http://schemas.microsoft.com/office/drawing/2014/main" id="{6E4A2991-D966-417C-BEDA-3BB3C824E249}"/>
              </a:ext>
            </a:extLst>
          </p:cNvPr>
          <p:cNvSpPr/>
          <p:nvPr/>
        </p:nvSpPr>
        <p:spPr>
          <a:xfrm>
            <a:off x="6434222" y="3429000"/>
            <a:ext cx="4980384" cy="1323439"/>
          </a:xfrm>
          <a:prstGeom prst="rect">
            <a:avLst/>
          </a:prstGeom>
        </p:spPr>
        <p:txBody>
          <a:bodyPr wrap="square">
            <a:spAutoFit/>
          </a:bodyPr>
          <a:lstStyle/>
          <a:p>
            <a:pPr marL="342900" indent="-342900" algn="ctr">
              <a:buClr>
                <a:schemeClr val="accent1"/>
              </a:buClr>
              <a:buFont typeface="Wingdings" panose="05000000000000000000" pitchFamily="2" charset="2"/>
              <a:buChar char="§"/>
            </a:pPr>
            <a:r>
              <a:rPr lang="en-GB" sz="2000" dirty="0"/>
              <a:t>Competition from other retailers and new online entrants to the market. </a:t>
            </a:r>
          </a:p>
          <a:p>
            <a:pPr marL="342900" indent="-342900" algn="ctr">
              <a:buClr>
                <a:schemeClr val="accent1"/>
              </a:buClr>
              <a:buFont typeface="Wingdings" panose="05000000000000000000" pitchFamily="2" charset="2"/>
              <a:buChar char="§"/>
            </a:pPr>
            <a:endParaRPr lang="en-GB" sz="2000" dirty="0"/>
          </a:p>
          <a:p>
            <a:pPr marL="342900" indent="-342900" algn="ctr">
              <a:buClr>
                <a:schemeClr val="accent1"/>
              </a:buClr>
              <a:buFont typeface="Wingdings" panose="05000000000000000000" pitchFamily="2" charset="2"/>
              <a:buChar char="§"/>
            </a:pPr>
            <a:r>
              <a:rPr lang="en-GB" sz="2000" dirty="0"/>
              <a:t>Closure of more than 50 stores in the UK </a:t>
            </a:r>
          </a:p>
        </p:txBody>
      </p:sp>
    </p:spTree>
    <p:extLst>
      <p:ext uri="{BB962C8B-B14F-4D97-AF65-F5344CB8AC3E}">
        <p14:creationId xmlns:p14="http://schemas.microsoft.com/office/powerpoint/2010/main" val="4026050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2AAD1-E15D-4C62-9B5D-0CB7075EBCE5}"/>
              </a:ext>
            </a:extLst>
          </p:cNvPr>
          <p:cNvSpPr>
            <a:spLocks noGrp="1"/>
          </p:cNvSpPr>
          <p:nvPr>
            <p:ph type="title"/>
          </p:nvPr>
        </p:nvSpPr>
        <p:spPr>
          <a:xfrm>
            <a:off x="463824" y="622852"/>
            <a:ext cx="1934817" cy="604807"/>
          </a:xfrm>
        </p:spPr>
        <p:txBody>
          <a:bodyPr/>
          <a:lstStyle/>
          <a:p>
            <a:r>
              <a:rPr lang="en-GB" dirty="0"/>
              <a:t>PESTLE </a:t>
            </a:r>
          </a:p>
        </p:txBody>
      </p:sp>
      <p:sp>
        <p:nvSpPr>
          <p:cNvPr id="3" name="Rectangle: Rounded Corners 2">
            <a:extLst>
              <a:ext uri="{FF2B5EF4-FFF2-40B4-BE49-F238E27FC236}">
                <a16:creationId xmlns:a16="http://schemas.microsoft.com/office/drawing/2014/main" id="{23C06000-746F-45E8-A6EF-D6904AD64231}"/>
              </a:ext>
            </a:extLst>
          </p:cNvPr>
          <p:cNvSpPr/>
          <p:nvPr/>
        </p:nvSpPr>
        <p:spPr>
          <a:xfrm>
            <a:off x="463824" y="1329722"/>
            <a:ext cx="11595654" cy="1148200"/>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b="1" dirty="0"/>
              <a:t>Political</a:t>
            </a:r>
            <a:r>
              <a:rPr lang="en-GB" dirty="0"/>
              <a:t> – According to the Guardian Debenhams revenues in the third quarter were impacted by a "volatile" retail sector, a declining market for clothing, and the problems created by the EU referendum. Debenhams import their products from outside the UK however due to the changes in the law the fluctuation in sterling makes the value of supplies more costly. </a:t>
            </a:r>
          </a:p>
        </p:txBody>
      </p:sp>
      <p:sp>
        <p:nvSpPr>
          <p:cNvPr id="4" name="Rectangle: Rounded Corners 3">
            <a:extLst>
              <a:ext uri="{FF2B5EF4-FFF2-40B4-BE49-F238E27FC236}">
                <a16:creationId xmlns:a16="http://schemas.microsoft.com/office/drawing/2014/main" id="{12DA1322-2B25-4F94-B252-B438E24038C1}"/>
              </a:ext>
            </a:extLst>
          </p:cNvPr>
          <p:cNvSpPr/>
          <p:nvPr/>
        </p:nvSpPr>
        <p:spPr>
          <a:xfrm>
            <a:off x="463824" y="2608345"/>
            <a:ext cx="11595654" cy="99274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b="1" dirty="0"/>
              <a:t>Economical</a:t>
            </a:r>
            <a:r>
              <a:rPr lang="en-GB" dirty="0"/>
              <a:t> – Due to the decline in the economy and the uncertainty of Brexit Debenhams has seen a constant fall in sales which has resulted in closure of stores and 1000’s of jobs at risks, Zero hour contracts and a decrease in customer confidence which affects the spending habits of people. </a:t>
            </a:r>
          </a:p>
        </p:txBody>
      </p:sp>
      <p:sp>
        <p:nvSpPr>
          <p:cNvPr id="5" name="Rectangle: Rounded Corners 4">
            <a:extLst>
              <a:ext uri="{FF2B5EF4-FFF2-40B4-BE49-F238E27FC236}">
                <a16:creationId xmlns:a16="http://schemas.microsoft.com/office/drawing/2014/main" id="{A11CAE01-B997-42DB-A5DC-6B44CFA28421}"/>
              </a:ext>
            </a:extLst>
          </p:cNvPr>
          <p:cNvSpPr/>
          <p:nvPr/>
        </p:nvSpPr>
        <p:spPr>
          <a:xfrm>
            <a:off x="463824" y="3731510"/>
            <a:ext cx="11595654" cy="99274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b="1" dirty="0"/>
              <a:t>Social</a:t>
            </a:r>
            <a:r>
              <a:rPr lang="en-GB" dirty="0"/>
              <a:t> – Keeping up with the latest trends, being innovative and interacting with customers is what  Debenhams Redesign is all about. As people are spending more time being socially active that is the reason why Debenhams have introduced ‘Social Shopping’.</a:t>
            </a:r>
          </a:p>
        </p:txBody>
      </p:sp>
      <p:sp>
        <p:nvSpPr>
          <p:cNvPr id="6" name="Rectangle: Rounded Corners 5">
            <a:extLst>
              <a:ext uri="{FF2B5EF4-FFF2-40B4-BE49-F238E27FC236}">
                <a16:creationId xmlns:a16="http://schemas.microsoft.com/office/drawing/2014/main" id="{495B24FC-26D4-4B48-A062-82C072EDB6E4}"/>
              </a:ext>
            </a:extLst>
          </p:cNvPr>
          <p:cNvSpPr/>
          <p:nvPr/>
        </p:nvSpPr>
        <p:spPr>
          <a:xfrm>
            <a:off x="463824" y="4880259"/>
            <a:ext cx="11595654" cy="1170848"/>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b="1" dirty="0"/>
              <a:t>Technological</a:t>
            </a:r>
            <a:r>
              <a:rPr lang="en-GB" dirty="0"/>
              <a:t> – According to a report published by the CEO of Debenhams the demand for online shopping was 57% in 2017 which is 55% of the sales. Debenhams have integrated digital sources primarily to interact with the customers which is demonstrated through the redesigning of Debenhams by introducing ‘Social Shopping’ and to help meet the demands of this generation and broaden their reach. </a:t>
            </a:r>
          </a:p>
        </p:txBody>
      </p:sp>
      <p:sp>
        <p:nvSpPr>
          <p:cNvPr id="8" name="Rectangle: Rounded Corners 7">
            <a:extLst>
              <a:ext uri="{FF2B5EF4-FFF2-40B4-BE49-F238E27FC236}">
                <a16:creationId xmlns:a16="http://schemas.microsoft.com/office/drawing/2014/main" id="{8BA6FC78-523E-4E69-9E48-090B9DB0741C}"/>
              </a:ext>
            </a:extLst>
          </p:cNvPr>
          <p:cNvSpPr/>
          <p:nvPr/>
        </p:nvSpPr>
        <p:spPr>
          <a:xfrm>
            <a:off x="3558208" y="6374296"/>
            <a:ext cx="5075583" cy="376940"/>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(Debenhams Redesigned, 2017) &amp; (Monghan, 2016)</a:t>
            </a:r>
          </a:p>
        </p:txBody>
      </p:sp>
      <p:sp>
        <p:nvSpPr>
          <p:cNvPr id="9" name="Oval 8">
            <a:extLst>
              <a:ext uri="{FF2B5EF4-FFF2-40B4-BE49-F238E27FC236}">
                <a16:creationId xmlns:a16="http://schemas.microsoft.com/office/drawing/2014/main" id="{5CB599FD-F866-4950-A349-BAC13E373E3F}"/>
              </a:ext>
            </a:extLst>
          </p:cNvPr>
          <p:cNvSpPr/>
          <p:nvPr/>
        </p:nvSpPr>
        <p:spPr>
          <a:xfrm>
            <a:off x="11900452" y="6520070"/>
            <a:ext cx="291547" cy="325856"/>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8</a:t>
            </a:r>
          </a:p>
        </p:txBody>
      </p:sp>
    </p:spTree>
    <p:extLst>
      <p:ext uri="{BB962C8B-B14F-4D97-AF65-F5344CB8AC3E}">
        <p14:creationId xmlns:p14="http://schemas.microsoft.com/office/powerpoint/2010/main" val="2186843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560839" y="2374128"/>
            <a:ext cx="3031852" cy="1722419"/>
          </a:xfrm>
        </p:spPr>
        <p:txBody>
          <a:bodyPr>
            <a:normAutofit/>
          </a:bodyPr>
          <a:lstStyle/>
          <a:p>
            <a:pPr algn="ctr"/>
            <a:r>
              <a:rPr lang="en-US" sz="3200" b="1" dirty="0">
                <a:solidFill>
                  <a:schemeClr val="accent1"/>
                </a:solidFill>
              </a:rPr>
              <a:t>Financial Impact </a:t>
            </a:r>
          </a:p>
        </p:txBody>
      </p:sp>
      <p:sp>
        <p:nvSpPr>
          <p:cNvPr id="2" name="Rectangle: Rounded Corners 1">
            <a:extLst>
              <a:ext uri="{FF2B5EF4-FFF2-40B4-BE49-F238E27FC236}">
                <a16:creationId xmlns:a16="http://schemas.microsoft.com/office/drawing/2014/main" id="{BBEF8217-5BDD-4401-8A83-7C0C6A343529}"/>
              </a:ext>
            </a:extLst>
          </p:cNvPr>
          <p:cNvSpPr/>
          <p:nvPr/>
        </p:nvSpPr>
        <p:spPr>
          <a:xfrm>
            <a:off x="4532243" y="1099931"/>
            <a:ext cx="7460974" cy="482379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Redesigning Debenhams has had a huge impact on the organisation financially as profits dropped from £50.3 million to between £35 and £40 million. Over 300 store management roles have been impacted as they had to close. According to BBC 50 stores were due to close in 2018 with 4000 jobs at risk. They have stated although some of these stores are contributing positively however they do not fit in with the current trend of social shopping and may not be profitable in the future as their sales in stores have declined by 6.3% and online sales has risen by 10%.</a:t>
            </a:r>
          </a:p>
        </p:txBody>
      </p:sp>
      <p:sp>
        <p:nvSpPr>
          <p:cNvPr id="19" name="Rectangle: Rounded Corners 18">
            <a:extLst>
              <a:ext uri="{FF2B5EF4-FFF2-40B4-BE49-F238E27FC236}">
                <a16:creationId xmlns:a16="http://schemas.microsoft.com/office/drawing/2014/main" id="{E725F125-1335-45DB-82A4-13C4B081D421}"/>
              </a:ext>
            </a:extLst>
          </p:cNvPr>
          <p:cNvSpPr/>
          <p:nvPr/>
        </p:nvSpPr>
        <p:spPr>
          <a:xfrm>
            <a:off x="4823790" y="6176691"/>
            <a:ext cx="6877879" cy="669235"/>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(Debenhams Redesigned, 2017), (Debenhams, 2018), (Stevens, 2018) &amp; (BBC News, 2018)</a:t>
            </a:r>
          </a:p>
        </p:txBody>
      </p:sp>
      <p:sp>
        <p:nvSpPr>
          <p:cNvPr id="13" name="Oval 12">
            <a:extLst>
              <a:ext uri="{FF2B5EF4-FFF2-40B4-BE49-F238E27FC236}">
                <a16:creationId xmlns:a16="http://schemas.microsoft.com/office/drawing/2014/main" id="{C59EE04B-FEF9-4246-AB29-B8EA31C5FACE}"/>
              </a:ext>
            </a:extLst>
          </p:cNvPr>
          <p:cNvSpPr/>
          <p:nvPr/>
        </p:nvSpPr>
        <p:spPr>
          <a:xfrm>
            <a:off x="11860696" y="6533322"/>
            <a:ext cx="331304" cy="312604"/>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9</a:t>
            </a:r>
          </a:p>
        </p:txBody>
      </p:sp>
    </p:spTree>
    <p:extLst>
      <p:ext uri="{BB962C8B-B14F-4D97-AF65-F5344CB8AC3E}">
        <p14:creationId xmlns:p14="http://schemas.microsoft.com/office/powerpoint/2010/main" val="623952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1B6D7-805B-4003-8CD2-466DE0917187}"/>
              </a:ext>
            </a:extLst>
          </p:cNvPr>
          <p:cNvSpPr>
            <a:spLocks noGrp="1"/>
          </p:cNvSpPr>
          <p:nvPr>
            <p:ph type="title"/>
          </p:nvPr>
        </p:nvSpPr>
        <p:spPr>
          <a:xfrm>
            <a:off x="466575" y="804960"/>
            <a:ext cx="2170608" cy="1845474"/>
          </a:xfrm>
        </p:spPr>
        <p:txBody>
          <a:bodyPr>
            <a:normAutofit/>
          </a:bodyPr>
          <a:lstStyle/>
          <a:p>
            <a:pPr algn="ctr"/>
            <a:r>
              <a:rPr lang="en-GB" sz="3600" dirty="0"/>
              <a:t>Lewins model 1999</a:t>
            </a:r>
          </a:p>
        </p:txBody>
      </p:sp>
      <p:pic>
        <p:nvPicPr>
          <p:cNvPr id="3" name="Picture 2">
            <a:extLst>
              <a:ext uri="{FF2B5EF4-FFF2-40B4-BE49-F238E27FC236}">
                <a16:creationId xmlns:a16="http://schemas.microsoft.com/office/drawing/2014/main" id="{55AF5D65-28B7-4005-A667-B8F145875F6D}"/>
              </a:ext>
            </a:extLst>
          </p:cNvPr>
          <p:cNvPicPr>
            <a:picLocks noChangeAspect="1"/>
          </p:cNvPicPr>
          <p:nvPr/>
        </p:nvPicPr>
        <p:blipFill rotWithShape="1">
          <a:blip r:embed="rId2"/>
          <a:srcRect l="22188" t="18318" r="22083" b="18874"/>
          <a:stretch/>
        </p:blipFill>
        <p:spPr>
          <a:xfrm>
            <a:off x="2491408" y="1176021"/>
            <a:ext cx="9700591" cy="5581081"/>
          </a:xfrm>
          <a:prstGeom prst="rect">
            <a:avLst/>
          </a:prstGeom>
        </p:spPr>
      </p:pic>
      <p:sp>
        <p:nvSpPr>
          <p:cNvPr id="5" name="Rectangle: Rounded Corners 4">
            <a:extLst>
              <a:ext uri="{FF2B5EF4-FFF2-40B4-BE49-F238E27FC236}">
                <a16:creationId xmlns:a16="http://schemas.microsoft.com/office/drawing/2014/main" id="{21AA9C4F-9A72-450D-BEA4-0115570AB658}"/>
              </a:ext>
            </a:extLst>
          </p:cNvPr>
          <p:cNvSpPr/>
          <p:nvPr/>
        </p:nvSpPr>
        <p:spPr>
          <a:xfrm>
            <a:off x="1202722" y="6351560"/>
            <a:ext cx="3156766" cy="40554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chemeClr val="tx1"/>
                </a:solidFill>
                <a:latin typeface="+mj-lt"/>
                <a:ea typeface="Times New Roman" panose="02020603050405020304" pitchFamily="18" charset="0"/>
                <a:cs typeface="Times New Roman" panose="02020603050405020304" pitchFamily="18" charset="0"/>
              </a:rPr>
              <a:t>(Jeffrey Lee Russell, 2006)</a:t>
            </a:r>
            <a:endParaRPr lang="en-GB" sz="1200" dirty="0">
              <a:solidFill>
                <a:schemeClr val="tx1"/>
              </a:solidFill>
              <a:latin typeface="+mj-lt"/>
              <a:ea typeface="Calibri" panose="020F0502020204030204" pitchFamily="34" charset="0"/>
              <a:cs typeface="Times New Roman" panose="02020603050405020304" pitchFamily="18" charset="0"/>
            </a:endParaRPr>
          </a:p>
        </p:txBody>
      </p:sp>
      <p:sp>
        <p:nvSpPr>
          <p:cNvPr id="6" name="Oval 5">
            <a:extLst>
              <a:ext uri="{FF2B5EF4-FFF2-40B4-BE49-F238E27FC236}">
                <a16:creationId xmlns:a16="http://schemas.microsoft.com/office/drawing/2014/main" id="{9F929800-2873-464C-BF92-815200A65745}"/>
              </a:ext>
            </a:extLst>
          </p:cNvPr>
          <p:cNvSpPr/>
          <p:nvPr/>
        </p:nvSpPr>
        <p:spPr>
          <a:xfrm>
            <a:off x="11635408" y="6440384"/>
            <a:ext cx="556591" cy="405542"/>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10</a:t>
            </a:r>
          </a:p>
        </p:txBody>
      </p:sp>
    </p:spTree>
    <p:extLst>
      <p:ext uri="{BB962C8B-B14F-4D97-AF65-F5344CB8AC3E}">
        <p14:creationId xmlns:p14="http://schemas.microsoft.com/office/powerpoint/2010/main" val="480735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7A4C9-F5D7-4210-8BA1-BFA83705759A}"/>
              </a:ext>
            </a:extLst>
          </p:cNvPr>
          <p:cNvSpPr>
            <a:spLocks noGrp="1"/>
          </p:cNvSpPr>
          <p:nvPr>
            <p:ph type="title"/>
          </p:nvPr>
        </p:nvSpPr>
        <p:spPr>
          <a:xfrm>
            <a:off x="536137" y="915187"/>
            <a:ext cx="2379341" cy="1867769"/>
          </a:xfrm>
        </p:spPr>
        <p:txBody>
          <a:bodyPr>
            <a:noAutofit/>
          </a:bodyPr>
          <a:lstStyle/>
          <a:p>
            <a:pPr algn="ctr"/>
            <a:r>
              <a:rPr lang="en-GB" sz="3600" dirty="0"/>
              <a:t>Kotter's Model 1990</a:t>
            </a:r>
          </a:p>
        </p:txBody>
      </p:sp>
      <p:pic>
        <p:nvPicPr>
          <p:cNvPr id="3" name="Picture 2">
            <a:extLst>
              <a:ext uri="{FF2B5EF4-FFF2-40B4-BE49-F238E27FC236}">
                <a16:creationId xmlns:a16="http://schemas.microsoft.com/office/drawing/2014/main" id="{E2C86B51-32F4-4398-A683-2236D153EC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8575" y="1034457"/>
            <a:ext cx="8693425" cy="5631385"/>
          </a:xfrm>
          <a:prstGeom prst="rect">
            <a:avLst/>
          </a:prstGeom>
        </p:spPr>
      </p:pic>
      <p:sp>
        <p:nvSpPr>
          <p:cNvPr id="5" name="Rectangle: Rounded Corners 4">
            <a:extLst>
              <a:ext uri="{FF2B5EF4-FFF2-40B4-BE49-F238E27FC236}">
                <a16:creationId xmlns:a16="http://schemas.microsoft.com/office/drawing/2014/main" id="{CF7E3663-CDA5-4DC2-9F26-5C1AB9F5B129}"/>
              </a:ext>
            </a:extLst>
          </p:cNvPr>
          <p:cNvSpPr/>
          <p:nvPr/>
        </p:nvSpPr>
        <p:spPr>
          <a:xfrm>
            <a:off x="1099931" y="6308033"/>
            <a:ext cx="2107095" cy="450574"/>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latin typeface="+mj-lt"/>
                <a:ea typeface="Calibri" panose="020F0502020204030204" pitchFamily="34" charset="0"/>
                <a:cs typeface="Times New Roman" panose="02020603050405020304" pitchFamily="18" charset="0"/>
              </a:rPr>
              <a:t>(Kotter, 2012)</a:t>
            </a:r>
          </a:p>
        </p:txBody>
      </p:sp>
      <p:sp>
        <p:nvSpPr>
          <p:cNvPr id="6" name="Oval 5">
            <a:extLst>
              <a:ext uri="{FF2B5EF4-FFF2-40B4-BE49-F238E27FC236}">
                <a16:creationId xmlns:a16="http://schemas.microsoft.com/office/drawing/2014/main" id="{63B96301-87C1-4193-9F82-1137ECDB1E3B}"/>
              </a:ext>
            </a:extLst>
          </p:cNvPr>
          <p:cNvSpPr/>
          <p:nvPr/>
        </p:nvSpPr>
        <p:spPr>
          <a:xfrm>
            <a:off x="11675165" y="6395352"/>
            <a:ext cx="516835" cy="450574"/>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11</a:t>
            </a:r>
          </a:p>
        </p:txBody>
      </p:sp>
    </p:spTree>
    <p:extLst>
      <p:ext uri="{BB962C8B-B14F-4D97-AF65-F5344CB8AC3E}">
        <p14:creationId xmlns:p14="http://schemas.microsoft.com/office/powerpoint/2010/main" val="672259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DB79E-E745-4C8F-9150-4CABECB44818}"/>
              </a:ext>
            </a:extLst>
          </p:cNvPr>
          <p:cNvSpPr>
            <a:spLocks noGrp="1"/>
          </p:cNvSpPr>
          <p:nvPr>
            <p:ph type="title"/>
          </p:nvPr>
        </p:nvSpPr>
        <p:spPr>
          <a:xfrm>
            <a:off x="509632" y="901146"/>
            <a:ext cx="2392593" cy="1828802"/>
          </a:xfrm>
        </p:spPr>
        <p:txBody>
          <a:bodyPr>
            <a:normAutofit/>
          </a:bodyPr>
          <a:lstStyle/>
          <a:p>
            <a:r>
              <a:rPr lang="en-GB" sz="3600" dirty="0"/>
              <a:t>PROSKIS MODEL </a:t>
            </a:r>
            <a:br>
              <a:rPr lang="en-GB" sz="3600" dirty="0"/>
            </a:br>
            <a:r>
              <a:rPr lang="en-GB" sz="3600" dirty="0"/>
              <a:t>1998</a:t>
            </a:r>
          </a:p>
        </p:txBody>
      </p:sp>
      <p:pic>
        <p:nvPicPr>
          <p:cNvPr id="3" name="Graphic 2">
            <a:extLst>
              <a:ext uri="{FF2B5EF4-FFF2-40B4-BE49-F238E27FC236}">
                <a16:creationId xmlns:a16="http://schemas.microsoft.com/office/drawing/2014/main" id="{8AB2B8DB-B84B-4F74-A00C-0CA5F58E149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870175" y="634492"/>
            <a:ext cx="6911008" cy="6223508"/>
          </a:xfrm>
          <a:prstGeom prst="rect">
            <a:avLst/>
          </a:prstGeom>
        </p:spPr>
      </p:pic>
      <p:sp>
        <p:nvSpPr>
          <p:cNvPr id="5" name="Rectangle: Rounded Corners 4">
            <a:extLst>
              <a:ext uri="{FF2B5EF4-FFF2-40B4-BE49-F238E27FC236}">
                <a16:creationId xmlns:a16="http://schemas.microsoft.com/office/drawing/2014/main" id="{FCAF6123-E94E-410A-948E-398187816D58}"/>
              </a:ext>
            </a:extLst>
          </p:cNvPr>
          <p:cNvSpPr/>
          <p:nvPr/>
        </p:nvSpPr>
        <p:spPr>
          <a:xfrm>
            <a:off x="1705928" y="6361043"/>
            <a:ext cx="1835427" cy="417556"/>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latin typeface="+mj-lt"/>
                <a:ea typeface="Calibri" panose="020F0502020204030204" pitchFamily="34" charset="0"/>
                <a:cs typeface="Times New Roman" panose="02020603050405020304" pitchFamily="18" charset="0"/>
              </a:rPr>
              <a:t>(Prosci, 2020)</a:t>
            </a:r>
          </a:p>
        </p:txBody>
      </p:sp>
      <p:sp>
        <p:nvSpPr>
          <p:cNvPr id="6" name="Oval 5">
            <a:extLst>
              <a:ext uri="{FF2B5EF4-FFF2-40B4-BE49-F238E27FC236}">
                <a16:creationId xmlns:a16="http://schemas.microsoft.com/office/drawing/2014/main" id="{62ED3F42-8EE0-4F6D-B702-BFED25FE65B2}"/>
              </a:ext>
            </a:extLst>
          </p:cNvPr>
          <p:cNvSpPr/>
          <p:nvPr/>
        </p:nvSpPr>
        <p:spPr>
          <a:xfrm>
            <a:off x="11675165" y="6395352"/>
            <a:ext cx="516835" cy="450574"/>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12</a:t>
            </a:r>
          </a:p>
        </p:txBody>
      </p:sp>
    </p:spTree>
    <p:extLst>
      <p:ext uri="{BB962C8B-B14F-4D97-AF65-F5344CB8AC3E}">
        <p14:creationId xmlns:p14="http://schemas.microsoft.com/office/powerpoint/2010/main" val="1195952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D7C95C2A-8A8A-4311-AAE7-2AE3467FF43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635296" y="597136"/>
            <a:ext cx="5556704" cy="6223508"/>
          </a:xfrm>
          <a:prstGeom prst="rect">
            <a:avLst/>
          </a:prstGeom>
        </p:spPr>
      </p:pic>
      <p:sp>
        <p:nvSpPr>
          <p:cNvPr id="5" name="Rectangle: Rounded Corners 4">
            <a:extLst>
              <a:ext uri="{FF2B5EF4-FFF2-40B4-BE49-F238E27FC236}">
                <a16:creationId xmlns:a16="http://schemas.microsoft.com/office/drawing/2014/main" id="{652D422E-5C28-4E22-8390-4CCE1962A356}"/>
              </a:ext>
            </a:extLst>
          </p:cNvPr>
          <p:cNvSpPr/>
          <p:nvPr/>
        </p:nvSpPr>
        <p:spPr>
          <a:xfrm>
            <a:off x="119270" y="703153"/>
            <a:ext cx="6414050" cy="79434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dirty="0"/>
              <a:t>After the constant decline in March 2017 the CEO announced new strategy to return to growth. </a:t>
            </a:r>
          </a:p>
        </p:txBody>
      </p:sp>
      <p:sp>
        <p:nvSpPr>
          <p:cNvPr id="8" name="Rectangle: Rounded Corners 7">
            <a:extLst>
              <a:ext uri="{FF2B5EF4-FFF2-40B4-BE49-F238E27FC236}">
                <a16:creationId xmlns:a16="http://schemas.microsoft.com/office/drawing/2014/main" id="{729A8EBC-9812-4471-82BE-C3BE7951E344}"/>
              </a:ext>
            </a:extLst>
          </p:cNvPr>
          <p:cNvSpPr/>
          <p:nvPr/>
        </p:nvSpPr>
        <p:spPr>
          <a:xfrm>
            <a:off x="119266" y="1582972"/>
            <a:ext cx="6414055" cy="1391478"/>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sz="1600" dirty="0"/>
              <a:t>Sergio Bucher CEO of Debenhams believes in order to make the brand return to the market they would need to create compelling reasons for customers to return and shop with them. To support this change the CEO has conducted research on to how and why customers are changing and their shopping habits. </a:t>
            </a:r>
          </a:p>
        </p:txBody>
      </p:sp>
      <p:sp>
        <p:nvSpPr>
          <p:cNvPr id="9" name="Rectangle: Rounded Corners 8">
            <a:extLst>
              <a:ext uri="{FF2B5EF4-FFF2-40B4-BE49-F238E27FC236}">
                <a16:creationId xmlns:a16="http://schemas.microsoft.com/office/drawing/2014/main" id="{7D5184B5-ABA0-4035-9C56-76CB6766CEF1}"/>
              </a:ext>
            </a:extLst>
          </p:cNvPr>
          <p:cNvSpPr/>
          <p:nvPr/>
        </p:nvSpPr>
        <p:spPr>
          <a:xfrm>
            <a:off x="119266" y="3102209"/>
            <a:ext cx="6414055" cy="928977"/>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a:t>With changing customer shopping habits Debenhams have introduced social shopping after conducting careful research and gaining knowledge on the needs of customers</a:t>
            </a:r>
            <a:endParaRPr lang="en-GB" dirty="0"/>
          </a:p>
        </p:txBody>
      </p:sp>
      <p:sp>
        <p:nvSpPr>
          <p:cNvPr id="10" name="Rectangle: Rounded Corners 9">
            <a:extLst>
              <a:ext uri="{FF2B5EF4-FFF2-40B4-BE49-F238E27FC236}">
                <a16:creationId xmlns:a16="http://schemas.microsoft.com/office/drawing/2014/main" id="{90164377-78BE-4281-BA52-2D82E4BF6924}"/>
              </a:ext>
            </a:extLst>
          </p:cNvPr>
          <p:cNvSpPr/>
          <p:nvPr/>
        </p:nvSpPr>
        <p:spPr>
          <a:xfrm>
            <a:off x="119266" y="4162723"/>
            <a:ext cx="6414054" cy="132654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sz="1600" dirty="0"/>
              <a:t>This redesigning of the brand will be demonstrated by making “shopping confidence-boosting, sociable and fun” according to the CEO. The aim is to create a sustainable future for Debenhams against a quickly evolving backdrop. This has been demonstrated in the plan of redesigning Debenhams.</a:t>
            </a:r>
          </a:p>
        </p:txBody>
      </p:sp>
      <p:sp>
        <p:nvSpPr>
          <p:cNvPr id="11" name="Rectangle: Rounded Corners 10">
            <a:extLst>
              <a:ext uri="{FF2B5EF4-FFF2-40B4-BE49-F238E27FC236}">
                <a16:creationId xmlns:a16="http://schemas.microsoft.com/office/drawing/2014/main" id="{5EDF1567-DB05-4B46-B837-726500A01220}"/>
              </a:ext>
            </a:extLst>
          </p:cNvPr>
          <p:cNvSpPr/>
          <p:nvPr/>
        </p:nvSpPr>
        <p:spPr>
          <a:xfrm>
            <a:off x="119266" y="5620802"/>
            <a:ext cx="6414054" cy="119984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sz="1600" dirty="0"/>
              <a:t>Reinforcement has been done through Management support, Two new test lab stores in Stevenage and Wolverhampton, partnership with Sweat for three free gym trials in store, partnership with Blow LTD on demand beauty service provider. </a:t>
            </a:r>
          </a:p>
        </p:txBody>
      </p:sp>
      <p:sp>
        <p:nvSpPr>
          <p:cNvPr id="12" name="Oval 11">
            <a:extLst>
              <a:ext uri="{FF2B5EF4-FFF2-40B4-BE49-F238E27FC236}">
                <a16:creationId xmlns:a16="http://schemas.microsoft.com/office/drawing/2014/main" id="{02B32EC9-3FD9-4C5A-8AE0-4FC8079E92AD}"/>
              </a:ext>
            </a:extLst>
          </p:cNvPr>
          <p:cNvSpPr/>
          <p:nvPr/>
        </p:nvSpPr>
        <p:spPr>
          <a:xfrm>
            <a:off x="11675165" y="6395352"/>
            <a:ext cx="516835" cy="450574"/>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13</a:t>
            </a:r>
          </a:p>
        </p:txBody>
      </p:sp>
    </p:spTree>
    <p:extLst>
      <p:ext uri="{BB962C8B-B14F-4D97-AF65-F5344CB8AC3E}">
        <p14:creationId xmlns:p14="http://schemas.microsoft.com/office/powerpoint/2010/main" val="416335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AF7D5-1CDE-4BA0-895E-89E41207579D}"/>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0CE76C8C-44D9-47E3-A12F-B1CAD59CAB8F}"/>
              </a:ext>
            </a:extLst>
          </p:cNvPr>
          <p:cNvPicPr>
            <a:picLocks noGrp="1" noChangeAspect="1"/>
          </p:cNvPicPr>
          <p:nvPr>
            <p:ph idx="1"/>
          </p:nvPr>
        </p:nvPicPr>
        <p:blipFill rotWithShape="1">
          <a:blip r:embed="rId2"/>
          <a:srcRect l="23060" t="16303" r="23993" b="6047"/>
          <a:stretch/>
        </p:blipFill>
        <p:spPr>
          <a:xfrm>
            <a:off x="92792" y="301521"/>
            <a:ext cx="6364525" cy="6254957"/>
          </a:xfrm>
          <a:prstGeom prst="rect">
            <a:avLst/>
          </a:prstGeom>
        </p:spPr>
      </p:pic>
      <p:pic>
        <p:nvPicPr>
          <p:cNvPr id="5" name="Picture 4">
            <a:extLst>
              <a:ext uri="{FF2B5EF4-FFF2-40B4-BE49-F238E27FC236}">
                <a16:creationId xmlns:a16="http://schemas.microsoft.com/office/drawing/2014/main" id="{24602BD3-85C8-4872-A3CA-BA6AC3E162A1}"/>
              </a:ext>
            </a:extLst>
          </p:cNvPr>
          <p:cNvPicPr>
            <a:picLocks noChangeAspect="1"/>
          </p:cNvPicPr>
          <p:nvPr/>
        </p:nvPicPr>
        <p:blipFill rotWithShape="1">
          <a:blip r:embed="rId3"/>
          <a:srcRect l="16455" t="32629" r="17276" b="8039"/>
          <a:stretch/>
        </p:blipFill>
        <p:spPr>
          <a:xfrm>
            <a:off x="6457317" y="1147029"/>
            <a:ext cx="5734684" cy="4563940"/>
          </a:xfrm>
          <a:prstGeom prst="rect">
            <a:avLst/>
          </a:prstGeom>
        </p:spPr>
      </p:pic>
      <p:sp>
        <p:nvSpPr>
          <p:cNvPr id="7" name="Rectangle: Rounded Corners 6">
            <a:extLst>
              <a:ext uri="{FF2B5EF4-FFF2-40B4-BE49-F238E27FC236}">
                <a16:creationId xmlns:a16="http://schemas.microsoft.com/office/drawing/2014/main" id="{8605E961-B4B7-43C5-9CA4-0529CD4B6299}"/>
              </a:ext>
            </a:extLst>
          </p:cNvPr>
          <p:cNvSpPr/>
          <p:nvPr/>
        </p:nvSpPr>
        <p:spPr>
          <a:xfrm>
            <a:off x="6930888" y="6353706"/>
            <a:ext cx="4585252" cy="40554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(Debenhams Redesigned, 2017)</a:t>
            </a:r>
          </a:p>
        </p:txBody>
      </p:sp>
      <p:sp>
        <p:nvSpPr>
          <p:cNvPr id="8" name="Oval 7">
            <a:extLst>
              <a:ext uri="{FF2B5EF4-FFF2-40B4-BE49-F238E27FC236}">
                <a16:creationId xmlns:a16="http://schemas.microsoft.com/office/drawing/2014/main" id="{B1768281-4302-473E-83F0-77F1B4E75241}"/>
              </a:ext>
            </a:extLst>
          </p:cNvPr>
          <p:cNvSpPr/>
          <p:nvPr/>
        </p:nvSpPr>
        <p:spPr>
          <a:xfrm>
            <a:off x="11675165" y="6395352"/>
            <a:ext cx="516835" cy="450574"/>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14</a:t>
            </a:r>
          </a:p>
        </p:txBody>
      </p:sp>
    </p:spTree>
    <p:extLst>
      <p:ext uri="{BB962C8B-B14F-4D97-AF65-F5344CB8AC3E}">
        <p14:creationId xmlns:p14="http://schemas.microsoft.com/office/powerpoint/2010/main" val="4261141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9" name="Diagram 48" descr="SmartArt Graphic"/>
          <p:cNvGraphicFramePr/>
          <p:nvPr>
            <p:extLst>
              <p:ext uri="{D42A27DB-BD31-4B8C-83A1-F6EECF244321}">
                <p14:modId xmlns:p14="http://schemas.microsoft.com/office/powerpoint/2010/main" val="2525833398"/>
              </p:ext>
            </p:extLst>
          </p:nvPr>
        </p:nvGraphicFramePr>
        <p:xfrm>
          <a:off x="132521" y="1234636"/>
          <a:ext cx="11953461" cy="4755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4"/>
          <p:cNvSpPr>
            <a:spLocks noGrp="1"/>
          </p:cNvSpPr>
          <p:nvPr>
            <p:ph type="title"/>
          </p:nvPr>
        </p:nvSpPr>
        <p:spPr>
          <a:xfrm>
            <a:off x="715617" y="569842"/>
            <a:ext cx="10933044" cy="543341"/>
          </a:xfrm>
        </p:spPr>
        <p:txBody>
          <a:bodyPr>
            <a:normAutofit fontScale="90000"/>
          </a:bodyPr>
          <a:lstStyle/>
          <a:p>
            <a:pPr algn="ctr"/>
            <a:r>
              <a:rPr lang="en-US" sz="3200" b="1" dirty="0">
                <a:solidFill>
                  <a:schemeClr val="tx1"/>
                </a:solidFill>
              </a:rPr>
              <a:t>Redesigning Debenhams – Success or a failure</a:t>
            </a:r>
          </a:p>
        </p:txBody>
      </p:sp>
      <p:pic>
        <p:nvPicPr>
          <p:cNvPr id="9" name="Picture Placeholder 8" descr="someone's hands"/>
          <p:cNvPicPr>
            <a:picLocks noGrp="1" noChangeAspect="1"/>
          </p:cNvPicPr>
          <p:nvPr>
            <p:ph type="pic" sz="quarter" idx="13"/>
          </p:nvPr>
        </p:nvPicPr>
        <p:blipFill rotWithShape="1">
          <a:blip r:embed="rId8" cstate="print">
            <a:duotone>
              <a:prstClr val="black"/>
              <a:schemeClr val="tx2">
                <a:tint val="45000"/>
                <a:satMod val="400000"/>
              </a:schemeClr>
            </a:duotone>
            <a:extLst>
              <a:ext uri="{28A0092B-C50C-407E-A947-70E740481C1C}">
                <a14:useLocalDpi xmlns:a14="http://schemas.microsoft.com/office/drawing/2010/main" val="0"/>
              </a:ext>
            </a:extLst>
          </a:blip>
          <a:srcRect/>
          <a:stretch/>
        </p:blipFill>
        <p:spPr/>
      </p:pic>
      <p:sp>
        <p:nvSpPr>
          <p:cNvPr id="3" name="Rectangle: Rounded Corners 2">
            <a:extLst>
              <a:ext uri="{FF2B5EF4-FFF2-40B4-BE49-F238E27FC236}">
                <a16:creationId xmlns:a16="http://schemas.microsoft.com/office/drawing/2014/main" id="{F828497E-085C-4FFC-BDEB-B7EFDDAEB024}"/>
              </a:ext>
            </a:extLst>
          </p:cNvPr>
          <p:cNvSpPr/>
          <p:nvPr/>
        </p:nvSpPr>
        <p:spPr>
          <a:xfrm>
            <a:off x="4028661" y="5396401"/>
            <a:ext cx="4306956" cy="446677"/>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dirty="0"/>
              <a:t>(Singh, 2017), (Marston, 2019), (Nazir, 2019)</a:t>
            </a:r>
          </a:p>
        </p:txBody>
      </p:sp>
      <p:sp>
        <p:nvSpPr>
          <p:cNvPr id="7" name="Oval 6">
            <a:extLst>
              <a:ext uri="{FF2B5EF4-FFF2-40B4-BE49-F238E27FC236}">
                <a16:creationId xmlns:a16="http://schemas.microsoft.com/office/drawing/2014/main" id="{3744C52C-AC48-4BC7-A337-8EA1BB101BC4}"/>
              </a:ext>
            </a:extLst>
          </p:cNvPr>
          <p:cNvSpPr/>
          <p:nvPr/>
        </p:nvSpPr>
        <p:spPr>
          <a:xfrm>
            <a:off x="11675165" y="6395352"/>
            <a:ext cx="516835" cy="450574"/>
          </a:xfrm>
          <a:prstGeom prst="ellipse">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15</a:t>
            </a:r>
          </a:p>
        </p:txBody>
      </p:sp>
      <p:sp>
        <p:nvSpPr>
          <p:cNvPr id="2" name="TextBox 1">
            <a:extLst>
              <a:ext uri="{FF2B5EF4-FFF2-40B4-BE49-F238E27FC236}">
                <a16:creationId xmlns:a16="http://schemas.microsoft.com/office/drawing/2014/main" id="{6F915C80-EE99-4AAF-B9BE-AD8121CA14E5}"/>
              </a:ext>
            </a:extLst>
          </p:cNvPr>
          <p:cNvSpPr txBox="1"/>
          <p:nvPr/>
        </p:nvSpPr>
        <p:spPr>
          <a:xfrm>
            <a:off x="947527" y="3028179"/>
            <a:ext cx="3458819" cy="2169825"/>
          </a:xfrm>
          <a:prstGeom prst="rect">
            <a:avLst/>
          </a:prstGeom>
          <a:noFill/>
        </p:spPr>
        <p:txBody>
          <a:bodyPr wrap="square" rtlCol="0">
            <a:spAutoFit/>
          </a:bodyPr>
          <a:lstStyle/>
          <a:p>
            <a:r>
              <a:rPr lang="en-GB" sz="1500" dirty="0"/>
              <a:t>“Debenhams’ downfall could be its lack of innovation they failed to connect with millennial shoppers and was extremely late to offer experiential retail compared to competitors.</a:t>
            </a:r>
          </a:p>
          <a:p>
            <a:r>
              <a:rPr lang="en-GB" sz="1500" dirty="0"/>
              <a:t>They were also late to improving its online offering, which was a downfall as Brits are spending more time online and visiting the high street less”. </a:t>
            </a:r>
          </a:p>
        </p:txBody>
      </p:sp>
      <p:sp>
        <p:nvSpPr>
          <p:cNvPr id="4" name="TextBox 3">
            <a:extLst>
              <a:ext uri="{FF2B5EF4-FFF2-40B4-BE49-F238E27FC236}">
                <a16:creationId xmlns:a16="http://schemas.microsoft.com/office/drawing/2014/main" id="{6715C007-CADF-4E83-8EFF-FB218EFAF473}"/>
              </a:ext>
            </a:extLst>
          </p:cNvPr>
          <p:cNvSpPr txBox="1"/>
          <p:nvPr/>
        </p:nvSpPr>
        <p:spPr>
          <a:xfrm>
            <a:off x="5387007" y="3028179"/>
            <a:ext cx="3114262" cy="2246769"/>
          </a:xfrm>
          <a:prstGeom prst="rect">
            <a:avLst/>
          </a:prstGeom>
          <a:noFill/>
        </p:spPr>
        <p:txBody>
          <a:bodyPr wrap="square" rtlCol="0">
            <a:spAutoFit/>
          </a:bodyPr>
          <a:lstStyle/>
          <a:p>
            <a:r>
              <a:rPr lang="en-GB" sz="1400" dirty="0"/>
              <a:t>"Ultimately, Debenhams failed to establish a clear brand proposition for its customers. It couldn't demonstrate what made it different to its competitors and it lacked relevance to younger customers.“ Debenhams “failed to embrace change and was left with a tiring proposition. The industry is evolving fast and it paid the ultimate price."</a:t>
            </a:r>
          </a:p>
        </p:txBody>
      </p:sp>
      <p:sp>
        <p:nvSpPr>
          <p:cNvPr id="8" name="TextBox 7">
            <a:extLst>
              <a:ext uri="{FF2B5EF4-FFF2-40B4-BE49-F238E27FC236}">
                <a16:creationId xmlns:a16="http://schemas.microsoft.com/office/drawing/2014/main" id="{A06CDA24-E30F-4AC2-A2D3-664D83A751B1}"/>
              </a:ext>
            </a:extLst>
          </p:cNvPr>
          <p:cNvSpPr txBox="1"/>
          <p:nvPr/>
        </p:nvSpPr>
        <p:spPr>
          <a:xfrm>
            <a:off x="8633790" y="3028178"/>
            <a:ext cx="3114262" cy="2246769"/>
          </a:xfrm>
          <a:prstGeom prst="rect">
            <a:avLst/>
          </a:prstGeom>
          <a:noFill/>
        </p:spPr>
        <p:txBody>
          <a:bodyPr wrap="square" rtlCol="0">
            <a:spAutoFit/>
          </a:bodyPr>
          <a:lstStyle/>
          <a:p>
            <a:r>
              <a:rPr lang="en-GB" sz="1400" dirty="0"/>
              <a:t>“Our customers are changing the way they shop and we are changing too. If we deliver differentiated and distinctive brands, services and experiences both online and in stores, our customers will visit us more frequently and, having simplified our operations to make us more efficient, we will be able to serve them better and make better use of our resources" .</a:t>
            </a:r>
          </a:p>
        </p:txBody>
      </p:sp>
    </p:spTree>
    <p:extLst>
      <p:ext uri="{BB962C8B-B14F-4D97-AF65-F5344CB8AC3E}">
        <p14:creationId xmlns:p14="http://schemas.microsoft.com/office/powerpoint/2010/main" val="1448949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7A8ED-CA98-4644-AF2D-8C0F21F7EA34}"/>
              </a:ext>
            </a:extLst>
          </p:cNvPr>
          <p:cNvSpPr>
            <a:spLocks noGrp="1"/>
          </p:cNvSpPr>
          <p:nvPr>
            <p:ph type="title"/>
          </p:nvPr>
        </p:nvSpPr>
        <p:spPr>
          <a:xfrm>
            <a:off x="1659988" y="3916363"/>
            <a:ext cx="8876713" cy="1724782"/>
          </a:xfrm>
          <a:solidFill>
            <a:schemeClr val="tx2"/>
          </a:solidFill>
        </p:spPr>
        <p:txBody>
          <a:bodyPr>
            <a:normAutofit fontScale="90000"/>
          </a:bodyPr>
          <a:lstStyle/>
          <a:p>
            <a:pPr algn="ctr"/>
            <a:r>
              <a:rPr lang="en-US" sz="11500" dirty="0"/>
              <a:t>Thank you</a:t>
            </a:r>
          </a:p>
        </p:txBody>
      </p:sp>
      <p:pic>
        <p:nvPicPr>
          <p:cNvPr id="22" name="Picture Placeholder 21" descr="A group of people in a room at an easel">
            <a:extLst>
              <a:ext uri="{FF2B5EF4-FFF2-40B4-BE49-F238E27FC236}">
                <a16:creationId xmlns:a16="http://schemas.microsoft.com/office/drawing/2014/main" id="{B8DEDD93-F6C7-D34E-9469-9FC139224D11}"/>
              </a:ext>
            </a:extLst>
          </p:cNvPr>
          <p:cNvPicPr>
            <a:picLocks noGrp="1" noChangeAspect="1"/>
          </p:cNvPicPr>
          <p:nvPr>
            <p:ph type="pic" sz="quarter" idx="13"/>
          </p:nvPr>
        </p:nvPicPr>
        <p:blipFill rotWithShape="1">
          <a:blip r:embed="rId2" cstate="screen">
            <a:grayscl/>
            <a:extLst>
              <a:ext uri="{BEBA8EAE-BF5A-486C-A8C5-ECC9F3942E4B}">
                <a14:imgProps xmlns:a14="http://schemas.microsoft.com/office/drawing/2010/main">
                  <a14:imgLayer r:embed="rId3">
                    <a14:imgEffect>
                      <a14:brightnessContrast contrast="21000"/>
                    </a14:imgEffect>
                  </a14:imgLayer>
                </a14:imgProps>
              </a:ext>
              <a:ext uri="{28A0092B-C50C-407E-A947-70E740481C1C}">
                <a14:useLocalDpi xmlns:a14="http://schemas.microsoft.com/office/drawing/2010/main"/>
              </a:ext>
            </a:extLst>
          </a:blip>
          <a:srcRect l="113" r="113"/>
          <a:stretch/>
        </p:blipFill>
        <p:spPr>
          <a:xfrm>
            <a:off x="413824" y="483782"/>
            <a:ext cx="11365992" cy="2457856"/>
          </a:xfrm>
        </p:spPr>
      </p:pic>
    </p:spTree>
    <p:extLst>
      <p:ext uri="{BB962C8B-B14F-4D97-AF65-F5344CB8AC3E}">
        <p14:creationId xmlns:p14="http://schemas.microsoft.com/office/powerpoint/2010/main" val="15396088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585BD3B-217B-4F3A-94BB-FAE65656D8EF}"/>
              </a:ext>
            </a:extLst>
          </p:cNvPr>
          <p:cNvSpPr/>
          <p:nvPr/>
        </p:nvSpPr>
        <p:spPr>
          <a:xfrm>
            <a:off x="424070" y="862808"/>
            <a:ext cx="11767930" cy="5940088"/>
          </a:xfrm>
          <a:prstGeom prst="rect">
            <a:avLst/>
          </a:prstGeom>
        </p:spPr>
        <p:txBody>
          <a:bodyPr wrap="square">
            <a:spAutoFit/>
          </a:bodyPr>
          <a:lstStyle/>
          <a:p>
            <a:pPr lvl="0" eaLnBrk="0" fontAlgn="base" hangingPunct="0">
              <a:spcBef>
                <a:spcPct val="0"/>
              </a:spcBef>
              <a:spcAft>
                <a:spcPct val="0"/>
              </a:spcAft>
            </a:pP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lvl="0" eaLnBrk="0" fontAlgn="base" hangingPunct="0">
              <a:spcBef>
                <a:spcPct val="0"/>
              </a:spcBef>
              <a:spcAft>
                <a:spcPct val="0"/>
              </a:spcAft>
            </a:pPr>
            <a:r>
              <a:rPr lang="en-US" altLang="en-US" sz="2800" dirty="0">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References</a:t>
            </a:r>
          </a:p>
          <a:p>
            <a:pPr lvl="0" eaLnBrk="0" fontAlgn="base" hangingPunct="0">
              <a:spcBef>
                <a:spcPct val="0"/>
              </a:spcBef>
              <a:spcAft>
                <a:spcPct val="0"/>
              </a:spcAft>
            </a:pPr>
            <a:endParaRPr lang="en-US" altLang="en-US" sz="2800" dirty="0">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BBC News, (2018). </a:t>
            </a:r>
            <a:r>
              <a:rPr lang="en-US" altLang="en-US" i="1" dirty="0">
                <a:latin typeface="Calibri" panose="020F0502020204030204" pitchFamily="34" charset="0"/>
                <a:ea typeface="Calibri" panose="020F0502020204030204" pitchFamily="34" charset="0"/>
                <a:cs typeface="Times New Roman" panose="02020603050405020304" pitchFamily="18" charset="0"/>
              </a:rPr>
              <a:t>Debenhams makes record annual loss and plans up to 50 store closures.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https://www.bbc.co.uk/news/business-45975321</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27 05 2020].</a:t>
            </a:r>
          </a:p>
          <a:p>
            <a:pPr lvl="0" eaLnBrk="0" fontAlgn="base" hangingPunct="0">
              <a:spcBef>
                <a:spcPct val="0"/>
              </a:spcBef>
              <a:spcAft>
                <a:spcPct val="0"/>
              </a:spcAft>
            </a:pPr>
            <a:endParaRPr lang="en-GB" altLang="en-US" dirty="0"/>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Butler, J. &amp; Kowelle, S. (2019). </a:t>
            </a:r>
            <a:r>
              <a:rPr lang="en-US" altLang="en-US" i="1" dirty="0">
                <a:latin typeface="Calibri" panose="020F0502020204030204" pitchFamily="34" charset="0"/>
                <a:ea typeface="Calibri" panose="020F0502020204030204" pitchFamily="34" charset="0"/>
                <a:cs typeface="Times New Roman" panose="02020603050405020304" pitchFamily="18" charset="0"/>
              </a:rPr>
              <a:t>Debenhams issues profit warning as sales continue to slump.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https://www.theguardian.com/business/2019/mar/05/debenhams-profit-warning-sales-close-stores</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26 05 2020].</a:t>
            </a:r>
          </a:p>
          <a:p>
            <a:pPr lvl="0" eaLnBrk="0" fontAlgn="base" hangingPunct="0">
              <a:spcBef>
                <a:spcPct val="0"/>
              </a:spcBef>
              <a:spcAft>
                <a:spcPct val="0"/>
              </a:spcAft>
            </a:pPr>
            <a:endParaRPr lang="en-GB" altLang="en-US" dirty="0"/>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Debenhams PLC, (2018). </a:t>
            </a:r>
            <a:r>
              <a:rPr lang="en-US" altLang="en-US" i="1" dirty="0">
                <a:latin typeface="Calibri" panose="020F0502020204030204" pitchFamily="34" charset="0"/>
                <a:ea typeface="Calibri" panose="020F0502020204030204" pitchFamily="34" charset="0"/>
                <a:cs typeface="Times New Roman" panose="02020603050405020304" pitchFamily="18" charset="0"/>
              </a:rPr>
              <a:t>PRELIMINARY RESULTS AND STRATEGIC UPDATE, </a:t>
            </a:r>
            <a:r>
              <a:rPr lang="en-US" altLang="en-US" dirty="0">
                <a:latin typeface="Calibri" panose="020F0502020204030204" pitchFamily="34" charset="0"/>
                <a:ea typeface="Calibri" panose="020F0502020204030204" pitchFamily="34" charset="0"/>
                <a:cs typeface="Times New Roman" panose="02020603050405020304" pitchFamily="18" charset="0"/>
              </a:rPr>
              <a:t>London: Debenhams.</a:t>
            </a:r>
            <a:endParaRPr lang="en-GB" altLang="en-US" dirty="0"/>
          </a:p>
          <a:p>
            <a:pPr lvl="0" eaLnBrk="0" fontAlgn="base" hangingPunct="0">
              <a:spcBef>
                <a:spcPct val="0"/>
              </a:spcBef>
              <a:spcAft>
                <a:spcPct val="0"/>
              </a:spcAft>
            </a:pP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Debenhams Redesigned, (2017). </a:t>
            </a:r>
            <a:r>
              <a:rPr lang="en-US" altLang="en-US" i="1" dirty="0">
                <a:latin typeface="Calibri" panose="020F0502020204030204" pitchFamily="34" charset="0"/>
                <a:ea typeface="Calibri" panose="020F0502020204030204" pitchFamily="34" charset="0"/>
                <a:cs typeface="Times New Roman" panose="02020603050405020304" pitchFamily="18" charset="0"/>
              </a:rPr>
              <a:t>Annual Reports and Accounts 2017, </a:t>
            </a:r>
            <a:r>
              <a:rPr lang="en-US" altLang="en-US" dirty="0">
                <a:latin typeface="Calibri" panose="020F0502020204030204" pitchFamily="34" charset="0"/>
                <a:ea typeface="Calibri" panose="020F0502020204030204" pitchFamily="34" charset="0"/>
                <a:cs typeface="Times New Roman" panose="02020603050405020304" pitchFamily="18" charset="0"/>
              </a:rPr>
              <a:t>London: Debenhams.</a:t>
            </a:r>
          </a:p>
          <a:p>
            <a:pPr lvl="0" eaLnBrk="0" fontAlgn="base" hangingPunct="0">
              <a:spcBef>
                <a:spcPct val="0"/>
              </a:spcBef>
              <a:spcAft>
                <a:spcPct val="0"/>
              </a:spcAft>
            </a:pPr>
            <a:endParaRPr lang="en-GB" altLang="en-US" dirty="0"/>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Debenhams Redesigned, (2017). </a:t>
            </a:r>
            <a:r>
              <a:rPr lang="en-US" altLang="en-US" i="1" dirty="0">
                <a:latin typeface="Calibri" panose="020F0502020204030204" pitchFamily="34" charset="0"/>
                <a:ea typeface="Calibri" panose="020F0502020204030204" pitchFamily="34" charset="0"/>
                <a:cs typeface="Times New Roman" panose="02020603050405020304" pitchFamily="18" charset="0"/>
              </a:rPr>
              <a:t>Debenhams plc Annual Report &amp; Accounts 2017, </a:t>
            </a:r>
            <a:r>
              <a:rPr lang="en-US" altLang="en-US" dirty="0">
                <a:latin typeface="Calibri" panose="020F0502020204030204" pitchFamily="34" charset="0"/>
                <a:ea typeface="Calibri" panose="020F0502020204030204" pitchFamily="34" charset="0"/>
                <a:cs typeface="Times New Roman" panose="02020603050405020304" pitchFamily="18" charset="0"/>
              </a:rPr>
              <a:t>London: Debenhams .</a:t>
            </a:r>
            <a:endParaRPr lang="en-GB" altLang="en-US" dirty="0"/>
          </a:p>
          <a:p>
            <a:pPr lvl="0" eaLnBrk="0" fontAlgn="base" hangingPunct="0">
              <a:spcBef>
                <a:spcPct val="0"/>
              </a:spcBef>
              <a:spcAft>
                <a:spcPct val="0"/>
              </a:spcAft>
            </a:pP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Debenhams, (2018). </a:t>
            </a:r>
            <a:r>
              <a:rPr lang="en-US" altLang="en-US" i="1" dirty="0">
                <a:latin typeface="Calibri" panose="020F0502020204030204" pitchFamily="34" charset="0"/>
                <a:ea typeface="Calibri" panose="020F0502020204030204" pitchFamily="34" charset="0"/>
                <a:cs typeface="Times New Roman" panose="02020603050405020304" pitchFamily="18" charset="0"/>
              </a:rPr>
              <a:t>BUSINESS MODEL AND STR ATEGY - Creating Value For Our Stakeholders, </a:t>
            </a:r>
            <a:r>
              <a:rPr lang="en-US" altLang="en-US" dirty="0">
                <a:latin typeface="Calibri" panose="020F0502020204030204" pitchFamily="34" charset="0"/>
                <a:ea typeface="Calibri" panose="020F0502020204030204" pitchFamily="34" charset="0"/>
                <a:cs typeface="Times New Roman" panose="02020603050405020304" pitchFamily="18" charset="0"/>
              </a:rPr>
              <a:t>London: Debenhams PLC Annual Report &amp; Accounts 2018.</a:t>
            </a:r>
          </a:p>
          <a:p>
            <a:pPr lvl="0" eaLnBrk="0" fontAlgn="base" hangingPunct="0">
              <a:spcBef>
                <a:spcPct val="0"/>
              </a:spcBef>
              <a:spcAft>
                <a:spcPct val="0"/>
              </a:spcAft>
            </a:pPr>
            <a:endParaRPr lang="en-GB" altLang="en-US" dirty="0"/>
          </a:p>
        </p:txBody>
      </p:sp>
    </p:spTree>
    <p:extLst>
      <p:ext uri="{BB962C8B-B14F-4D97-AF65-F5344CB8AC3E}">
        <p14:creationId xmlns:p14="http://schemas.microsoft.com/office/powerpoint/2010/main" val="37148093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738579B-F5EF-4886-BAD3-28772FEEF01E}"/>
              </a:ext>
            </a:extLst>
          </p:cNvPr>
          <p:cNvSpPr/>
          <p:nvPr/>
        </p:nvSpPr>
        <p:spPr>
          <a:xfrm>
            <a:off x="397565" y="974259"/>
            <a:ext cx="11396869" cy="5355312"/>
          </a:xfrm>
          <a:prstGeom prst="rect">
            <a:avLst/>
          </a:prstGeom>
        </p:spPr>
        <p:txBody>
          <a:bodyPr wrap="square">
            <a:spAutoFit/>
          </a:bodyPr>
          <a:lstStyle/>
          <a:p>
            <a:pPr lvl="0" eaLnBrk="0" fontAlgn="base" hangingPunct="0">
              <a:spcBef>
                <a:spcPct val="0"/>
              </a:spcBef>
              <a:spcAft>
                <a:spcPct val="0"/>
              </a:spcAft>
            </a:pPr>
            <a:endParaRPr lang="en-GB" altLang="en-US" dirty="0"/>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Debenhams, (2020). </a:t>
            </a:r>
            <a:r>
              <a:rPr lang="en-US" altLang="en-US" i="1" dirty="0">
                <a:latin typeface="Calibri" panose="020F0502020204030204" pitchFamily="34" charset="0"/>
                <a:ea typeface="Calibri" panose="020F0502020204030204" pitchFamily="34" charset="0"/>
                <a:cs typeface="Times New Roman" panose="02020603050405020304" pitchFamily="18" charset="0"/>
              </a:rPr>
              <a:t>About Debenhams. </a:t>
            </a:r>
            <a:r>
              <a:rPr lang="en-US" altLang="en-US" dirty="0">
                <a:latin typeface="Calibri" panose="020F0502020204030204" pitchFamily="34" charset="0"/>
                <a:ea typeface="Calibri" panose="020F0502020204030204" pitchFamily="34" charset="0"/>
                <a:cs typeface="Times New Roman" panose="02020603050405020304" pitchFamily="18" charset="0"/>
              </a:rPr>
              <a:t>[Online] 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https://ir.debenhams.com/about-debenhams-0</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25 05 2020].</a:t>
            </a:r>
          </a:p>
          <a:p>
            <a:pPr lvl="0" eaLnBrk="0" fontAlgn="base" hangingPunct="0">
              <a:spcBef>
                <a:spcPct val="0"/>
              </a:spcBef>
              <a:spcAft>
                <a:spcPct val="0"/>
              </a:spcAft>
            </a:pPr>
            <a:endParaRPr lang="en-GB" altLang="en-US" dirty="0"/>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Debenhams, (2020). </a:t>
            </a:r>
            <a:r>
              <a:rPr lang="en-US" altLang="en-US" i="1" dirty="0">
                <a:latin typeface="Calibri" panose="020F0502020204030204" pitchFamily="34" charset="0"/>
                <a:ea typeface="Calibri" panose="020F0502020204030204" pitchFamily="34" charset="0"/>
                <a:cs typeface="Times New Roman" panose="02020603050405020304" pitchFamily="18" charset="0"/>
              </a:rPr>
              <a:t>About Us. </a:t>
            </a:r>
            <a:r>
              <a:rPr lang="en-US" altLang="en-US" dirty="0">
                <a:latin typeface="Calibri" panose="020F0502020204030204" pitchFamily="34" charset="0"/>
                <a:ea typeface="Calibri" panose="020F0502020204030204" pitchFamily="34" charset="0"/>
                <a:cs typeface="Times New Roman" panose="02020603050405020304" pitchFamily="18" charset="0"/>
              </a:rPr>
              <a:t>[Online] 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http://debenhams-careers.com/about-us/</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25 05 2020].</a:t>
            </a:r>
          </a:p>
          <a:p>
            <a:pPr lvl="0" eaLnBrk="0" fontAlgn="base" hangingPunct="0">
              <a:spcBef>
                <a:spcPct val="0"/>
              </a:spcBef>
              <a:spcAft>
                <a:spcPct val="0"/>
              </a:spcAft>
            </a:pPr>
            <a:endParaRPr lang="en-GB" altLang="en-US" dirty="0"/>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Debenhams, (2020). </a:t>
            </a:r>
            <a:r>
              <a:rPr lang="en-US" altLang="en-US" i="1" dirty="0">
                <a:latin typeface="Calibri" panose="020F0502020204030204" pitchFamily="34" charset="0"/>
                <a:ea typeface="Calibri" panose="020F0502020204030204" pitchFamily="34" charset="0"/>
                <a:cs typeface="Times New Roman" panose="02020603050405020304" pitchFamily="18" charset="0"/>
              </a:rPr>
              <a:t>Corporate Contacts. </a:t>
            </a:r>
            <a:r>
              <a:rPr lang="en-US" altLang="en-US" dirty="0">
                <a:latin typeface="Calibri" panose="020F0502020204030204" pitchFamily="34" charset="0"/>
                <a:ea typeface="Calibri" panose="020F0502020204030204" pitchFamily="34" charset="0"/>
                <a:cs typeface="Times New Roman" panose="02020603050405020304" pitchFamily="18" charset="0"/>
              </a:rPr>
              <a:t>[Online] 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https://ir.debenhams.com/shareholder-resources/contact-ir</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25 05 2020].</a:t>
            </a:r>
          </a:p>
          <a:p>
            <a:pPr lvl="0" eaLnBrk="0" fontAlgn="base" hangingPunct="0">
              <a:spcBef>
                <a:spcPct val="0"/>
              </a:spcBef>
              <a:spcAft>
                <a:spcPct val="0"/>
              </a:spcAft>
            </a:pPr>
            <a:endParaRPr lang="en-GB" altLang="en-US" dirty="0"/>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Debenhams, (2020). </a:t>
            </a:r>
            <a:r>
              <a:rPr lang="en-US" altLang="en-US" i="1" dirty="0">
                <a:latin typeface="Calibri" panose="020F0502020204030204" pitchFamily="34" charset="0"/>
                <a:ea typeface="Calibri" panose="020F0502020204030204" pitchFamily="34" charset="0"/>
                <a:cs typeface="Times New Roman" panose="02020603050405020304" pitchFamily="18" charset="0"/>
              </a:rPr>
              <a:t>History. </a:t>
            </a:r>
            <a:r>
              <a:rPr lang="en-US" altLang="en-US" dirty="0">
                <a:latin typeface="Calibri" panose="020F0502020204030204" pitchFamily="34" charset="0"/>
                <a:ea typeface="Calibri" panose="020F0502020204030204" pitchFamily="34" charset="0"/>
                <a:cs typeface="Times New Roman" panose="02020603050405020304" pitchFamily="18" charset="0"/>
              </a:rPr>
              <a:t>[Online] 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https://ir.debenhams.com/history</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25 05 2020].</a:t>
            </a:r>
          </a:p>
          <a:p>
            <a:pPr lvl="0" eaLnBrk="0" fontAlgn="base" hangingPunct="0">
              <a:spcBef>
                <a:spcPct val="0"/>
              </a:spcBef>
              <a:spcAft>
                <a:spcPct val="0"/>
              </a:spcAft>
            </a:pPr>
            <a:endParaRPr lang="en-US" altLang="en-US" dirty="0">
              <a:latin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Debenhams, (2020). </a:t>
            </a:r>
            <a:r>
              <a:rPr lang="en-US" altLang="en-US" i="1" dirty="0">
                <a:latin typeface="Calibri" panose="020F0502020204030204" pitchFamily="34" charset="0"/>
                <a:ea typeface="Calibri" panose="020F0502020204030204" pitchFamily="34" charset="0"/>
                <a:cs typeface="Times New Roman" panose="02020603050405020304" pitchFamily="18" charset="0"/>
              </a:rPr>
              <a:t>Stores- Own Operated. </a:t>
            </a:r>
            <a:r>
              <a:rPr lang="en-US" altLang="en-US" dirty="0">
                <a:latin typeface="Calibri" panose="020F0502020204030204" pitchFamily="34" charset="0"/>
                <a:ea typeface="Calibri" panose="020F0502020204030204" pitchFamily="34" charset="0"/>
                <a:cs typeface="Times New Roman" panose="02020603050405020304" pitchFamily="18" charset="0"/>
              </a:rPr>
              <a:t>[Online] 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https://ir.debenhams.com/stores-own-operated</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25 05 2020].</a:t>
            </a:r>
          </a:p>
          <a:p>
            <a:endParaRPr lang="en-GB" dirty="0">
              <a:latin typeface="Calibri" panose="020F0502020204030204" pitchFamily="34" charset="0"/>
            </a:endParaRPr>
          </a:p>
          <a:p>
            <a:r>
              <a:rPr lang="en-US" dirty="0">
                <a:latin typeface="Calibri" panose="020F0502020204030204" pitchFamily="34" charset="0"/>
              </a:rPr>
              <a:t>Kotter, J. P. (2012). </a:t>
            </a:r>
            <a:r>
              <a:rPr lang="en-US" i="1" dirty="0">
                <a:latin typeface="Calibri" panose="020F0502020204030204" pitchFamily="34" charset="0"/>
              </a:rPr>
              <a:t>Leading Change. </a:t>
            </a:r>
            <a:r>
              <a:rPr lang="en-US" dirty="0">
                <a:latin typeface="Calibri" panose="020F0502020204030204" pitchFamily="34" charset="0"/>
              </a:rPr>
              <a:t>Boston: Harvard Business Review Press.</a:t>
            </a:r>
          </a:p>
          <a:p>
            <a:endParaRPr lang="en-US" dirty="0">
              <a:latin typeface="Calibri" panose="020F0502020204030204" pitchFamily="34" charset="0"/>
            </a:endParaRPr>
          </a:p>
        </p:txBody>
      </p:sp>
    </p:spTree>
    <p:extLst>
      <p:ext uri="{BB962C8B-B14F-4D97-AF65-F5344CB8AC3E}">
        <p14:creationId xmlns:p14="http://schemas.microsoft.com/office/powerpoint/2010/main" val="3367912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DB76433-054D-4FFD-939C-78DF1DCDF92A}"/>
              </a:ext>
            </a:extLst>
          </p:cNvPr>
          <p:cNvSpPr/>
          <p:nvPr/>
        </p:nvSpPr>
        <p:spPr>
          <a:xfrm>
            <a:off x="430695" y="716268"/>
            <a:ext cx="11330609" cy="6186309"/>
          </a:xfrm>
          <a:prstGeom prst="rect">
            <a:avLst/>
          </a:prstGeom>
        </p:spPr>
        <p:txBody>
          <a:bodyPr wrap="square">
            <a:spAutoFit/>
          </a:bodyPr>
          <a:lstStyle/>
          <a:p>
            <a:pPr lvl="0" eaLnBrk="0" fontAlgn="base" hangingPunct="0">
              <a:spcBef>
                <a:spcPct val="0"/>
              </a:spcBef>
              <a:spcAft>
                <a:spcPct val="0"/>
              </a:spcAft>
            </a:pP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dirty="0">
                <a:latin typeface="Calibri" panose="020F0502020204030204" pitchFamily="34" charset="0"/>
              </a:rPr>
              <a:t>Marston, R. (2019). </a:t>
            </a:r>
            <a:r>
              <a:rPr lang="en-US" i="1" dirty="0">
                <a:latin typeface="Calibri" panose="020F0502020204030204" pitchFamily="34" charset="0"/>
              </a:rPr>
              <a:t>Debenhams: Three things that went wrong. </a:t>
            </a:r>
            <a:r>
              <a:rPr lang="en-US" dirty="0">
                <a:latin typeface="Calibri" panose="020F0502020204030204" pitchFamily="34" charset="0"/>
              </a:rPr>
              <a:t>[Online] </a:t>
            </a:r>
            <a:br>
              <a:rPr lang="en-US" dirty="0">
                <a:latin typeface="Calibri" panose="020F0502020204030204" pitchFamily="34" charset="0"/>
              </a:rPr>
            </a:br>
            <a:r>
              <a:rPr lang="en-US" dirty="0">
                <a:latin typeface="Calibri" panose="020F0502020204030204" pitchFamily="34" charset="0"/>
              </a:rPr>
              <a:t>Available at: </a:t>
            </a:r>
            <a:r>
              <a:rPr lang="en-US" u="sng" dirty="0">
                <a:latin typeface="Calibri" panose="020F0502020204030204" pitchFamily="34" charset="0"/>
              </a:rPr>
              <a:t>https://www.bbc.co.uk/news/business-47867001</a:t>
            </a:r>
            <a:br>
              <a:rPr lang="en-US" dirty="0">
                <a:latin typeface="Calibri" panose="020F0502020204030204" pitchFamily="34" charset="0"/>
              </a:rPr>
            </a:br>
            <a:r>
              <a:rPr lang="en-US" dirty="0">
                <a:latin typeface="Calibri" panose="020F0502020204030204" pitchFamily="34" charset="0"/>
              </a:rPr>
              <a:t>[Accessed 27 05 2020].</a:t>
            </a:r>
            <a:endParaRPr lang="en-GB" dirty="0">
              <a:latin typeface="Calibri" panose="020F0502020204030204" pitchFamily="34" charset="0"/>
            </a:endParaRPr>
          </a:p>
          <a:p>
            <a:pPr eaLnBrk="0" fontAlgn="base" hangingPunct="0">
              <a:spcBef>
                <a:spcPct val="0"/>
              </a:spcBef>
              <a:spcAft>
                <a:spcPct val="0"/>
              </a:spcAft>
            </a:pPr>
            <a:endParaRPr lang="en-US" dirty="0">
              <a:latin typeface="Calibri" panose="020F0502020204030204" pitchFamily="34" charset="0"/>
            </a:endParaRPr>
          </a:p>
          <a:p>
            <a:pPr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Monghan, A. (2016). </a:t>
            </a:r>
            <a:r>
              <a:rPr lang="en-US" altLang="en-US" i="1" dirty="0">
                <a:latin typeface="Calibri" panose="020F0502020204030204" pitchFamily="34" charset="0"/>
                <a:ea typeface="Calibri" panose="020F0502020204030204" pitchFamily="34" charset="0"/>
                <a:cs typeface="Times New Roman" panose="02020603050405020304" pitchFamily="18" charset="0"/>
              </a:rPr>
              <a:t>The Guardian - Debenhams sales hit by change in shopping habits.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https://www.theguardian.com/business/2016/jun/22/debenhams-sales-hit-by-change-in-shopping-habits</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26 02 2020].</a:t>
            </a:r>
          </a:p>
          <a:p>
            <a:pPr eaLnBrk="0" fontAlgn="base" hangingPunct="0">
              <a:spcBef>
                <a:spcPct val="0"/>
              </a:spcBef>
              <a:spcAft>
                <a:spcPct val="0"/>
              </a:spcAft>
            </a:pPr>
            <a:endParaRPr lang="en-US" dirty="0">
              <a:latin typeface="Calibri" panose="020F0502020204030204" pitchFamily="34" charset="0"/>
            </a:endParaRPr>
          </a:p>
          <a:p>
            <a:pPr eaLnBrk="0" fontAlgn="base" hangingPunct="0">
              <a:spcBef>
                <a:spcPct val="0"/>
              </a:spcBef>
              <a:spcAft>
                <a:spcPct val="0"/>
              </a:spcAft>
            </a:pPr>
            <a:r>
              <a:rPr lang="en-US" dirty="0">
                <a:latin typeface="Calibri" panose="020F0502020204030204" pitchFamily="34" charset="0"/>
              </a:rPr>
              <a:t>Nazir, S. (2019). </a:t>
            </a:r>
            <a:r>
              <a:rPr lang="en-US" i="1" dirty="0">
                <a:latin typeface="Calibri" panose="020F0502020204030204" pitchFamily="34" charset="0"/>
              </a:rPr>
              <a:t>Debenhams: What went wrong?. </a:t>
            </a:r>
            <a:r>
              <a:rPr lang="en-US" dirty="0">
                <a:latin typeface="Calibri" panose="020F0502020204030204" pitchFamily="34" charset="0"/>
              </a:rPr>
              <a:t>[Online] </a:t>
            </a:r>
            <a:br>
              <a:rPr lang="en-US" dirty="0">
                <a:latin typeface="Calibri" panose="020F0502020204030204" pitchFamily="34" charset="0"/>
              </a:rPr>
            </a:br>
            <a:r>
              <a:rPr lang="en-US" dirty="0">
                <a:latin typeface="Calibri" panose="020F0502020204030204" pitchFamily="34" charset="0"/>
              </a:rPr>
              <a:t>Available at: </a:t>
            </a:r>
            <a:r>
              <a:rPr lang="en-US" u="sng" dirty="0">
                <a:latin typeface="Calibri" panose="020F0502020204030204" pitchFamily="34" charset="0"/>
              </a:rPr>
              <a:t>https://www.retailgazette.co.uk/blog/2019/04/debenhams-what-went-wrong/</a:t>
            </a:r>
            <a:br>
              <a:rPr lang="en-US" dirty="0">
                <a:latin typeface="Calibri" panose="020F0502020204030204" pitchFamily="34" charset="0"/>
              </a:rPr>
            </a:br>
            <a:r>
              <a:rPr lang="en-US" dirty="0">
                <a:latin typeface="Calibri" panose="020F0502020204030204" pitchFamily="34" charset="0"/>
              </a:rPr>
              <a:t>[Accessed 27 05 2020].</a:t>
            </a:r>
            <a:endParaRPr lang="en-GB" dirty="0">
              <a:latin typeface="Calibri" panose="020F0502020204030204" pitchFamily="34" charset="0"/>
            </a:endParaRPr>
          </a:p>
          <a:p>
            <a:pPr eaLnBrk="0" fontAlgn="base" hangingPunct="0">
              <a:spcBef>
                <a:spcPct val="0"/>
              </a:spcBef>
              <a:spcAft>
                <a:spcPct val="0"/>
              </a:spcAft>
            </a:pPr>
            <a:endParaRPr lang="en-US" dirty="0">
              <a:latin typeface="Calibri" panose="020F0502020204030204" pitchFamily="34" charset="0"/>
            </a:endParaRPr>
          </a:p>
          <a:p>
            <a:pPr eaLnBrk="0" fontAlgn="base" hangingPunct="0">
              <a:spcBef>
                <a:spcPct val="0"/>
              </a:spcBef>
              <a:spcAft>
                <a:spcPct val="0"/>
              </a:spcAft>
            </a:pPr>
            <a:r>
              <a:rPr lang="en-US" dirty="0">
                <a:latin typeface="Calibri" panose="020F0502020204030204" pitchFamily="34" charset="0"/>
              </a:rPr>
              <a:t>Prosci, (2020). </a:t>
            </a:r>
            <a:r>
              <a:rPr lang="en-US" i="1" dirty="0">
                <a:latin typeface="Calibri" panose="020F0502020204030204" pitchFamily="34" charset="0"/>
              </a:rPr>
              <a:t>What is the ADKAR Model?. </a:t>
            </a:r>
            <a:r>
              <a:rPr lang="en-US" dirty="0">
                <a:latin typeface="Calibri" panose="020F0502020204030204" pitchFamily="34" charset="0"/>
              </a:rPr>
              <a:t>[Online] Available at: </a:t>
            </a:r>
            <a:r>
              <a:rPr lang="en-US" u="sng" dirty="0">
                <a:latin typeface="Calibri" panose="020F0502020204030204" pitchFamily="34" charset="0"/>
              </a:rPr>
              <a:t>https://www.prosci.com/adkar/adkar-model</a:t>
            </a:r>
            <a:br>
              <a:rPr lang="en-US" dirty="0">
                <a:latin typeface="Calibri" panose="020F0502020204030204" pitchFamily="34" charset="0"/>
              </a:rPr>
            </a:br>
            <a:r>
              <a:rPr lang="en-US" dirty="0">
                <a:latin typeface="Calibri" panose="020F0502020204030204" pitchFamily="34" charset="0"/>
              </a:rPr>
              <a:t>[Accessed 28 05 2020].</a:t>
            </a:r>
            <a:endParaRPr lang="en-GB" dirty="0">
              <a:latin typeface="Calibri" panose="020F0502020204030204" pitchFamily="34" charset="0"/>
            </a:endParaRPr>
          </a:p>
          <a:p>
            <a:pPr lvl="0" eaLnBrk="0" fontAlgn="base" hangingPunct="0">
              <a:spcBef>
                <a:spcPct val="0"/>
              </a:spcBef>
              <a:spcAft>
                <a:spcPct val="0"/>
              </a:spcAft>
            </a:pP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dirty="0">
                <a:latin typeface="Calibri" panose="020F0502020204030204" pitchFamily="34" charset="0"/>
              </a:rPr>
              <a:t>Russell, J. L. &amp; Russell, L. (2006). </a:t>
            </a:r>
            <a:r>
              <a:rPr lang="en-US" i="1" dirty="0">
                <a:latin typeface="Calibri" panose="020F0502020204030204" pitchFamily="34" charset="0"/>
              </a:rPr>
              <a:t>Change Basics. </a:t>
            </a:r>
            <a:r>
              <a:rPr lang="en-US" dirty="0">
                <a:latin typeface="Calibri" panose="020F0502020204030204" pitchFamily="34" charset="0"/>
              </a:rPr>
              <a:t>United States Of America: ASTD Press.</a:t>
            </a:r>
          </a:p>
          <a:p>
            <a:pPr lvl="0" eaLnBrk="0" fontAlgn="base" hangingPunct="0">
              <a:spcBef>
                <a:spcPct val="0"/>
              </a:spcBef>
              <a:spcAft>
                <a:spcPct val="0"/>
              </a:spcAft>
            </a:pP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Sabanoglu, T. (2020). </a:t>
            </a:r>
            <a:r>
              <a:rPr lang="en-US" altLang="en-US" i="1" dirty="0">
                <a:latin typeface="Calibri" panose="020F0502020204030204" pitchFamily="34" charset="0"/>
                <a:ea typeface="Calibri" panose="020F0502020204030204" pitchFamily="34" charset="0"/>
                <a:cs typeface="Times New Roman" panose="02020603050405020304" pitchFamily="18" charset="0"/>
              </a:rPr>
              <a:t>Operating profit of Debenhams worldwide from financial years 2010 to 2018.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https://www.statista.com/statistics/466004/debenhams-operating-profit/</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26 05 2020].</a:t>
            </a:r>
          </a:p>
          <a:p>
            <a:pPr lvl="0" eaLnBrk="0" fontAlgn="base" hangingPunct="0">
              <a:spcBef>
                <a:spcPct val="0"/>
              </a:spcBef>
              <a:spcAft>
                <a:spcPct val="0"/>
              </a:spcAft>
            </a:pPr>
            <a:endParaRPr lang="en-GB" altLang="en-US" dirty="0"/>
          </a:p>
        </p:txBody>
      </p:sp>
    </p:spTree>
    <p:extLst>
      <p:ext uri="{BB962C8B-B14F-4D97-AF65-F5344CB8AC3E}">
        <p14:creationId xmlns:p14="http://schemas.microsoft.com/office/powerpoint/2010/main" val="38074678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6F18E3-B626-4E4F-B84D-A4298FBF21E7}"/>
              </a:ext>
            </a:extLst>
          </p:cNvPr>
          <p:cNvSpPr/>
          <p:nvPr/>
        </p:nvSpPr>
        <p:spPr>
          <a:xfrm>
            <a:off x="318052" y="870614"/>
            <a:ext cx="11555895" cy="3693319"/>
          </a:xfrm>
          <a:prstGeom prst="rect">
            <a:avLst/>
          </a:prstGeom>
        </p:spPr>
        <p:txBody>
          <a:bodyPr wrap="square">
            <a:spAutoFit/>
          </a:bodyPr>
          <a:lstStyle/>
          <a:p>
            <a:pPr eaLnBrk="0" fontAlgn="base" hangingPunct="0">
              <a:spcBef>
                <a:spcPct val="0"/>
              </a:spcBef>
              <a:spcAft>
                <a:spcPct val="0"/>
              </a:spcAft>
            </a:pPr>
            <a:r>
              <a:rPr lang="en-US" dirty="0">
                <a:latin typeface="Calibri" panose="020F0502020204030204" pitchFamily="34" charset="0"/>
              </a:rPr>
              <a:t>Singh, P. (2017). </a:t>
            </a:r>
            <a:r>
              <a:rPr lang="en-US" i="1" dirty="0">
                <a:latin typeface="Calibri" panose="020F0502020204030204" pitchFamily="34" charset="0"/>
              </a:rPr>
              <a:t>Debenhams announces new strategy to return to growth. </a:t>
            </a:r>
            <a:r>
              <a:rPr lang="en-US" dirty="0">
                <a:latin typeface="Calibri" panose="020F0502020204030204" pitchFamily="34" charset="0"/>
              </a:rPr>
              <a:t>[Online] </a:t>
            </a:r>
            <a:br>
              <a:rPr lang="en-US" dirty="0">
                <a:latin typeface="Calibri" panose="020F0502020204030204" pitchFamily="34" charset="0"/>
              </a:rPr>
            </a:br>
            <a:r>
              <a:rPr lang="en-US" dirty="0">
                <a:latin typeface="Calibri" panose="020F0502020204030204" pitchFamily="34" charset="0"/>
              </a:rPr>
              <a:t>Available at: </a:t>
            </a:r>
            <a:r>
              <a:rPr lang="en-US" u="sng" dirty="0">
                <a:latin typeface="Calibri" panose="020F0502020204030204" pitchFamily="34" charset="0"/>
              </a:rPr>
              <a:t>https://fashionunited.uk/news/business/debenhams-announces-new-strategy-to-return-to-growth/2017042024254</a:t>
            </a:r>
            <a:br>
              <a:rPr lang="en-US" dirty="0">
                <a:latin typeface="Calibri" panose="020F0502020204030204" pitchFamily="34" charset="0"/>
              </a:rPr>
            </a:br>
            <a:r>
              <a:rPr lang="en-US" dirty="0">
                <a:latin typeface="Calibri" panose="020F0502020204030204" pitchFamily="34" charset="0"/>
              </a:rPr>
              <a:t>[Accessed 28 05 2020].</a:t>
            </a:r>
            <a:endParaRPr lang="en-GB" dirty="0">
              <a:latin typeface="Calibri" panose="020F0502020204030204" pitchFamily="34" charset="0"/>
            </a:endParaRPr>
          </a:p>
          <a:p>
            <a:pPr lvl="0" eaLnBrk="0" fontAlgn="base" hangingPunct="0">
              <a:spcBef>
                <a:spcPct val="0"/>
              </a:spcBef>
              <a:spcAft>
                <a:spcPct val="0"/>
              </a:spcAft>
            </a:pP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Stevens, B. (2018). </a:t>
            </a:r>
            <a:r>
              <a:rPr lang="en-US" altLang="en-US" i="1" dirty="0">
                <a:latin typeface="Calibri" panose="020F0502020204030204" pitchFamily="34" charset="0"/>
                <a:ea typeface="Calibri" panose="020F0502020204030204" pitchFamily="34" charset="0"/>
                <a:cs typeface="Times New Roman" panose="02020603050405020304" pitchFamily="18" charset="0"/>
              </a:rPr>
              <a:t>Debenhams launches rebrand.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https://www.retailgazette.co.uk/blog/2018/09/debenhams-launches-rebrand/</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26 05 2020].</a:t>
            </a:r>
          </a:p>
          <a:p>
            <a:pPr lvl="0" eaLnBrk="0" fontAlgn="base" hangingPunct="0">
              <a:spcBef>
                <a:spcPct val="0"/>
              </a:spcBef>
              <a:spcAft>
                <a:spcPct val="0"/>
              </a:spcAft>
            </a:pPr>
            <a:endParaRPr lang="en-GB" altLang="en-US" dirty="0"/>
          </a:p>
          <a:p>
            <a:pPr lvl="0"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Sutherland, E. (2018). </a:t>
            </a:r>
            <a:r>
              <a:rPr lang="en-US" altLang="en-US" i="1" dirty="0">
                <a:latin typeface="Calibri" panose="020F0502020204030204" pitchFamily="34" charset="0"/>
                <a:ea typeface="Calibri" panose="020F0502020204030204" pitchFamily="34" charset="0"/>
                <a:cs typeface="Times New Roman" panose="02020603050405020304" pitchFamily="18" charset="0"/>
              </a:rPr>
              <a:t>Debenhams Redesigned – a mission to make shopping sociable.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https://www.drapersonline.com/business-operations/debenhams-redesigned-a-mission-to-make-shopping-sociable/7032307.article</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25 05 2020].</a:t>
            </a:r>
            <a:endParaRPr lang="en-GB" altLang="en-US" dirty="0"/>
          </a:p>
        </p:txBody>
      </p:sp>
    </p:spTree>
    <p:extLst>
      <p:ext uri="{BB962C8B-B14F-4D97-AF65-F5344CB8AC3E}">
        <p14:creationId xmlns:p14="http://schemas.microsoft.com/office/powerpoint/2010/main" val="1656773166"/>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Product Summary_Win32_RS v2" id="{4A4BC7BA-E104-48CF-9F11-CBBDF04784BE}" vid="{45BAD27F-A2E8-4282-99F2-C6ED447BF4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F46A686-309E-4CB8-8B43-0618CA3DC8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A6C788-C4FC-4FDC-8A35-3D0FEBD2EC4E}">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8043F881-A283-4804-BC69-C2CA14CA788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Product summary presentation</Template>
  <TotalTime>0</TotalTime>
  <Words>2132</Words>
  <Application>Microsoft Office PowerPoint</Application>
  <PresentationFormat>Widescreen</PresentationFormat>
  <Paragraphs>140</Paragraphs>
  <Slides>21</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Calibri Light</vt:lpstr>
      <vt:lpstr>Gill Sans MT</vt:lpstr>
      <vt:lpstr>Wingdings</vt:lpstr>
      <vt:lpstr>Wingdings 2</vt:lpstr>
      <vt:lpstr>DividendVTI</vt:lpstr>
      <vt:lpstr>Leading and implementing workplace change</vt:lpstr>
      <vt:lpstr>Debenhams </vt:lpstr>
      <vt:lpstr>PowerPoint Presentation</vt:lpstr>
      <vt:lpstr>PowerPoint Presentation</vt:lpstr>
      <vt:lpstr>Debenhams</vt:lpstr>
      <vt:lpstr>Current market position</vt:lpstr>
      <vt:lpstr>SWOT</vt:lpstr>
      <vt:lpstr>SWOT</vt:lpstr>
      <vt:lpstr>PESTLE </vt:lpstr>
      <vt:lpstr>Financial Impact </vt:lpstr>
      <vt:lpstr>Lewins model 1999</vt:lpstr>
      <vt:lpstr>Kotter's Model 1990</vt:lpstr>
      <vt:lpstr>PROSKIS MODEL  1998</vt:lpstr>
      <vt:lpstr>PowerPoint Presentation</vt:lpstr>
      <vt:lpstr>PowerPoint Presentation</vt:lpstr>
      <vt:lpstr>Redesigning Debenhams – Success or a failure</vt:lpstr>
      <vt:lpstr>Thank you</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2020-03-13T18:41:19Z</dcterms:created>
  <dcterms:modified xsi:type="dcterms:W3CDTF">2020-05-31T22:46:24Z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