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5"/>
  </p:notesMasterIdLst>
  <p:handoutMasterIdLst>
    <p:handoutMasterId r:id="rId26"/>
  </p:handoutMasterIdLst>
  <p:sldIdLst>
    <p:sldId id="256" r:id="rId2"/>
    <p:sldId id="258" r:id="rId3"/>
    <p:sldId id="269" r:id="rId4"/>
    <p:sldId id="264" r:id="rId5"/>
    <p:sldId id="262" r:id="rId6"/>
    <p:sldId id="273" r:id="rId7"/>
    <p:sldId id="259" r:id="rId8"/>
    <p:sldId id="278" r:id="rId9"/>
    <p:sldId id="260" r:id="rId10"/>
    <p:sldId id="261" r:id="rId11"/>
    <p:sldId id="272" r:id="rId12"/>
    <p:sldId id="263" r:id="rId13"/>
    <p:sldId id="274" r:id="rId14"/>
    <p:sldId id="277" r:id="rId15"/>
    <p:sldId id="267" r:id="rId16"/>
    <p:sldId id="270" r:id="rId17"/>
    <p:sldId id="271" r:id="rId18"/>
    <p:sldId id="265" r:id="rId19"/>
    <p:sldId id="266" r:id="rId20"/>
    <p:sldId id="268" r:id="rId21"/>
    <p:sldId id="276" r:id="rId22"/>
    <p:sldId id="275" r:id="rId23"/>
    <p:sldId id="279"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7A"/>
    <a:srgbClr val="009999"/>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85" autoAdjust="0"/>
    <p:restoredTop sz="94660"/>
  </p:normalViewPr>
  <p:slideViewPr>
    <p:cSldViewPr>
      <p:cViewPr varScale="1">
        <p:scale>
          <a:sx n="67" d="100"/>
          <a:sy n="67" d="100"/>
        </p:scale>
        <p:origin x="534" y="6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9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4780C32-21CE-4003-A780-D7A5FCD9EC45}" type="datetimeFigureOut">
              <a:rPr lang="en-GB" smtClean="0"/>
              <a:t>08/10/2018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941BBB5F-BD35-44F1-AA0E-0B06D05E1F06}" type="slidenum">
              <a:rPr lang="en-GB" smtClean="0"/>
              <a:t>‹#›</a:t>
            </a:fld>
            <a:endParaRPr lang="en-GB"/>
          </a:p>
        </p:txBody>
      </p:sp>
    </p:spTree>
    <p:extLst>
      <p:ext uri="{BB962C8B-B14F-4D97-AF65-F5344CB8AC3E}">
        <p14:creationId xmlns:p14="http://schemas.microsoft.com/office/powerpoint/2010/main" val="16538293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CF8DF7D-AF9A-4DDA-A6F4-68D8F477C28A}" type="datetimeFigureOut">
              <a:rPr lang="en-GB" smtClean="0"/>
              <a:pPr/>
              <a:t>08/10/2018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B8EA0BA-546D-4034-8669-34E565FD8A61}" type="slidenum">
              <a:rPr lang="en-GB" smtClean="0"/>
              <a:pPr/>
              <a:t>‹#›</a:t>
            </a:fld>
            <a:endParaRPr lang="en-GB"/>
          </a:p>
        </p:txBody>
      </p:sp>
    </p:spTree>
    <p:extLst>
      <p:ext uri="{BB962C8B-B14F-4D97-AF65-F5344CB8AC3E}">
        <p14:creationId xmlns:p14="http://schemas.microsoft.com/office/powerpoint/2010/main" val="1994892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B8EA0BA-546D-4034-8669-34E565FD8A61}" type="slidenum">
              <a:rPr lang="en-GB" smtClean="0"/>
              <a:pPr/>
              <a:t>12</a:t>
            </a:fld>
            <a:endParaRPr lang="en-GB"/>
          </a:p>
        </p:txBody>
      </p:sp>
    </p:spTree>
    <p:extLst>
      <p:ext uri="{BB962C8B-B14F-4D97-AF65-F5344CB8AC3E}">
        <p14:creationId xmlns:p14="http://schemas.microsoft.com/office/powerpoint/2010/main" val="2055171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B8EA0BA-546D-4034-8669-34E565FD8A61}" type="slidenum">
              <a:rPr lang="en-GB" smtClean="0"/>
              <a:pPr/>
              <a:t>17</a:t>
            </a:fld>
            <a:endParaRPr lang="en-GB"/>
          </a:p>
        </p:txBody>
      </p:sp>
    </p:spTree>
    <p:extLst>
      <p:ext uri="{BB962C8B-B14F-4D97-AF65-F5344CB8AC3E}">
        <p14:creationId xmlns:p14="http://schemas.microsoft.com/office/powerpoint/2010/main" val="2855324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32C9A460-D9F4-4361-8F84-123E12884EF7}" type="datetimeFigureOut">
              <a:rPr lang="en-GB" smtClean="0"/>
              <a:pPr/>
              <a:t>08/10/2018</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88ADE0C5-6A6A-4068-9056-E55CC21123B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2C9A460-D9F4-4361-8F84-123E12884EF7}" type="datetimeFigureOut">
              <a:rPr lang="en-GB" smtClean="0"/>
              <a:pPr/>
              <a:t>08/10/2018</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D7A"/>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32C9A460-D9F4-4361-8F84-123E12884EF7}" type="datetimeFigureOut">
              <a:rPr lang="en-GB" smtClean="0"/>
              <a:pPr/>
              <a:t>08/10/2018</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88ADE0C5-6A6A-4068-9056-E55CC21123B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5365204"/>
            <a:ext cx="8079432" cy="1456184"/>
          </a:xfrm>
        </p:spPr>
        <p:txBody>
          <a:bodyPr>
            <a:normAutofit/>
          </a:bodyPr>
          <a:lstStyle/>
          <a:p>
            <a:r>
              <a:rPr lang="en-GB" sz="4800" dirty="0">
                <a:solidFill>
                  <a:schemeClr val="accent4">
                    <a:lumMod val="50000"/>
                  </a:schemeClr>
                </a:solidFill>
                <a:latin typeface="Felix Titling" panose="04060505060202020A04" pitchFamily="82" charset="0"/>
              </a:rPr>
              <a:t>The pardoner’s Tale </a:t>
            </a:r>
          </a:p>
        </p:txBody>
      </p:sp>
      <p:sp>
        <p:nvSpPr>
          <p:cNvPr id="3" name="Subtitle 2"/>
          <p:cNvSpPr>
            <a:spLocks noGrp="1"/>
          </p:cNvSpPr>
          <p:nvPr>
            <p:ph type="subTitle" idx="1"/>
          </p:nvPr>
        </p:nvSpPr>
        <p:spPr>
          <a:xfrm>
            <a:off x="683568" y="6093296"/>
            <a:ext cx="8151440" cy="476672"/>
          </a:xfrm>
        </p:spPr>
        <p:txBody>
          <a:bodyPr>
            <a:normAutofit/>
          </a:bodyPr>
          <a:lstStyle/>
          <a:p>
            <a:pPr algn="r"/>
            <a:r>
              <a:rPr lang="en-GB" sz="1800" dirty="0">
                <a:solidFill>
                  <a:schemeClr val="bg1"/>
                </a:solidFill>
                <a:latin typeface="Century Gothic" pitchFamily="34" charset="0"/>
              </a:rPr>
              <a:t>HPEN6001/5001 DEBATING MEDIEVAL IDENTITIES</a:t>
            </a:r>
            <a:endParaRPr lang="en-GB" sz="1800" dirty="0">
              <a:solidFill>
                <a:schemeClr val="bg1"/>
              </a:solidFill>
            </a:endParaRPr>
          </a:p>
        </p:txBody>
      </p:sp>
      <p:sp>
        <p:nvSpPr>
          <p:cNvPr id="6" name="Rectangle 5"/>
          <p:cNvSpPr/>
          <p:nvPr/>
        </p:nvSpPr>
        <p:spPr>
          <a:xfrm>
            <a:off x="6444208" y="3658368"/>
            <a:ext cx="2555776" cy="923330"/>
          </a:xfrm>
          <a:prstGeom prst="rect">
            <a:avLst/>
          </a:prstGeom>
        </p:spPr>
        <p:txBody>
          <a:bodyPr wrap="square">
            <a:spAutoFit/>
          </a:bodyPr>
          <a:lstStyle/>
          <a:p>
            <a:pPr algn="r"/>
            <a:r>
              <a:rPr lang="en-GB" b="1" i="1" dirty="0"/>
              <a:t>The Triumph of Death</a:t>
            </a:r>
            <a:r>
              <a:rPr lang="en-GB" b="1" dirty="0"/>
              <a:t>,</a:t>
            </a:r>
          </a:p>
          <a:p>
            <a:pPr algn="r"/>
            <a:r>
              <a:rPr lang="en-GB" b="1" dirty="0"/>
              <a:t>Brueghel the Elder, </a:t>
            </a:r>
            <a:r>
              <a:rPr lang="en-GB" b="1" dirty="0" smtClean="0"/>
              <a:t>1562</a:t>
            </a:r>
            <a:r>
              <a:rPr lang="en-GB" b="1" dirty="0"/>
              <a:t> </a:t>
            </a:r>
            <a:endParaRPr lang="en-GB" dirty="0"/>
          </a:p>
        </p:txBody>
      </p:sp>
      <p:pic>
        <p:nvPicPr>
          <p:cNvPr id="7" name="Picture 6" descr="triumph of death.jpg"/>
          <p:cNvPicPr>
            <a:picLocks noChangeAspect="1"/>
          </p:cNvPicPr>
          <p:nvPr/>
        </p:nvPicPr>
        <p:blipFill>
          <a:blip r:embed="rId2" cstate="print"/>
          <a:stretch>
            <a:fillRect/>
          </a:stretch>
        </p:blipFill>
        <p:spPr>
          <a:xfrm>
            <a:off x="539552" y="548680"/>
            <a:ext cx="5659576" cy="40324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bg1"/>
                </a:solidFill>
              </a:rPr>
              <a:t>Learning outcomes</a:t>
            </a:r>
          </a:p>
        </p:txBody>
      </p:sp>
      <p:sp>
        <p:nvSpPr>
          <p:cNvPr id="6" name="Content Placeholder 1">
            <a:extLst>
              <a:ext uri="{FF2B5EF4-FFF2-40B4-BE49-F238E27FC236}">
                <a16:creationId xmlns:a16="http://schemas.microsoft.com/office/drawing/2014/main" xmlns="" id="{95728451-4CE7-4284-A574-A93023EDE561}"/>
              </a:ext>
            </a:extLst>
          </p:cNvPr>
          <p:cNvSpPr>
            <a:spLocks noGrp="1"/>
          </p:cNvSpPr>
          <p:nvPr>
            <p:ph idx="1"/>
          </p:nvPr>
        </p:nvSpPr>
        <p:spPr>
          <a:xfrm>
            <a:off x="373274" y="1556792"/>
            <a:ext cx="8397452" cy="4464496"/>
          </a:xfrm>
        </p:spPr>
        <p:txBody>
          <a:bodyPr>
            <a:normAutofit/>
          </a:bodyPr>
          <a:lstStyle/>
          <a:p>
            <a:pPr marL="18288" indent="0">
              <a:buNone/>
            </a:pPr>
            <a:r>
              <a:rPr lang="en-GB" sz="2400" i="1" dirty="0">
                <a:effectLst/>
                <a:latin typeface="+mn-lt"/>
              </a:rPr>
              <a:t>Upon the successful completion of this module, the student should be able to </a:t>
            </a:r>
            <a:r>
              <a:rPr lang="en-GB" sz="2800" i="1" dirty="0">
                <a:effectLst/>
                <a:latin typeface="+mn-lt"/>
              </a:rPr>
              <a:t>:</a:t>
            </a:r>
          </a:p>
          <a:p>
            <a:pPr marL="18288" indent="0">
              <a:buNone/>
            </a:pPr>
            <a:endParaRPr lang="en-GB" sz="2000" i="1" dirty="0">
              <a:effectLst/>
            </a:endParaRPr>
          </a:p>
          <a:p>
            <a:pPr marL="0" indent="0">
              <a:lnSpc>
                <a:spcPct val="100000"/>
              </a:lnSpc>
              <a:spcBef>
                <a:spcPts val="0"/>
              </a:spcBef>
              <a:spcAft>
                <a:spcPts val="600"/>
              </a:spcAft>
              <a:buNone/>
            </a:pPr>
            <a:r>
              <a:rPr lang="en-GB" sz="2000" dirty="0">
                <a:latin typeface="Century Gothic" pitchFamily="34" charset="0"/>
              </a:rPr>
              <a:t>1. 	</a:t>
            </a:r>
            <a:r>
              <a:rPr lang="en-GB" sz="2200" dirty="0">
                <a:latin typeface="Century Gothic" pitchFamily="34" charset="0"/>
              </a:rPr>
              <a:t>Demonstrate a sound knowledge of a range of texts 	from </a:t>
            </a:r>
            <a:r>
              <a:rPr lang="en-GB" sz="2200" i="1" dirty="0">
                <a:latin typeface="Century Gothic" pitchFamily="34" charset="0"/>
              </a:rPr>
              <a:t>The Canterbury Tales </a:t>
            </a:r>
            <a:r>
              <a:rPr lang="en-GB" sz="2200" dirty="0">
                <a:latin typeface="Century Gothic" pitchFamily="34" charset="0"/>
              </a:rPr>
              <a:t>highlighting Chaucer’s 	narrative concern with unstable class and gender 	identities.</a:t>
            </a:r>
          </a:p>
          <a:p>
            <a:pPr marL="457200" indent="-457200">
              <a:lnSpc>
                <a:spcPct val="100000"/>
              </a:lnSpc>
              <a:spcBef>
                <a:spcPts val="0"/>
              </a:spcBef>
              <a:spcAft>
                <a:spcPts val="600"/>
              </a:spcAft>
              <a:buFont typeface="+mj-lt"/>
              <a:buAutoNum type="arabicPeriod"/>
            </a:pPr>
            <a:endParaRPr lang="en-GB" sz="2200" dirty="0">
              <a:latin typeface="Century Gothic" pitchFamily="34" charset="0"/>
            </a:endParaRPr>
          </a:p>
          <a:p>
            <a:pPr marL="0" indent="0">
              <a:lnSpc>
                <a:spcPct val="100000"/>
              </a:lnSpc>
              <a:spcBef>
                <a:spcPts val="0"/>
              </a:spcBef>
              <a:spcAft>
                <a:spcPts val="600"/>
              </a:spcAft>
              <a:buNone/>
            </a:pPr>
            <a:r>
              <a:rPr lang="en-GB" sz="2200" dirty="0">
                <a:latin typeface="Century Gothic" pitchFamily="34" charset="0"/>
              </a:rPr>
              <a:t>2. 	Show a secure knowledge and critical understanding 	of political and socio-cultural contexts that triggered 	Chaucer’s exploration of key medieval forms</a:t>
            </a:r>
            <a:endParaRPr lang="en-GB" sz="2200" i="1" dirty="0">
              <a:latin typeface="Century Gothic" pitchFamily="34" charset="0"/>
            </a:endParaRPr>
          </a:p>
          <a:p>
            <a:pPr marL="18288" indent="0">
              <a:buNone/>
            </a:pPr>
            <a:endParaRPr lang="en-GB" dirty="0">
              <a:effectLs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55448"/>
            <a:ext cx="8147248" cy="1252728"/>
          </a:xfrm>
        </p:spPr>
        <p:txBody>
          <a:bodyPr>
            <a:noAutofit/>
          </a:bodyPr>
          <a:lstStyle/>
          <a:p>
            <a:pPr algn="ctr"/>
            <a:r>
              <a:rPr lang="en-GB" sz="4000" dirty="0">
                <a:solidFill>
                  <a:schemeClr val="bg1"/>
                </a:solidFill>
              </a:rPr>
              <a:t>Social instability after the plague (‘the Death’)</a:t>
            </a:r>
          </a:p>
        </p:txBody>
      </p:sp>
      <p:sp>
        <p:nvSpPr>
          <p:cNvPr id="3" name="Content Placeholder 2"/>
          <p:cNvSpPr>
            <a:spLocks noGrp="1"/>
          </p:cNvSpPr>
          <p:nvPr>
            <p:ph idx="1"/>
          </p:nvPr>
        </p:nvSpPr>
        <p:spPr>
          <a:xfrm>
            <a:off x="179512" y="1556792"/>
            <a:ext cx="8712968" cy="5301208"/>
          </a:xfrm>
        </p:spPr>
        <p:txBody>
          <a:bodyPr>
            <a:normAutofit fontScale="77500" lnSpcReduction="20000"/>
          </a:bodyPr>
          <a:lstStyle/>
          <a:p>
            <a:pPr>
              <a:buNone/>
            </a:pPr>
            <a:r>
              <a:rPr lang="en-GB" sz="3100" dirty="0"/>
              <a:t>William of </a:t>
            </a:r>
            <a:r>
              <a:rPr lang="en-GB" sz="3100" dirty="0" err="1"/>
              <a:t>Dene</a:t>
            </a:r>
            <a:r>
              <a:rPr lang="en-GB" sz="3100" dirty="0"/>
              <a:t>, a monk of Rochester, wrote in his chronicle of the</a:t>
            </a:r>
          </a:p>
          <a:p>
            <a:pPr>
              <a:buNone/>
            </a:pPr>
            <a:r>
              <a:rPr lang="en-GB" sz="3100" dirty="0"/>
              <a:t>decadence which ensued </a:t>
            </a:r>
            <a:r>
              <a:rPr lang="en-GB" sz="3100" b="1" dirty="0">
                <a:solidFill>
                  <a:schemeClr val="bg1"/>
                </a:solidFill>
              </a:rPr>
              <a:t>after the plague </a:t>
            </a:r>
            <a:r>
              <a:rPr lang="en-GB" sz="3100" dirty="0"/>
              <a:t>in Kent: </a:t>
            </a:r>
          </a:p>
          <a:p>
            <a:pPr>
              <a:buNone/>
            </a:pPr>
            <a:endParaRPr lang="en-GB" sz="1500" dirty="0"/>
          </a:p>
          <a:p>
            <a:pPr>
              <a:buNone/>
            </a:pPr>
            <a:r>
              <a:rPr lang="en-GB" sz="3100" dirty="0"/>
              <a:t>	The entire population, or the greater part of it, has become even more depraved, more prone to every kind of vice, more ready to indulge in evil and sinfulness, without a thought of death, or of the plague which is just over, or even of their own salvation." </a:t>
            </a:r>
            <a:endParaRPr lang="en-GB" sz="2600" dirty="0"/>
          </a:p>
          <a:p>
            <a:pPr>
              <a:buNone/>
            </a:pPr>
            <a:endParaRPr lang="en-GB" sz="1800" dirty="0"/>
          </a:p>
          <a:p>
            <a:pPr>
              <a:buNone/>
            </a:pPr>
            <a:r>
              <a:rPr lang="en-GB" sz="3100" dirty="0"/>
              <a:t>And </a:t>
            </a:r>
            <a:r>
              <a:rPr lang="en-GB" sz="3100" dirty="0" err="1"/>
              <a:t>Walsingham</a:t>
            </a:r>
            <a:r>
              <a:rPr lang="en-GB" sz="3100" dirty="0"/>
              <a:t> described the </a:t>
            </a:r>
            <a:r>
              <a:rPr lang="en-GB" sz="3100" b="1" dirty="0">
                <a:solidFill>
                  <a:schemeClr val="bg1"/>
                </a:solidFill>
              </a:rPr>
              <a:t>post-plague Londoners </a:t>
            </a:r>
            <a:r>
              <a:rPr lang="en-GB" sz="3100" dirty="0"/>
              <a:t>thus: “They were of all people the most proud, arrogant and greedy, disbelieving in God, disbelieving in ancient custom”</a:t>
            </a:r>
          </a:p>
          <a:p>
            <a:pPr>
              <a:buNone/>
            </a:pPr>
            <a:endParaRPr lang="en-GB" sz="1800" dirty="0"/>
          </a:p>
          <a:p>
            <a:pPr>
              <a:buNone/>
            </a:pPr>
            <a:r>
              <a:rPr lang="en-GB" sz="3100" dirty="0"/>
              <a:t>Such actions and attitudes were surely perceived by sensible observers</a:t>
            </a:r>
          </a:p>
          <a:p>
            <a:pPr>
              <a:buNone/>
            </a:pPr>
            <a:r>
              <a:rPr lang="en-GB" sz="3100" dirty="0"/>
              <a:t>as both sinful and suicidal, but all accounts suggest that in showing </a:t>
            </a:r>
          </a:p>
          <a:p>
            <a:pPr>
              <a:buNone/>
            </a:pPr>
            <a:r>
              <a:rPr lang="en-GB" sz="3100" dirty="0"/>
              <a:t>his rioters carousing in a tavern, Chaucer was merely being a realist, </a:t>
            </a:r>
          </a:p>
          <a:p>
            <a:pPr>
              <a:buNone/>
            </a:pPr>
            <a:r>
              <a:rPr lang="en-GB" sz="3100" dirty="0"/>
              <a:t>for such </a:t>
            </a:r>
            <a:r>
              <a:rPr lang="en-GB" sz="3100" dirty="0" err="1"/>
              <a:t>behavior</a:t>
            </a:r>
            <a:r>
              <a:rPr lang="en-GB" sz="3100" dirty="0"/>
              <a:t> was apparently common.</a:t>
            </a:r>
          </a:p>
          <a:p>
            <a:pPr>
              <a:buNone/>
            </a:pPr>
            <a:endParaRPr lang="en-GB" sz="1500" dirty="0"/>
          </a:p>
          <a:p>
            <a:pPr>
              <a:buNone/>
            </a:pPr>
            <a:r>
              <a:rPr lang="en-GB" sz="2600" dirty="0"/>
              <a:t>	Peter G. </a:t>
            </a:r>
            <a:r>
              <a:rPr lang="en-GB" sz="2600" dirty="0" err="1"/>
              <a:t>Beidler</a:t>
            </a:r>
            <a:r>
              <a:rPr lang="en-GB" sz="2600" dirty="0"/>
              <a:t>  ‘The Plague and Chaucer's Pardoner’, </a:t>
            </a:r>
            <a:r>
              <a:rPr lang="en-GB" sz="2600" i="1" dirty="0"/>
              <a:t>The Chaucer Review</a:t>
            </a:r>
            <a:r>
              <a:rPr lang="en-GB" sz="2600" dirty="0"/>
              <a:t>, </a:t>
            </a:r>
          </a:p>
          <a:p>
            <a:pPr>
              <a:buNone/>
            </a:pPr>
            <a:r>
              <a:rPr lang="en-GB" sz="2600" dirty="0"/>
              <a:t>	Vol. 16, No. 3 (Winter, 1982), pp. 257-269</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5448"/>
            <a:ext cx="8964488" cy="1252728"/>
          </a:xfrm>
        </p:spPr>
        <p:txBody>
          <a:bodyPr>
            <a:noAutofit/>
          </a:bodyPr>
          <a:lstStyle/>
          <a:p>
            <a:pPr algn="ctr"/>
            <a:r>
              <a:rPr lang="en-GB" sz="4000" dirty="0">
                <a:solidFill>
                  <a:schemeClr val="bg1"/>
                </a:solidFill>
              </a:rPr>
              <a:t>Tragedy &amp; Comedy in </a:t>
            </a:r>
            <a:br>
              <a:rPr lang="en-GB" sz="4000" dirty="0">
                <a:solidFill>
                  <a:schemeClr val="bg1"/>
                </a:solidFill>
              </a:rPr>
            </a:br>
            <a:r>
              <a:rPr lang="en-GB" sz="4800" b="0" i="1" dirty="0">
                <a:solidFill>
                  <a:schemeClr val="bg1"/>
                </a:solidFill>
                <a:latin typeface="+mn-lt"/>
              </a:rPr>
              <a:t>The</a:t>
            </a:r>
            <a:r>
              <a:rPr lang="en-GB" sz="4800" b="0" dirty="0">
                <a:solidFill>
                  <a:schemeClr val="bg1"/>
                </a:solidFill>
              </a:rPr>
              <a:t> </a:t>
            </a:r>
            <a:r>
              <a:rPr lang="en-GB" sz="4800" b="0" i="1" dirty="0">
                <a:solidFill>
                  <a:schemeClr val="bg1"/>
                </a:solidFill>
                <a:latin typeface="+mn-lt"/>
              </a:rPr>
              <a:t>Canterbury  Tales</a:t>
            </a:r>
          </a:p>
        </p:txBody>
      </p:sp>
      <p:sp>
        <p:nvSpPr>
          <p:cNvPr id="3" name="Content Placeholder 2"/>
          <p:cNvSpPr>
            <a:spLocks noGrp="1"/>
          </p:cNvSpPr>
          <p:nvPr>
            <p:ph idx="1"/>
          </p:nvPr>
        </p:nvSpPr>
        <p:spPr>
          <a:xfrm>
            <a:off x="0" y="1484784"/>
            <a:ext cx="9118848" cy="5373216"/>
          </a:xfrm>
        </p:spPr>
        <p:txBody>
          <a:bodyPr>
            <a:normAutofit fontScale="77500" lnSpcReduction="20000"/>
          </a:bodyPr>
          <a:lstStyle/>
          <a:p>
            <a:pPr marL="88900" indent="0" algn="ctr">
              <a:buNone/>
              <a:tabLst>
                <a:tab pos="88900" algn="l"/>
              </a:tabLst>
            </a:pPr>
            <a:r>
              <a:rPr lang="en-GB" sz="3300" b="1" dirty="0">
                <a:solidFill>
                  <a:schemeClr val="bg1"/>
                </a:solidFill>
              </a:rPr>
              <a:t>Medieval relation of individual to the cosmic/divine order; tragic fall &amp; wheel of fortune; comedy &amp; ‘blissful’ ending </a:t>
            </a:r>
          </a:p>
          <a:p>
            <a:pPr>
              <a:buNone/>
            </a:pPr>
            <a:r>
              <a:rPr lang="en-GB" sz="2800" dirty="0"/>
              <a:t>		KT     MT tragedy to comedy;  Mk</a:t>
            </a:r>
            <a:r>
              <a:rPr lang="en-GB" sz="2800" b="1" dirty="0">
                <a:solidFill>
                  <a:schemeClr val="bg1"/>
                </a:solidFill>
              </a:rPr>
              <a:t>      </a:t>
            </a:r>
            <a:r>
              <a:rPr lang="en-GB" sz="2800" dirty="0"/>
              <a:t>NP tragedy to false pardon  </a:t>
            </a:r>
          </a:p>
          <a:p>
            <a:pPr>
              <a:buNone/>
            </a:pPr>
            <a:endParaRPr lang="en-GB" sz="2800" b="1" dirty="0"/>
          </a:p>
          <a:p>
            <a:pPr>
              <a:spcAft>
                <a:spcPts val="600"/>
              </a:spcAft>
            </a:pPr>
            <a:r>
              <a:rPr lang="en-GB" sz="3000" dirty="0"/>
              <a:t>Debates between ideal (KT;) &amp; material worlds (MT/RT/CT &amp; WBP)</a:t>
            </a:r>
          </a:p>
          <a:p>
            <a:pPr>
              <a:spcAft>
                <a:spcPts val="600"/>
              </a:spcAft>
            </a:pPr>
            <a:r>
              <a:rPr lang="en-GB" sz="3000" dirty="0"/>
              <a:t>Fortune/chance (KT, PT); </a:t>
            </a:r>
          </a:p>
          <a:p>
            <a:pPr>
              <a:spcAft>
                <a:spcPts val="600"/>
              </a:spcAft>
            </a:pPr>
            <a:r>
              <a:rPr lang="en-GB" sz="3000" dirty="0"/>
              <a:t>The value of human delight (MT)</a:t>
            </a:r>
          </a:p>
          <a:p>
            <a:pPr>
              <a:spcAft>
                <a:spcPts val="600"/>
              </a:spcAft>
            </a:pPr>
            <a:r>
              <a:rPr lang="en-GB" sz="3000" dirty="0"/>
              <a:t>Manipulation and materialism (ST, RT, CT)</a:t>
            </a:r>
          </a:p>
          <a:p>
            <a:pPr>
              <a:spcAft>
                <a:spcPts val="600"/>
              </a:spcAft>
            </a:pPr>
            <a:r>
              <a:rPr lang="en-GB" sz="3000" dirty="0"/>
              <a:t>Debates about Predestination and freewill (NPT)</a:t>
            </a:r>
          </a:p>
          <a:p>
            <a:pPr>
              <a:spcAft>
                <a:spcPts val="600"/>
              </a:spcAft>
            </a:pPr>
            <a:r>
              <a:rPr lang="en-GB" sz="3000" dirty="0"/>
              <a:t>The significance of story (</a:t>
            </a:r>
            <a:r>
              <a:rPr lang="en-GB" sz="3000" i="1" dirty="0"/>
              <a:t>CT</a:t>
            </a:r>
            <a:r>
              <a:rPr lang="en-GB" sz="3000" dirty="0"/>
              <a:t> as a whole; NP in particular – we only know him through his tale)</a:t>
            </a:r>
          </a:p>
          <a:p>
            <a:pPr>
              <a:spcAft>
                <a:spcPts val="600"/>
              </a:spcAft>
            </a:pPr>
            <a:r>
              <a:rPr lang="en-GB" sz="3000" dirty="0"/>
              <a:t>The significance of the individual (</a:t>
            </a:r>
            <a:r>
              <a:rPr lang="en-GB" sz="3000" i="1" dirty="0"/>
              <a:t>CT</a:t>
            </a:r>
            <a:r>
              <a:rPr lang="en-GB" sz="3000" dirty="0"/>
              <a:t> as a whole; WB in particular we only really know her through her prologue)</a:t>
            </a:r>
          </a:p>
          <a:p>
            <a:pPr>
              <a:spcAft>
                <a:spcPts val="600"/>
              </a:spcAft>
            </a:pPr>
            <a:r>
              <a:rPr lang="en-GB" sz="3000" dirty="0"/>
              <a:t> defining individual through relationship with genre placed in their mouths (all characters; here drastically focused through Pardoner )</a:t>
            </a:r>
          </a:p>
        </p:txBody>
      </p:sp>
      <p:cxnSp>
        <p:nvCxnSpPr>
          <p:cNvPr id="6" name="Straight Arrow Connector 5"/>
          <p:cNvCxnSpPr/>
          <p:nvPr/>
        </p:nvCxnSpPr>
        <p:spPr>
          <a:xfrm>
            <a:off x="4788024" y="2315876"/>
            <a:ext cx="28803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1403648" y="2348880"/>
            <a:ext cx="28803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507288" cy="1152128"/>
          </a:xfrm>
        </p:spPr>
        <p:txBody>
          <a:bodyPr>
            <a:normAutofit fontScale="90000"/>
          </a:bodyPr>
          <a:lstStyle/>
          <a:p>
            <a:pPr algn="ctr"/>
            <a:r>
              <a:rPr lang="en-GB" sz="3600" dirty="0">
                <a:solidFill>
                  <a:schemeClr val="bg1"/>
                </a:solidFill>
              </a:rPr>
              <a:t>The Certainty of the Natural Order set against the Momentary Human Life </a:t>
            </a:r>
            <a:endParaRPr lang="en-GB" dirty="0">
              <a:solidFill>
                <a:schemeClr val="bg1"/>
              </a:solidFill>
            </a:endParaRPr>
          </a:p>
        </p:txBody>
      </p:sp>
      <p:sp>
        <p:nvSpPr>
          <p:cNvPr id="5" name="Rectangle 4"/>
          <p:cNvSpPr/>
          <p:nvPr/>
        </p:nvSpPr>
        <p:spPr>
          <a:xfrm>
            <a:off x="0" y="1318206"/>
            <a:ext cx="9157951" cy="5755422"/>
          </a:xfrm>
          <a:prstGeom prst="rect">
            <a:avLst/>
          </a:prstGeom>
          <a:solidFill>
            <a:srgbClr val="007D7A"/>
          </a:solidFill>
        </p:spPr>
        <p:txBody>
          <a:bodyPr wrap="square">
            <a:spAutoFit/>
          </a:bodyPr>
          <a:lstStyle/>
          <a:p>
            <a:pPr marL="354013">
              <a:buNone/>
            </a:pPr>
            <a:r>
              <a:rPr lang="en-GB" sz="2400" dirty="0" err="1"/>
              <a:t>Whan</a:t>
            </a:r>
            <a:r>
              <a:rPr lang="en-GB" sz="2400" dirty="0"/>
              <a:t> that </a:t>
            </a:r>
            <a:r>
              <a:rPr lang="en-GB" sz="2400" dirty="0" err="1"/>
              <a:t>aprill</a:t>
            </a:r>
            <a:r>
              <a:rPr lang="en-GB" sz="2400" dirty="0"/>
              <a:t> with his </a:t>
            </a:r>
            <a:r>
              <a:rPr lang="en-GB" sz="2400" dirty="0" err="1"/>
              <a:t>shoures</a:t>
            </a:r>
            <a:r>
              <a:rPr lang="en-GB" sz="2400" dirty="0"/>
              <a:t> </a:t>
            </a:r>
            <a:r>
              <a:rPr lang="en-GB" sz="2400" dirty="0" err="1"/>
              <a:t>soote</a:t>
            </a:r>
            <a:r>
              <a:rPr lang="en-GB" sz="2400" dirty="0"/>
              <a:t/>
            </a:r>
            <a:br>
              <a:rPr lang="en-GB" sz="2400" dirty="0"/>
            </a:br>
            <a:r>
              <a:rPr lang="en-GB" sz="2400" dirty="0"/>
              <a:t>The </a:t>
            </a:r>
            <a:r>
              <a:rPr lang="en-GB" sz="2400" dirty="0" err="1"/>
              <a:t>droghte</a:t>
            </a:r>
            <a:r>
              <a:rPr lang="en-GB" sz="2400" dirty="0"/>
              <a:t> of march hath </a:t>
            </a:r>
            <a:r>
              <a:rPr lang="en-GB" sz="2400" dirty="0" err="1"/>
              <a:t>perced</a:t>
            </a:r>
            <a:r>
              <a:rPr lang="en-GB" sz="2400" dirty="0"/>
              <a:t> to the </a:t>
            </a:r>
            <a:r>
              <a:rPr lang="en-GB" sz="2400" dirty="0" err="1"/>
              <a:t>roote</a:t>
            </a:r>
            <a:r>
              <a:rPr lang="en-GB" sz="2400" dirty="0"/>
              <a:t>,</a:t>
            </a:r>
            <a:br>
              <a:rPr lang="en-GB" sz="2400" dirty="0"/>
            </a:br>
            <a:r>
              <a:rPr lang="en-GB" sz="2400" dirty="0"/>
              <a:t>And bathed every </a:t>
            </a:r>
            <a:r>
              <a:rPr lang="en-GB" sz="2400" dirty="0" err="1"/>
              <a:t>veyne</a:t>
            </a:r>
            <a:r>
              <a:rPr lang="en-GB" sz="2400" dirty="0"/>
              <a:t> in </a:t>
            </a:r>
            <a:r>
              <a:rPr lang="en-GB" sz="2400" dirty="0" err="1"/>
              <a:t>swich</a:t>
            </a:r>
            <a:r>
              <a:rPr lang="en-GB" sz="2400" dirty="0"/>
              <a:t> </a:t>
            </a:r>
            <a:r>
              <a:rPr lang="en-GB" sz="2400" dirty="0" err="1"/>
              <a:t>licour</a:t>
            </a:r>
            <a:r>
              <a:rPr lang="en-GB" sz="2400" dirty="0"/>
              <a:t/>
            </a:r>
            <a:br>
              <a:rPr lang="en-GB" sz="2400" dirty="0"/>
            </a:br>
            <a:r>
              <a:rPr lang="en-GB" sz="2400" dirty="0"/>
              <a:t>Of which </a:t>
            </a:r>
            <a:r>
              <a:rPr lang="en-GB" sz="2400" dirty="0" err="1"/>
              <a:t>vertu</a:t>
            </a:r>
            <a:r>
              <a:rPr lang="en-GB" sz="2400" dirty="0"/>
              <a:t> </a:t>
            </a:r>
            <a:r>
              <a:rPr lang="en-GB" sz="2400" dirty="0" err="1"/>
              <a:t>engendred</a:t>
            </a:r>
            <a:r>
              <a:rPr lang="en-GB" sz="2400" dirty="0"/>
              <a:t> is the flour;</a:t>
            </a:r>
            <a:endParaRPr lang="en-GB" sz="1100" dirty="0"/>
          </a:p>
          <a:p>
            <a:pPr marL="354013"/>
            <a:r>
              <a:rPr lang="en-GB" sz="1100" dirty="0"/>
              <a:t>……….</a:t>
            </a:r>
          </a:p>
          <a:p>
            <a:pPr marL="354013">
              <a:buNone/>
            </a:pPr>
            <a:r>
              <a:rPr lang="en-GB" sz="2400" dirty="0"/>
              <a:t>	</a:t>
            </a:r>
            <a:r>
              <a:rPr lang="en-GB" sz="2400" dirty="0" err="1"/>
              <a:t>Thanne</a:t>
            </a:r>
            <a:r>
              <a:rPr lang="en-GB" sz="2400" dirty="0"/>
              <a:t> </a:t>
            </a:r>
            <a:r>
              <a:rPr lang="en-GB" sz="2400" dirty="0" err="1"/>
              <a:t>longen</a:t>
            </a:r>
            <a:r>
              <a:rPr lang="en-GB" sz="2400" dirty="0"/>
              <a:t> folk to goon on pilgrimages,</a:t>
            </a:r>
            <a:br>
              <a:rPr lang="en-GB" sz="2400" dirty="0"/>
            </a:br>
            <a:r>
              <a:rPr lang="en-GB" sz="2400" dirty="0"/>
              <a:t>And </a:t>
            </a:r>
            <a:r>
              <a:rPr lang="en-GB" sz="2400" dirty="0" err="1"/>
              <a:t>palmeres</a:t>
            </a:r>
            <a:r>
              <a:rPr lang="en-GB" sz="2400" dirty="0"/>
              <a:t> for to </a:t>
            </a:r>
            <a:r>
              <a:rPr lang="en-GB" sz="2400" dirty="0" err="1"/>
              <a:t>seken</a:t>
            </a:r>
            <a:r>
              <a:rPr lang="en-GB" sz="2400" dirty="0"/>
              <a:t> </a:t>
            </a:r>
            <a:r>
              <a:rPr lang="en-GB" sz="2400" dirty="0" err="1"/>
              <a:t>straunge</a:t>
            </a:r>
            <a:r>
              <a:rPr lang="en-GB" sz="2400" dirty="0"/>
              <a:t> </a:t>
            </a:r>
            <a:r>
              <a:rPr lang="en-GB" sz="2400" dirty="0" err="1"/>
              <a:t>strondes</a:t>
            </a:r>
            <a:r>
              <a:rPr lang="en-GB" sz="2400" dirty="0"/>
              <a:t>,</a:t>
            </a:r>
            <a:br>
              <a:rPr lang="en-GB" sz="2400" dirty="0"/>
            </a:br>
            <a:r>
              <a:rPr lang="en-GB" sz="2400" dirty="0"/>
              <a:t>To </a:t>
            </a:r>
            <a:r>
              <a:rPr lang="en-GB" sz="2400" dirty="0" err="1"/>
              <a:t>ferne</a:t>
            </a:r>
            <a:r>
              <a:rPr lang="en-GB" sz="2400" dirty="0"/>
              <a:t> </a:t>
            </a:r>
            <a:r>
              <a:rPr lang="en-GB" sz="2400" dirty="0" err="1"/>
              <a:t>halwes</a:t>
            </a:r>
            <a:r>
              <a:rPr lang="en-GB" sz="2400" dirty="0"/>
              <a:t>, </a:t>
            </a:r>
            <a:r>
              <a:rPr lang="en-GB" sz="2400" dirty="0" err="1"/>
              <a:t>kowthe</a:t>
            </a:r>
            <a:r>
              <a:rPr lang="en-GB" sz="2400" dirty="0"/>
              <a:t> in </a:t>
            </a:r>
            <a:r>
              <a:rPr lang="en-GB" sz="2400" dirty="0" err="1"/>
              <a:t>sondry</a:t>
            </a:r>
            <a:r>
              <a:rPr lang="en-GB" sz="2400" dirty="0"/>
              <a:t> </a:t>
            </a:r>
            <a:r>
              <a:rPr lang="en-GB" sz="2400" dirty="0" err="1"/>
              <a:t>londes</a:t>
            </a:r>
            <a:r>
              <a:rPr lang="en-GB" sz="2400" dirty="0"/>
              <a:t>;</a:t>
            </a:r>
            <a:br>
              <a:rPr lang="en-GB" sz="2400" dirty="0"/>
            </a:br>
            <a:r>
              <a:rPr lang="en-GB" sz="2400" dirty="0"/>
              <a:t>And specially from every shires </a:t>
            </a:r>
            <a:r>
              <a:rPr lang="en-GB" sz="2400" dirty="0" err="1"/>
              <a:t>ende</a:t>
            </a:r>
            <a:r>
              <a:rPr lang="en-GB" sz="2400" dirty="0"/>
              <a:t/>
            </a:r>
            <a:br>
              <a:rPr lang="en-GB" sz="2400" dirty="0"/>
            </a:br>
            <a:r>
              <a:rPr lang="en-GB" sz="2400" dirty="0"/>
              <a:t>Of </a:t>
            </a:r>
            <a:r>
              <a:rPr lang="en-GB" sz="2400" dirty="0" err="1"/>
              <a:t>engelond</a:t>
            </a:r>
            <a:r>
              <a:rPr lang="en-GB" sz="2400" dirty="0"/>
              <a:t> to </a:t>
            </a:r>
            <a:r>
              <a:rPr lang="en-GB" sz="2400" dirty="0" err="1"/>
              <a:t>caunterbury</a:t>
            </a:r>
            <a:r>
              <a:rPr lang="en-GB" sz="2400" dirty="0"/>
              <a:t> they </a:t>
            </a:r>
            <a:r>
              <a:rPr lang="en-GB" sz="2400" dirty="0" err="1"/>
              <a:t>wende</a:t>
            </a:r>
            <a:r>
              <a:rPr lang="en-GB" sz="2400" dirty="0"/>
              <a:t>,</a:t>
            </a:r>
            <a:br>
              <a:rPr lang="en-GB" sz="2400" dirty="0"/>
            </a:br>
            <a:r>
              <a:rPr lang="en-GB" sz="2400" dirty="0"/>
              <a:t>The </a:t>
            </a:r>
            <a:r>
              <a:rPr lang="en-GB" sz="2400" dirty="0" err="1"/>
              <a:t>hooly</a:t>
            </a:r>
            <a:r>
              <a:rPr lang="en-GB" sz="2400" dirty="0"/>
              <a:t> </a:t>
            </a:r>
            <a:r>
              <a:rPr lang="en-GB" sz="2400" dirty="0" err="1"/>
              <a:t>blisful</a:t>
            </a:r>
            <a:r>
              <a:rPr lang="en-GB" sz="2400" dirty="0"/>
              <a:t> </a:t>
            </a:r>
            <a:r>
              <a:rPr lang="en-GB" sz="2400" dirty="0" err="1"/>
              <a:t>martir</a:t>
            </a:r>
            <a:r>
              <a:rPr lang="en-GB" sz="2400" dirty="0"/>
              <a:t> for to </a:t>
            </a:r>
            <a:r>
              <a:rPr lang="en-GB" sz="2400" dirty="0" err="1"/>
              <a:t>seke</a:t>
            </a:r>
            <a:r>
              <a:rPr lang="en-GB" sz="2400" dirty="0"/>
              <a:t>,</a:t>
            </a:r>
            <a:br>
              <a:rPr lang="en-GB" sz="2400" dirty="0"/>
            </a:br>
            <a:r>
              <a:rPr lang="en-GB" sz="2400" dirty="0"/>
              <a:t>That hem hath </a:t>
            </a:r>
            <a:r>
              <a:rPr lang="en-GB" sz="2400" dirty="0" err="1"/>
              <a:t>holpen</a:t>
            </a:r>
            <a:r>
              <a:rPr lang="en-GB" sz="2400" dirty="0"/>
              <a:t> </a:t>
            </a:r>
            <a:r>
              <a:rPr lang="en-GB" sz="2400" dirty="0" err="1"/>
              <a:t>whan</a:t>
            </a:r>
            <a:r>
              <a:rPr lang="en-GB" sz="2400" dirty="0"/>
              <a:t> that they were </a:t>
            </a:r>
            <a:r>
              <a:rPr lang="en-GB" sz="2400" dirty="0" err="1"/>
              <a:t>seeke</a:t>
            </a:r>
            <a:r>
              <a:rPr lang="en-GB" sz="2400" dirty="0"/>
              <a:t>.</a:t>
            </a:r>
            <a:endParaRPr lang="en-GB" sz="1000" dirty="0"/>
          </a:p>
          <a:p>
            <a:pPr marL="354013"/>
            <a:r>
              <a:rPr lang="en-GB" sz="1000" dirty="0"/>
              <a:t>……….</a:t>
            </a:r>
            <a:endParaRPr lang="en-GB" sz="600" dirty="0"/>
          </a:p>
          <a:p>
            <a:pPr marL="354013">
              <a:buNone/>
            </a:pPr>
            <a:r>
              <a:rPr lang="en-GB" sz="1400" dirty="0"/>
              <a:t>	</a:t>
            </a:r>
            <a:r>
              <a:rPr lang="en-GB" sz="2400" dirty="0" err="1"/>
              <a:t>Bifil</a:t>
            </a:r>
            <a:r>
              <a:rPr lang="en-GB" sz="2400" dirty="0"/>
              <a:t> that in that </a:t>
            </a:r>
            <a:r>
              <a:rPr lang="en-GB" sz="2400" dirty="0" err="1"/>
              <a:t>seson</a:t>
            </a:r>
            <a:r>
              <a:rPr lang="en-GB" sz="2400" dirty="0"/>
              <a:t> on a day,</a:t>
            </a:r>
            <a:br>
              <a:rPr lang="en-GB" sz="2400" dirty="0"/>
            </a:br>
            <a:r>
              <a:rPr lang="en-GB" sz="2400" dirty="0"/>
              <a:t>In </a:t>
            </a:r>
            <a:r>
              <a:rPr lang="en-GB" sz="2400" dirty="0" err="1"/>
              <a:t>southwerk</a:t>
            </a:r>
            <a:r>
              <a:rPr lang="en-GB" sz="2400" dirty="0"/>
              <a:t> at the tabard as I lay</a:t>
            </a:r>
            <a:br>
              <a:rPr lang="en-GB" sz="2400" dirty="0"/>
            </a:br>
            <a:r>
              <a:rPr lang="en-GB" sz="2400" dirty="0" err="1"/>
              <a:t>Redy</a:t>
            </a:r>
            <a:r>
              <a:rPr lang="en-GB" sz="2400" dirty="0"/>
              <a:t> to </a:t>
            </a:r>
            <a:r>
              <a:rPr lang="en-GB" sz="2400" dirty="0" err="1"/>
              <a:t>wenden</a:t>
            </a:r>
            <a:r>
              <a:rPr lang="en-GB" sz="2400" dirty="0"/>
              <a:t> on my </a:t>
            </a:r>
            <a:r>
              <a:rPr lang="en-GB" sz="2400" dirty="0" err="1"/>
              <a:t>pilgrymage</a:t>
            </a: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solidFill>
                  <a:schemeClr val="bg1"/>
                </a:solidFill>
              </a:rPr>
              <a:t>NPT &amp; PP&amp;T</a:t>
            </a:r>
          </a:p>
        </p:txBody>
      </p:sp>
      <p:sp>
        <p:nvSpPr>
          <p:cNvPr id="3" name="Content Placeholder 2"/>
          <p:cNvSpPr>
            <a:spLocks noGrp="1"/>
          </p:cNvSpPr>
          <p:nvPr>
            <p:ph idx="1"/>
          </p:nvPr>
        </p:nvSpPr>
        <p:spPr>
          <a:xfrm>
            <a:off x="179512" y="1628800"/>
            <a:ext cx="8712968" cy="5040560"/>
          </a:xfrm>
        </p:spPr>
        <p:txBody>
          <a:bodyPr>
            <a:normAutofit/>
          </a:bodyPr>
          <a:lstStyle/>
          <a:p>
            <a:pPr>
              <a:buNone/>
            </a:pPr>
            <a:r>
              <a:rPr lang="en-GB" sz="2800" dirty="0"/>
              <a:t>Both deal with chance and appetite; the power of </a:t>
            </a:r>
          </a:p>
          <a:p>
            <a:pPr>
              <a:buNone/>
            </a:pPr>
            <a:r>
              <a:rPr lang="en-GB" sz="2800" dirty="0"/>
              <a:t>the heavens; the use of a fable to tell the truth &amp;</a:t>
            </a:r>
          </a:p>
          <a:p>
            <a:pPr>
              <a:buNone/>
            </a:pPr>
            <a:r>
              <a:rPr lang="en-GB" sz="2800" dirty="0"/>
              <a:t>change behaviour</a:t>
            </a:r>
          </a:p>
          <a:p>
            <a:pPr>
              <a:buNone/>
            </a:pPr>
            <a:endParaRPr lang="en-GB" sz="2400" dirty="0"/>
          </a:p>
          <a:p>
            <a:r>
              <a:rPr lang="en-GB" sz="2400" dirty="0"/>
              <a:t>After a prideful fall NPT leads to happiness through the operation of free will; the moral emerges in relation to the tragic falls of the Monk’s Tale/s; the value of narrative</a:t>
            </a:r>
          </a:p>
          <a:p>
            <a:r>
              <a:rPr lang="en-GB" sz="2400" dirty="0"/>
              <a:t>Direct ref to contemporary social disruption: </a:t>
            </a:r>
            <a:r>
              <a:rPr lang="en-GB" sz="2400" dirty="0">
                <a:solidFill>
                  <a:schemeClr val="bg1"/>
                </a:solidFill>
              </a:rPr>
              <a:t>the Rising </a:t>
            </a:r>
          </a:p>
          <a:p>
            <a:pPr>
              <a:buNone/>
            </a:pPr>
            <a:endParaRPr lang="en-GB" sz="2400" dirty="0"/>
          </a:p>
          <a:p>
            <a:r>
              <a:rPr lang="en-GB" sz="2400" dirty="0"/>
              <a:t>The PPT demonstrates the horror of being locked into the material and a slave to its exigencies; no order; heresy of ‘killing death’</a:t>
            </a:r>
          </a:p>
          <a:p>
            <a:r>
              <a:rPr lang="en-GB" sz="2400" dirty="0"/>
              <a:t>Direct ref to contemporary social disruption: </a:t>
            </a:r>
            <a:r>
              <a:rPr lang="en-GB" sz="2400" dirty="0">
                <a:solidFill>
                  <a:schemeClr val="bg1"/>
                </a:solidFill>
              </a:rPr>
              <a:t>the plague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315507"/>
          </a:xfrm>
          <a:solidFill>
            <a:schemeClr val="tx1"/>
          </a:solidFill>
        </p:spPr>
        <p:txBody>
          <a:bodyPr>
            <a:noAutofit/>
          </a:bodyPr>
          <a:lstStyle/>
          <a:p>
            <a:pPr algn="ctr"/>
            <a:r>
              <a:rPr lang="en-GB" sz="4000" dirty="0">
                <a:solidFill>
                  <a:schemeClr val="bg1"/>
                </a:solidFill>
              </a:rPr>
              <a:t>Dante on comedy</a:t>
            </a:r>
          </a:p>
        </p:txBody>
      </p:sp>
      <p:sp>
        <p:nvSpPr>
          <p:cNvPr id="3" name="Content Placeholder 2"/>
          <p:cNvSpPr>
            <a:spLocks noGrp="1"/>
          </p:cNvSpPr>
          <p:nvPr>
            <p:ph idx="1"/>
          </p:nvPr>
        </p:nvSpPr>
        <p:spPr>
          <a:xfrm>
            <a:off x="0" y="1412776"/>
            <a:ext cx="9144000" cy="5445224"/>
          </a:xfrm>
          <a:solidFill>
            <a:srgbClr val="007D7A"/>
          </a:solidFill>
        </p:spPr>
        <p:txBody>
          <a:bodyPr>
            <a:normAutofit fontScale="92500"/>
          </a:bodyPr>
          <a:lstStyle/>
          <a:p>
            <a:pPr>
              <a:buNone/>
            </a:pPr>
            <a:r>
              <a:rPr lang="en-GB" dirty="0"/>
              <a:t>	</a:t>
            </a:r>
            <a:r>
              <a:rPr lang="en-GB" sz="3000" dirty="0"/>
              <a:t>The title of the poem is </a:t>
            </a:r>
            <a:r>
              <a:rPr lang="en-GB" sz="3000" i="1" dirty="0"/>
              <a:t>The Comedy</a:t>
            </a:r>
            <a:r>
              <a:rPr lang="en-GB" sz="3000" dirty="0"/>
              <a:t>. Dante himself explains, in his important letter to Can Grande </a:t>
            </a:r>
            <a:r>
              <a:rPr lang="en-GB" sz="3000" dirty="0" err="1"/>
              <a:t>della</a:t>
            </a:r>
            <a:r>
              <a:rPr lang="en-GB" sz="3000" dirty="0"/>
              <a:t> </a:t>
            </a:r>
            <a:r>
              <a:rPr lang="en-GB" sz="3000" dirty="0" err="1"/>
              <a:t>Scala</a:t>
            </a:r>
            <a:r>
              <a:rPr lang="en-GB" sz="3000" dirty="0"/>
              <a:t>, why he chose this title… he says that </a:t>
            </a:r>
            <a:r>
              <a:rPr lang="en-GB" sz="3000" b="1" dirty="0">
                <a:solidFill>
                  <a:schemeClr val="bg1"/>
                </a:solidFill>
              </a:rPr>
              <a:t>comedy is a kind of poetic narrative which begins harshly and ends happily, and which is written in humble unpretentious language.</a:t>
            </a:r>
            <a:r>
              <a:rPr lang="en-GB" sz="3000" b="1" dirty="0">
                <a:solidFill>
                  <a:srgbClr val="FF0000"/>
                </a:solidFill>
              </a:rPr>
              <a:t> </a:t>
            </a:r>
            <a:r>
              <a:rPr lang="en-GB" sz="3000" dirty="0"/>
              <a:t>He explains this //further by distinguishing comedy from </a:t>
            </a:r>
            <a:r>
              <a:rPr lang="en-GB" sz="3000" u="sng" dirty="0"/>
              <a:t>tragedy which begins quietly and ends in horror, and is written in a lofty style</a:t>
            </a:r>
            <a:r>
              <a:rPr lang="en-GB" sz="3000" dirty="0"/>
              <a:t>. Apparently this is a garbled reminiscence of Aristotle’s definitions of the two main types of drama. </a:t>
            </a:r>
          </a:p>
          <a:p>
            <a:pPr>
              <a:buNone/>
            </a:pPr>
            <a:r>
              <a:rPr lang="en-GB" sz="4000" dirty="0"/>
              <a:t>		</a:t>
            </a:r>
            <a:r>
              <a:rPr lang="en-GB" sz="2400" dirty="0"/>
              <a:t>Gilbert </a:t>
            </a:r>
            <a:r>
              <a:rPr lang="en-GB" sz="2400" dirty="0" err="1"/>
              <a:t>Highet</a:t>
            </a:r>
            <a:r>
              <a:rPr lang="en-GB" sz="2400" dirty="0"/>
              <a:t>, </a:t>
            </a:r>
            <a:r>
              <a:rPr lang="en-GB" sz="2400" i="1" dirty="0"/>
              <a:t>The Classical Tradition </a:t>
            </a:r>
            <a:r>
              <a:rPr lang="en-GB" sz="2400" dirty="0"/>
              <a:t>(Oxford: Oxford UP, 1949) pp.70-7 </a:t>
            </a:r>
          </a:p>
          <a:p>
            <a:pPr>
              <a:buNone/>
            </a:pPr>
            <a:endParaRPr lang="en-GB" sz="2400" dirty="0"/>
          </a:p>
          <a:p>
            <a:pPr>
              <a:buNone/>
            </a:pPr>
            <a:r>
              <a:rPr lang="en-GB" sz="3600" dirty="0"/>
              <a:t>	</a:t>
            </a:r>
            <a:endParaRPr lang="en-GB" sz="3600" i="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dirty="0">
                <a:solidFill>
                  <a:schemeClr val="bg1"/>
                </a:solidFill>
              </a:rPr>
              <a:t>Chaucer on tragedy </a:t>
            </a:r>
          </a:p>
        </p:txBody>
      </p:sp>
      <p:sp>
        <p:nvSpPr>
          <p:cNvPr id="3" name="Content Placeholder 2"/>
          <p:cNvSpPr>
            <a:spLocks noGrp="1"/>
          </p:cNvSpPr>
          <p:nvPr>
            <p:ph idx="1"/>
          </p:nvPr>
        </p:nvSpPr>
        <p:spPr>
          <a:xfrm>
            <a:off x="179512" y="1775191"/>
            <a:ext cx="8784976" cy="4894169"/>
          </a:xfrm>
        </p:spPr>
        <p:txBody>
          <a:bodyPr>
            <a:normAutofit fontScale="85000" lnSpcReduction="20000"/>
          </a:bodyPr>
          <a:lstStyle/>
          <a:p>
            <a:pPr>
              <a:buNone/>
            </a:pPr>
            <a:r>
              <a:rPr lang="en-GB" dirty="0"/>
              <a:t>	Chaucer, for his part, like Dante's commentators, was influenced by the </a:t>
            </a:r>
            <a:r>
              <a:rPr lang="en-GB" dirty="0" err="1"/>
              <a:t>Boethian</a:t>
            </a:r>
            <a:r>
              <a:rPr lang="en-GB" dirty="0"/>
              <a:t> tradition. He translated the </a:t>
            </a:r>
            <a:r>
              <a:rPr lang="en-GB" i="1" dirty="0"/>
              <a:t>Consolation</a:t>
            </a:r>
            <a:r>
              <a:rPr lang="en-GB" dirty="0"/>
              <a:t> and used glosses derived from the commentary of Nicholas Trivet (1258?–?1328). But whereas Trivet repeated … </a:t>
            </a:r>
            <a:r>
              <a:rPr lang="en-GB" dirty="0" err="1"/>
              <a:t>Isidore's</a:t>
            </a:r>
            <a:r>
              <a:rPr lang="en-GB" dirty="0"/>
              <a:t> statement about the crimes of the wicked kings, the gloss that Chaucer received and translated removed all such reference: "</a:t>
            </a:r>
            <a:r>
              <a:rPr lang="en-GB" b="1" i="1" dirty="0">
                <a:solidFill>
                  <a:schemeClr val="bg1"/>
                </a:solidFill>
              </a:rPr>
              <a:t>Tragedy is to say a </a:t>
            </a:r>
            <a:r>
              <a:rPr lang="en-GB" b="1" i="1" dirty="0" err="1">
                <a:solidFill>
                  <a:schemeClr val="bg1"/>
                </a:solidFill>
              </a:rPr>
              <a:t>dite</a:t>
            </a:r>
            <a:r>
              <a:rPr lang="en-GB" b="1" i="1" dirty="0">
                <a:solidFill>
                  <a:schemeClr val="bg1"/>
                </a:solidFill>
              </a:rPr>
              <a:t> </a:t>
            </a:r>
            <a:r>
              <a:rPr lang="en-GB" dirty="0">
                <a:latin typeface="Garamond" pitchFamily="18" charset="0"/>
              </a:rPr>
              <a:t>[literary composition</a:t>
            </a:r>
            <a:r>
              <a:rPr lang="en-GB" dirty="0"/>
              <a:t>] </a:t>
            </a:r>
            <a:r>
              <a:rPr lang="en-GB" b="1" i="1" dirty="0">
                <a:solidFill>
                  <a:schemeClr val="bg1"/>
                </a:solidFill>
              </a:rPr>
              <a:t>of a prosperity for a time that </a:t>
            </a:r>
            <a:r>
              <a:rPr lang="en-GB" b="1" i="1" dirty="0" err="1">
                <a:solidFill>
                  <a:schemeClr val="bg1"/>
                </a:solidFill>
              </a:rPr>
              <a:t>endeth</a:t>
            </a:r>
            <a:r>
              <a:rPr lang="en-GB" b="1" i="1" dirty="0">
                <a:solidFill>
                  <a:schemeClr val="bg1"/>
                </a:solidFill>
              </a:rPr>
              <a:t> in wretchedness“ </a:t>
            </a:r>
            <a:r>
              <a:rPr lang="en-GB" dirty="0"/>
              <a:t>He thus restored the concept to its </a:t>
            </a:r>
            <a:r>
              <a:rPr lang="en-GB" dirty="0" err="1"/>
              <a:t>Boethian</a:t>
            </a:r>
            <a:r>
              <a:rPr lang="en-GB" dirty="0"/>
              <a:t> context by removing the suggestion that all tragic falls are deserved and punitive. Chaucer wrote tragedies of this sort himself… and later assigned them to the Monk in the </a:t>
            </a:r>
            <a:r>
              <a:rPr lang="en-GB" i="1" dirty="0"/>
              <a:t>Canterbury Tales</a:t>
            </a:r>
            <a:r>
              <a:rPr lang="en-GB" dirty="0"/>
              <a:t>. </a:t>
            </a:r>
          </a:p>
          <a:p>
            <a:pPr>
              <a:buNone/>
            </a:pPr>
            <a:r>
              <a:rPr lang="en-GB" sz="2600" i="1" dirty="0"/>
              <a:t>http://science.jrank.org/pages/11491/Tragedy-Comedy-Medieval-Contributions.html</a:t>
            </a:r>
          </a:p>
          <a:p>
            <a:endParaRPr lang="en-GB" dirty="0"/>
          </a:p>
        </p:txBody>
      </p:sp>
    </p:spTree>
    <p:extLst>
      <p:ext uri="{BB962C8B-B14F-4D97-AF65-F5344CB8AC3E}">
        <p14:creationId xmlns:p14="http://schemas.microsoft.com/office/powerpoint/2010/main" val="1394819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252728"/>
          </a:xfrm>
        </p:spPr>
        <p:txBody>
          <a:bodyPr>
            <a:normAutofit/>
          </a:bodyPr>
          <a:lstStyle/>
          <a:p>
            <a:pPr algn="ctr"/>
            <a:r>
              <a:rPr lang="en-GB" sz="4000" dirty="0">
                <a:solidFill>
                  <a:schemeClr val="bg1"/>
                </a:solidFill>
              </a:rPr>
              <a:t>The Christian Comedy</a:t>
            </a:r>
          </a:p>
        </p:txBody>
      </p:sp>
      <p:sp>
        <p:nvSpPr>
          <p:cNvPr id="3" name="Content Placeholder 2"/>
          <p:cNvSpPr>
            <a:spLocks noGrp="1"/>
          </p:cNvSpPr>
          <p:nvPr>
            <p:ph idx="1"/>
          </p:nvPr>
        </p:nvSpPr>
        <p:spPr>
          <a:xfrm>
            <a:off x="179512" y="1772816"/>
            <a:ext cx="8496944" cy="4625609"/>
          </a:xfrm>
        </p:spPr>
        <p:txBody>
          <a:bodyPr>
            <a:normAutofit fontScale="92500"/>
          </a:bodyPr>
          <a:lstStyle/>
          <a:p>
            <a:pPr>
              <a:buNone/>
            </a:pPr>
            <a:r>
              <a:rPr lang="en-GB" dirty="0"/>
              <a:t>	</a:t>
            </a:r>
            <a:r>
              <a:rPr lang="en-GB" sz="3000" dirty="0"/>
              <a:t>“For as by a man came death, by a man has come also the resurrection of the dead. For as in Adam all die, so also in Christ shall all be made alive. But each in his own order: Christ the first fruits, then at his coming those who belong to Christ. Then comes the end, when he delivers the kingdom to God the Father after destroying every rule and every authority and power. For he must reign until he has put all his enemies under his feet. </a:t>
            </a:r>
            <a:r>
              <a:rPr lang="en-GB" sz="3000" b="1" dirty="0">
                <a:solidFill>
                  <a:schemeClr val="bg1"/>
                </a:solidFill>
              </a:rPr>
              <a:t>The last enemy to be destroyed is death</a:t>
            </a:r>
            <a:r>
              <a:rPr lang="en-GB" sz="3000" dirty="0">
                <a:solidFill>
                  <a:schemeClr val="bg1"/>
                </a:solidFill>
              </a:rPr>
              <a:t>."</a:t>
            </a:r>
            <a:r>
              <a:rPr lang="en-GB" sz="3000" dirty="0"/>
              <a:t/>
            </a:r>
            <a:br>
              <a:rPr lang="en-GB" sz="3000" dirty="0"/>
            </a:br>
            <a:r>
              <a:rPr lang="en-GB" sz="3000" i="1" dirty="0"/>
              <a:t> 				</a:t>
            </a:r>
            <a:r>
              <a:rPr lang="en-GB" sz="3000" dirty="0"/>
              <a:t>1 Corinthians 15:20-26</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753272"/>
          </a:xfrm>
        </p:spPr>
        <p:txBody>
          <a:bodyPr>
            <a:normAutofit/>
          </a:bodyPr>
          <a:lstStyle/>
          <a:p>
            <a:pPr algn="ctr"/>
            <a:r>
              <a:rPr lang="en-GB" sz="4000" dirty="0">
                <a:solidFill>
                  <a:schemeClr val="bg1"/>
                </a:solidFill>
              </a:rPr>
              <a:t>The rioters’ Blasphemy</a:t>
            </a:r>
          </a:p>
        </p:txBody>
      </p:sp>
      <p:sp>
        <p:nvSpPr>
          <p:cNvPr id="4" name="Rectangle 3"/>
          <p:cNvSpPr/>
          <p:nvPr/>
        </p:nvSpPr>
        <p:spPr>
          <a:xfrm>
            <a:off x="21784" y="1061472"/>
            <a:ext cx="9144000" cy="5909310"/>
          </a:xfrm>
          <a:prstGeom prst="rect">
            <a:avLst/>
          </a:prstGeom>
          <a:solidFill>
            <a:srgbClr val="007D7A"/>
          </a:solidFill>
        </p:spPr>
        <p:txBody>
          <a:bodyPr wrap="square">
            <a:spAutoFit/>
          </a:bodyPr>
          <a:lstStyle/>
          <a:p>
            <a:pPr marL="179388" indent="3175">
              <a:buNone/>
            </a:pPr>
            <a:r>
              <a:rPr lang="en-GB" sz="2400" dirty="0"/>
              <a:t>The rioters, in their confusion (the cause and the result of their concupiscence), also interpret Death as a literal figure, and they make "avow to </a:t>
            </a:r>
            <a:r>
              <a:rPr lang="en-GB" sz="2400" dirty="0" err="1"/>
              <a:t>Goddes</a:t>
            </a:r>
            <a:r>
              <a:rPr lang="en-GB" sz="2400" dirty="0"/>
              <a:t> </a:t>
            </a:r>
            <a:r>
              <a:rPr lang="en-GB" sz="2400" dirty="0" err="1"/>
              <a:t>digne</a:t>
            </a:r>
            <a:r>
              <a:rPr lang="en-GB" sz="2400" dirty="0"/>
              <a:t> bones" to "</a:t>
            </a:r>
            <a:r>
              <a:rPr lang="en-GB" sz="2400" dirty="0" err="1"/>
              <a:t>sleen</a:t>
            </a:r>
            <a:r>
              <a:rPr lang="en-GB" sz="2400" dirty="0"/>
              <a:t> this false </a:t>
            </a:r>
            <a:r>
              <a:rPr lang="en-GB" sz="2400" dirty="0" err="1"/>
              <a:t>traytour</a:t>
            </a:r>
            <a:r>
              <a:rPr lang="en-GB" sz="2400" dirty="0"/>
              <a:t> </a:t>
            </a:r>
            <a:r>
              <a:rPr lang="en-GB" sz="2400" dirty="0" err="1"/>
              <a:t>Deeth</a:t>
            </a:r>
            <a:r>
              <a:rPr lang="en-GB" sz="2400" dirty="0"/>
              <a:t>" (692-701). Here is the rioters' ultimate presumption: in the ignorance of their concupiscence, they swear an unholy vow ("by </a:t>
            </a:r>
            <a:r>
              <a:rPr lang="en-GB" sz="2400" dirty="0" err="1"/>
              <a:t>Goddes</a:t>
            </a:r>
            <a:r>
              <a:rPr lang="en-GB" sz="2400" dirty="0"/>
              <a:t> </a:t>
            </a:r>
            <a:r>
              <a:rPr lang="en-GB" sz="2400" dirty="0" err="1"/>
              <a:t>armes</a:t>
            </a:r>
            <a:r>
              <a:rPr lang="en-GB" sz="2400" dirty="0"/>
              <a:t>," "to </a:t>
            </a:r>
            <a:r>
              <a:rPr lang="en-GB" sz="2400" dirty="0" err="1"/>
              <a:t>Goddes</a:t>
            </a:r>
            <a:r>
              <a:rPr lang="en-GB" sz="2400" dirty="0"/>
              <a:t> </a:t>
            </a:r>
            <a:r>
              <a:rPr lang="en-GB" sz="2400" dirty="0" err="1"/>
              <a:t>digne</a:t>
            </a:r>
            <a:r>
              <a:rPr lang="en-GB" sz="2400" dirty="0"/>
              <a:t> bones," and "By </a:t>
            </a:r>
            <a:r>
              <a:rPr lang="en-GB" sz="2400" dirty="0" err="1"/>
              <a:t>Goddes</a:t>
            </a:r>
            <a:r>
              <a:rPr lang="en-GB" sz="2400" dirty="0"/>
              <a:t> </a:t>
            </a:r>
            <a:r>
              <a:rPr lang="en-GB" sz="2400" dirty="0" err="1"/>
              <a:t>dignitee</a:t>
            </a:r>
            <a:r>
              <a:rPr lang="en-GB" sz="2400" dirty="0"/>
              <a:t>"); "</a:t>
            </a:r>
            <a:r>
              <a:rPr lang="en-GB" sz="2400" dirty="0" err="1"/>
              <a:t>Togidres</a:t>
            </a:r>
            <a:r>
              <a:rPr lang="en-GB" sz="2400" dirty="0"/>
              <a:t> </a:t>
            </a:r>
            <a:r>
              <a:rPr lang="en-GB" sz="2400" dirty="0" err="1"/>
              <a:t>han</a:t>
            </a:r>
            <a:r>
              <a:rPr lang="en-GB" sz="2400" dirty="0"/>
              <a:t> </a:t>
            </a:r>
            <a:r>
              <a:rPr lang="en-GB" sz="2400" dirty="0" err="1"/>
              <a:t>thise</a:t>
            </a:r>
            <a:r>
              <a:rPr lang="en-GB" sz="2400" dirty="0"/>
              <a:t> </a:t>
            </a:r>
            <a:r>
              <a:rPr lang="en-GB" sz="2400" dirty="0" err="1"/>
              <a:t>thre</a:t>
            </a:r>
            <a:r>
              <a:rPr lang="en-GB" sz="2400" dirty="0"/>
              <a:t> </a:t>
            </a:r>
            <a:r>
              <a:rPr lang="en-GB" sz="2400" dirty="0" err="1"/>
              <a:t>hir</a:t>
            </a:r>
            <a:r>
              <a:rPr lang="en-GB" sz="2400" dirty="0"/>
              <a:t> </a:t>
            </a:r>
            <a:r>
              <a:rPr lang="en-GB" sz="2400" dirty="0" err="1"/>
              <a:t>trouthes</a:t>
            </a:r>
            <a:r>
              <a:rPr lang="en-GB" sz="2400" dirty="0"/>
              <a:t> plight / To </a:t>
            </a:r>
            <a:r>
              <a:rPr lang="en-GB" sz="2400" dirty="0" err="1"/>
              <a:t>lyven</a:t>
            </a:r>
            <a:r>
              <a:rPr lang="en-GB" sz="2400" dirty="0"/>
              <a:t> and </a:t>
            </a:r>
            <a:r>
              <a:rPr lang="en-GB" sz="2400" dirty="0" err="1"/>
              <a:t>dyen</a:t>
            </a:r>
            <a:r>
              <a:rPr lang="en-GB" sz="2400" dirty="0"/>
              <a:t> </a:t>
            </a:r>
            <a:r>
              <a:rPr lang="en-GB" sz="2400" dirty="0" err="1"/>
              <a:t>ech</a:t>
            </a:r>
            <a:r>
              <a:rPr lang="en-GB" sz="2400" dirty="0"/>
              <a:t> of hem for </a:t>
            </a:r>
            <a:r>
              <a:rPr lang="en-GB" sz="2400" dirty="0" err="1"/>
              <a:t>oother</a:t>
            </a:r>
            <a:r>
              <a:rPr lang="en-GB" sz="2400" dirty="0"/>
              <a:t>" (702-03); and they affirm that "</a:t>
            </a:r>
            <a:r>
              <a:rPr lang="en-GB" sz="2400" dirty="0" err="1"/>
              <a:t>Deeth</a:t>
            </a:r>
            <a:r>
              <a:rPr lang="en-GB" sz="2400" dirty="0"/>
              <a:t> </a:t>
            </a:r>
            <a:r>
              <a:rPr lang="en-GB" sz="2400" dirty="0" err="1"/>
              <a:t>shal</a:t>
            </a:r>
            <a:r>
              <a:rPr lang="en-GB" sz="2400" dirty="0"/>
              <a:t> be deed" (710). </a:t>
            </a:r>
            <a:r>
              <a:rPr lang="en-GB" sz="2400" dirty="0">
                <a:solidFill>
                  <a:schemeClr val="bg1"/>
                </a:solidFill>
              </a:rPr>
              <a:t>Thus, they have usurped Christ's role in the death of Death, the </a:t>
            </a:r>
            <a:r>
              <a:rPr lang="en-GB" sz="2400" i="1" dirty="0" err="1">
                <a:solidFill>
                  <a:schemeClr val="bg1"/>
                </a:solidFill>
              </a:rPr>
              <a:t>mors</a:t>
            </a:r>
            <a:r>
              <a:rPr lang="en-GB" sz="2400" i="1" dirty="0">
                <a:solidFill>
                  <a:schemeClr val="bg1"/>
                </a:solidFill>
              </a:rPr>
              <a:t> mortis</a:t>
            </a:r>
            <a:r>
              <a:rPr lang="en-GB" sz="2400" dirty="0">
                <a:solidFill>
                  <a:schemeClr val="bg1"/>
                </a:solidFill>
              </a:rPr>
              <a:t>, which, as Spearing says, "is a formulation traditionally used by Christian writers to express Christ's victory in the Crucifixion</a:t>
            </a:r>
            <a:r>
              <a:rPr lang="en-GB" sz="2400" dirty="0"/>
              <a:t>" and which "goes back to an Old Testament source, Hosea xiii. 14: </a:t>
            </a:r>
            <a:r>
              <a:rPr lang="en-GB" sz="2400" i="1" dirty="0"/>
              <a:t>O </a:t>
            </a:r>
            <a:r>
              <a:rPr lang="en-GB" sz="2400" i="1" dirty="0" err="1"/>
              <a:t>mors</a:t>
            </a:r>
            <a:r>
              <a:rPr lang="en-GB" sz="2400" i="1" dirty="0"/>
              <a:t>, </a:t>
            </a:r>
            <a:r>
              <a:rPr lang="en-GB" sz="2400" i="1" dirty="0" err="1"/>
              <a:t>ero</a:t>
            </a:r>
            <a:r>
              <a:rPr lang="en-GB" sz="2400" i="1" dirty="0"/>
              <a:t> </a:t>
            </a:r>
            <a:r>
              <a:rPr lang="en-GB" sz="2400" i="1" dirty="0" err="1"/>
              <a:t>mors</a:t>
            </a:r>
            <a:r>
              <a:rPr lang="en-GB" sz="2400" i="1" dirty="0"/>
              <a:t> </a:t>
            </a:r>
            <a:r>
              <a:rPr lang="en-GB" sz="2400" i="1" dirty="0" err="1"/>
              <a:t>tua</a:t>
            </a:r>
            <a:r>
              <a:rPr lang="en-GB" sz="2400" dirty="0"/>
              <a:t>, 'O death, I will be thy death.'"21 And so, </a:t>
            </a:r>
            <a:r>
              <a:rPr lang="en-GB" sz="2400" dirty="0">
                <a:solidFill>
                  <a:schemeClr val="bg1"/>
                </a:solidFill>
              </a:rPr>
              <a:t>instead of preparing to meet death, they rashly go in search of it, with the most blasphemous of purposes. (p.229) </a:t>
            </a:r>
            <a:r>
              <a:rPr lang="en-GB" sz="2400" b="1" dirty="0"/>
              <a:t>	</a:t>
            </a:r>
          </a:p>
          <a:p>
            <a:pPr marL="179388" indent="3175">
              <a:buNone/>
            </a:pPr>
            <a:r>
              <a:rPr lang="en-GB" sz="2400" b="1" dirty="0"/>
              <a:t>	</a:t>
            </a:r>
            <a:r>
              <a:rPr lang="en-GB" dirty="0"/>
              <a:t>R. Michael Haines,  ‘Fortune, Nature, and Grace in Fragment C,’ </a:t>
            </a:r>
            <a:r>
              <a:rPr lang="en-GB" i="1" dirty="0"/>
              <a:t>The Chaucer Review</a:t>
            </a:r>
            <a:r>
              <a:rPr lang="en-GB" dirty="0"/>
              <a:t>, Vol. 	10, No. 3 (Winter, 1976), pp. 220-235</a:t>
            </a: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a:solidFill>
                  <a:schemeClr val="bg1"/>
                </a:solidFill>
              </a:rPr>
              <a:t>False preaching: sending souls to hell</a:t>
            </a:r>
          </a:p>
        </p:txBody>
      </p:sp>
      <p:sp>
        <p:nvSpPr>
          <p:cNvPr id="3" name="Content Placeholder 2"/>
          <p:cNvSpPr>
            <a:spLocks noGrp="1"/>
          </p:cNvSpPr>
          <p:nvPr>
            <p:ph idx="1"/>
          </p:nvPr>
        </p:nvSpPr>
        <p:spPr>
          <a:xfrm>
            <a:off x="467544" y="1628801"/>
            <a:ext cx="8229600" cy="5229200"/>
          </a:xfrm>
        </p:spPr>
        <p:txBody>
          <a:bodyPr>
            <a:normAutofit fontScale="70000" lnSpcReduction="20000"/>
          </a:bodyPr>
          <a:lstStyle/>
          <a:p>
            <a:pPr>
              <a:buNone/>
            </a:pPr>
            <a:r>
              <a:rPr lang="en-GB" b="1" dirty="0"/>
              <a:t>	</a:t>
            </a:r>
            <a:r>
              <a:rPr lang="en-GB" sz="4000" dirty="0"/>
              <a:t>For </a:t>
            </a:r>
            <a:r>
              <a:rPr lang="en-GB" sz="4000" dirty="0" err="1"/>
              <a:t>myn</a:t>
            </a:r>
            <a:r>
              <a:rPr lang="en-GB" sz="4000" dirty="0"/>
              <a:t> entente is </a:t>
            </a:r>
            <a:r>
              <a:rPr lang="en-GB" sz="4000" dirty="0" err="1"/>
              <a:t>nat</a:t>
            </a:r>
            <a:r>
              <a:rPr lang="en-GB" sz="4000" dirty="0"/>
              <a:t> but for to </a:t>
            </a:r>
            <a:r>
              <a:rPr lang="en-GB" sz="4000" dirty="0" err="1"/>
              <a:t>wynne</a:t>
            </a:r>
            <a:r>
              <a:rPr lang="en-GB" sz="4000" dirty="0"/>
              <a:t>,</a:t>
            </a:r>
            <a:br>
              <a:rPr lang="en-GB" sz="4000" dirty="0"/>
            </a:br>
            <a:r>
              <a:rPr lang="en-GB" sz="4000" dirty="0"/>
              <a:t>And </a:t>
            </a:r>
            <a:r>
              <a:rPr lang="en-GB" sz="4000" dirty="0" err="1"/>
              <a:t>nothyng</a:t>
            </a:r>
            <a:r>
              <a:rPr lang="en-GB" sz="4000" dirty="0"/>
              <a:t> for </a:t>
            </a:r>
            <a:r>
              <a:rPr lang="en-GB" sz="4000" dirty="0" err="1"/>
              <a:t>correccioun</a:t>
            </a:r>
            <a:r>
              <a:rPr lang="en-GB" sz="4000" dirty="0"/>
              <a:t> of </a:t>
            </a:r>
            <a:r>
              <a:rPr lang="en-GB" sz="4000" dirty="0" err="1"/>
              <a:t>synne</a:t>
            </a:r>
            <a:r>
              <a:rPr lang="en-GB" sz="4000" dirty="0"/>
              <a:t>.</a:t>
            </a:r>
            <a:br>
              <a:rPr lang="en-GB" sz="4000" dirty="0"/>
            </a:br>
            <a:r>
              <a:rPr lang="en-GB" sz="4000" dirty="0">
                <a:solidFill>
                  <a:schemeClr val="bg1"/>
                </a:solidFill>
              </a:rPr>
              <a:t>I </a:t>
            </a:r>
            <a:r>
              <a:rPr lang="en-GB" sz="4000" dirty="0" err="1">
                <a:solidFill>
                  <a:schemeClr val="bg1"/>
                </a:solidFill>
              </a:rPr>
              <a:t>rekke</a:t>
            </a:r>
            <a:r>
              <a:rPr lang="en-GB" sz="4000" dirty="0">
                <a:solidFill>
                  <a:schemeClr val="bg1"/>
                </a:solidFill>
              </a:rPr>
              <a:t> </a:t>
            </a:r>
            <a:r>
              <a:rPr lang="en-GB" sz="4000" dirty="0" err="1">
                <a:solidFill>
                  <a:schemeClr val="bg1"/>
                </a:solidFill>
              </a:rPr>
              <a:t>nevere</a:t>
            </a:r>
            <a:r>
              <a:rPr lang="en-GB" sz="4000" dirty="0">
                <a:solidFill>
                  <a:schemeClr val="bg1"/>
                </a:solidFill>
              </a:rPr>
              <a:t>, </a:t>
            </a:r>
            <a:r>
              <a:rPr lang="en-GB" sz="4000" dirty="0" err="1">
                <a:solidFill>
                  <a:schemeClr val="bg1"/>
                </a:solidFill>
              </a:rPr>
              <a:t>whan</a:t>
            </a:r>
            <a:r>
              <a:rPr lang="en-GB" sz="4000" dirty="0">
                <a:solidFill>
                  <a:schemeClr val="bg1"/>
                </a:solidFill>
              </a:rPr>
              <a:t> that they been </a:t>
            </a:r>
            <a:r>
              <a:rPr lang="en-GB" sz="4000" dirty="0" err="1">
                <a:solidFill>
                  <a:schemeClr val="bg1"/>
                </a:solidFill>
              </a:rPr>
              <a:t>beryed</a:t>
            </a:r>
            <a:r>
              <a:rPr lang="en-GB" sz="4000" dirty="0">
                <a:solidFill>
                  <a:schemeClr val="bg1"/>
                </a:solidFill>
              </a:rPr>
              <a:t>,</a:t>
            </a:r>
            <a:br>
              <a:rPr lang="en-GB" sz="4000" dirty="0">
                <a:solidFill>
                  <a:schemeClr val="bg1"/>
                </a:solidFill>
              </a:rPr>
            </a:br>
            <a:r>
              <a:rPr lang="en-GB" sz="4000" dirty="0">
                <a:solidFill>
                  <a:schemeClr val="bg1"/>
                </a:solidFill>
              </a:rPr>
              <a:t>Though that </a:t>
            </a:r>
            <a:r>
              <a:rPr lang="en-GB" sz="4000" dirty="0" err="1">
                <a:solidFill>
                  <a:schemeClr val="bg1"/>
                </a:solidFill>
              </a:rPr>
              <a:t>hir</a:t>
            </a:r>
            <a:r>
              <a:rPr lang="en-GB" sz="4000" dirty="0">
                <a:solidFill>
                  <a:schemeClr val="bg1"/>
                </a:solidFill>
              </a:rPr>
              <a:t> </a:t>
            </a:r>
            <a:r>
              <a:rPr lang="en-GB" sz="4000" dirty="0" err="1">
                <a:solidFill>
                  <a:schemeClr val="bg1"/>
                </a:solidFill>
              </a:rPr>
              <a:t>soules</a:t>
            </a:r>
            <a:r>
              <a:rPr lang="en-GB" sz="4000" dirty="0">
                <a:solidFill>
                  <a:schemeClr val="bg1"/>
                </a:solidFill>
              </a:rPr>
              <a:t> goon a-</a:t>
            </a:r>
            <a:r>
              <a:rPr lang="en-GB" sz="4000" dirty="0" err="1">
                <a:solidFill>
                  <a:schemeClr val="bg1"/>
                </a:solidFill>
              </a:rPr>
              <a:t>blakeberyed</a:t>
            </a:r>
            <a:r>
              <a:rPr lang="en-GB" sz="4000" dirty="0">
                <a:solidFill>
                  <a:schemeClr val="bg1"/>
                </a:solidFill>
              </a:rPr>
              <a:t>!</a:t>
            </a:r>
          </a:p>
          <a:p>
            <a:pPr>
              <a:buNone/>
            </a:pPr>
            <a:endParaRPr lang="en-GB" sz="2900" dirty="0"/>
          </a:p>
          <a:p>
            <a:pPr>
              <a:buNone/>
            </a:pPr>
            <a:r>
              <a:rPr lang="en-GB" sz="3600" dirty="0"/>
              <a:t>	</a:t>
            </a:r>
            <a:r>
              <a:rPr lang="en-GB" sz="4000" dirty="0" err="1"/>
              <a:t>Thanne</a:t>
            </a:r>
            <a:r>
              <a:rPr lang="en-GB" sz="4000" dirty="0"/>
              <a:t> </a:t>
            </a:r>
            <a:r>
              <a:rPr lang="en-GB" sz="4000" dirty="0" err="1"/>
              <a:t>telle</a:t>
            </a:r>
            <a:r>
              <a:rPr lang="en-GB" sz="4000" dirty="0"/>
              <a:t> I hem ensamples many </a:t>
            </a:r>
            <a:r>
              <a:rPr lang="en-GB" sz="4000" dirty="0" err="1"/>
              <a:t>oon</a:t>
            </a:r>
            <a:r>
              <a:rPr lang="en-GB" sz="4000" dirty="0"/>
              <a:t/>
            </a:r>
            <a:br>
              <a:rPr lang="en-GB" sz="4000" dirty="0"/>
            </a:br>
            <a:r>
              <a:rPr lang="en-GB" sz="4000" dirty="0"/>
              <a:t>Of </a:t>
            </a:r>
            <a:r>
              <a:rPr lang="en-GB" sz="4000" dirty="0" err="1"/>
              <a:t>olde</a:t>
            </a:r>
            <a:r>
              <a:rPr lang="en-GB" sz="4000" dirty="0"/>
              <a:t> stories </a:t>
            </a:r>
            <a:r>
              <a:rPr lang="en-GB" sz="4000" dirty="0" err="1"/>
              <a:t>longe</a:t>
            </a:r>
            <a:r>
              <a:rPr lang="en-GB" sz="4000" dirty="0"/>
              <a:t> </a:t>
            </a:r>
            <a:r>
              <a:rPr lang="en-GB" sz="4000" dirty="0" err="1"/>
              <a:t>tyme</a:t>
            </a:r>
            <a:r>
              <a:rPr lang="en-GB" sz="4000" dirty="0"/>
              <a:t> </a:t>
            </a:r>
            <a:r>
              <a:rPr lang="en-GB" sz="4000" dirty="0" err="1"/>
              <a:t>agoon</a:t>
            </a:r>
            <a:r>
              <a:rPr lang="en-GB" sz="4000" dirty="0"/>
              <a:t>.</a:t>
            </a:r>
            <a:br>
              <a:rPr lang="en-GB" sz="4000" dirty="0"/>
            </a:br>
            <a:r>
              <a:rPr lang="en-GB" sz="4000" dirty="0"/>
              <a:t> For </a:t>
            </a:r>
            <a:r>
              <a:rPr lang="en-GB" sz="4000" dirty="0" err="1"/>
              <a:t>lewed</a:t>
            </a:r>
            <a:r>
              <a:rPr lang="en-GB" sz="4000" dirty="0"/>
              <a:t> </a:t>
            </a:r>
            <a:r>
              <a:rPr lang="en-GB" sz="4000" dirty="0" err="1"/>
              <a:t>peple</a:t>
            </a:r>
            <a:r>
              <a:rPr lang="en-GB" sz="4000" dirty="0"/>
              <a:t> </a:t>
            </a:r>
            <a:r>
              <a:rPr lang="en-GB" sz="4000" dirty="0" err="1"/>
              <a:t>loven</a:t>
            </a:r>
            <a:r>
              <a:rPr lang="en-GB" sz="4000" dirty="0"/>
              <a:t> tales </a:t>
            </a:r>
            <a:r>
              <a:rPr lang="en-GB" sz="4000" dirty="0" err="1"/>
              <a:t>olde</a:t>
            </a:r>
            <a:r>
              <a:rPr lang="en-GB" sz="4000" dirty="0"/>
              <a:t>;</a:t>
            </a:r>
            <a:br>
              <a:rPr lang="en-GB" sz="4000" dirty="0"/>
            </a:br>
            <a:r>
              <a:rPr lang="en-GB" sz="4000" dirty="0"/>
              <a:t> </a:t>
            </a:r>
            <a:r>
              <a:rPr lang="en-GB" sz="4000" dirty="0" err="1"/>
              <a:t>Swiche</a:t>
            </a:r>
            <a:r>
              <a:rPr lang="en-GB" sz="4000" dirty="0"/>
              <a:t> </a:t>
            </a:r>
            <a:r>
              <a:rPr lang="en-GB" sz="4000" dirty="0" err="1"/>
              <a:t>thynges</a:t>
            </a:r>
            <a:r>
              <a:rPr lang="en-GB" sz="4000" dirty="0"/>
              <a:t> </a:t>
            </a:r>
            <a:r>
              <a:rPr lang="en-GB" sz="4000" dirty="0" err="1"/>
              <a:t>kan</a:t>
            </a:r>
            <a:r>
              <a:rPr lang="en-GB" sz="4000" dirty="0"/>
              <a:t> they </a:t>
            </a:r>
            <a:r>
              <a:rPr lang="en-GB" sz="4000" dirty="0" err="1"/>
              <a:t>wel</a:t>
            </a:r>
            <a:r>
              <a:rPr lang="en-GB" sz="4000" dirty="0"/>
              <a:t> </a:t>
            </a:r>
            <a:r>
              <a:rPr lang="en-GB" sz="4000" dirty="0" err="1"/>
              <a:t>reporte</a:t>
            </a:r>
            <a:r>
              <a:rPr lang="en-GB" sz="4000" dirty="0"/>
              <a:t> and </a:t>
            </a:r>
            <a:r>
              <a:rPr lang="en-GB" sz="4000" dirty="0" err="1"/>
              <a:t>holde</a:t>
            </a:r>
            <a:r>
              <a:rPr lang="en-GB" sz="4000" dirty="0"/>
              <a:t>.</a:t>
            </a:r>
          </a:p>
          <a:p>
            <a:pPr>
              <a:buNone/>
            </a:pPr>
            <a:endParaRPr lang="en-GB" sz="2900" dirty="0"/>
          </a:p>
          <a:p>
            <a:pPr>
              <a:buNone/>
            </a:pPr>
            <a:r>
              <a:rPr lang="en-GB" sz="3600" b="1" dirty="0"/>
              <a:t>	</a:t>
            </a:r>
            <a:r>
              <a:rPr lang="en-GB" sz="4000" dirty="0"/>
              <a:t>I </a:t>
            </a:r>
            <a:r>
              <a:rPr lang="en-GB" sz="4000" dirty="0" err="1"/>
              <a:t>wol</a:t>
            </a:r>
            <a:r>
              <a:rPr lang="en-GB" sz="4000" dirty="0"/>
              <a:t> have </a:t>
            </a:r>
            <a:r>
              <a:rPr lang="en-GB" sz="4000" dirty="0" err="1"/>
              <a:t>moneie</a:t>
            </a:r>
            <a:r>
              <a:rPr lang="en-GB" sz="4000" dirty="0"/>
              <a:t>, </a:t>
            </a:r>
            <a:r>
              <a:rPr lang="en-GB" sz="4000" dirty="0" err="1"/>
              <a:t>wolle</a:t>
            </a:r>
            <a:r>
              <a:rPr lang="en-GB" sz="4000" dirty="0"/>
              <a:t>, </a:t>
            </a:r>
            <a:r>
              <a:rPr lang="en-GB" sz="4000" dirty="0" err="1"/>
              <a:t>chese</a:t>
            </a:r>
            <a:r>
              <a:rPr lang="en-GB" sz="4000" dirty="0"/>
              <a:t>, and </a:t>
            </a:r>
            <a:r>
              <a:rPr lang="en-GB" sz="4000" dirty="0" err="1"/>
              <a:t>whete</a:t>
            </a:r>
            <a:r>
              <a:rPr lang="en-GB" sz="4000" dirty="0"/>
              <a:t>,</a:t>
            </a:r>
            <a:br>
              <a:rPr lang="en-GB" sz="4000" dirty="0"/>
            </a:br>
            <a:r>
              <a:rPr lang="en-GB" sz="4000" dirty="0"/>
              <a:t>Al were it </a:t>
            </a:r>
            <a:r>
              <a:rPr lang="en-GB" sz="4000" dirty="0" err="1"/>
              <a:t>yeven</a:t>
            </a:r>
            <a:r>
              <a:rPr lang="en-GB" sz="4000" dirty="0"/>
              <a:t> of the </a:t>
            </a:r>
            <a:r>
              <a:rPr lang="en-GB" sz="4000" dirty="0" err="1"/>
              <a:t>povereste</a:t>
            </a:r>
            <a:r>
              <a:rPr lang="en-GB" sz="4000" dirty="0"/>
              <a:t> page,</a:t>
            </a:r>
            <a:br>
              <a:rPr lang="en-GB" sz="4000" dirty="0"/>
            </a:br>
            <a:r>
              <a:rPr lang="en-GB" sz="4000" dirty="0"/>
              <a:t> Or of the </a:t>
            </a:r>
            <a:r>
              <a:rPr lang="en-GB" sz="4000" dirty="0" err="1"/>
              <a:t>povereste</a:t>
            </a:r>
            <a:r>
              <a:rPr lang="en-GB" sz="4000" dirty="0"/>
              <a:t> </a:t>
            </a:r>
            <a:r>
              <a:rPr lang="en-GB" sz="4000" dirty="0" err="1"/>
              <a:t>wydwe</a:t>
            </a:r>
            <a:r>
              <a:rPr lang="en-GB" sz="4000" dirty="0"/>
              <a:t> in a village,</a:t>
            </a:r>
            <a:br>
              <a:rPr lang="en-GB" sz="4000" dirty="0"/>
            </a:br>
            <a:r>
              <a:rPr lang="en-GB" sz="4000" dirty="0"/>
              <a:t> Al </a:t>
            </a:r>
            <a:r>
              <a:rPr lang="en-GB" sz="4000" dirty="0" err="1"/>
              <a:t>sholde</a:t>
            </a:r>
            <a:r>
              <a:rPr lang="en-GB" sz="4000" dirty="0"/>
              <a:t> </a:t>
            </a:r>
            <a:r>
              <a:rPr lang="en-GB" sz="4000" dirty="0" err="1"/>
              <a:t>hir</a:t>
            </a:r>
            <a:r>
              <a:rPr lang="en-GB" sz="4000" dirty="0"/>
              <a:t> children </a:t>
            </a:r>
            <a:r>
              <a:rPr lang="en-GB" sz="4000" dirty="0" err="1"/>
              <a:t>sterve</a:t>
            </a:r>
            <a:r>
              <a:rPr lang="en-GB" sz="4000" dirty="0"/>
              <a:t> for </a:t>
            </a:r>
            <a:r>
              <a:rPr lang="en-GB" sz="4000" dirty="0" err="1"/>
              <a:t>famyne</a:t>
            </a:r>
            <a:r>
              <a:rPr lang="en-GB" sz="3600" dirty="0"/>
              <a:t>.</a:t>
            </a:r>
          </a:p>
          <a:p>
            <a:pPr>
              <a:buNone/>
            </a:pPr>
            <a:endParaRPr lang="en-GB" sz="2600" dirty="0"/>
          </a:p>
          <a:p>
            <a:pPr>
              <a:buNone/>
            </a:pPr>
            <a:r>
              <a:rPr lang="en-GB" dirty="0"/>
              <a:t>			</a:t>
            </a:r>
            <a:r>
              <a:rPr lang="en-GB" sz="2800" dirty="0"/>
              <a:t>‘The Pardoner’s Prologue’</a:t>
            </a:r>
            <a:endParaRPr lang="en-GB" dirty="0"/>
          </a:p>
          <a:p>
            <a:pPr>
              <a:buNone/>
            </a:pPr>
            <a:endParaRPr lang="en-GB" dirty="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solidFill>
                  <a:schemeClr val="bg1"/>
                </a:solidFill>
              </a:rPr>
              <a:t>The false pardoner</a:t>
            </a:r>
          </a:p>
        </p:txBody>
      </p:sp>
      <p:sp>
        <p:nvSpPr>
          <p:cNvPr id="5" name="Rectangle 4"/>
          <p:cNvSpPr/>
          <p:nvPr/>
        </p:nvSpPr>
        <p:spPr>
          <a:xfrm>
            <a:off x="323528" y="5733256"/>
            <a:ext cx="3384376" cy="1015663"/>
          </a:xfrm>
          <a:prstGeom prst="rect">
            <a:avLst/>
          </a:prstGeom>
          <a:solidFill>
            <a:srgbClr val="007D7A"/>
          </a:solidFill>
        </p:spPr>
        <p:txBody>
          <a:bodyPr wrap="square">
            <a:spAutoFit/>
          </a:bodyPr>
          <a:lstStyle/>
          <a:p>
            <a:r>
              <a:rPr lang="en-GB" sz="2000" dirty="0"/>
              <a:t>The Pardoner, as depicted by William Blake in </a:t>
            </a:r>
            <a:r>
              <a:rPr lang="en-GB" sz="2000" i="1" dirty="0"/>
              <a:t>The Canterbury Pilgrims</a:t>
            </a:r>
            <a:r>
              <a:rPr lang="en-GB" sz="2000" dirty="0"/>
              <a:t> (1810)</a:t>
            </a:r>
            <a:r>
              <a:rPr lang="en-GB" sz="2000" b="1" dirty="0"/>
              <a:t> </a:t>
            </a:r>
            <a:endParaRPr lang="en-GB" sz="2000" dirty="0"/>
          </a:p>
        </p:txBody>
      </p:sp>
      <p:pic>
        <p:nvPicPr>
          <p:cNvPr id="8" name="Content Placeholder 7" descr="512px-William_Blake_Pardoner_cropped.jpg"/>
          <p:cNvPicPr>
            <a:picLocks noGrp="1" noChangeAspect="1"/>
          </p:cNvPicPr>
          <p:nvPr>
            <p:ph idx="1"/>
          </p:nvPr>
        </p:nvPicPr>
        <p:blipFill>
          <a:blip r:embed="rId3" cstate="print"/>
          <a:stretch>
            <a:fillRect/>
          </a:stretch>
        </p:blipFill>
        <p:spPr>
          <a:xfrm>
            <a:off x="251520" y="1795318"/>
            <a:ext cx="3312368" cy="3881682"/>
          </a:xfrm>
        </p:spPr>
      </p:pic>
      <p:sp>
        <p:nvSpPr>
          <p:cNvPr id="9" name="Rectangle 8"/>
          <p:cNvSpPr/>
          <p:nvPr/>
        </p:nvSpPr>
        <p:spPr>
          <a:xfrm>
            <a:off x="3923928" y="1591047"/>
            <a:ext cx="4896544" cy="5416868"/>
          </a:xfrm>
          <a:prstGeom prst="rect">
            <a:avLst/>
          </a:prstGeom>
        </p:spPr>
        <p:txBody>
          <a:bodyPr wrap="square">
            <a:spAutoFit/>
          </a:bodyPr>
          <a:lstStyle/>
          <a:p>
            <a:r>
              <a:rPr lang="en-GB" sz="2200" dirty="0"/>
              <a:t>From one perspective, the rioters' oath to slay Death may be blasphemous in its presumption, as some have suggested; yet from another perspective it is less reprehensible. </a:t>
            </a:r>
            <a:r>
              <a:rPr lang="en-GB" sz="2200" b="1" dirty="0">
                <a:solidFill>
                  <a:schemeClr val="bg1"/>
                </a:solidFill>
              </a:rPr>
              <a:t>Pilgrimage in the truest sense, after all, is a spiritual act ultimately directed toward overcoming death. Further, in the common medieval view of life itself as a pilgrimage, motion toward physical death is motion toward eternal spiritual life</a:t>
            </a:r>
            <a:r>
              <a:rPr lang="en-GB" sz="2200" u="sng" dirty="0">
                <a:solidFill>
                  <a:schemeClr val="bg1"/>
                </a:solidFill>
              </a:rPr>
              <a:t>;</a:t>
            </a:r>
            <a:r>
              <a:rPr lang="en-GB" sz="2200" dirty="0"/>
              <a:t> thus in the pilgrimage toward the heavenly Jerusalem</a:t>
            </a:r>
          </a:p>
          <a:p>
            <a:r>
              <a:rPr lang="en-GB" sz="2000" dirty="0"/>
              <a:t>   Melvin Storm  ‘ The Pardoner's Invitation: </a:t>
            </a:r>
          </a:p>
          <a:p>
            <a:r>
              <a:rPr lang="en-GB" sz="2000" dirty="0"/>
              <a:t>   </a:t>
            </a:r>
            <a:r>
              <a:rPr lang="en-GB" sz="2000" dirty="0" err="1"/>
              <a:t>Quaestor's</a:t>
            </a:r>
            <a:r>
              <a:rPr lang="en-GB" sz="2000" dirty="0"/>
              <a:t> Bag or Becket's Shrine?’   </a:t>
            </a:r>
            <a:r>
              <a:rPr lang="en-GB" sz="2000" i="1" dirty="0"/>
              <a:t>PMLA</a:t>
            </a:r>
            <a:r>
              <a:rPr lang="en-GB" sz="2000" dirty="0"/>
              <a:t>, </a:t>
            </a:r>
          </a:p>
          <a:p>
            <a:r>
              <a:rPr lang="en-GB" sz="2000" dirty="0"/>
              <a:t>   Vol. 97, No. 5 (Oct., 1982), pp. 810-818</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 y="116632"/>
            <a:ext cx="9144000" cy="720080"/>
          </a:xfrm>
        </p:spPr>
        <p:txBody>
          <a:bodyPr>
            <a:normAutofit/>
          </a:bodyPr>
          <a:lstStyle/>
          <a:p>
            <a:pPr algn="ctr"/>
            <a:r>
              <a:rPr lang="en-GB" sz="4000" dirty="0">
                <a:solidFill>
                  <a:schemeClr val="bg1"/>
                </a:solidFill>
              </a:rPr>
              <a:t>Pardoner A threat to pilgrimage</a:t>
            </a:r>
            <a:endParaRPr lang="en-GB" dirty="0">
              <a:solidFill>
                <a:schemeClr val="bg1"/>
              </a:solidFill>
            </a:endParaRPr>
          </a:p>
        </p:txBody>
      </p:sp>
      <p:sp>
        <p:nvSpPr>
          <p:cNvPr id="3" name="Content Placeholder 2"/>
          <p:cNvSpPr>
            <a:spLocks noGrp="1"/>
          </p:cNvSpPr>
          <p:nvPr>
            <p:ph idx="1"/>
          </p:nvPr>
        </p:nvSpPr>
        <p:spPr>
          <a:xfrm>
            <a:off x="0" y="836712"/>
            <a:ext cx="9144000" cy="5832648"/>
          </a:xfrm>
          <a:solidFill>
            <a:srgbClr val="007D7A"/>
          </a:solidFill>
        </p:spPr>
        <p:txBody>
          <a:bodyPr>
            <a:normAutofit fontScale="55000" lnSpcReduction="20000"/>
          </a:bodyPr>
          <a:lstStyle/>
          <a:p>
            <a:pPr marL="171450" indent="4763">
              <a:buNone/>
            </a:pPr>
            <a:r>
              <a:rPr lang="en-GB" sz="4400" dirty="0"/>
              <a:t>The Pardoner of </a:t>
            </a:r>
            <a:r>
              <a:rPr lang="en-GB" sz="4400" dirty="0" err="1"/>
              <a:t>Rouncival</a:t>
            </a:r>
            <a:r>
              <a:rPr lang="en-GB" sz="4400" dirty="0"/>
              <a:t>… stands between the Tabard Inn and Becket's shrine as </a:t>
            </a:r>
            <a:r>
              <a:rPr lang="en-GB" sz="4400" dirty="0">
                <a:solidFill>
                  <a:schemeClr val="bg1"/>
                </a:solidFill>
              </a:rPr>
              <a:t>the pivotal figure in the pilgrimage, the meretricious surrogate for what the other pilgrims seek at Becket's shrine. </a:t>
            </a:r>
            <a:r>
              <a:rPr lang="en-GB" sz="4400" dirty="0"/>
              <a:t>The Pardoner would have the pilgrims believe that the relics he peddles can substitute for the sacred objects at Canterbury and that his pardons can provide the same advantages as the true indulgences promised by the shrine. …… </a:t>
            </a:r>
            <a:r>
              <a:rPr lang="en-GB" sz="4400" dirty="0">
                <a:solidFill>
                  <a:schemeClr val="bg1"/>
                </a:solidFill>
              </a:rPr>
              <a:t>even the purveying of legitimate pardons and relics has the potential to restrain or redirect the impulse to pilgrimage, and the pardoner depicted in Chaucer's composite portrait shows little likelihood of legitimacy." </a:t>
            </a:r>
            <a:r>
              <a:rPr lang="en-GB" sz="4400" dirty="0"/>
              <a:t>In one of the Pardoner's probable abuses, the misappropriation of alms, his treatment of indulgences and relics clearly serves as a means of diverting the intentions of those he influences. </a:t>
            </a:r>
          </a:p>
          <a:p>
            <a:pPr marL="171450" indent="4763">
              <a:buNone/>
            </a:pPr>
            <a:endParaRPr lang="en-GB" sz="1400" dirty="0"/>
          </a:p>
          <a:p>
            <a:pPr marL="171450" indent="4763">
              <a:buNone/>
            </a:pPr>
            <a:r>
              <a:rPr lang="en-GB" sz="4400" dirty="0"/>
              <a:t>As Terrence McVeigh reminds us, Wycliffe in the </a:t>
            </a:r>
            <a:r>
              <a:rPr lang="en-GB" sz="4400" i="1" dirty="0" err="1"/>
              <a:t>Tractatus</a:t>
            </a:r>
            <a:r>
              <a:rPr lang="en-GB" sz="4400" i="1" dirty="0"/>
              <a:t> de </a:t>
            </a:r>
            <a:r>
              <a:rPr lang="en-GB" sz="4400" i="1" dirty="0" err="1"/>
              <a:t>Simonia</a:t>
            </a:r>
            <a:r>
              <a:rPr lang="en-GB" sz="4400" dirty="0"/>
              <a:t>, dealing with another financial abuse in the church, "draws an analogy between the seed lost in carnal sodomy and the seed of the word of God wasted by the </a:t>
            </a:r>
            <a:r>
              <a:rPr lang="en-GB" sz="4400" dirty="0" err="1"/>
              <a:t>simoniac</a:t>
            </a:r>
            <a:r>
              <a:rPr lang="en-GB" sz="4400" dirty="0"/>
              <a:t>" If for the </a:t>
            </a:r>
            <a:r>
              <a:rPr lang="en-GB" sz="4400" dirty="0">
                <a:solidFill>
                  <a:schemeClr val="bg1"/>
                </a:solidFill>
              </a:rPr>
              <a:t>Canterbury pilgrims the Pardoner represents a surrogate shrine, that relationship is crystallized in the image of his companionship with the </a:t>
            </a:r>
            <a:r>
              <a:rPr lang="en-GB" sz="4400" dirty="0" err="1">
                <a:solidFill>
                  <a:schemeClr val="bg1"/>
                </a:solidFill>
              </a:rPr>
              <a:t>Summoner</a:t>
            </a:r>
            <a:r>
              <a:rPr lang="en-GB" sz="4400" dirty="0">
                <a:solidFill>
                  <a:schemeClr val="bg1"/>
                </a:solidFill>
              </a:rPr>
              <a:t>, whom Chaucer portrays as an </a:t>
            </a:r>
            <a:r>
              <a:rPr lang="en-GB" sz="4400" dirty="0" err="1">
                <a:solidFill>
                  <a:schemeClr val="bg1"/>
                </a:solidFill>
              </a:rPr>
              <a:t>unsavory</a:t>
            </a:r>
            <a:r>
              <a:rPr lang="en-GB" sz="4400" dirty="0">
                <a:solidFill>
                  <a:schemeClr val="bg1"/>
                </a:solidFill>
              </a:rPr>
              <a:t> metaphor of the pilgrim</a:t>
            </a:r>
            <a:r>
              <a:rPr lang="en-GB" sz="3800" dirty="0">
                <a:solidFill>
                  <a:schemeClr val="bg1"/>
                </a:solidFill>
              </a:rPr>
              <a:t>.</a:t>
            </a:r>
            <a:r>
              <a:rPr lang="en-GB" sz="3800" dirty="0">
                <a:solidFill>
                  <a:srgbClr val="FF0000"/>
                </a:solidFill>
              </a:rPr>
              <a:t> </a:t>
            </a:r>
            <a:r>
              <a:rPr lang="en-GB" sz="3800" b="1" dirty="0"/>
              <a:t>(</a:t>
            </a:r>
            <a:r>
              <a:rPr lang="en-GB" dirty="0"/>
              <a:t> Storm</a:t>
            </a:r>
            <a:r>
              <a:rPr lang="en-GB" sz="3600" dirty="0"/>
              <a:t>)’</a:t>
            </a:r>
          </a:p>
          <a:p>
            <a:pPr marL="171450" indent="4763">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a:solidFill>
                  <a:schemeClr val="bg1"/>
                </a:solidFill>
                <a:ea typeface="Calibri" pitchFamily="34" charset="0"/>
                <a:cs typeface="Times New Roman" pitchFamily="18" charset="0"/>
              </a:rPr>
              <a:t>the Rioters: temptations of the flesh, the world, and the Devil</a:t>
            </a:r>
            <a:r>
              <a:rPr lang="en-GB" sz="4000" b="0" dirty="0">
                <a:solidFill>
                  <a:schemeClr val="bg1"/>
                </a:solidFill>
                <a:ea typeface="Calibri" pitchFamily="34" charset="0"/>
                <a:cs typeface="Times New Roman" pitchFamily="18" charset="0"/>
              </a:rPr>
              <a:t>, </a:t>
            </a:r>
            <a:endParaRPr lang="en-GB" dirty="0">
              <a:solidFill>
                <a:schemeClr val="bg1"/>
              </a:solidFill>
            </a:endParaRPr>
          </a:p>
        </p:txBody>
      </p:sp>
      <p:sp>
        <p:nvSpPr>
          <p:cNvPr id="4" name="Rectangle 1"/>
          <p:cNvSpPr>
            <a:spLocks noGrp="1" noChangeArrowheads="1"/>
          </p:cNvSpPr>
          <p:nvPr>
            <p:ph idx="1"/>
          </p:nvPr>
        </p:nvSpPr>
        <p:spPr bwMode="auto">
          <a:xfrm>
            <a:off x="251520" y="1700808"/>
            <a:ext cx="8568952" cy="463395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19050"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ea typeface="Calibri" pitchFamily="34" charset="0"/>
                <a:cs typeface="Times New Roman" pitchFamily="18" charset="0"/>
              </a:rPr>
              <a:t>The three sins may ... be seen as a progression along the road to spiritual death: (1) the </a:t>
            </a:r>
            <a:r>
              <a:rPr kumimoji="0" lang="en-GB" sz="2400" b="1" i="0" strike="noStrike" cap="none" normalizeH="0" baseline="0" dirty="0">
                <a:ln>
                  <a:noFill/>
                </a:ln>
                <a:solidFill>
                  <a:schemeClr val="bg1"/>
                </a:solidFill>
                <a:effectLst/>
                <a:ea typeface="Calibri" pitchFamily="34" charset="0"/>
                <a:cs typeface="Times New Roman" pitchFamily="18" charset="0"/>
              </a:rPr>
              <a:t>submission of the spirit to the flesh </a:t>
            </a:r>
            <a:r>
              <a:rPr kumimoji="0" lang="en-GB" sz="2400" b="0" i="0" u="none" strike="noStrike" cap="none" normalizeH="0" baseline="0" dirty="0">
                <a:ln>
                  <a:noFill/>
                </a:ln>
                <a:solidFill>
                  <a:schemeClr val="tx1"/>
                </a:solidFill>
                <a:effectLst/>
                <a:ea typeface="Calibri" pitchFamily="34" charset="0"/>
                <a:cs typeface="Times New Roman" pitchFamily="18" charset="0"/>
              </a:rPr>
              <a:t>in gluttony, foreshadowed, as the pardoner suggests, by the sin of Adam and Eve, (2) the </a:t>
            </a:r>
            <a:r>
              <a:rPr kumimoji="0" lang="en-GB" sz="2400" b="1" i="0" strike="noStrike" cap="none" normalizeH="0" baseline="0" dirty="0">
                <a:ln>
                  <a:noFill/>
                </a:ln>
                <a:solidFill>
                  <a:schemeClr val="bg1"/>
                </a:solidFill>
                <a:effectLst/>
                <a:ea typeface="Calibri" pitchFamily="34" charset="0"/>
                <a:cs typeface="Times New Roman" pitchFamily="18" charset="0"/>
              </a:rPr>
              <a:t>submission to Fortune </a:t>
            </a:r>
            <a:r>
              <a:rPr kumimoji="0" lang="en-GB" sz="2400" b="0" i="0" u="none" strike="noStrike" cap="none" normalizeH="0" baseline="0" dirty="0">
                <a:ln>
                  <a:noFill/>
                </a:ln>
                <a:solidFill>
                  <a:schemeClr val="tx1"/>
                </a:solidFill>
                <a:effectLst/>
                <a:ea typeface="Calibri" pitchFamily="34" charset="0"/>
                <a:cs typeface="Times New Roman" pitchFamily="18" charset="0"/>
              </a:rPr>
              <a:t>implied by gambling, and (3) </a:t>
            </a:r>
            <a:r>
              <a:rPr kumimoji="0" lang="en-GB" sz="2400" b="1" i="0" strike="noStrike" cap="none" normalizeH="0" baseline="0" dirty="0">
                <a:ln>
                  <a:noFill/>
                </a:ln>
                <a:solidFill>
                  <a:schemeClr val="bg1"/>
                </a:solidFill>
                <a:effectLst/>
                <a:ea typeface="Calibri" pitchFamily="34" charset="0"/>
                <a:cs typeface="Times New Roman" pitchFamily="18" charset="0"/>
              </a:rPr>
              <a:t>the denial of Christ</a:t>
            </a:r>
            <a:r>
              <a:rPr kumimoji="0" lang="en-GB" sz="2400" b="0" i="0" u="none" strike="noStrike" cap="none" normalizeH="0" baseline="0" dirty="0">
                <a:ln>
                  <a:noFill/>
                </a:ln>
                <a:solidFill>
                  <a:schemeClr val="bg1"/>
                </a:solidFill>
                <a:effectLst/>
                <a:ea typeface="Calibri" pitchFamily="34" charset="0"/>
                <a:cs typeface="Times New Roman" pitchFamily="18" charset="0"/>
              </a:rPr>
              <a:t>, </a:t>
            </a:r>
            <a:r>
              <a:rPr kumimoji="0" lang="en-GB" sz="2400" b="0" i="0" u="none" strike="noStrike" cap="none" normalizeH="0" baseline="0" dirty="0">
                <a:ln>
                  <a:noFill/>
                </a:ln>
                <a:solidFill>
                  <a:schemeClr val="tx1"/>
                </a:solidFill>
                <a:effectLst/>
                <a:ea typeface="Calibri" pitchFamily="34" charset="0"/>
                <a:cs typeface="Times New Roman" pitchFamily="18" charset="0"/>
              </a:rPr>
              <a:t>which is the "spiritual" implication of violating the Second Commandment. Hence, the three sins reflect the old pattern of the temptations of the flesh, the world, and the Devil, for submission to Fortune is submission to the world, and the denial of Christ is the ultimate aim of the Devil's temptation.</a:t>
            </a:r>
          </a:p>
          <a:p>
            <a:pPr marL="0" marR="0" lvl="0" indent="19050" defTabSz="914400" rtl="0" eaLnBrk="1" fontAlgn="base" latinLnBrk="0" hangingPunct="1">
              <a:lnSpc>
                <a:spcPct val="100000"/>
              </a:lnSpc>
              <a:spcBef>
                <a:spcPct val="0"/>
              </a:spcBef>
              <a:spcAft>
                <a:spcPct val="0"/>
              </a:spcAft>
              <a:buClrTx/>
              <a:buSzTx/>
              <a:buFontTx/>
              <a:buNone/>
              <a:tabLst/>
            </a:pPr>
            <a:endParaRPr kumimoji="0" lang="en-GB" sz="800" b="0" i="0" u="none" strike="noStrike" cap="none" normalizeH="0" baseline="0" dirty="0">
              <a:ln>
                <a:noFill/>
              </a:ln>
              <a:solidFill>
                <a:schemeClr val="tx1"/>
              </a:solidFill>
              <a:effectLst/>
            </a:endParaRPr>
          </a:p>
          <a:p>
            <a:pPr marL="0" lvl="0" indent="19050" eaLnBrk="0" fontAlgn="base" hangingPunct="0">
              <a:spcBef>
                <a:spcPct val="0"/>
              </a:spcBef>
              <a:spcAft>
                <a:spcPct val="0"/>
              </a:spcAft>
              <a:buClrTx/>
              <a:buSzTx/>
              <a:buNone/>
            </a:pPr>
            <a:r>
              <a:rPr kumimoji="0" lang="en-GB" sz="2400" b="0" i="0" u="none" strike="noStrike" cap="none" normalizeH="0" baseline="0" dirty="0">
                <a:ln>
                  <a:noFill/>
                </a:ln>
                <a:solidFill>
                  <a:schemeClr val="tx1"/>
                </a:solidFill>
                <a:effectLst/>
                <a:ea typeface="Calibri" pitchFamily="34" charset="0"/>
                <a:cs typeface="Times New Roman" pitchFamily="18" charset="0"/>
              </a:rPr>
              <a:t>	</a:t>
            </a:r>
            <a:r>
              <a:rPr kumimoji="0" lang="en-GB" sz="2000" i="0" u="none" strike="noStrike" cap="none" normalizeH="0" baseline="0" dirty="0">
                <a:ln>
                  <a:noFill/>
                </a:ln>
                <a:solidFill>
                  <a:schemeClr val="tx1"/>
                </a:solidFill>
                <a:effectLst/>
                <a:ea typeface="Calibri" pitchFamily="34" charset="0"/>
                <a:cs typeface="Times New Roman" pitchFamily="18" charset="0"/>
              </a:rPr>
              <a:t>D. W. Robertson, Jr., </a:t>
            </a:r>
            <a:r>
              <a:rPr kumimoji="0" lang="en-GB" sz="2000" i="1" u="none" strike="noStrike" cap="none" normalizeH="0" baseline="0" dirty="0">
                <a:ln>
                  <a:noFill/>
                </a:ln>
                <a:solidFill>
                  <a:schemeClr val="tx1"/>
                </a:solidFill>
                <a:effectLst/>
                <a:ea typeface="Calibri" pitchFamily="34" charset="0"/>
                <a:cs typeface="Times New Roman" pitchFamily="18" charset="0"/>
              </a:rPr>
              <a:t>A Preface to Chaucer: Studies in Medieval Perspectives, </a:t>
            </a:r>
            <a:r>
              <a:rPr lang="en-GB" sz="2000" i="1" dirty="0">
                <a:ea typeface="Calibri" pitchFamily="34" charset="0"/>
                <a:cs typeface="Times New Roman" pitchFamily="18" charset="0"/>
              </a:rPr>
              <a:t>	</a:t>
            </a:r>
            <a:r>
              <a:rPr kumimoji="0" lang="en-GB" sz="2000" i="0" u="none" strike="noStrike" cap="none" normalizeH="0" baseline="0" dirty="0">
                <a:ln>
                  <a:noFill/>
                </a:ln>
                <a:solidFill>
                  <a:schemeClr val="tx1"/>
                </a:solidFill>
                <a:effectLst/>
                <a:ea typeface="Calibri" pitchFamily="34" charset="0"/>
                <a:cs typeface="Times New Roman" pitchFamily="18" charset="0"/>
              </a:rPr>
              <a:t>(Princeton: Princeton Univ. Press, 1963), p. 333. </a:t>
            </a:r>
            <a:endParaRPr kumimoji="0" lang="en-GB" sz="2000" i="0" u="none" strike="noStrike" cap="none" normalizeH="0" baseline="0" dirty="0">
              <a:ln>
                <a:noFill/>
              </a:ln>
              <a:solidFill>
                <a:schemeClr val="tx1"/>
              </a:solidFill>
              <a:effectLst/>
            </a:endParaRPr>
          </a:p>
          <a:p>
            <a:pPr marL="0" marR="0" lvl="0" indent="1905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229600" cy="1252728"/>
          </a:xfrm>
        </p:spPr>
        <p:txBody>
          <a:bodyPr>
            <a:normAutofit/>
          </a:bodyPr>
          <a:lstStyle/>
          <a:p>
            <a:pPr algn="ctr"/>
            <a:r>
              <a:rPr lang="en-GB" sz="4000" dirty="0">
                <a:solidFill>
                  <a:schemeClr val="bg1"/>
                </a:solidFill>
              </a:rPr>
              <a:t>The Pardoner &amp; Heresy</a:t>
            </a:r>
          </a:p>
        </p:txBody>
      </p:sp>
      <p:sp>
        <p:nvSpPr>
          <p:cNvPr id="3" name="Content Placeholder 2"/>
          <p:cNvSpPr>
            <a:spLocks noGrp="1"/>
          </p:cNvSpPr>
          <p:nvPr>
            <p:ph idx="1"/>
          </p:nvPr>
        </p:nvSpPr>
        <p:spPr>
          <a:xfrm>
            <a:off x="0" y="1196752"/>
            <a:ext cx="9144000" cy="5517232"/>
          </a:xfrm>
          <a:solidFill>
            <a:srgbClr val="007D7A"/>
          </a:solidFill>
        </p:spPr>
        <p:txBody>
          <a:bodyPr>
            <a:normAutofit fontScale="92500" lnSpcReduction="20000"/>
          </a:bodyPr>
          <a:lstStyle/>
          <a:p>
            <a:pPr marL="176213" indent="-57150">
              <a:buNone/>
            </a:pPr>
            <a:r>
              <a:rPr lang="en-GB" sz="2300" dirty="0"/>
              <a:t>	</a:t>
            </a:r>
            <a:r>
              <a:rPr lang="en-GB" sz="2400" dirty="0"/>
              <a:t>Modern readings of Chaucer's text have been interested in making psychological, rather than moral, sense of the Pardoner's religious hypocrisy. … However, when heresy is the inner reality that a reader of the 1390s would have thought the Pardoner's religious hypocrisy concealed, it </a:t>
            </a:r>
            <a:r>
              <a:rPr lang="en-GB" sz="2400" dirty="0">
                <a:solidFill>
                  <a:schemeClr val="bg1"/>
                </a:solidFill>
              </a:rPr>
              <a:t>may be that whatever personality the Pardoner has is the result as much of moral considerations as of psychological ones</a:t>
            </a:r>
          </a:p>
          <a:p>
            <a:pPr marL="176213" indent="-57150">
              <a:buNone/>
            </a:pPr>
            <a:endParaRPr lang="en-GB" sz="1100" dirty="0"/>
          </a:p>
          <a:p>
            <a:pPr marL="176213" indent="-57150">
              <a:buNone/>
            </a:pPr>
            <a:r>
              <a:rPr lang="en-GB" sz="2300" dirty="0"/>
              <a:t> … </a:t>
            </a:r>
            <a:r>
              <a:rPr lang="en-GB" sz="2400" dirty="0"/>
              <a:t>in the delicate climate of the 1390s, Chaucer's choice of a pardoner can be interpreted as a strategy of political and literary tact. </a:t>
            </a:r>
            <a:r>
              <a:rPr lang="en-GB" sz="2400" dirty="0">
                <a:solidFill>
                  <a:schemeClr val="bg1"/>
                </a:solidFill>
              </a:rPr>
              <a:t>To present a friar in such terms would have sounded suspiciously tendentious and open to construction as supportive of anti-establishment forces. Similarly, to manufacture some hypocritical </a:t>
            </a:r>
            <a:r>
              <a:rPr lang="en-GB" sz="2400" dirty="0" err="1">
                <a:solidFill>
                  <a:schemeClr val="bg1"/>
                </a:solidFill>
              </a:rPr>
              <a:t>Lollard</a:t>
            </a:r>
            <a:r>
              <a:rPr lang="en-GB" sz="2400" dirty="0">
                <a:solidFill>
                  <a:schemeClr val="bg1"/>
                </a:solidFill>
              </a:rPr>
              <a:t> would have been seen to side conspicuously with the establishment and to write a merely standard sort of anti-</a:t>
            </a:r>
            <a:r>
              <a:rPr lang="en-GB" sz="2400" dirty="0" err="1">
                <a:solidFill>
                  <a:schemeClr val="bg1"/>
                </a:solidFill>
              </a:rPr>
              <a:t>Lollard</a:t>
            </a:r>
            <a:r>
              <a:rPr lang="en-GB" sz="2400" dirty="0">
                <a:solidFill>
                  <a:schemeClr val="bg1"/>
                </a:solidFill>
              </a:rPr>
              <a:t> propaganda. </a:t>
            </a:r>
            <a:r>
              <a:rPr lang="en-GB" sz="2400" dirty="0"/>
              <a:t>The choice is cunning, not simply because it cannot offend anyone (orthodox and heterodox alike would agree in condemning the Pardoner, if not quite entirely for the same reasons), but because it lets Chaucer hide behind a character traditionally corrupt yet into whom he can safely introduce the resonance of the most urgent and topical theological argument of his day.</a:t>
            </a:r>
          </a:p>
          <a:p>
            <a:pPr>
              <a:buNone/>
            </a:pPr>
            <a:endParaRPr lang="en-GB" sz="1000" dirty="0"/>
          </a:p>
          <a:p>
            <a:pPr>
              <a:buNone/>
            </a:pPr>
            <a:r>
              <a:rPr lang="en-GB" sz="2000" dirty="0"/>
              <a:t>		Alan J. Fletcher, ‘The Topical Hypocrisy of Chaucer's Pardoner’, </a:t>
            </a:r>
            <a:r>
              <a:rPr lang="en-GB" sz="2000" i="1" dirty="0"/>
              <a:t>The Chaucer 	Review,</a:t>
            </a:r>
            <a:r>
              <a:rPr lang="en-GB" sz="2000" dirty="0"/>
              <a:t> Vol. 25, No. 2 (Fall, 1990), pp. 110-126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507288" cy="897288"/>
          </a:xfrm>
        </p:spPr>
        <p:txBody>
          <a:bodyPr>
            <a:noAutofit/>
          </a:bodyPr>
          <a:lstStyle/>
          <a:p>
            <a:pPr algn="ctr"/>
            <a:r>
              <a:rPr lang="en-GB" sz="4000" dirty="0">
                <a:solidFill>
                  <a:schemeClr val="bg1"/>
                </a:solidFill>
              </a:rPr>
              <a:t>Religious Hypocrisy As Heresy</a:t>
            </a:r>
          </a:p>
        </p:txBody>
      </p:sp>
      <p:sp>
        <p:nvSpPr>
          <p:cNvPr id="5" name="Content Placeholder 4"/>
          <p:cNvSpPr>
            <a:spLocks noGrp="1"/>
          </p:cNvSpPr>
          <p:nvPr>
            <p:ph idx="1"/>
          </p:nvPr>
        </p:nvSpPr>
        <p:spPr>
          <a:xfrm>
            <a:off x="0" y="1196752"/>
            <a:ext cx="9144000" cy="5472608"/>
          </a:xfrm>
          <a:solidFill>
            <a:srgbClr val="007D7A"/>
          </a:solidFill>
        </p:spPr>
        <p:txBody>
          <a:bodyPr>
            <a:noAutofit/>
          </a:bodyPr>
          <a:lstStyle/>
          <a:p>
            <a:pPr>
              <a:buNone/>
            </a:pPr>
            <a:r>
              <a:rPr lang="en-GB" sz="2400" dirty="0"/>
              <a:t>	A medieval reader of Chaucer's poem … would surely have had his preconceptions satisfied about the way pardoners were traditionally wont to behave, including the matter of their carrying false relics, but it seems that his response would have run to far more than just acknowledging that pardoners were, of course, a bad lot. The Pardoner's sort of religious hypocrisy is a function of his heresy. </a:t>
            </a:r>
            <a:r>
              <a:rPr lang="en-GB" sz="2400" b="1" dirty="0">
                <a:solidFill>
                  <a:schemeClr val="bg1"/>
                </a:solidFill>
              </a:rPr>
              <a:t>The famous but problematic "gelding or mare" simile in the General Prologue would therefore become explicable in terms of this moral equation (religious hypocrite = heretic) as much as of some kind of disclosure about the Pardoner's sexual psychology. </a:t>
            </a:r>
            <a:r>
              <a:rPr lang="en-GB" sz="2400" dirty="0"/>
              <a:t>Critics have generally agreed that the simile imputes sexual irregularity to the Pardoner, though precisely what sort has been debated. Less attended to is the fact that </a:t>
            </a:r>
            <a:r>
              <a:rPr lang="en-GB" sz="2400" b="1" dirty="0">
                <a:solidFill>
                  <a:schemeClr val="bg1"/>
                </a:solidFill>
              </a:rPr>
              <a:t>aberrant sexual </a:t>
            </a:r>
            <a:r>
              <a:rPr lang="en-GB" sz="2400" b="1" dirty="0" err="1">
                <a:solidFill>
                  <a:schemeClr val="bg1"/>
                </a:solidFill>
              </a:rPr>
              <a:t>behavior</a:t>
            </a:r>
            <a:r>
              <a:rPr lang="en-GB" sz="2400" b="1" dirty="0">
                <a:solidFill>
                  <a:schemeClr val="bg1"/>
                </a:solidFill>
              </a:rPr>
              <a:t> was a standard accusation in heresy charges</a:t>
            </a:r>
            <a:r>
              <a:rPr lang="en-GB" sz="2400" dirty="0">
                <a:solidFill>
                  <a:schemeClr val="bg1"/>
                </a:solidFill>
              </a:rPr>
              <a:t>     </a:t>
            </a:r>
            <a:r>
              <a:rPr lang="en-GB" sz="2000" dirty="0"/>
              <a:t>Fletcher, ‘The Topical Hypocrisy of Chaucer's Pardoner’</a:t>
            </a:r>
            <a:endParaRPr lang="en-GB"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507288" cy="1252728"/>
          </a:xfrm>
        </p:spPr>
        <p:txBody>
          <a:bodyPr>
            <a:noAutofit/>
          </a:bodyPr>
          <a:lstStyle/>
          <a:p>
            <a:pPr algn="ctr"/>
            <a:r>
              <a:rPr lang="en-GB" sz="4000" dirty="0">
                <a:solidFill>
                  <a:schemeClr val="bg1"/>
                </a:solidFill>
              </a:rPr>
              <a:t>The sins of false pardoners </a:t>
            </a:r>
          </a:p>
        </p:txBody>
      </p:sp>
      <p:pic>
        <p:nvPicPr>
          <p:cNvPr id="4" name="Content Placeholder 3"/>
          <p:cNvPicPr>
            <a:picLocks noGrp="1"/>
          </p:cNvPicPr>
          <p:nvPr>
            <p:ph idx="1"/>
          </p:nvPr>
        </p:nvPicPr>
        <p:blipFill>
          <a:blip r:embed="rId3" cstate="print">
            <a:duotone>
              <a:prstClr val="black"/>
              <a:srgbClr val="009999">
                <a:tint val="45000"/>
                <a:satMod val="400000"/>
              </a:srgbClr>
            </a:duotone>
            <a:extLst>
              <a:ext uri="{BEBA8EAE-BF5A-486C-A8C5-ECC9F3942E4B}">
                <a14:imgProps xmlns:a14="http://schemas.microsoft.com/office/drawing/2010/main">
                  <a14:imgLayer r:embed="rId4">
                    <a14:imgEffect>
                      <a14:sharpenSoften amount="50000"/>
                    </a14:imgEffect>
                    <a14:imgEffect>
                      <a14:saturation sat="400000"/>
                    </a14:imgEffect>
                    <a14:imgEffect>
                      <a14:brightnessContrast bright="-40000" contrast="40000"/>
                    </a14:imgEffect>
                  </a14:imgLayer>
                </a14:imgProps>
              </a:ext>
            </a:extLst>
          </a:blip>
          <a:srcRect l="4312" t="31954" r="9719" b="19960"/>
          <a:stretch>
            <a:fillRect/>
          </a:stretch>
        </p:blipFill>
        <p:spPr bwMode="auto">
          <a:xfrm>
            <a:off x="395536" y="2492896"/>
            <a:ext cx="8229600" cy="3452387"/>
          </a:xfrm>
          <a:prstGeom prst="rect">
            <a:avLst/>
          </a:prstGeom>
          <a:noFill/>
          <a:ln w="9525">
            <a:noFill/>
            <a:miter lim="800000"/>
            <a:headEnd/>
            <a:tailEnd/>
          </a:ln>
        </p:spPr>
      </p:pic>
      <p:pic>
        <p:nvPicPr>
          <p:cNvPr id="5" name="Content Placeholder 3"/>
          <p:cNvPicPr>
            <a:picLocks/>
          </p:cNvPicPr>
          <p:nvPr/>
        </p:nvPicPr>
        <p:blipFill>
          <a:blip r:embed="rId5" cstate="print">
            <a:duotone>
              <a:prstClr val="black"/>
              <a:srgbClr val="009999">
                <a:tint val="45000"/>
                <a:satMod val="400000"/>
              </a:srgbClr>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l="15703" t="24933" r="9719" b="67722"/>
          <a:stretch>
            <a:fillRect/>
          </a:stretch>
        </p:blipFill>
        <p:spPr bwMode="auto">
          <a:xfrm>
            <a:off x="1465312" y="1965575"/>
            <a:ext cx="7139136" cy="527321"/>
          </a:xfrm>
          <a:prstGeom prst="rect">
            <a:avLst/>
          </a:prstGeom>
          <a:solidFill>
            <a:srgbClr val="009999"/>
          </a:solidFill>
          <a:ln w="9525">
            <a:noFill/>
            <a:miter lim="800000"/>
            <a:headEnd/>
            <a:tailEnd/>
          </a:ln>
        </p:spPr>
      </p:pic>
      <p:sp>
        <p:nvSpPr>
          <p:cNvPr id="6" name="Rectangle 5"/>
          <p:cNvSpPr/>
          <p:nvPr/>
        </p:nvSpPr>
        <p:spPr>
          <a:xfrm>
            <a:off x="6012160" y="6237312"/>
            <a:ext cx="2377767" cy="461665"/>
          </a:xfrm>
          <a:prstGeom prst="rect">
            <a:avLst/>
          </a:prstGeom>
        </p:spPr>
        <p:txBody>
          <a:bodyPr wrap="none">
            <a:spAutoFit/>
          </a:bodyPr>
          <a:lstStyle/>
          <a:p>
            <a:r>
              <a:rPr lang="en-GB" dirty="0"/>
              <a:t>(</a:t>
            </a:r>
            <a:r>
              <a:rPr lang="en-GB" sz="2400" dirty="0"/>
              <a:t>Quoted, Fletcher</a:t>
            </a:r>
            <a:r>
              <a:rPr lang="en-GB" dirty="0"/>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5448"/>
            <a:ext cx="9144000" cy="897288"/>
          </a:xfrm>
        </p:spPr>
        <p:txBody>
          <a:bodyPr>
            <a:noAutofit/>
          </a:bodyPr>
          <a:lstStyle/>
          <a:p>
            <a:pPr algn="ctr"/>
            <a:r>
              <a:rPr lang="en-GB" sz="3600" dirty="0">
                <a:solidFill>
                  <a:schemeClr val="bg1"/>
                </a:solidFill>
              </a:rPr>
              <a:t>Revellers’ Blasphemous Pilgrimage</a:t>
            </a:r>
          </a:p>
        </p:txBody>
      </p:sp>
      <p:sp>
        <p:nvSpPr>
          <p:cNvPr id="3" name="Content Placeholder 2"/>
          <p:cNvSpPr>
            <a:spLocks noGrp="1"/>
          </p:cNvSpPr>
          <p:nvPr>
            <p:ph idx="1"/>
          </p:nvPr>
        </p:nvSpPr>
        <p:spPr>
          <a:xfrm>
            <a:off x="0" y="908720"/>
            <a:ext cx="9144000" cy="5949279"/>
          </a:xfrm>
          <a:solidFill>
            <a:srgbClr val="007D7A"/>
          </a:solidFill>
        </p:spPr>
        <p:txBody>
          <a:bodyPr>
            <a:normAutofit/>
          </a:bodyPr>
          <a:lstStyle/>
          <a:p>
            <a:pPr marL="88900" indent="0">
              <a:buNone/>
            </a:pPr>
            <a:r>
              <a:rPr lang="en-GB" sz="2400" dirty="0"/>
              <a:t>This context is the revellers' quest. They are out to slay Death, to punish him for having slain their buddy, and to prevent him from slaying thousands more. … When they have slain Death, no one will ever die again - and the world will therefore be perfect. </a:t>
            </a:r>
            <a:r>
              <a:rPr lang="en-GB" sz="2400" b="1" dirty="0">
                <a:solidFill>
                  <a:schemeClr val="bg1"/>
                </a:solidFill>
              </a:rPr>
              <a:t>Conceived on a binge, this plan parodies Christ's redemptive act: his was self-sacrificial whereas theirs is murderous; his overcame the death of the soul whereas theirs aims to overcome the death of the body; his preserved but transcended the natural mortality of individuals whereas theirs aims to subvert the state of nature. </a:t>
            </a:r>
            <a:r>
              <a:rPr lang="en-GB" sz="2400" dirty="0"/>
              <a:t>The oath of the three "To </a:t>
            </a:r>
            <a:r>
              <a:rPr lang="en-GB" sz="2400" dirty="0" err="1"/>
              <a:t>lyve</a:t>
            </a:r>
            <a:r>
              <a:rPr lang="en-GB" sz="2400" dirty="0"/>
              <a:t> and </a:t>
            </a:r>
            <a:r>
              <a:rPr lang="en-GB" sz="2400" dirty="0" err="1"/>
              <a:t>dyen</a:t>
            </a:r>
            <a:r>
              <a:rPr lang="en-GB" sz="2400" dirty="0"/>
              <a:t> </a:t>
            </a:r>
            <a:r>
              <a:rPr lang="en-GB" sz="2400" dirty="0" err="1"/>
              <a:t>ech</a:t>
            </a:r>
            <a:r>
              <a:rPr lang="en-GB" sz="2400" dirty="0"/>
              <a:t> of hem for </a:t>
            </a:r>
            <a:r>
              <a:rPr lang="en-GB" sz="2400" dirty="0" err="1"/>
              <a:t>oother</a:t>
            </a:r>
            <a:r>
              <a:rPr lang="en-GB" sz="2400" dirty="0"/>
              <a:t>" (703) parodies the mutuality of the divine Trinity. If successful, this drunken effort to "play God" would of course spell disaster for the race. Many ills afflict humanity besides Death, and to slay Death is to make man the helpless prey of these ills, summed up and symbolized by old age. </a:t>
            </a:r>
          </a:p>
          <a:p>
            <a:pPr marL="88900" indent="0">
              <a:buNone/>
            </a:pPr>
            <a:r>
              <a:rPr lang="en-GB" sz="2000" dirty="0"/>
              <a:t>		Elizabeth R. Hatcher ‘Life without Death: The Old Man in Chaucer's 	"Pardoner's Tale"’ </a:t>
            </a:r>
            <a:r>
              <a:rPr lang="en-GB" sz="2000" i="1" dirty="0"/>
              <a:t>The Chaucer Review</a:t>
            </a:r>
            <a:r>
              <a:rPr lang="en-GB" sz="2000" dirty="0"/>
              <a:t>, Vol. 9, No. 3 (Winter, 1975), pp.246-52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1080120"/>
          </a:xfrm>
        </p:spPr>
        <p:txBody>
          <a:bodyPr>
            <a:noAutofit/>
          </a:bodyPr>
          <a:lstStyle/>
          <a:p>
            <a:pPr algn="ctr"/>
            <a:r>
              <a:rPr lang="en-GB" sz="3600" dirty="0">
                <a:solidFill>
                  <a:schemeClr val="bg1"/>
                </a:solidFill>
              </a:rPr>
              <a:t>The old man as the end of death</a:t>
            </a:r>
          </a:p>
        </p:txBody>
      </p:sp>
      <p:sp>
        <p:nvSpPr>
          <p:cNvPr id="3" name="Content Placeholder 2"/>
          <p:cNvSpPr>
            <a:spLocks noGrp="1"/>
          </p:cNvSpPr>
          <p:nvPr>
            <p:ph idx="1"/>
          </p:nvPr>
        </p:nvSpPr>
        <p:spPr>
          <a:xfrm>
            <a:off x="0" y="1700808"/>
            <a:ext cx="9144000" cy="5157192"/>
          </a:xfrm>
        </p:spPr>
        <p:txBody>
          <a:bodyPr>
            <a:normAutofit fontScale="85000" lnSpcReduction="20000"/>
          </a:bodyPr>
          <a:lstStyle/>
          <a:p>
            <a:pPr>
              <a:buNone/>
            </a:pPr>
            <a:r>
              <a:rPr lang="en-GB" sz="2600" dirty="0"/>
              <a:t>	</a:t>
            </a:r>
            <a:r>
              <a:rPr lang="en-GB" sz="3000" dirty="0"/>
              <a:t>The Old Man enters immediately after their blasphemous oath that </a:t>
            </a:r>
            <a:r>
              <a:rPr lang="en-GB" sz="3000" dirty="0">
                <a:solidFill>
                  <a:schemeClr val="bg1"/>
                </a:solidFill>
              </a:rPr>
              <a:t>"</a:t>
            </a:r>
            <a:r>
              <a:rPr lang="en-GB" sz="3000" b="1" dirty="0" err="1">
                <a:solidFill>
                  <a:schemeClr val="bg1"/>
                </a:solidFill>
              </a:rPr>
              <a:t>Deeth</a:t>
            </a:r>
            <a:r>
              <a:rPr lang="en-GB" sz="3000" b="1" dirty="0">
                <a:solidFill>
                  <a:schemeClr val="bg1"/>
                </a:solidFill>
              </a:rPr>
              <a:t> </a:t>
            </a:r>
            <a:r>
              <a:rPr lang="en-GB" sz="3000" b="1" dirty="0" err="1">
                <a:solidFill>
                  <a:schemeClr val="bg1"/>
                </a:solidFill>
              </a:rPr>
              <a:t>shal</a:t>
            </a:r>
            <a:r>
              <a:rPr lang="en-GB" sz="3000" b="1" dirty="0">
                <a:solidFill>
                  <a:schemeClr val="bg1"/>
                </a:solidFill>
              </a:rPr>
              <a:t> be deed</a:t>
            </a:r>
            <a:r>
              <a:rPr lang="en-GB" sz="3000" dirty="0">
                <a:solidFill>
                  <a:schemeClr val="bg1"/>
                </a:solidFill>
              </a:rPr>
              <a:t>" </a:t>
            </a:r>
            <a:r>
              <a:rPr lang="en-GB" sz="3000" dirty="0"/>
              <a:t>(710), </a:t>
            </a:r>
            <a:r>
              <a:rPr lang="en-GB" sz="3000" i="1" dirty="0"/>
              <a:t>as if in answer to</a:t>
            </a:r>
            <a:r>
              <a:rPr lang="en-GB" sz="3000" dirty="0"/>
              <a:t> their hope to free men of the need to die. The audience sees, but the revellers do not, that the Old Man embodies the </a:t>
            </a:r>
            <a:r>
              <a:rPr lang="en-GB" sz="3000" dirty="0" err="1"/>
              <a:t>fulfillment</a:t>
            </a:r>
            <a:r>
              <a:rPr lang="en-GB" sz="3000" dirty="0"/>
              <a:t> of that hope: </a:t>
            </a:r>
            <a:r>
              <a:rPr lang="en-GB" sz="3000" i="1" dirty="0"/>
              <a:t>he shows what life would be like if the revellers were to succeed in their quest</a:t>
            </a:r>
            <a:r>
              <a:rPr lang="en-GB" sz="3000" dirty="0"/>
              <a:t>. </a:t>
            </a:r>
            <a:r>
              <a:rPr lang="en-GB" sz="3000" b="1" dirty="0">
                <a:solidFill>
                  <a:schemeClr val="bg1"/>
                </a:solidFill>
              </a:rPr>
              <a:t>Young, drunken, worldly as they are, they take it for granted that life and youth are synonyms; they fail to see that if they carry out their plan</a:t>
            </a:r>
            <a:r>
              <a:rPr lang="en-GB" sz="3000" dirty="0">
                <a:solidFill>
                  <a:schemeClr val="bg1"/>
                </a:solidFill>
              </a:rPr>
              <a:t>, </a:t>
            </a:r>
            <a:r>
              <a:rPr lang="en-GB" sz="3000" dirty="0"/>
              <a:t>Death will die indeed, but Old Age will live on forever. Thus physical immortality will be a curse, not a blessing. In contrast to Christ's offer of spiritual beatitude after a physical death, these drunken redeemers equate physical perpetuity with heaven. The Old Man demonstrates that this failure of spiritual understanding would usher in, not Utopia, but a geriatric inferno.</a:t>
            </a:r>
          </a:p>
          <a:p>
            <a:pPr>
              <a:buNone/>
            </a:pPr>
            <a:r>
              <a:rPr lang="en-GB" dirty="0"/>
              <a:t>			(</a:t>
            </a:r>
            <a:r>
              <a:rPr lang="en-GB" sz="2400" dirty="0"/>
              <a:t>Hatcher ‘Life without Death’)</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5448"/>
            <a:ext cx="9144000" cy="1252728"/>
          </a:xfrm>
        </p:spPr>
        <p:txBody>
          <a:bodyPr>
            <a:noAutofit/>
          </a:bodyPr>
          <a:lstStyle/>
          <a:p>
            <a:pPr algn="ctr"/>
            <a:r>
              <a:rPr lang="en-GB" sz="3400" dirty="0">
                <a:solidFill>
                  <a:schemeClr val="bg1"/>
                </a:solidFill>
              </a:rPr>
              <a:t>Sin as the root cause of the plague</a:t>
            </a:r>
          </a:p>
        </p:txBody>
      </p:sp>
      <p:sp>
        <p:nvSpPr>
          <p:cNvPr id="3" name="Content Placeholder 2"/>
          <p:cNvSpPr>
            <a:spLocks noGrp="1"/>
          </p:cNvSpPr>
          <p:nvPr>
            <p:ph idx="1"/>
          </p:nvPr>
        </p:nvSpPr>
        <p:spPr>
          <a:xfrm>
            <a:off x="0" y="1484784"/>
            <a:ext cx="9036496" cy="5373216"/>
          </a:xfrm>
        </p:spPr>
        <p:txBody>
          <a:bodyPr>
            <a:normAutofit fontScale="85000" lnSpcReduction="20000"/>
          </a:bodyPr>
          <a:lstStyle/>
          <a:p>
            <a:pPr>
              <a:buNone/>
            </a:pPr>
            <a:r>
              <a:rPr lang="en-GB" dirty="0"/>
              <a:t>	</a:t>
            </a:r>
            <a:r>
              <a:rPr lang="en-GB" sz="3100" dirty="0"/>
              <a:t>In </a:t>
            </a:r>
            <a:r>
              <a:rPr lang="en-GB" sz="3100" dirty="0" err="1"/>
              <a:t>Tournai</a:t>
            </a:r>
            <a:r>
              <a:rPr lang="en-GB" sz="3100" dirty="0"/>
              <a:t> the town council tried to bring the raging plague under control by forbidding men and women to live together out of wedlock and by prohibiting swearing and gambling.5 The Archbishop of York proclaimed that </a:t>
            </a:r>
            <a:r>
              <a:rPr lang="en-GB" sz="3100" b="1" dirty="0">
                <a:solidFill>
                  <a:schemeClr val="bg1"/>
                </a:solidFill>
              </a:rPr>
              <a:t>the plague "surely, must be caused by the sins of men who, made complacent by their prosperity, forget the bounty of the most high Giver.” </a:t>
            </a:r>
            <a:r>
              <a:rPr lang="en-GB" sz="3100" dirty="0"/>
              <a:t>The Bishop of Winchester proclaimed that </a:t>
            </a:r>
            <a:r>
              <a:rPr lang="en-GB" sz="3100" dirty="0">
                <a:solidFill>
                  <a:schemeClr val="bg1"/>
                </a:solidFill>
              </a:rPr>
              <a:t>"</a:t>
            </a:r>
            <a:r>
              <a:rPr lang="en-GB" sz="3100" b="1" dirty="0">
                <a:solidFill>
                  <a:schemeClr val="bg1"/>
                </a:solidFill>
              </a:rPr>
              <a:t>man's sensuality . . . has now fallen into deeper malice and justly provoked the Divine wrath by a multitude of sins to this chastisement." </a:t>
            </a:r>
            <a:r>
              <a:rPr lang="en-GB" sz="3100" dirty="0"/>
              <a:t>A few weeks later he wrote to the people of his diocese reminding them as the plague approached "that sickness and premature death often come from sin and that, by the healing of souls, this kind of sickness is known to cease.”</a:t>
            </a:r>
          </a:p>
          <a:p>
            <a:pPr>
              <a:buNone/>
            </a:pPr>
            <a:r>
              <a:rPr lang="en-GB" dirty="0"/>
              <a:t>		</a:t>
            </a:r>
            <a:r>
              <a:rPr lang="en-GB" sz="2600" dirty="0"/>
              <a:t>Peter G. </a:t>
            </a:r>
            <a:r>
              <a:rPr lang="en-GB" sz="2600" dirty="0" err="1"/>
              <a:t>Beidler</a:t>
            </a:r>
            <a:r>
              <a:rPr lang="en-GB" sz="2600" dirty="0"/>
              <a:t>  ‘The Plague and Chaucer's Pardoner’, </a:t>
            </a:r>
            <a:r>
              <a:rPr lang="en-GB" sz="2600" i="1" dirty="0"/>
              <a:t>The Chaucer  	Review</a:t>
            </a:r>
            <a:r>
              <a:rPr lang="en-GB" sz="2600" dirty="0"/>
              <a:t>, Vol. 16, No. 3 (Winter, 1982), pp. 257-269</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604448" cy="1252728"/>
          </a:xfrm>
        </p:spPr>
        <p:txBody>
          <a:bodyPr>
            <a:noAutofit/>
          </a:bodyPr>
          <a:lstStyle/>
          <a:p>
            <a:pPr algn="ctr"/>
            <a:r>
              <a:rPr lang="en-GB" sz="3600" dirty="0">
                <a:solidFill>
                  <a:schemeClr val="bg1"/>
                </a:solidFill>
              </a:rPr>
              <a:t>Pardoner as assurance of comedic ending to tragedy (consider Kt)</a:t>
            </a:r>
          </a:p>
        </p:txBody>
      </p:sp>
      <p:sp>
        <p:nvSpPr>
          <p:cNvPr id="3" name="Content Placeholder 2"/>
          <p:cNvSpPr>
            <a:spLocks noGrp="1"/>
          </p:cNvSpPr>
          <p:nvPr>
            <p:ph idx="1"/>
          </p:nvPr>
        </p:nvSpPr>
        <p:spPr>
          <a:xfrm>
            <a:off x="395536" y="1628800"/>
            <a:ext cx="8229600" cy="5112568"/>
          </a:xfrm>
          <a:solidFill>
            <a:srgbClr val="007D7A"/>
          </a:solidFill>
        </p:spPr>
        <p:txBody>
          <a:bodyPr>
            <a:normAutofit fontScale="77500" lnSpcReduction="20000"/>
          </a:bodyPr>
          <a:lstStyle/>
          <a:p>
            <a:pPr>
              <a:buNone/>
            </a:pPr>
            <a:r>
              <a:rPr lang="en-GB" sz="2800" dirty="0"/>
              <a:t>	</a:t>
            </a:r>
            <a:r>
              <a:rPr lang="en-GB" sz="3300" dirty="0"/>
              <a:t>If any of yow </a:t>
            </a:r>
            <a:r>
              <a:rPr lang="en-GB" sz="3300" dirty="0" err="1"/>
              <a:t>wole</a:t>
            </a:r>
            <a:r>
              <a:rPr lang="en-GB" sz="3300" dirty="0"/>
              <a:t>, of </a:t>
            </a:r>
            <a:r>
              <a:rPr lang="en-GB" sz="3300" dirty="0" err="1"/>
              <a:t>devocion</a:t>
            </a:r>
            <a:r>
              <a:rPr lang="en-GB" sz="3300" dirty="0"/>
              <a:t>,</a:t>
            </a:r>
            <a:br>
              <a:rPr lang="en-GB" sz="3300" dirty="0"/>
            </a:br>
            <a:r>
              <a:rPr lang="en-GB" sz="3300" dirty="0" err="1"/>
              <a:t>Offren</a:t>
            </a:r>
            <a:r>
              <a:rPr lang="en-GB" sz="3300" dirty="0"/>
              <a:t> and </a:t>
            </a:r>
            <a:r>
              <a:rPr lang="en-GB" sz="3300" dirty="0" err="1"/>
              <a:t>han</a:t>
            </a:r>
            <a:r>
              <a:rPr lang="en-GB" sz="3300" dirty="0"/>
              <a:t> </a:t>
            </a:r>
            <a:r>
              <a:rPr lang="en-GB" sz="3300" dirty="0" err="1"/>
              <a:t>myn</a:t>
            </a:r>
            <a:r>
              <a:rPr lang="en-GB" sz="3300" dirty="0"/>
              <a:t> </a:t>
            </a:r>
            <a:r>
              <a:rPr lang="en-GB" sz="3300" dirty="0" err="1"/>
              <a:t>absolucion</a:t>
            </a:r>
            <a:r>
              <a:rPr lang="en-GB" sz="3300" dirty="0"/>
              <a:t>,</a:t>
            </a:r>
            <a:br>
              <a:rPr lang="en-GB" sz="3300" dirty="0"/>
            </a:br>
            <a:r>
              <a:rPr lang="en-GB" sz="3300" dirty="0"/>
              <a:t>Com forth anon, and </a:t>
            </a:r>
            <a:r>
              <a:rPr lang="en-GB" sz="3300" dirty="0" err="1"/>
              <a:t>kneleth</a:t>
            </a:r>
            <a:r>
              <a:rPr lang="en-GB" sz="3300" dirty="0"/>
              <a:t> </a:t>
            </a:r>
            <a:r>
              <a:rPr lang="en-GB" sz="3300" dirty="0" err="1"/>
              <a:t>heere</a:t>
            </a:r>
            <a:r>
              <a:rPr lang="en-GB" sz="3300" dirty="0"/>
              <a:t> </a:t>
            </a:r>
            <a:r>
              <a:rPr lang="en-GB" sz="3300" dirty="0" err="1"/>
              <a:t>adoun</a:t>
            </a:r>
            <a:r>
              <a:rPr lang="en-GB" sz="3300" dirty="0"/>
              <a:t>,</a:t>
            </a:r>
            <a:br>
              <a:rPr lang="en-GB" sz="3300" dirty="0"/>
            </a:br>
            <a:r>
              <a:rPr lang="en-GB" sz="3300" dirty="0"/>
              <a:t>And </a:t>
            </a:r>
            <a:r>
              <a:rPr lang="en-GB" sz="3300" dirty="0" err="1"/>
              <a:t>mekely</a:t>
            </a:r>
            <a:r>
              <a:rPr lang="en-GB" sz="3300" dirty="0"/>
              <a:t> </a:t>
            </a:r>
            <a:r>
              <a:rPr lang="en-GB" sz="3300" dirty="0" err="1"/>
              <a:t>receyveth</a:t>
            </a:r>
            <a:r>
              <a:rPr lang="en-GB" sz="3300" dirty="0"/>
              <a:t> my </a:t>
            </a:r>
            <a:r>
              <a:rPr lang="en-GB" sz="3300" dirty="0" err="1"/>
              <a:t>pardoun</a:t>
            </a:r>
            <a:r>
              <a:rPr lang="en-GB" sz="3300" dirty="0"/>
              <a:t>;</a:t>
            </a:r>
            <a:br>
              <a:rPr lang="en-GB" sz="3300" dirty="0"/>
            </a:br>
            <a:r>
              <a:rPr lang="en-GB" sz="3300" dirty="0"/>
              <a:t>Or </a:t>
            </a:r>
            <a:r>
              <a:rPr lang="en-GB" sz="3300" dirty="0" err="1"/>
              <a:t>elles</a:t>
            </a:r>
            <a:r>
              <a:rPr lang="en-GB" sz="3300" dirty="0"/>
              <a:t> </a:t>
            </a:r>
            <a:r>
              <a:rPr lang="en-GB" sz="3300" dirty="0" err="1"/>
              <a:t>taketh</a:t>
            </a:r>
            <a:r>
              <a:rPr lang="en-GB" sz="3300" dirty="0"/>
              <a:t> </a:t>
            </a:r>
            <a:r>
              <a:rPr lang="en-GB" sz="3300" dirty="0" err="1"/>
              <a:t>pardoun</a:t>
            </a:r>
            <a:r>
              <a:rPr lang="en-GB" sz="3300" dirty="0"/>
              <a:t> as ye </a:t>
            </a:r>
            <a:r>
              <a:rPr lang="en-GB" sz="3300" dirty="0" err="1"/>
              <a:t>wende</a:t>
            </a:r>
            <a:r>
              <a:rPr lang="en-GB" sz="3300" dirty="0"/>
              <a:t>,</a:t>
            </a:r>
            <a:br>
              <a:rPr lang="en-GB" sz="3300" dirty="0"/>
            </a:br>
            <a:r>
              <a:rPr lang="en-GB" sz="3300" dirty="0"/>
              <a:t> Al </a:t>
            </a:r>
            <a:r>
              <a:rPr lang="en-GB" sz="3300" dirty="0" err="1"/>
              <a:t>newe</a:t>
            </a:r>
            <a:r>
              <a:rPr lang="en-GB" sz="3300" dirty="0"/>
              <a:t> and </a:t>
            </a:r>
            <a:r>
              <a:rPr lang="en-GB" sz="3300" dirty="0" err="1"/>
              <a:t>fressh</a:t>
            </a:r>
            <a:r>
              <a:rPr lang="en-GB" sz="3300" dirty="0"/>
              <a:t> at every miles </a:t>
            </a:r>
            <a:r>
              <a:rPr lang="en-GB" sz="3300" dirty="0" err="1"/>
              <a:t>ende</a:t>
            </a:r>
            <a:r>
              <a:rPr lang="en-GB" sz="3300" dirty="0"/>
              <a:t>,</a:t>
            </a:r>
            <a:br>
              <a:rPr lang="en-GB" sz="3300" dirty="0"/>
            </a:br>
            <a:r>
              <a:rPr lang="en-GB" sz="3300" dirty="0"/>
              <a:t>So that ye </a:t>
            </a:r>
            <a:r>
              <a:rPr lang="en-GB" sz="3300" dirty="0" err="1"/>
              <a:t>offren</a:t>
            </a:r>
            <a:r>
              <a:rPr lang="en-GB" sz="3300" dirty="0"/>
              <a:t>, </a:t>
            </a:r>
            <a:r>
              <a:rPr lang="en-GB" sz="3300" dirty="0" err="1"/>
              <a:t>alwey</a:t>
            </a:r>
            <a:r>
              <a:rPr lang="en-GB" sz="3300" dirty="0"/>
              <a:t> </a:t>
            </a:r>
            <a:r>
              <a:rPr lang="en-GB" sz="3300" dirty="0" err="1"/>
              <a:t>newe</a:t>
            </a:r>
            <a:r>
              <a:rPr lang="en-GB" sz="3300" dirty="0"/>
              <a:t> and </a:t>
            </a:r>
            <a:r>
              <a:rPr lang="en-GB" sz="3300" dirty="0" err="1"/>
              <a:t>newe</a:t>
            </a:r>
            <a:r>
              <a:rPr lang="en-GB" sz="3300" dirty="0"/>
              <a:t>,</a:t>
            </a:r>
            <a:br>
              <a:rPr lang="en-GB" sz="3300" dirty="0"/>
            </a:br>
            <a:r>
              <a:rPr lang="en-GB" sz="3300" dirty="0"/>
              <a:t>Nobles or pens, </a:t>
            </a:r>
            <a:r>
              <a:rPr lang="en-GB" sz="3300" dirty="0" err="1"/>
              <a:t>whiche</a:t>
            </a:r>
            <a:r>
              <a:rPr lang="en-GB" sz="3300" dirty="0"/>
              <a:t> that be </a:t>
            </a:r>
            <a:r>
              <a:rPr lang="en-GB" sz="3300" dirty="0" err="1"/>
              <a:t>goode</a:t>
            </a:r>
            <a:r>
              <a:rPr lang="en-GB" sz="3300" dirty="0"/>
              <a:t> and </a:t>
            </a:r>
            <a:r>
              <a:rPr lang="en-GB" sz="3300" dirty="0" err="1"/>
              <a:t>trewe</a:t>
            </a:r>
            <a:r>
              <a:rPr lang="en-GB" sz="3300" dirty="0"/>
              <a:t>.</a:t>
            </a:r>
          </a:p>
          <a:p>
            <a:pPr>
              <a:buNone/>
            </a:pPr>
            <a:r>
              <a:rPr lang="en-GB" sz="3300" dirty="0"/>
              <a:t>	It is an honour to </a:t>
            </a:r>
            <a:r>
              <a:rPr lang="en-GB" sz="3300" dirty="0" err="1"/>
              <a:t>everich</a:t>
            </a:r>
            <a:r>
              <a:rPr lang="en-GB" sz="3300" dirty="0"/>
              <a:t> that is </a:t>
            </a:r>
            <a:r>
              <a:rPr lang="en-GB" sz="3300" dirty="0" err="1"/>
              <a:t>heer</a:t>
            </a:r>
            <a:r>
              <a:rPr lang="en-GB" sz="3300" dirty="0"/>
              <a:t/>
            </a:r>
            <a:br>
              <a:rPr lang="en-GB" sz="3300" dirty="0"/>
            </a:br>
            <a:r>
              <a:rPr lang="en-GB" sz="3300" dirty="0"/>
              <a:t>That ye </a:t>
            </a:r>
            <a:r>
              <a:rPr lang="en-GB" sz="3300" dirty="0" err="1"/>
              <a:t>mowe</a:t>
            </a:r>
            <a:r>
              <a:rPr lang="en-GB" sz="3300" dirty="0"/>
              <a:t> have a </a:t>
            </a:r>
            <a:r>
              <a:rPr lang="en-GB" sz="3300" dirty="0" err="1"/>
              <a:t>suffisant</a:t>
            </a:r>
            <a:r>
              <a:rPr lang="en-GB" sz="3300" dirty="0"/>
              <a:t> </a:t>
            </a:r>
            <a:r>
              <a:rPr lang="en-GB" sz="3300" dirty="0" err="1"/>
              <a:t>pardoneer</a:t>
            </a:r>
            <a:r>
              <a:rPr lang="en-GB" sz="3300" dirty="0"/>
              <a:t/>
            </a:r>
            <a:br>
              <a:rPr lang="en-GB" sz="3300" dirty="0"/>
            </a:br>
            <a:r>
              <a:rPr lang="en-GB" sz="3300" dirty="0"/>
              <a:t>T' </a:t>
            </a:r>
            <a:r>
              <a:rPr lang="en-GB" sz="3300" dirty="0" err="1"/>
              <a:t>assoille</a:t>
            </a:r>
            <a:r>
              <a:rPr lang="en-GB" sz="3300" dirty="0"/>
              <a:t> yow in </a:t>
            </a:r>
            <a:r>
              <a:rPr lang="en-GB" sz="3300" dirty="0" err="1"/>
              <a:t>contree</a:t>
            </a:r>
            <a:r>
              <a:rPr lang="en-GB" sz="3300" dirty="0"/>
              <a:t> as ye </a:t>
            </a:r>
            <a:r>
              <a:rPr lang="en-GB" sz="3300" dirty="0" err="1"/>
              <a:t>ryde</a:t>
            </a:r>
            <a:r>
              <a:rPr lang="en-GB" sz="3300" dirty="0"/>
              <a:t>,</a:t>
            </a:r>
            <a:br>
              <a:rPr lang="en-GB" sz="3300" dirty="0"/>
            </a:br>
            <a:r>
              <a:rPr lang="en-GB" sz="3300" dirty="0"/>
              <a:t>For </a:t>
            </a:r>
            <a:r>
              <a:rPr lang="en-GB" sz="3300" dirty="0" err="1"/>
              <a:t>aventures</a:t>
            </a:r>
            <a:r>
              <a:rPr lang="en-GB" sz="3300" dirty="0"/>
              <a:t> </a:t>
            </a:r>
            <a:r>
              <a:rPr lang="en-GB" sz="3300" dirty="0" err="1"/>
              <a:t>whiche</a:t>
            </a:r>
            <a:r>
              <a:rPr lang="en-GB" sz="3300" dirty="0"/>
              <a:t> that may </a:t>
            </a:r>
            <a:r>
              <a:rPr lang="en-GB" sz="3300" dirty="0" err="1"/>
              <a:t>bityde</a:t>
            </a:r>
            <a:r>
              <a:rPr lang="en-GB" sz="3300" dirty="0"/>
              <a:t>.</a:t>
            </a:r>
            <a:br>
              <a:rPr lang="en-GB" sz="3300" dirty="0"/>
            </a:br>
            <a:r>
              <a:rPr lang="en-GB" sz="3300" dirty="0" err="1">
                <a:solidFill>
                  <a:schemeClr val="bg1"/>
                </a:solidFill>
              </a:rPr>
              <a:t>Paraventure</a:t>
            </a:r>
            <a:r>
              <a:rPr lang="en-GB" sz="3300" dirty="0">
                <a:solidFill>
                  <a:schemeClr val="bg1"/>
                </a:solidFill>
              </a:rPr>
              <a:t> </a:t>
            </a:r>
            <a:r>
              <a:rPr lang="en-GB" sz="3300" dirty="0" err="1">
                <a:solidFill>
                  <a:schemeClr val="bg1"/>
                </a:solidFill>
              </a:rPr>
              <a:t>ther</a:t>
            </a:r>
            <a:r>
              <a:rPr lang="en-GB" sz="3300" dirty="0">
                <a:solidFill>
                  <a:schemeClr val="bg1"/>
                </a:solidFill>
              </a:rPr>
              <a:t> may fallen </a:t>
            </a:r>
            <a:r>
              <a:rPr lang="en-GB" sz="3300" dirty="0" err="1">
                <a:solidFill>
                  <a:schemeClr val="bg1"/>
                </a:solidFill>
              </a:rPr>
              <a:t>oon</a:t>
            </a:r>
            <a:r>
              <a:rPr lang="en-GB" sz="3300" dirty="0">
                <a:solidFill>
                  <a:schemeClr val="bg1"/>
                </a:solidFill>
              </a:rPr>
              <a:t> or two</a:t>
            </a:r>
            <a:br>
              <a:rPr lang="en-GB" sz="3300" dirty="0">
                <a:solidFill>
                  <a:schemeClr val="bg1"/>
                </a:solidFill>
              </a:rPr>
            </a:br>
            <a:r>
              <a:rPr lang="en-GB" sz="3300" dirty="0" err="1">
                <a:solidFill>
                  <a:schemeClr val="bg1"/>
                </a:solidFill>
              </a:rPr>
              <a:t>Doun</a:t>
            </a:r>
            <a:r>
              <a:rPr lang="en-GB" sz="3300" dirty="0">
                <a:solidFill>
                  <a:schemeClr val="bg1"/>
                </a:solidFill>
              </a:rPr>
              <a:t> of his hors and </a:t>
            </a:r>
            <a:r>
              <a:rPr lang="en-GB" sz="3300" dirty="0" err="1">
                <a:solidFill>
                  <a:schemeClr val="bg1"/>
                </a:solidFill>
              </a:rPr>
              <a:t>breke</a:t>
            </a:r>
            <a:r>
              <a:rPr lang="en-GB" sz="3300" dirty="0">
                <a:solidFill>
                  <a:schemeClr val="bg1"/>
                </a:solidFill>
              </a:rPr>
              <a:t> his </a:t>
            </a:r>
            <a:r>
              <a:rPr lang="en-GB" sz="3300" dirty="0" err="1">
                <a:solidFill>
                  <a:schemeClr val="bg1"/>
                </a:solidFill>
              </a:rPr>
              <a:t>nekke</a:t>
            </a:r>
            <a:r>
              <a:rPr lang="en-GB" sz="3300" dirty="0">
                <a:solidFill>
                  <a:schemeClr val="bg1"/>
                </a:solidFill>
              </a:rPr>
              <a:t> </a:t>
            </a:r>
            <a:r>
              <a:rPr lang="en-GB" sz="3300" dirty="0" err="1">
                <a:solidFill>
                  <a:schemeClr val="bg1"/>
                </a:solidFill>
              </a:rPr>
              <a:t>atwo</a:t>
            </a:r>
            <a:r>
              <a:rPr lang="en-GB" sz="3300" dirty="0">
                <a:solidFill>
                  <a:schemeClr val="bg1"/>
                </a:solidFill>
              </a:rPr>
              <a:t>.</a:t>
            </a:r>
            <a:r>
              <a:rPr lang="en-GB" sz="3300" dirty="0"/>
              <a:t/>
            </a:r>
            <a:br>
              <a:rPr lang="en-GB" sz="3300" dirty="0"/>
            </a:br>
            <a:r>
              <a:rPr lang="en-GB" sz="3300" dirty="0" err="1">
                <a:solidFill>
                  <a:schemeClr val="bg1"/>
                </a:solidFill>
              </a:rPr>
              <a:t>Looke</a:t>
            </a:r>
            <a:r>
              <a:rPr lang="en-GB" sz="3300" dirty="0">
                <a:solidFill>
                  <a:schemeClr val="bg1"/>
                </a:solidFill>
              </a:rPr>
              <a:t> which a </a:t>
            </a:r>
            <a:r>
              <a:rPr lang="en-GB" sz="3300" dirty="0" err="1">
                <a:solidFill>
                  <a:schemeClr val="bg1"/>
                </a:solidFill>
              </a:rPr>
              <a:t>seuretee</a:t>
            </a:r>
            <a:r>
              <a:rPr lang="en-GB" sz="3300" dirty="0">
                <a:solidFill>
                  <a:schemeClr val="bg1"/>
                </a:solidFill>
              </a:rPr>
              <a:t> is it to yow </a:t>
            </a:r>
            <a:r>
              <a:rPr lang="en-GB" sz="3300" dirty="0" err="1">
                <a:solidFill>
                  <a:schemeClr val="bg1"/>
                </a:solidFill>
              </a:rPr>
              <a:t>alle</a:t>
            </a:r>
            <a:endParaRPr lang="en-GB" sz="3300" dirty="0">
              <a:solidFill>
                <a:schemeClr val="bg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bg1"/>
                </a:solidFill>
              </a:rPr>
              <a:t>Host’s response</a:t>
            </a:r>
          </a:p>
        </p:txBody>
      </p:sp>
      <p:sp>
        <p:nvSpPr>
          <p:cNvPr id="3" name="Content Placeholder 2"/>
          <p:cNvSpPr>
            <a:spLocks noGrp="1"/>
          </p:cNvSpPr>
          <p:nvPr>
            <p:ph idx="1"/>
          </p:nvPr>
        </p:nvSpPr>
        <p:spPr>
          <a:xfrm>
            <a:off x="457200" y="1775191"/>
            <a:ext cx="8229600" cy="4966177"/>
          </a:xfrm>
        </p:spPr>
        <p:txBody>
          <a:bodyPr>
            <a:normAutofit/>
          </a:bodyPr>
          <a:lstStyle/>
          <a:p>
            <a:pPr>
              <a:buNone/>
            </a:pPr>
            <a:r>
              <a:rPr lang="en-GB" b="1" dirty="0"/>
              <a:t>	</a:t>
            </a:r>
            <a:r>
              <a:rPr lang="en-GB" sz="2800" dirty="0"/>
              <a:t>"Nay, nay!" quod he, "</a:t>
            </a:r>
            <a:r>
              <a:rPr lang="en-GB" sz="2800" dirty="0" err="1"/>
              <a:t>thanne</a:t>
            </a:r>
            <a:r>
              <a:rPr lang="en-GB" sz="2800" dirty="0"/>
              <a:t> have I </a:t>
            </a:r>
            <a:r>
              <a:rPr lang="en-GB" sz="2800" dirty="0" err="1"/>
              <a:t>Cristes</a:t>
            </a:r>
            <a:r>
              <a:rPr lang="en-GB" sz="2800" dirty="0"/>
              <a:t> curs!</a:t>
            </a:r>
            <a:br>
              <a:rPr lang="en-GB" sz="2800" dirty="0"/>
            </a:br>
            <a:r>
              <a:rPr lang="en-GB" sz="2800" dirty="0"/>
              <a:t>Lat be," quod he, "it </a:t>
            </a:r>
            <a:r>
              <a:rPr lang="en-GB" sz="2800" dirty="0" err="1"/>
              <a:t>shal</a:t>
            </a:r>
            <a:r>
              <a:rPr lang="en-GB" sz="2800" dirty="0"/>
              <a:t> </a:t>
            </a:r>
            <a:r>
              <a:rPr lang="en-GB" sz="2800" dirty="0" err="1"/>
              <a:t>nat</a:t>
            </a:r>
            <a:r>
              <a:rPr lang="en-GB" sz="2800" dirty="0"/>
              <a:t> be, so </a:t>
            </a:r>
            <a:r>
              <a:rPr lang="en-GB" sz="2800" dirty="0" err="1"/>
              <a:t>theech</a:t>
            </a:r>
            <a:r>
              <a:rPr lang="en-GB" sz="2800" dirty="0"/>
              <a:t>!</a:t>
            </a:r>
            <a:br>
              <a:rPr lang="en-GB" sz="2800" dirty="0"/>
            </a:br>
            <a:r>
              <a:rPr lang="en-GB" sz="2800" dirty="0"/>
              <a:t>Thou </a:t>
            </a:r>
            <a:r>
              <a:rPr lang="en-GB" sz="2800" dirty="0" err="1"/>
              <a:t>woldest</a:t>
            </a:r>
            <a:r>
              <a:rPr lang="en-GB" sz="2800" dirty="0"/>
              <a:t> make me </a:t>
            </a:r>
            <a:r>
              <a:rPr lang="en-GB" sz="2800" dirty="0" err="1"/>
              <a:t>kisse</a:t>
            </a:r>
            <a:r>
              <a:rPr lang="en-GB" sz="2800" dirty="0"/>
              <a:t> </a:t>
            </a:r>
            <a:r>
              <a:rPr lang="en-GB" sz="2800" dirty="0" err="1"/>
              <a:t>thyn</a:t>
            </a:r>
            <a:r>
              <a:rPr lang="en-GB" sz="2800" dirty="0"/>
              <a:t> </a:t>
            </a:r>
            <a:r>
              <a:rPr lang="en-GB" sz="2800" dirty="0" err="1"/>
              <a:t>olde</a:t>
            </a:r>
            <a:r>
              <a:rPr lang="en-GB" sz="2800" dirty="0"/>
              <a:t> breech,</a:t>
            </a:r>
            <a:br>
              <a:rPr lang="en-GB" sz="2800" dirty="0"/>
            </a:br>
            <a:r>
              <a:rPr lang="en-GB" sz="2800" dirty="0"/>
              <a:t>And </a:t>
            </a:r>
            <a:r>
              <a:rPr lang="en-GB" sz="2800" dirty="0" err="1"/>
              <a:t>swere</a:t>
            </a:r>
            <a:r>
              <a:rPr lang="en-GB" sz="2800" dirty="0"/>
              <a:t> it were a </a:t>
            </a:r>
            <a:r>
              <a:rPr lang="en-GB" sz="2800" dirty="0" err="1"/>
              <a:t>relyk</a:t>
            </a:r>
            <a:r>
              <a:rPr lang="en-GB" sz="2800" dirty="0"/>
              <a:t> of a </a:t>
            </a:r>
            <a:r>
              <a:rPr lang="en-GB" sz="2800" dirty="0" err="1"/>
              <a:t>seint</a:t>
            </a:r>
            <a:r>
              <a:rPr lang="en-GB" sz="2800" dirty="0"/>
              <a:t>,</a:t>
            </a:r>
            <a:br>
              <a:rPr lang="en-GB" sz="2800" dirty="0"/>
            </a:br>
            <a:r>
              <a:rPr lang="en-GB" sz="2800" dirty="0"/>
              <a:t>Though it were with thy </a:t>
            </a:r>
            <a:r>
              <a:rPr lang="en-GB" sz="2800" dirty="0" err="1"/>
              <a:t>fundement</a:t>
            </a:r>
            <a:r>
              <a:rPr lang="en-GB" sz="2800" dirty="0"/>
              <a:t> </a:t>
            </a:r>
            <a:r>
              <a:rPr lang="en-GB" sz="2800" dirty="0" err="1"/>
              <a:t>depeint</a:t>
            </a:r>
            <a:r>
              <a:rPr lang="en-GB" sz="2800" dirty="0"/>
              <a:t>!</a:t>
            </a:r>
            <a:br>
              <a:rPr lang="en-GB" sz="2800" dirty="0"/>
            </a:br>
            <a:r>
              <a:rPr lang="en-GB" sz="2800" dirty="0"/>
              <a:t>But, by the </a:t>
            </a:r>
            <a:r>
              <a:rPr lang="en-GB" sz="2800" dirty="0" err="1"/>
              <a:t>croys</a:t>
            </a:r>
            <a:r>
              <a:rPr lang="en-GB" sz="2800" dirty="0"/>
              <a:t> which that </a:t>
            </a:r>
            <a:r>
              <a:rPr lang="en-GB" sz="2800" dirty="0" err="1"/>
              <a:t>Seint</a:t>
            </a:r>
            <a:r>
              <a:rPr lang="en-GB" sz="2800" dirty="0"/>
              <a:t> </a:t>
            </a:r>
            <a:r>
              <a:rPr lang="en-GB" sz="2800" dirty="0" err="1"/>
              <a:t>Eleyne</a:t>
            </a:r>
            <a:r>
              <a:rPr lang="en-GB" sz="2800" dirty="0"/>
              <a:t> fond,</a:t>
            </a:r>
            <a:br>
              <a:rPr lang="en-GB" sz="2800" dirty="0"/>
            </a:br>
            <a:r>
              <a:rPr lang="en-GB" sz="2800" dirty="0"/>
              <a:t>I </a:t>
            </a:r>
            <a:r>
              <a:rPr lang="en-GB" sz="2800" dirty="0" err="1"/>
              <a:t>wolde</a:t>
            </a:r>
            <a:r>
              <a:rPr lang="en-GB" sz="2800" dirty="0"/>
              <a:t> I </a:t>
            </a:r>
            <a:r>
              <a:rPr lang="en-GB" sz="2800" dirty="0" err="1"/>
              <a:t>hadde</a:t>
            </a:r>
            <a:r>
              <a:rPr lang="en-GB" sz="2800" dirty="0"/>
              <a:t> thy </a:t>
            </a:r>
            <a:r>
              <a:rPr lang="en-GB" sz="2800" dirty="0" err="1"/>
              <a:t>coillons</a:t>
            </a:r>
            <a:r>
              <a:rPr lang="en-GB" sz="2800" dirty="0"/>
              <a:t> in </a:t>
            </a:r>
            <a:r>
              <a:rPr lang="en-GB" sz="2800" dirty="0" err="1"/>
              <a:t>myn</a:t>
            </a:r>
            <a:r>
              <a:rPr lang="en-GB" sz="2800" dirty="0"/>
              <a:t> </a:t>
            </a:r>
            <a:r>
              <a:rPr lang="en-GB" sz="2800" dirty="0" err="1"/>
              <a:t>hond</a:t>
            </a:r>
            <a:r>
              <a:rPr lang="en-GB" sz="2800" dirty="0"/>
              <a:t/>
            </a:r>
            <a:br>
              <a:rPr lang="en-GB" sz="2800" dirty="0"/>
            </a:br>
            <a:r>
              <a:rPr lang="en-GB" sz="2800" dirty="0"/>
              <a:t>In </a:t>
            </a:r>
            <a:r>
              <a:rPr lang="en-GB" sz="2800" dirty="0" err="1"/>
              <a:t>stide</a:t>
            </a:r>
            <a:r>
              <a:rPr lang="en-GB" sz="2800" dirty="0"/>
              <a:t> of </a:t>
            </a:r>
            <a:r>
              <a:rPr lang="en-GB" sz="2800" dirty="0" err="1"/>
              <a:t>relikes</a:t>
            </a:r>
            <a:r>
              <a:rPr lang="en-GB" sz="2800" dirty="0"/>
              <a:t> or of </a:t>
            </a:r>
            <a:r>
              <a:rPr lang="en-GB" sz="2800" dirty="0" err="1"/>
              <a:t>seintuarie</a:t>
            </a:r>
            <a:r>
              <a:rPr lang="en-GB" sz="2800" dirty="0"/>
              <a:t>.</a:t>
            </a:r>
            <a:br>
              <a:rPr lang="en-GB" sz="2800" dirty="0"/>
            </a:br>
            <a:r>
              <a:rPr lang="en-GB" sz="2800" dirty="0"/>
              <a:t>Lat </a:t>
            </a:r>
            <a:r>
              <a:rPr lang="en-GB" sz="2800" dirty="0" err="1"/>
              <a:t>kutte</a:t>
            </a:r>
            <a:r>
              <a:rPr lang="en-GB" sz="2800" dirty="0"/>
              <a:t> hem of, I </a:t>
            </a:r>
            <a:r>
              <a:rPr lang="en-GB" sz="2800" dirty="0" err="1"/>
              <a:t>wol</a:t>
            </a:r>
            <a:r>
              <a:rPr lang="en-GB" sz="2800" dirty="0"/>
              <a:t> thee </a:t>
            </a:r>
            <a:r>
              <a:rPr lang="en-GB" sz="2800" dirty="0" err="1"/>
              <a:t>helpe</a:t>
            </a:r>
            <a:r>
              <a:rPr lang="en-GB" sz="2800" dirty="0"/>
              <a:t> hem </a:t>
            </a:r>
            <a:r>
              <a:rPr lang="en-GB" sz="2800" dirty="0" err="1"/>
              <a:t>carie</a:t>
            </a:r>
            <a:r>
              <a:rPr lang="en-GB" sz="2800" dirty="0"/>
              <a:t>;</a:t>
            </a:r>
            <a:br>
              <a:rPr lang="en-GB" sz="2800" dirty="0"/>
            </a:br>
            <a:r>
              <a:rPr lang="en-GB" sz="2800" dirty="0"/>
              <a:t>They </a:t>
            </a:r>
            <a:r>
              <a:rPr lang="en-GB" sz="2800" dirty="0" err="1"/>
              <a:t>shul</a:t>
            </a:r>
            <a:r>
              <a:rPr lang="en-GB" sz="2800" dirty="0"/>
              <a:t> be </a:t>
            </a:r>
            <a:r>
              <a:rPr lang="en-GB" sz="2800" dirty="0" err="1">
                <a:solidFill>
                  <a:schemeClr val="bg1"/>
                </a:solidFill>
              </a:rPr>
              <a:t>shryned</a:t>
            </a:r>
            <a:r>
              <a:rPr lang="en-GB" sz="2800" dirty="0">
                <a:solidFill>
                  <a:schemeClr val="bg1"/>
                </a:solidFill>
              </a:rPr>
              <a:t> </a:t>
            </a:r>
            <a:r>
              <a:rPr lang="en-GB" sz="2800" dirty="0"/>
              <a:t>in an </a:t>
            </a:r>
            <a:r>
              <a:rPr lang="en-GB" sz="2800" dirty="0" err="1"/>
              <a:t>hogges</a:t>
            </a:r>
            <a:r>
              <a:rPr lang="en-GB" sz="2800" dirty="0"/>
              <a:t> </a:t>
            </a:r>
            <a:r>
              <a:rPr lang="en-GB" sz="2800" dirty="0" err="1"/>
              <a:t>toord</a:t>
            </a:r>
            <a:r>
              <a:rPr lang="en-GB" sz="2800" dirty="0"/>
              <a:t>!"</a:t>
            </a:r>
            <a:br>
              <a:rPr lang="en-GB" sz="2800" dirty="0"/>
            </a:br>
            <a:endParaRPr lang="en-GB" sz="2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Issues?</a:t>
            </a:r>
            <a:endParaRPr lang="en-GB" dirty="0">
              <a:solidFill>
                <a:schemeClr val="bg1"/>
              </a:solidFill>
            </a:endParaRPr>
          </a:p>
        </p:txBody>
      </p:sp>
      <p:sp>
        <p:nvSpPr>
          <p:cNvPr id="3" name="Content Placeholder 2"/>
          <p:cNvSpPr>
            <a:spLocks noGrp="1"/>
          </p:cNvSpPr>
          <p:nvPr>
            <p:ph idx="1"/>
          </p:nvPr>
        </p:nvSpPr>
        <p:spPr>
          <a:xfrm>
            <a:off x="899592" y="2060848"/>
            <a:ext cx="7643192" cy="4625609"/>
          </a:xfrm>
        </p:spPr>
        <p:txBody>
          <a:bodyPr>
            <a:normAutofit/>
          </a:bodyPr>
          <a:lstStyle/>
          <a:p>
            <a:pPr marL="118872" indent="0">
              <a:buNone/>
            </a:pPr>
            <a:r>
              <a:rPr lang="en-GB" sz="3600" dirty="0" smtClean="0"/>
              <a:t>Consider topics for essay and (brief) essay feedback</a:t>
            </a:r>
            <a:endParaRPr lang="en-GB" sz="3600" dirty="0"/>
          </a:p>
        </p:txBody>
      </p:sp>
    </p:spTree>
    <p:extLst>
      <p:ext uri="{BB962C8B-B14F-4D97-AF65-F5344CB8AC3E}">
        <p14:creationId xmlns:p14="http://schemas.microsoft.com/office/powerpoint/2010/main" val="41936515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Garamond">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665</TotalTime>
  <Words>1211</Words>
  <Application>Microsoft Office PowerPoint</Application>
  <PresentationFormat>On-screen Show (4:3)</PresentationFormat>
  <Paragraphs>116</Paragraphs>
  <Slides>23</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Arial</vt:lpstr>
      <vt:lpstr>Calibri</vt:lpstr>
      <vt:lpstr>Century Gothic</vt:lpstr>
      <vt:lpstr>Felix Titling</vt:lpstr>
      <vt:lpstr>Garamond</vt:lpstr>
      <vt:lpstr>Times New Roman</vt:lpstr>
      <vt:lpstr>Wingdings</vt:lpstr>
      <vt:lpstr>Wingdings 2</vt:lpstr>
      <vt:lpstr>Wingdings 3</vt:lpstr>
      <vt:lpstr>Module</vt:lpstr>
      <vt:lpstr>The pardoner’s Tale </vt:lpstr>
      <vt:lpstr>Learning outcomes</vt:lpstr>
      <vt:lpstr>Social instability after the plague (‘the Death’)</vt:lpstr>
      <vt:lpstr>Tragedy &amp; Comedy in  The Canterbury  Tales</vt:lpstr>
      <vt:lpstr>The Certainty of the Natural Order set against the Momentary Human Life </vt:lpstr>
      <vt:lpstr>NPT &amp; PP&amp;T</vt:lpstr>
      <vt:lpstr>Dante on comedy</vt:lpstr>
      <vt:lpstr>Chaucer on tragedy </vt:lpstr>
      <vt:lpstr>The Christian Comedy</vt:lpstr>
      <vt:lpstr>The rioters’ Blasphemy</vt:lpstr>
      <vt:lpstr>False preaching: sending souls to hell</vt:lpstr>
      <vt:lpstr>The false pardoner</vt:lpstr>
      <vt:lpstr>Pardoner A threat to pilgrimage</vt:lpstr>
      <vt:lpstr>the Rioters: temptations of the flesh, the world, and the Devil, </vt:lpstr>
      <vt:lpstr>The Pardoner &amp; Heresy</vt:lpstr>
      <vt:lpstr>Religious Hypocrisy As Heresy</vt:lpstr>
      <vt:lpstr>The sins of false pardoners </vt:lpstr>
      <vt:lpstr>Revellers’ Blasphemous Pilgrimage</vt:lpstr>
      <vt:lpstr>The old man as the end of death</vt:lpstr>
      <vt:lpstr>Sin as the root cause of the plague</vt:lpstr>
      <vt:lpstr>Pardoner as assurance of comedic ending to tragedy (consider Kt)</vt:lpstr>
      <vt:lpstr>Host’s response</vt:lpstr>
      <vt:lpstr>Issues?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sh095</dc:creator>
  <cp:lastModifiedBy>Jeni Williams</cp:lastModifiedBy>
  <cp:revision>75</cp:revision>
  <cp:lastPrinted>2015-04-27T13:05:31Z</cp:lastPrinted>
  <dcterms:created xsi:type="dcterms:W3CDTF">2014-02-20T01:23:37Z</dcterms:created>
  <dcterms:modified xsi:type="dcterms:W3CDTF">2018-10-08T08:55:20Z</dcterms:modified>
</cp:coreProperties>
</file>