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0" r:id="rId4"/>
    <p:sldId id="270" r:id="rId5"/>
    <p:sldId id="271" r:id="rId6"/>
    <p:sldId id="281" r:id="rId7"/>
    <p:sldId id="282" r:id="rId8"/>
    <p:sldId id="283" r:id="rId9"/>
    <p:sldId id="284" r:id="rId10"/>
    <p:sldId id="285" r:id="rId11"/>
    <p:sldId id="286" r:id="rId12"/>
    <p:sldId id="287" r:id="rId13"/>
    <p:sldId id="288" r:id="rId14"/>
    <p:sldId id="289" r:id="rId15"/>
    <p:sldId id="26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114" d="100"/>
          <a:sy n="114" d="100"/>
        </p:scale>
        <p:origin x="47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087295-471C-46E4-9248-8B5CCADCFE5F}" type="doc">
      <dgm:prSet loTypeId="urn:microsoft.com/office/officeart/2005/8/layout/pyramid1" loCatId="pyramid" qsTypeId="urn:microsoft.com/office/officeart/2005/8/quickstyle/simple1" qsCatId="simple" csTypeId="urn:microsoft.com/office/officeart/2005/8/colors/colorful5" csCatId="colorful" phldr="1"/>
      <dgm:spPr/>
    </dgm:pt>
    <dgm:pt modelId="{DF3A63E2-B874-40DF-A963-586D0E56DC74}">
      <dgm:prSet phldrT="[Text]"/>
      <dgm:spPr/>
      <dgm:t>
        <a:bodyPr/>
        <a:lstStyle/>
        <a:p>
          <a:r>
            <a:rPr lang="en-US" dirty="0"/>
            <a:t>Ruler</a:t>
          </a:r>
        </a:p>
      </dgm:t>
    </dgm:pt>
    <dgm:pt modelId="{A0C8BF8F-9671-40D7-837D-B41CF83C80B7}" type="parTrans" cxnId="{D3262357-7FC9-46CD-90F7-E0FD122A3530}">
      <dgm:prSet/>
      <dgm:spPr/>
      <dgm:t>
        <a:bodyPr/>
        <a:lstStyle/>
        <a:p>
          <a:endParaRPr lang="en-US"/>
        </a:p>
      </dgm:t>
    </dgm:pt>
    <dgm:pt modelId="{CE637A35-B102-4C6B-81B4-DECAA9A7B8A7}" type="sibTrans" cxnId="{D3262357-7FC9-46CD-90F7-E0FD122A3530}">
      <dgm:prSet/>
      <dgm:spPr/>
      <dgm:t>
        <a:bodyPr/>
        <a:lstStyle/>
        <a:p>
          <a:endParaRPr lang="en-US"/>
        </a:p>
      </dgm:t>
    </dgm:pt>
    <dgm:pt modelId="{99DAD9B6-B955-4B8B-8A36-D699C1602F07}">
      <dgm:prSet phldrT="[Text]"/>
      <dgm:spPr/>
      <dgm:t>
        <a:bodyPr/>
        <a:lstStyle/>
        <a:p>
          <a:r>
            <a:rPr lang="en-US" dirty="0"/>
            <a:t>Nobles</a:t>
          </a:r>
        </a:p>
      </dgm:t>
    </dgm:pt>
    <dgm:pt modelId="{002EA679-A426-48A7-A2DB-86C08044759A}" type="parTrans" cxnId="{597CB23A-F113-4BA5-906F-023A9A0D0C86}">
      <dgm:prSet/>
      <dgm:spPr/>
      <dgm:t>
        <a:bodyPr/>
        <a:lstStyle/>
        <a:p>
          <a:endParaRPr lang="en-US"/>
        </a:p>
      </dgm:t>
    </dgm:pt>
    <dgm:pt modelId="{A3A1D4AF-DA1E-483D-8543-C620FBD7BF60}" type="sibTrans" cxnId="{597CB23A-F113-4BA5-906F-023A9A0D0C86}">
      <dgm:prSet/>
      <dgm:spPr/>
      <dgm:t>
        <a:bodyPr/>
        <a:lstStyle/>
        <a:p>
          <a:endParaRPr lang="en-US"/>
        </a:p>
      </dgm:t>
    </dgm:pt>
    <dgm:pt modelId="{A5911834-1655-4EA4-96CA-5182962A939F}">
      <dgm:prSet phldrT="[Text]"/>
      <dgm:spPr/>
      <dgm:t>
        <a:bodyPr/>
        <a:lstStyle/>
        <a:p>
          <a:r>
            <a:rPr lang="en-US" dirty="0"/>
            <a:t>Priests</a:t>
          </a:r>
        </a:p>
      </dgm:t>
    </dgm:pt>
    <dgm:pt modelId="{2C2F9273-B7CB-449D-B576-AC53DAFB7A8C}" type="parTrans" cxnId="{067A025A-36D8-4D29-9777-8DFEADC8C7DB}">
      <dgm:prSet/>
      <dgm:spPr/>
      <dgm:t>
        <a:bodyPr/>
        <a:lstStyle/>
        <a:p>
          <a:endParaRPr lang="en-US"/>
        </a:p>
      </dgm:t>
    </dgm:pt>
    <dgm:pt modelId="{5D86E738-E1A8-4FA7-BDDB-B852DC6AAF33}" type="sibTrans" cxnId="{067A025A-36D8-4D29-9777-8DFEADC8C7DB}">
      <dgm:prSet/>
      <dgm:spPr/>
      <dgm:t>
        <a:bodyPr/>
        <a:lstStyle/>
        <a:p>
          <a:endParaRPr lang="en-US"/>
        </a:p>
      </dgm:t>
    </dgm:pt>
    <dgm:pt modelId="{6E3B1CC9-1F4B-4DB7-B892-251578A46CAA}">
      <dgm:prSet/>
      <dgm:spPr/>
      <dgm:t>
        <a:bodyPr/>
        <a:lstStyle/>
        <a:p>
          <a:r>
            <a:rPr lang="en-US" dirty="0"/>
            <a:t>Clerks, Scribes, Lawyers</a:t>
          </a:r>
        </a:p>
      </dgm:t>
    </dgm:pt>
    <dgm:pt modelId="{F9E0E99E-8D2C-453E-BB99-3D1C4121A699}" type="parTrans" cxnId="{228F6176-49E3-4BD0-B8ED-5CD42F10D78D}">
      <dgm:prSet/>
      <dgm:spPr/>
      <dgm:t>
        <a:bodyPr/>
        <a:lstStyle/>
        <a:p>
          <a:endParaRPr lang="en-US"/>
        </a:p>
      </dgm:t>
    </dgm:pt>
    <dgm:pt modelId="{0F74F257-6A52-4434-A44C-49044EE1FB23}" type="sibTrans" cxnId="{228F6176-49E3-4BD0-B8ED-5CD42F10D78D}">
      <dgm:prSet/>
      <dgm:spPr/>
      <dgm:t>
        <a:bodyPr/>
        <a:lstStyle/>
        <a:p>
          <a:endParaRPr lang="en-US"/>
        </a:p>
      </dgm:t>
    </dgm:pt>
    <dgm:pt modelId="{E4B5CF31-98D7-44DD-AC82-DBD75E5DA635}">
      <dgm:prSet/>
      <dgm:spPr/>
      <dgm:t>
        <a:bodyPr/>
        <a:lstStyle/>
        <a:p>
          <a:r>
            <a:rPr lang="en-US" dirty="0"/>
            <a:t>Traders, </a:t>
          </a:r>
          <a:r>
            <a:rPr lang="en-US" dirty="0" err="1"/>
            <a:t>Merhants</a:t>
          </a:r>
          <a:endParaRPr lang="en-US" dirty="0"/>
        </a:p>
      </dgm:t>
    </dgm:pt>
    <dgm:pt modelId="{EC57E3D9-C6F9-4EB0-B10A-AA5589957D3A}" type="parTrans" cxnId="{080C441D-67FA-4468-81B4-E6960795314C}">
      <dgm:prSet/>
      <dgm:spPr/>
      <dgm:t>
        <a:bodyPr/>
        <a:lstStyle/>
        <a:p>
          <a:endParaRPr lang="en-US"/>
        </a:p>
      </dgm:t>
    </dgm:pt>
    <dgm:pt modelId="{B03A0D32-E628-498E-9756-CE6468061C95}" type="sibTrans" cxnId="{080C441D-67FA-4468-81B4-E6960795314C}">
      <dgm:prSet/>
      <dgm:spPr/>
      <dgm:t>
        <a:bodyPr/>
        <a:lstStyle/>
        <a:p>
          <a:endParaRPr lang="en-US"/>
        </a:p>
      </dgm:t>
    </dgm:pt>
    <dgm:pt modelId="{003A1978-284B-455D-97B8-288DC5358FFB}">
      <dgm:prSet/>
      <dgm:spPr/>
      <dgm:t>
        <a:bodyPr/>
        <a:lstStyle/>
        <a:p>
          <a:r>
            <a:rPr lang="en-US" dirty="0"/>
            <a:t>Artisans, crafts-people</a:t>
          </a:r>
        </a:p>
      </dgm:t>
    </dgm:pt>
    <dgm:pt modelId="{8F3A1B6E-059B-4B6F-A731-54BB3C2ECF71}" type="parTrans" cxnId="{7567BA11-983B-4E27-9145-57EA10F74AEB}">
      <dgm:prSet/>
      <dgm:spPr/>
      <dgm:t>
        <a:bodyPr/>
        <a:lstStyle/>
        <a:p>
          <a:endParaRPr lang="en-US"/>
        </a:p>
      </dgm:t>
    </dgm:pt>
    <dgm:pt modelId="{C2362959-527B-4387-87EC-9B588018F6B6}" type="sibTrans" cxnId="{7567BA11-983B-4E27-9145-57EA10F74AEB}">
      <dgm:prSet/>
      <dgm:spPr/>
      <dgm:t>
        <a:bodyPr/>
        <a:lstStyle/>
        <a:p>
          <a:endParaRPr lang="en-US"/>
        </a:p>
      </dgm:t>
    </dgm:pt>
    <dgm:pt modelId="{F382C09D-D950-42D3-808E-4E7D1DB6FE52}">
      <dgm:prSet/>
      <dgm:spPr/>
      <dgm:t>
        <a:bodyPr/>
        <a:lstStyle/>
        <a:p>
          <a:r>
            <a:rPr lang="en-US" dirty="0"/>
            <a:t>Peasants</a:t>
          </a:r>
        </a:p>
      </dgm:t>
    </dgm:pt>
    <dgm:pt modelId="{B5AA84DE-0941-461B-ACA6-DAA75DDA3914}" type="parTrans" cxnId="{A1E6DECA-0A11-4CCD-B3A5-49BC9AE61FEE}">
      <dgm:prSet/>
      <dgm:spPr/>
      <dgm:t>
        <a:bodyPr/>
        <a:lstStyle/>
        <a:p>
          <a:endParaRPr lang="en-US"/>
        </a:p>
      </dgm:t>
    </dgm:pt>
    <dgm:pt modelId="{5B629D0D-9C4E-4F7C-8899-AD3A53099BAB}" type="sibTrans" cxnId="{A1E6DECA-0A11-4CCD-B3A5-49BC9AE61FEE}">
      <dgm:prSet/>
      <dgm:spPr/>
      <dgm:t>
        <a:bodyPr/>
        <a:lstStyle/>
        <a:p>
          <a:endParaRPr lang="en-US"/>
        </a:p>
      </dgm:t>
    </dgm:pt>
    <dgm:pt modelId="{18803A49-0AC1-4CFD-8A01-B6A93290E298}">
      <dgm:prSet/>
      <dgm:spPr/>
      <dgm:t>
        <a:bodyPr/>
        <a:lstStyle/>
        <a:p>
          <a:r>
            <a:rPr lang="en-US" dirty="0"/>
            <a:t>Slaves</a:t>
          </a:r>
        </a:p>
      </dgm:t>
    </dgm:pt>
    <dgm:pt modelId="{2E7EF496-6DE9-4727-A7DE-709052E208FD}" type="parTrans" cxnId="{CE5D42A8-B756-44AC-A5F2-4551906315CC}">
      <dgm:prSet/>
      <dgm:spPr/>
      <dgm:t>
        <a:bodyPr/>
        <a:lstStyle/>
        <a:p>
          <a:endParaRPr lang="en-US"/>
        </a:p>
      </dgm:t>
    </dgm:pt>
    <dgm:pt modelId="{AEDC1931-E305-4C96-97EC-1F827EB38D81}" type="sibTrans" cxnId="{CE5D42A8-B756-44AC-A5F2-4551906315CC}">
      <dgm:prSet/>
      <dgm:spPr/>
      <dgm:t>
        <a:bodyPr/>
        <a:lstStyle/>
        <a:p>
          <a:endParaRPr lang="en-US"/>
        </a:p>
      </dgm:t>
    </dgm:pt>
    <dgm:pt modelId="{31B0CC9B-DE0B-4461-A3EB-8F7C5ABA9E58}" type="pres">
      <dgm:prSet presAssocID="{38087295-471C-46E4-9248-8B5CCADCFE5F}" presName="Name0" presStyleCnt="0">
        <dgm:presLayoutVars>
          <dgm:dir/>
          <dgm:animLvl val="lvl"/>
          <dgm:resizeHandles val="exact"/>
        </dgm:presLayoutVars>
      </dgm:prSet>
      <dgm:spPr/>
    </dgm:pt>
    <dgm:pt modelId="{6BA02297-F93D-44E5-9B54-888A629A8654}" type="pres">
      <dgm:prSet presAssocID="{DF3A63E2-B874-40DF-A963-586D0E56DC74}" presName="Name8" presStyleCnt="0"/>
      <dgm:spPr/>
    </dgm:pt>
    <dgm:pt modelId="{7B7FD6A1-11FF-4029-B699-77CD43BAE3B4}" type="pres">
      <dgm:prSet presAssocID="{DF3A63E2-B874-40DF-A963-586D0E56DC74}" presName="level" presStyleLbl="node1" presStyleIdx="0" presStyleCnt="8">
        <dgm:presLayoutVars>
          <dgm:chMax val="1"/>
          <dgm:bulletEnabled val="1"/>
        </dgm:presLayoutVars>
      </dgm:prSet>
      <dgm:spPr/>
    </dgm:pt>
    <dgm:pt modelId="{8BF9B6E8-A63C-4099-816A-240A49DD22F4}" type="pres">
      <dgm:prSet presAssocID="{DF3A63E2-B874-40DF-A963-586D0E56DC74}" presName="levelTx" presStyleLbl="revTx" presStyleIdx="0" presStyleCnt="0">
        <dgm:presLayoutVars>
          <dgm:chMax val="1"/>
          <dgm:bulletEnabled val="1"/>
        </dgm:presLayoutVars>
      </dgm:prSet>
      <dgm:spPr/>
    </dgm:pt>
    <dgm:pt modelId="{E2258844-0D8A-428C-9B3B-7F9C14AEE8CC}" type="pres">
      <dgm:prSet presAssocID="{99DAD9B6-B955-4B8B-8A36-D699C1602F07}" presName="Name8" presStyleCnt="0"/>
      <dgm:spPr/>
    </dgm:pt>
    <dgm:pt modelId="{9BACF536-BCA3-4045-B79D-E5F0B20EDABE}" type="pres">
      <dgm:prSet presAssocID="{99DAD9B6-B955-4B8B-8A36-D699C1602F07}" presName="level" presStyleLbl="node1" presStyleIdx="1" presStyleCnt="8">
        <dgm:presLayoutVars>
          <dgm:chMax val="1"/>
          <dgm:bulletEnabled val="1"/>
        </dgm:presLayoutVars>
      </dgm:prSet>
      <dgm:spPr/>
    </dgm:pt>
    <dgm:pt modelId="{2502B7AF-FED4-4D0C-B4F6-391E5D499EB9}" type="pres">
      <dgm:prSet presAssocID="{99DAD9B6-B955-4B8B-8A36-D699C1602F07}" presName="levelTx" presStyleLbl="revTx" presStyleIdx="0" presStyleCnt="0">
        <dgm:presLayoutVars>
          <dgm:chMax val="1"/>
          <dgm:bulletEnabled val="1"/>
        </dgm:presLayoutVars>
      </dgm:prSet>
      <dgm:spPr/>
    </dgm:pt>
    <dgm:pt modelId="{A2C027B3-19A7-4F7D-839C-1C516DC07C7E}" type="pres">
      <dgm:prSet presAssocID="{A5911834-1655-4EA4-96CA-5182962A939F}" presName="Name8" presStyleCnt="0"/>
      <dgm:spPr/>
    </dgm:pt>
    <dgm:pt modelId="{3B95D173-8A12-4CFF-A769-CD51058C57CD}" type="pres">
      <dgm:prSet presAssocID="{A5911834-1655-4EA4-96CA-5182962A939F}" presName="level" presStyleLbl="node1" presStyleIdx="2" presStyleCnt="8">
        <dgm:presLayoutVars>
          <dgm:chMax val="1"/>
          <dgm:bulletEnabled val="1"/>
        </dgm:presLayoutVars>
      </dgm:prSet>
      <dgm:spPr/>
    </dgm:pt>
    <dgm:pt modelId="{AD4D1989-CC54-4123-BAF1-453A4D4606F9}" type="pres">
      <dgm:prSet presAssocID="{A5911834-1655-4EA4-96CA-5182962A939F}" presName="levelTx" presStyleLbl="revTx" presStyleIdx="0" presStyleCnt="0">
        <dgm:presLayoutVars>
          <dgm:chMax val="1"/>
          <dgm:bulletEnabled val="1"/>
        </dgm:presLayoutVars>
      </dgm:prSet>
      <dgm:spPr/>
    </dgm:pt>
    <dgm:pt modelId="{A441BF48-5DBD-4B6D-8FE8-DCA602614903}" type="pres">
      <dgm:prSet presAssocID="{6E3B1CC9-1F4B-4DB7-B892-251578A46CAA}" presName="Name8" presStyleCnt="0"/>
      <dgm:spPr/>
    </dgm:pt>
    <dgm:pt modelId="{602B493F-274F-4E47-BEBD-954F9DB72C94}" type="pres">
      <dgm:prSet presAssocID="{6E3B1CC9-1F4B-4DB7-B892-251578A46CAA}" presName="level" presStyleLbl="node1" presStyleIdx="3" presStyleCnt="8">
        <dgm:presLayoutVars>
          <dgm:chMax val="1"/>
          <dgm:bulletEnabled val="1"/>
        </dgm:presLayoutVars>
      </dgm:prSet>
      <dgm:spPr/>
    </dgm:pt>
    <dgm:pt modelId="{6F302C68-A90E-414A-A85B-9ED3B39BC711}" type="pres">
      <dgm:prSet presAssocID="{6E3B1CC9-1F4B-4DB7-B892-251578A46CAA}" presName="levelTx" presStyleLbl="revTx" presStyleIdx="0" presStyleCnt="0">
        <dgm:presLayoutVars>
          <dgm:chMax val="1"/>
          <dgm:bulletEnabled val="1"/>
        </dgm:presLayoutVars>
      </dgm:prSet>
      <dgm:spPr/>
    </dgm:pt>
    <dgm:pt modelId="{F498FE99-8155-487B-A722-D71843CAE3B0}" type="pres">
      <dgm:prSet presAssocID="{E4B5CF31-98D7-44DD-AC82-DBD75E5DA635}" presName="Name8" presStyleCnt="0"/>
      <dgm:spPr/>
    </dgm:pt>
    <dgm:pt modelId="{3587FC95-6F8D-4D14-B376-E088FF8EA306}" type="pres">
      <dgm:prSet presAssocID="{E4B5CF31-98D7-44DD-AC82-DBD75E5DA635}" presName="level" presStyleLbl="node1" presStyleIdx="4" presStyleCnt="8">
        <dgm:presLayoutVars>
          <dgm:chMax val="1"/>
          <dgm:bulletEnabled val="1"/>
        </dgm:presLayoutVars>
      </dgm:prSet>
      <dgm:spPr/>
    </dgm:pt>
    <dgm:pt modelId="{189063BA-0E5E-4D3E-AE38-D16E0918AC06}" type="pres">
      <dgm:prSet presAssocID="{E4B5CF31-98D7-44DD-AC82-DBD75E5DA635}" presName="levelTx" presStyleLbl="revTx" presStyleIdx="0" presStyleCnt="0">
        <dgm:presLayoutVars>
          <dgm:chMax val="1"/>
          <dgm:bulletEnabled val="1"/>
        </dgm:presLayoutVars>
      </dgm:prSet>
      <dgm:spPr/>
    </dgm:pt>
    <dgm:pt modelId="{FE7E0E94-B215-4ACB-9492-9B6BEDB48E31}" type="pres">
      <dgm:prSet presAssocID="{003A1978-284B-455D-97B8-288DC5358FFB}" presName="Name8" presStyleCnt="0"/>
      <dgm:spPr/>
    </dgm:pt>
    <dgm:pt modelId="{487BFF0B-B4C0-4F70-BE10-F3D22BEE65AF}" type="pres">
      <dgm:prSet presAssocID="{003A1978-284B-455D-97B8-288DC5358FFB}" presName="level" presStyleLbl="node1" presStyleIdx="5" presStyleCnt="8" custLinFactNeighborX="658" custLinFactNeighborY="-3882">
        <dgm:presLayoutVars>
          <dgm:chMax val="1"/>
          <dgm:bulletEnabled val="1"/>
        </dgm:presLayoutVars>
      </dgm:prSet>
      <dgm:spPr/>
    </dgm:pt>
    <dgm:pt modelId="{AF66A024-C213-4ECD-83F4-C3DAE74A23CA}" type="pres">
      <dgm:prSet presAssocID="{003A1978-284B-455D-97B8-288DC5358FFB}" presName="levelTx" presStyleLbl="revTx" presStyleIdx="0" presStyleCnt="0">
        <dgm:presLayoutVars>
          <dgm:chMax val="1"/>
          <dgm:bulletEnabled val="1"/>
        </dgm:presLayoutVars>
      </dgm:prSet>
      <dgm:spPr/>
    </dgm:pt>
    <dgm:pt modelId="{52941F81-C572-48F3-8BC0-27CAEA84B00A}" type="pres">
      <dgm:prSet presAssocID="{F382C09D-D950-42D3-808E-4E7D1DB6FE52}" presName="Name8" presStyleCnt="0"/>
      <dgm:spPr/>
    </dgm:pt>
    <dgm:pt modelId="{6986F9E5-BABA-4C4E-A8FB-337E67DDCB0D}" type="pres">
      <dgm:prSet presAssocID="{F382C09D-D950-42D3-808E-4E7D1DB6FE52}" presName="level" presStyleLbl="node1" presStyleIdx="6" presStyleCnt="8">
        <dgm:presLayoutVars>
          <dgm:chMax val="1"/>
          <dgm:bulletEnabled val="1"/>
        </dgm:presLayoutVars>
      </dgm:prSet>
      <dgm:spPr/>
    </dgm:pt>
    <dgm:pt modelId="{39467200-DE32-4D74-A4E7-97A0B8F37E9E}" type="pres">
      <dgm:prSet presAssocID="{F382C09D-D950-42D3-808E-4E7D1DB6FE52}" presName="levelTx" presStyleLbl="revTx" presStyleIdx="0" presStyleCnt="0">
        <dgm:presLayoutVars>
          <dgm:chMax val="1"/>
          <dgm:bulletEnabled val="1"/>
        </dgm:presLayoutVars>
      </dgm:prSet>
      <dgm:spPr/>
    </dgm:pt>
    <dgm:pt modelId="{1EA93E58-439D-482A-BB81-8FC4BFDA3DF9}" type="pres">
      <dgm:prSet presAssocID="{18803A49-0AC1-4CFD-8A01-B6A93290E298}" presName="Name8" presStyleCnt="0"/>
      <dgm:spPr/>
    </dgm:pt>
    <dgm:pt modelId="{00F40FE0-769F-43EA-8392-0BA9F82A96BF}" type="pres">
      <dgm:prSet presAssocID="{18803A49-0AC1-4CFD-8A01-B6A93290E298}" presName="level" presStyleLbl="node1" presStyleIdx="7" presStyleCnt="8">
        <dgm:presLayoutVars>
          <dgm:chMax val="1"/>
          <dgm:bulletEnabled val="1"/>
        </dgm:presLayoutVars>
      </dgm:prSet>
      <dgm:spPr/>
    </dgm:pt>
    <dgm:pt modelId="{172E0320-455C-47D9-AAD7-9BA0F95AF935}" type="pres">
      <dgm:prSet presAssocID="{18803A49-0AC1-4CFD-8A01-B6A93290E298}" presName="levelTx" presStyleLbl="revTx" presStyleIdx="0" presStyleCnt="0">
        <dgm:presLayoutVars>
          <dgm:chMax val="1"/>
          <dgm:bulletEnabled val="1"/>
        </dgm:presLayoutVars>
      </dgm:prSet>
      <dgm:spPr/>
    </dgm:pt>
  </dgm:ptLst>
  <dgm:cxnLst>
    <dgm:cxn modelId="{83BCBE03-7097-4A0B-B8FB-2778F31824DC}" type="presOf" srcId="{F382C09D-D950-42D3-808E-4E7D1DB6FE52}" destId="{6986F9E5-BABA-4C4E-A8FB-337E67DDCB0D}" srcOrd="0" destOrd="0" presId="urn:microsoft.com/office/officeart/2005/8/layout/pyramid1"/>
    <dgm:cxn modelId="{7567BA11-983B-4E27-9145-57EA10F74AEB}" srcId="{38087295-471C-46E4-9248-8B5CCADCFE5F}" destId="{003A1978-284B-455D-97B8-288DC5358FFB}" srcOrd="5" destOrd="0" parTransId="{8F3A1B6E-059B-4B6F-A731-54BB3C2ECF71}" sibTransId="{C2362959-527B-4387-87EC-9B588018F6B6}"/>
    <dgm:cxn modelId="{080C441D-67FA-4468-81B4-E6960795314C}" srcId="{38087295-471C-46E4-9248-8B5CCADCFE5F}" destId="{E4B5CF31-98D7-44DD-AC82-DBD75E5DA635}" srcOrd="4" destOrd="0" parTransId="{EC57E3D9-C6F9-4EB0-B10A-AA5589957D3A}" sibTransId="{B03A0D32-E628-498E-9756-CE6468061C95}"/>
    <dgm:cxn modelId="{75A89434-98AE-4510-BEE3-7FC291EA42F6}" type="presOf" srcId="{003A1978-284B-455D-97B8-288DC5358FFB}" destId="{AF66A024-C213-4ECD-83F4-C3DAE74A23CA}" srcOrd="1" destOrd="0" presId="urn:microsoft.com/office/officeart/2005/8/layout/pyramid1"/>
    <dgm:cxn modelId="{CA811B3A-D705-4D63-9016-8D84CF164606}" type="presOf" srcId="{18803A49-0AC1-4CFD-8A01-B6A93290E298}" destId="{00F40FE0-769F-43EA-8392-0BA9F82A96BF}" srcOrd="0" destOrd="0" presId="urn:microsoft.com/office/officeart/2005/8/layout/pyramid1"/>
    <dgm:cxn modelId="{597CB23A-F113-4BA5-906F-023A9A0D0C86}" srcId="{38087295-471C-46E4-9248-8B5CCADCFE5F}" destId="{99DAD9B6-B955-4B8B-8A36-D699C1602F07}" srcOrd="1" destOrd="0" parTransId="{002EA679-A426-48A7-A2DB-86C08044759A}" sibTransId="{A3A1D4AF-DA1E-483D-8543-C620FBD7BF60}"/>
    <dgm:cxn modelId="{A03ADB62-CA97-4053-AB23-E4778A13032B}" type="presOf" srcId="{6E3B1CC9-1F4B-4DB7-B892-251578A46CAA}" destId="{6F302C68-A90E-414A-A85B-9ED3B39BC711}" srcOrd="1" destOrd="0" presId="urn:microsoft.com/office/officeart/2005/8/layout/pyramid1"/>
    <dgm:cxn modelId="{74FB914D-D958-4E9B-A825-4B8C2E2394F6}" type="presOf" srcId="{38087295-471C-46E4-9248-8B5CCADCFE5F}" destId="{31B0CC9B-DE0B-4461-A3EB-8F7C5ABA9E58}" srcOrd="0" destOrd="0" presId="urn:microsoft.com/office/officeart/2005/8/layout/pyramid1"/>
    <dgm:cxn modelId="{228F6176-49E3-4BD0-B8ED-5CD42F10D78D}" srcId="{38087295-471C-46E4-9248-8B5CCADCFE5F}" destId="{6E3B1CC9-1F4B-4DB7-B892-251578A46CAA}" srcOrd="3" destOrd="0" parTransId="{F9E0E99E-8D2C-453E-BB99-3D1C4121A699}" sibTransId="{0F74F257-6A52-4434-A44C-49044EE1FB23}"/>
    <dgm:cxn modelId="{D3262357-7FC9-46CD-90F7-E0FD122A3530}" srcId="{38087295-471C-46E4-9248-8B5CCADCFE5F}" destId="{DF3A63E2-B874-40DF-A963-586D0E56DC74}" srcOrd="0" destOrd="0" parTransId="{A0C8BF8F-9671-40D7-837D-B41CF83C80B7}" sibTransId="{CE637A35-B102-4C6B-81B4-DECAA9A7B8A7}"/>
    <dgm:cxn modelId="{54197D57-2901-4C17-AF1B-F040A2CD30F2}" type="presOf" srcId="{E4B5CF31-98D7-44DD-AC82-DBD75E5DA635}" destId="{189063BA-0E5E-4D3E-AE38-D16E0918AC06}" srcOrd="1" destOrd="0" presId="urn:microsoft.com/office/officeart/2005/8/layout/pyramid1"/>
    <dgm:cxn modelId="{067A025A-36D8-4D29-9777-8DFEADC8C7DB}" srcId="{38087295-471C-46E4-9248-8B5CCADCFE5F}" destId="{A5911834-1655-4EA4-96CA-5182962A939F}" srcOrd="2" destOrd="0" parTransId="{2C2F9273-B7CB-449D-B576-AC53DAFB7A8C}" sibTransId="{5D86E738-E1A8-4FA7-BDDB-B852DC6AAF33}"/>
    <dgm:cxn modelId="{FD9C8F7D-8ECE-4E2D-A3AE-C95A7300289C}" type="presOf" srcId="{E4B5CF31-98D7-44DD-AC82-DBD75E5DA635}" destId="{3587FC95-6F8D-4D14-B376-E088FF8EA306}" srcOrd="0" destOrd="0" presId="urn:microsoft.com/office/officeart/2005/8/layout/pyramid1"/>
    <dgm:cxn modelId="{6A27C997-6F90-4DC4-9C2B-C8344579D760}" type="presOf" srcId="{A5911834-1655-4EA4-96CA-5182962A939F}" destId="{3B95D173-8A12-4CFF-A769-CD51058C57CD}" srcOrd="0" destOrd="0" presId="urn:microsoft.com/office/officeart/2005/8/layout/pyramid1"/>
    <dgm:cxn modelId="{249F9398-F42A-4FAA-861B-8A5C7855D9B2}" type="presOf" srcId="{18803A49-0AC1-4CFD-8A01-B6A93290E298}" destId="{172E0320-455C-47D9-AAD7-9BA0F95AF935}" srcOrd="1" destOrd="0" presId="urn:microsoft.com/office/officeart/2005/8/layout/pyramid1"/>
    <dgm:cxn modelId="{E2FBABA6-0F24-40DC-B302-0D28AD8F4BD5}" type="presOf" srcId="{DF3A63E2-B874-40DF-A963-586D0E56DC74}" destId="{7B7FD6A1-11FF-4029-B699-77CD43BAE3B4}" srcOrd="0" destOrd="0" presId="urn:microsoft.com/office/officeart/2005/8/layout/pyramid1"/>
    <dgm:cxn modelId="{CE5D42A8-B756-44AC-A5F2-4551906315CC}" srcId="{38087295-471C-46E4-9248-8B5CCADCFE5F}" destId="{18803A49-0AC1-4CFD-8A01-B6A93290E298}" srcOrd="7" destOrd="0" parTransId="{2E7EF496-6DE9-4727-A7DE-709052E208FD}" sibTransId="{AEDC1931-E305-4C96-97EC-1F827EB38D81}"/>
    <dgm:cxn modelId="{94B6C5B3-C807-4260-844C-BC7BA11DBA63}" type="presOf" srcId="{A5911834-1655-4EA4-96CA-5182962A939F}" destId="{AD4D1989-CC54-4123-BAF1-453A4D4606F9}" srcOrd="1" destOrd="0" presId="urn:microsoft.com/office/officeart/2005/8/layout/pyramid1"/>
    <dgm:cxn modelId="{2B3808BD-A7A9-4B5F-AAE4-187FB7F7C9F0}" type="presOf" srcId="{F382C09D-D950-42D3-808E-4E7D1DB6FE52}" destId="{39467200-DE32-4D74-A4E7-97A0B8F37E9E}" srcOrd="1" destOrd="0" presId="urn:microsoft.com/office/officeart/2005/8/layout/pyramid1"/>
    <dgm:cxn modelId="{1EDEE9C0-941F-46DD-916B-E626FF10B267}" type="presOf" srcId="{003A1978-284B-455D-97B8-288DC5358FFB}" destId="{487BFF0B-B4C0-4F70-BE10-F3D22BEE65AF}" srcOrd="0" destOrd="0" presId="urn:microsoft.com/office/officeart/2005/8/layout/pyramid1"/>
    <dgm:cxn modelId="{B0E8A9C4-0DEC-4F2B-8367-6964710BBA01}" type="presOf" srcId="{DF3A63E2-B874-40DF-A963-586D0E56DC74}" destId="{8BF9B6E8-A63C-4099-816A-240A49DD22F4}" srcOrd="1" destOrd="0" presId="urn:microsoft.com/office/officeart/2005/8/layout/pyramid1"/>
    <dgm:cxn modelId="{A1E6DECA-0A11-4CCD-B3A5-49BC9AE61FEE}" srcId="{38087295-471C-46E4-9248-8B5CCADCFE5F}" destId="{F382C09D-D950-42D3-808E-4E7D1DB6FE52}" srcOrd="6" destOrd="0" parTransId="{B5AA84DE-0941-461B-ACA6-DAA75DDA3914}" sibTransId="{5B629D0D-9C4E-4F7C-8899-AD3A53099BAB}"/>
    <dgm:cxn modelId="{B0D64ACF-4E74-460F-BD29-67861844F393}" type="presOf" srcId="{6E3B1CC9-1F4B-4DB7-B892-251578A46CAA}" destId="{602B493F-274F-4E47-BEBD-954F9DB72C94}" srcOrd="0" destOrd="0" presId="urn:microsoft.com/office/officeart/2005/8/layout/pyramid1"/>
    <dgm:cxn modelId="{B546F1EB-AE8E-4F68-BE85-372992E43447}" type="presOf" srcId="{99DAD9B6-B955-4B8B-8A36-D699C1602F07}" destId="{2502B7AF-FED4-4D0C-B4F6-391E5D499EB9}" srcOrd="1" destOrd="0" presId="urn:microsoft.com/office/officeart/2005/8/layout/pyramid1"/>
    <dgm:cxn modelId="{747443F4-9A15-4E84-9C3F-DE2F3C372B4F}" type="presOf" srcId="{99DAD9B6-B955-4B8B-8A36-D699C1602F07}" destId="{9BACF536-BCA3-4045-B79D-E5F0B20EDABE}" srcOrd="0" destOrd="0" presId="urn:microsoft.com/office/officeart/2005/8/layout/pyramid1"/>
    <dgm:cxn modelId="{C58E37C0-7B5B-4497-B52D-901B78E4C5C0}" type="presParOf" srcId="{31B0CC9B-DE0B-4461-A3EB-8F7C5ABA9E58}" destId="{6BA02297-F93D-44E5-9B54-888A629A8654}" srcOrd="0" destOrd="0" presId="urn:microsoft.com/office/officeart/2005/8/layout/pyramid1"/>
    <dgm:cxn modelId="{C8C2BF7C-D9A0-44A2-85C9-FF20AE626FED}" type="presParOf" srcId="{6BA02297-F93D-44E5-9B54-888A629A8654}" destId="{7B7FD6A1-11FF-4029-B699-77CD43BAE3B4}" srcOrd="0" destOrd="0" presId="urn:microsoft.com/office/officeart/2005/8/layout/pyramid1"/>
    <dgm:cxn modelId="{88E606A9-DBC2-40A5-A612-9A3354F8D0FB}" type="presParOf" srcId="{6BA02297-F93D-44E5-9B54-888A629A8654}" destId="{8BF9B6E8-A63C-4099-816A-240A49DD22F4}" srcOrd="1" destOrd="0" presId="urn:microsoft.com/office/officeart/2005/8/layout/pyramid1"/>
    <dgm:cxn modelId="{35203837-D9E9-4D57-AB1F-1C5AE839B732}" type="presParOf" srcId="{31B0CC9B-DE0B-4461-A3EB-8F7C5ABA9E58}" destId="{E2258844-0D8A-428C-9B3B-7F9C14AEE8CC}" srcOrd="1" destOrd="0" presId="urn:microsoft.com/office/officeart/2005/8/layout/pyramid1"/>
    <dgm:cxn modelId="{321DD0E8-2813-43BA-90A3-A8308ED64F79}" type="presParOf" srcId="{E2258844-0D8A-428C-9B3B-7F9C14AEE8CC}" destId="{9BACF536-BCA3-4045-B79D-E5F0B20EDABE}" srcOrd="0" destOrd="0" presId="urn:microsoft.com/office/officeart/2005/8/layout/pyramid1"/>
    <dgm:cxn modelId="{9F8C88B7-7D50-4E0D-8FD3-4F54640CE76D}" type="presParOf" srcId="{E2258844-0D8A-428C-9B3B-7F9C14AEE8CC}" destId="{2502B7AF-FED4-4D0C-B4F6-391E5D499EB9}" srcOrd="1" destOrd="0" presId="urn:microsoft.com/office/officeart/2005/8/layout/pyramid1"/>
    <dgm:cxn modelId="{26535ACB-810E-426A-A68B-3A8533801C8A}" type="presParOf" srcId="{31B0CC9B-DE0B-4461-A3EB-8F7C5ABA9E58}" destId="{A2C027B3-19A7-4F7D-839C-1C516DC07C7E}" srcOrd="2" destOrd="0" presId="urn:microsoft.com/office/officeart/2005/8/layout/pyramid1"/>
    <dgm:cxn modelId="{BDE3FCF4-3B1A-42F4-B8C5-2E69532A7DD0}" type="presParOf" srcId="{A2C027B3-19A7-4F7D-839C-1C516DC07C7E}" destId="{3B95D173-8A12-4CFF-A769-CD51058C57CD}" srcOrd="0" destOrd="0" presId="urn:microsoft.com/office/officeart/2005/8/layout/pyramid1"/>
    <dgm:cxn modelId="{CE2E55B6-D4C3-45E5-B207-F74251362F41}" type="presParOf" srcId="{A2C027B3-19A7-4F7D-839C-1C516DC07C7E}" destId="{AD4D1989-CC54-4123-BAF1-453A4D4606F9}" srcOrd="1" destOrd="0" presId="urn:microsoft.com/office/officeart/2005/8/layout/pyramid1"/>
    <dgm:cxn modelId="{34F26CBF-0839-4DF0-835E-D88E8B00A753}" type="presParOf" srcId="{31B0CC9B-DE0B-4461-A3EB-8F7C5ABA9E58}" destId="{A441BF48-5DBD-4B6D-8FE8-DCA602614903}" srcOrd="3" destOrd="0" presId="urn:microsoft.com/office/officeart/2005/8/layout/pyramid1"/>
    <dgm:cxn modelId="{34620D85-DC22-4239-9E99-2046F171DFD8}" type="presParOf" srcId="{A441BF48-5DBD-4B6D-8FE8-DCA602614903}" destId="{602B493F-274F-4E47-BEBD-954F9DB72C94}" srcOrd="0" destOrd="0" presId="urn:microsoft.com/office/officeart/2005/8/layout/pyramid1"/>
    <dgm:cxn modelId="{E614CDE1-951B-44DD-A85B-9D6EBB7048EB}" type="presParOf" srcId="{A441BF48-5DBD-4B6D-8FE8-DCA602614903}" destId="{6F302C68-A90E-414A-A85B-9ED3B39BC711}" srcOrd="1" destOrd="0" presId="urn:microsoft.com/office/officeart/2005/8/layout/pyramid1"/>
    <dgm:cxn modelId="{8088C063-5380-42E3-BDB8-9DC931C7A0BD}" type="presParOf" srcId="{31B0CC9B-DE0B-4461-A3EB-8F7C5ABA9E58}" destId="{F498FE99-8155-487B-A722-D71843CAE3B0}" srcOrd="4" destOrd="0" presId="urn:microsoft.com/office/officeart/2005/8/layout/pyramid1"/>
    <dgm:cxn modelId="{5B3A87DC-F8AD-457A-97BB-E983E15AD15F}" type="presParOf" srcId="{F498FE99-8155-487B-A722-D71843CAE3B0}" destId="{3587FC95-6F8D-4D14-B376-E088FF8EA306}" srcOrd="0" destOrd="0" presId="urn:microsoft.com/office/officeart/2005/8/layout/pyramid1"/>
    <dgm:cxn modelId="{502944EC-9AF4-46B5-A7BF-20D53D77D28F}" type="presParOf" srcId="{F498FE99-8155-487B-A722-D71843CAE3B0}" destId="{189063BA-0E5E-4D3E-AE38-D16E0918AC06}" srcOrd="1" destOrd="0" presId="urn:microsoft.com/office/officeart/2005/8/layout/pyramid1"/>
    <dgm:cxn modelId="{207CCE3A-55C4-482B-B349-247A3AFBD48A}" type="presParOf" srcId="{31B0CC9B-DE0B-4461-A3EB-8F7C5ABA9E58}" destId="{FE7E0E94-B215-4ACB-9492-9B6BEDB48E31}" srcOrd="5" destOrd="0" presId="urn:microsoft.com/office/officeart/2005/8/layout/pyramid1"/>
    <dgm:cxn modelId="{533B09C1-2A7D-448A-AAAE-37A2C1A1742B}" type="presParOf" srcId="{FE7E0E94-B215-4ACB-9492-9B6BEDB48E31}" destId="{487BFF0B-B4C0-4F70-BE10-F3D22BEE65AF}" srcOrd="0" destOrd="0" presId="urn:microsoft.com/office/officeart/2005/8/layout/pyramid1"/>
    <dgm:cxn modelId="{E4915F60-0E60-4D0B-8413-DB0F6BF17402}" type="presParOf" srcId="{FE7E0E94-B215-4ACB-9492-9B6BEDB48E31}" destId="{AF66A024-C213-4ECD-83F4-C3DAE74A23CA}" srcOrd="1" destOrd="0" presId="urn:microsoft.com/office/officeart/2005/8/layout/pyramid1"/>
    <dgm:cxn modelId="{E5DA5201-D8CA-47F3-B9D7-BBC71BD2DFE4}" type="presParOf" srcId="{31B0CC9B-DE0B-4461-A3EB-8F7C5ABA9E58}" destId="{52941F81-C572-48F3-8BC0-27CAEA84B00A}" srcOrd="6" destOrd="0" presId="urn:microsoft.com/office/officeart/2005/8/layout/pyramid1"/>
    <dgm:cxn modelId="{73AB46C2-C6F5-40EF-B06A-D55F49A69203}" type="presParOf" srcId="{52941F81-C572-48F3-8BC0-27CAEA84B00A}" destId="{6986F9E5-BABA-4C4E-A8FB-337E67DDCB0D}" srcOrd="0" destOrd="0" presId="urn:microsoft.com/office/officeart/2005/8/layout/pyramid1"/>
    <dgm:cxn modelId="{2DE070FA-F94E-4BB5-973D-612E57D3272A}" type="presParOf" srcId="{52941F81-C572-48F3-8BC0-27CAEA84B00A}" destId="{39467200-DE32-4D74-A4E7-97A0B8F37E9E}" srcOrd="1" destOrd="0" presId="urn:microsoft.com/office/officeart/2005/8/layout/pyramid1"/>
    <dgm:cxn modelId="{024C463F-FFB6-44E9-AAF6-4F67AA51C5DF}" type="presParOf" srcId="{31B0CC9B-DE0B-4461-A3EB-8F7C5ABA9E58}" destId="{1EA93E58-439D-482A-BB81-8FC4BFDA3DF9}" srcOrd="7" destOrd="0" presId="urn:microsoft.com/office/officeart/2005/8/layout/pyramid1"/>
    <dgm:cxn modelId="{07DB22B2-D1BF-4771-A4A6-CB54B5B96BD4}" type="presParOf" srcId="{1EA93E58-439D-482A-BB81-8FC4BFDA3DF9}" destId="{00F40FE0-769F-43EA-8392-0BA9F82A96BF}" srcOrd="0" destOrd="0" presId="urn:microsoft.com/office/officeart/2005/8/layout/pyramid1"/>
    <dgm:cxn modelId="{1BDDA6CC-D021-4FEC-A4F9-7A91A217149A}" type="presParOf" srcId="{1EA93E58-439D-482A-BB81-8FC4BFDA3DF9}" destId="{172E0320-455C-47D9-AAD7-9BA0F95AF935}"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FD6A1-11FF-4029-B699-77CD43BAE3B4}">
      <dsp:nvSpPr>
        <dsp:cNvPr id="0" name=""/>
        <dsp:cNvSpPr/>
      </dsp:nvSpPr>
      <dsp:spPr>
        <a:xfrm>
          <a:off x="2667000" y="0"/>
          <a:ext cx="762000" cy="508000"/>
        </a:xfrm>
        <a:prstGeom prst="trapezoid">
          <a:avLst>
            <a:gd name="adj" fmla="val 75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Ruler</a:t>
          </a:r>
        </a:p>
      </dsp:txBody>
      <dsp:txXfrm>
        <a:off x="2667000" y="0"/>
        <a:ext cx="762000" cy="508000"/>
      </dsp:txXfrm>
    </dsp:sp>
    <dsp:sp modelId="{9BACF536-BCA3-4045-B79D-E5F0B20EDABE}">
      <dsp:nvSpPr>
        <dsp:cNvPr id="0" name=""/>
        <dsp:cNvSpPr/>
      </dsp:nvSpPr>
      <dsp:spPr>
        <a:xfrm>
          <a:off x="2286000" y="507999"/>
          <a:ext cx="1524000" cy="508000"/>
        </a:xfrm>
        <a:prstGeom prst="trapezoid">
          <a:avLst>
            <a:gd name="adj" fmla="val 75000"/>
          </a:avLst>
        </a:prstGeom>
        <a:solidFill>
          <a:schemeClr val="accent5">
            <a:hueOff val="-1419125"/>
            <a:satOff val="5687"/>
            <a:lumOff val="123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Nobles</a:t>
          </a:r>
        </a:p>
      </dsp:txBody>
      <dsp:txXfrm>
        <a:off x="2552700" y="507999"/>
        <a:ext cx="990600" cy="508000"/>
      </dsp:txXfrm>
    </dsp:sp>
    <dsp:sp modelId="{3B95D173-8A12-4CFF-A769-CD51058C57CD}">
      <dsp:nvSpPr>
        <dsp:cNvPr id="0" name=""/>
        <dsp:cNvSpPr/>
      </dsp:nvSpPr>
      <dsp:spPr>
        <a:xfrm>
          <a:off x="1905000" y="1015999"/>
          <a:ext cx="2286000" cy="508000"/>
        </a:xfrm>
        <a:prstGeom prst="trapezoid">
          <a:avLst>
            <a:gd name="adj" fmla="val 75000"/>
          </a:avLst>
        </a:prstGeom>
        <a:solidFill>
          <a:schemeClr val="accent5">
            <a:hueOff val="-2838251"/>
            <a:satOff val="11375"/>
            <a:lumOff val="24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Priests</a:t>
          </a:r>
        </a:p>
      </dsp:txBody>
      <dsp:txXfrm>
        <a:off x="2305050" y="1015999"/>
        <a:ext cx="1485900" cy="508000"/>
      </dsp:txXfrm>
    </dsp:sp>
    <dsp:sp modelId="{602B493F-274F-4E47-BEBD-954F9DB72C94}">
      <dsp:nvSpPr>
        <dsp:cNvPr id="0" name=""/>
        <dsp:cNvSpPr/>
      </dsp:nvSpPr>
      <dsp:spPr>
        <a:xfrm>
          <a:off x="1524000" y="1523999"/>
          <a:ext cx="3048000" cy="508000"/>
        </a:xfrm>
        <a:prstGeom prst="trapezoid">
          <a:avLst>
            <a:gd name="adj" fmla="val 75000"/>
          </a:avLst>
        </a:prstGeom>
        <a:solidFill>
          <a:schemeClr val="accent5">
            <a:hueOff val="-4257376"/>
            <a:satOff val="17062"/>
            <a:lumOff val="36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Clerks, Scribes, Lawyers</a:t>
          </a:r>
        </a:p>
      </dsp:txBody>
      <dsp:txXfrm>
        <a:off x="2057400" y="1523999"/>
        <a:ext cx="1981200" cy="508000"/>
      </dsp:txXfrm>
    </dsp:sp>
    <dsp:sp modelId="{3587FC95-6F8D-4D14-B376-E088FF8EA306}">
      <dsp:nvSpPr>
        <dsp:cNvPr id="0" name=""/>
        <dsp:cNvSpPr/>
      </dsp:nvSpPr>
      <dsp:spPr>
        <a:xfrm>
          <a:off x="1142999" y="2032000"/>
          <a:ext cx="3810000" cy="508000"/>
        </a:xfrm>
        <a:prstGeom prst="trapezoid">
          <a:avLst>
            <a:gd name="adj" fmla="val 75000"/>
          </a:avLst>
        </a:prstGeom>
        <a:solidFill>
          <a:schemeClr val="accent5">
            <a:hueOff val="-5676501"/>
            <a:satOff val="22749"/>
            <a:lumOff val="49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Traders, </a:t>
          </a:r>
          <a:r>
            <a:rPr lang="en-US" sz="1600" kern="1200" dirty="0" err="1"/>
            <a:t>Merhants</a:t>
          </a:r>
          <a:endParaRPr lang="en-US" sz="1600" kern="1200" dirty="0"/>
        </a:p>
      </dsp:txBody>
      <dsp:txXfrm>
        <a:off x="1809749" y="2032000"/>
        <a:ext cx="2476500" cy="508000"/>
      </dsp:txXfrm>
    </dsp:sp>
    <dsp:sp modelId="{487BFF0B-B4C0-4F70-BE10-F3D22BEE65AF}">
      <dsp:nvSpPr>
        <dsp:cNvPr id="0" name=""/>
        <dsp:cNvSpPr/>
      </dsp:nvSpPr>
      <dsp:spPr>
        <a:xfrm>
          <a:off x="792083" y="2520279"/>
          <a:ext cx="4572000" cy="508000"/>
        </a:xfrm>
        <a:prstGeom prst="trapezoid">
          <a:avLst>
            <a:gd name="adj" fmla="val 75000"/>
          </a:avLst>
        </a:prstGeom>
        <a:solidFill>
          <a:schemeClr val="accent5">
            <a:hueOff val="-7095626"/>
            <a:satOff val="28436"/>
            <a:lumOff val="616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Artisans, crafts-people</a:t>
          </a:r>
        </a:p>
      </dsp:txBody>
      <dsp:txXfrm>
        <a:off x="1592183" y="2520279"/>
        <a:ext cx="2971800" cy="508000"/>
      </dsp:txXfrm>
    </dsp:sp>
    <dsp:sp modelId="{6986F9E5-BABA-4C4E-A8FB-337E67DDCB0D}">
      <dsp:nvSpPr>
        <dsp:cNvPr id="0" name=""/>
        <dsp:cNvSpPr/>
      </dsp:nvSpPr>
      <dsp:spPr>
        <a:xfrm>
          <a:off x="380999" y="3048000"/>
          <a:ext cx="5334000" cy="508000"/>
        </a:xfrm>
        <a:prstGeom prst="trapezoid">
          <a:avLst>
            <a:gd name="adj" fmla="val 75000"/>
          </a:avLst>
        </a:prstGeom>
        <a:solidFill>
          <a:schemeClr val="accent5">
            <a:hueOff val="-8514751"/>
            <a:satOff val="34124"/>
            <a:lumOff val="73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Peasants</a:t>
          </a:r>
        </a:p>
      </dsp:txBody>
      <dsp:txXfrm>
        <a:off x="1314449" y="3048000"/>
        <a:ext cx="3467100" cy="508000"/>
      </dsp:txXfrm>
    </dsp:sp>
    <dsp:sp modelId="{00F40FE0-769F-43EA-8392-0BA9F82A96BF}">
      <dsp:nvSpPr>
        <dsp:cNvPr id="0" name=""/>
        <dsp:cNvSpPr/>
      </dsp:nvSpPr>
      <dsp:spPr>
        <a:xfrm>
          <a:off x="0" y="3556000"/>
          <a:ext cx="6096000" cy="508000"/>
        </a:xfrm>
        <a:prstGeom prst="trapezoid">
          <a:avLst>
            <a:gd name="adj" fmla="val 75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Slaves</a:t>
          </a:r>
        </a:p>
      </dsp:txBody>
      <dsp:txXfrm>
        <a:off x="1066799" y="3556000"/>
        <a:ext cx="3962400" cy="508000"/>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26/02/2024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ublication/11184481_Sexual_division_of_labor_Energetic_and_evolutionary_scenarios" TargetMode="External"/><Relationship Id="rId2" Type="http://schemas.openxmlformats.org/officeDocument/2006/relationships/hyperlink" Target="https://www-oxfordreference-com.ezproxy.uwtsd.ac.uk/view/10.1093/acref/9780199683581.001.0001/acref-9780199683581" TargetMode="External"/><Relationship Id="rId1" Type="http://schemas.openxmlformats.org/officeDocument/2006/relationships/slideLayout" Target="../slideLayouts/slideLayout6.xml"/><Relationship Id="rId4" Type="http://schemas.openxmlformats.org/officeDocument/2006/relationships/hyperlink" Target="https://www.researchgate.net/deref/http%3A%2F%2Fdx.doi.org%2F10.1179%2F1461957115Y.0000000008?_sg%5B0%5D=mkLESZr7iYwJMYg1569y-5vTdm0K2PrKH3Oh_YNvASwU5rNVfUCxDeYiQqdjlRdLIxK1JducRoHTcMi3XgEouPFoIg.afSSLNa1gD4IOXXMjXPmgzczqGw4Ivsp_2YGC8ZHD_h-5HWhSC2Z-7PY1dg3u20dhPjj7hWM5QhzGN0eKmb1O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5015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8220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7608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2783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2207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1991544" y="4293096"/>
            <a:ext cx="7560840" cy="523220"/>
          </a:xfrm>
          <a:prstGeom prst="rect">
            <a:avLst/>
          </a:prstGeom>
          <a:noFill/>
        </p:spPr>
        <p:txBody>
          <a:bodyPr wrap="square" rtlCol="0">
            <a:spAutoFit/>
          </a:bodyPr>
          <a:lstStyle/>
          <a:p>
            <a:r>
              <a:rPr lang="en-GB" sz="2800" b="1" dirty="0"/>
              <a:t>ECAY5004: Work, Welfare and Poverty</a:t>
            </a:r>
          </a:p>
        </p:txBody>
      </p:sp>
      <p:sp>
        <p:nvSpPr>
          <p:cNvPr id="5" name="TextBox 4">
            <a:extLst>
              <a:ext uri="{FF2B5EF4-FFF2-40B4-BE49-F238E27FC236}">
                <a16:creationId xmlns:a16="http://schemas.microsoft.com/office/drawing/2014/main" id="{8847BA2E-E392-43AD-9DA9-0074AE4FFBB8}"/>
              </a:ext>
            </a:extLst>
          </p:cNvPr>
          <p:cNvSpPr txBox="1"/>
          <p:nvPr/>
        </p:nvSpPr>
        <p:spPr>
          <a:xfrm>
            <a:off x="1995871" y="4960332"/>
            <a:ext cx="8276593" cy="523220"/>
          </a:xfrm>
          <a:prstGeom prst="rect">
            <a:avLst/>
          </a:prstGeom>
          <a:noFill/>
        </p:spPr>
        <p:txBody>
          <a:bodyPr wrap="square" rtlCol="0">
            <a:spAutoFit/>
          </a:bodyPr>
          <a:lstStyle/>
          <a:p>
            <a:r>
              <a:rPr lang="en-GB" sz="2800" b="1"/>
              <a:t>Theme 4: </a:t>
            </a:r>
            <a:r>
              <a:rPr lang="en-GB" sz="2800" b="1" dirty="0"/>
              <a:t>Changes in Working Practice (Part One)</a:t>
            </a:r>
          </a:p>
        </p:txBody>
      </p:sp>
      <p:sp>
        <p:nvSpPr>
          <p:cNvPr id="6" name="TextBox 5">
            <a:extLst>
              <a:ext uri="{FF2B5EF4-FFF2-40B4-BE49-F238E27FC236}">
                <a16:creationId xmlns:a16="http://schemas.microsoft.com/office/drawing/2014/main" id="{728789E9-6325-4AEE-8E77-70FF6E3CCA89}"/>
              </a:ext>
            </a:extLst>
          </p:cNvPr>
          <p:cNvSpPr txBox="1"/>
          <p:nvPr/>
        </p:nvSpPr>
        <p:spPr>
          <a:xfrm>
            <a:off x="4583832" y="6021288"/>
            <a:ext cx="4464496" cy="523220"/>
          </a:xfrm>
          <a:prstGeom prst="rect">
            <a:avLst/>
          </a:prstGeom>
          <a:noFill/>
        </p:spPr>
        <p:txBody>
          <a:bodyPr wrap="square" rtlCol="0">
            <a:spAutoFit/>
          </a:bodyPr>
          <a:lstStyle/>
          <a:p>
            <a:pPr algn="ctr"/>
            <a:r>
              <a:rPr lang="en-GB" sz="2800" b="1" dirty="0">
                <a:hlinkClick r:id="rId2"/>
              </a:rPr>
              <a:t>ken.dicks@uwtsd.ac.uk</a:t>
            </a:r>
            <a:r>
              <a:rPr lang="en-GB" sz="2800" b="1" dirty="0"/>
              <a:t> </a:t>
            </a:r>
          </a:p>
        </p:txBody>
      </p:sp>
      <p:sp>
        <p:nvSpPr>
          <p:cNvPr id="20" name="Rectangle 19">
            <a:extLst>
              <a:ext uri="{FF2B5EF4-FFF2-40B4-BE49-F238E27FC236}">
                <a16:creationId xmlns:a16="http://schemas.microsoft.com/office/drawing/2014/main" id="{5CEB1680-B35D-4BE8-AFF7-C7DB142F8FA0}"/>
              </a:ext>
            </a:extLst>
          </p:cNvPr>
          <p:cNvSpPr/>
          <p:nvPr/>
        </p:nvSpPr>
        <p:spPr>
          <a:xfrm>
            <a:off x="2207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4079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2207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4655841"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4079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5015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7385159"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8220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stretch>
            <a:fillRect/>
          </a:stretch>
        </p:blipFill>
        <p:spPr>
          <a:xfrm>
            <a:off x="7824193" y="2797735"/>
            <a:ext cx="1958939" cy="1303585"/>
          </a:xfrm>
          <a:prstGeom prst="rect">
            <a:avLst/>
          </a:prstGeom>
        </p:spPr>
      </p:pic>
      <p:pic>
        <p:nvPicPr>
          <p:cNvPr id="8" name="Picture 7"/>
          <p:cNvPicPr>
            <a:picLocks noChangeAspect="1"/>
          </p:cNvPicPr>
          <p:nvPr/>
        </p:nvPicPr>
        <p:blipFill>
          <a:blip r:embed="rId4"/>
          <a:stretch>
            <a:fillRect/>
          </a:stretch>
        </p:blipFill>
        <p:spPr>
          <a:xfrm>
            <a:off x="2351585" y="620689"/>
            <a:ext cx="1993763" cy="1326759"/>
          </a:xfrm>
          <a:prstGeom prst="rect">
            <a:avLst/>
          </a:prstGeom>
        </p:spPr>
      </p:pic>
      <p:pic>
        <p:nvPicPr>
          <p:cNvPr id="10" name="Picture 9"/>
          <p:cNvPicPr>
            <a:picLocks noChangeAspect="1"/>
          </p:cNvPicPr>
          <p:nvPr/>
        </p:nvPicPr>
        <p:blipFill>
          <a:blip r:embed="rId5"/>
          <a:stretch>
            <a:fillRect/>
          </a:stretch>
        </p:blipFill>
        <p:spPr>
          <a:xfrm>
            <a:off x="5036629" y="1357512"/>
            <a:ext cx="2190750" cy="1495425"/>
          </a:xfrm>
          <a:prstGeom prst="rect">
            <a:avLst/>
          </a:prstGeom>
        </p:spPr>
      </p:pic>
      <p:pic>
        <p:nvPicPr>
          <p:cNvPr id="13" name="Picture 12"/>
          <p:cNvPicPr>
            <a:picLocks noChangeAspect="1"/>
          </p:cNvPicPr>
          <p:nvPr/>
        </p:nvPicPr>
        <p:blipFill>
          <a:blip r:embed="rId6"/>
          <a:stretch>
            <a:fillRect/>
          </a:stretch>
        </p:blipFill>
        <p:spPr>
          <a:xfrm>
            <a:off x="8458923" y="923851"/>
            <a:ext cx="1286822" cy="724297"/>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A72C1-7246-4494-822E-FEE909411171}"/>
              </a:ext>
            </a:extLst>
          </p:cNvPr>
          <p:cNvSpPr txBox="1"/>
          <p:nvPr/>
        </p:nvSpPr>
        <p:spPr>
          <a:xfrm>
            <a:off x="2135560" y="260648"/>
            <a:ext cx="7488832" cy="707886"/>
          </a:xfrm>
          <a:prstGeom prst="rect">
            <a:avLst/>
          </a:prstGeom>
          <a:noFill/>
        </p:spPr>
        <p:txBody>
          <a:bodyPr wrap="square" rtlCol="0">
            <a:spAutoFit/>
          </a:bodyPr>
          <a:lstStyle/>
          <a:p>
            <a:pPr algn="ctr"/>
            <a:r>
              <a:rPr lang="en-GB" sz="4000" b="1" dirty="0"/>
              <a:t>Learning Recap</a:t>
            </a:r>
          </a:p>
        </p:txBody>
      </p:sp>
      <p:sp>
        <p:nvSpPr>
          <p:cNvPr id="5" name="TextBox 4">
            <a:extLst>
              <a:ext uri="{FF2B5EF4-FFF2-40B4-BE49-F238E27FC236}">
                <a16:creationId xmlns:a16="http://schemas.microsoft.com/office/drawing/2014/main" id="{F90B5521-E7A7-4D77-A8A0-C186712A4501}"/>
              </a:ext>
            </a:extLst>
          </p:cNvPr>
          <p:cNvSpPr txBox="1"/>
          <p:nvPr/>
        </p:nvSpPr>
        <p:spPr>
          <a:xfrm>
            <a:off x="2043231" y="2564904"/>
            <a:ext cx="7560840" cy="1077218"/>
          </a:xfrm>
          <a:prstGeom prst="rect">
            <a:avLst/>
          </a:prstGeom>
          <a:noFill/>
        </p:spPr>
        <p:txBody>
          <a:bodyPr wrap="square" rtlCol="0">
            <a:spAutoFit/>
          </a:bodyPr>
          <a:lstStyle/>
          <a:p>
            <a:pPr algn="ctr"/>
            <a:r>
              <a:rPr lang="en-GB" sz="3200" i="1" dirty="0"/>
              <a:t>What did we cover in the previous Theme?</a:t>
            </a:r>
          </a:p>
          <a:p>
            <a:pPr algn="ctr"/>
            <a:endParaRPr lang="en-GB" sz="3200" i="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59896" y="4581128"/>
            <a:ext cx="1867272" cy="1867272"/>
          </a:xfrm>
          <a:prstGeom prst="rect">
            <a:avLst/>
          </a:prstGeom>
        </p:spPr>
      </p:pic>
    </p:spTree>
    <p:extLst>
      <p:ext uri="{BB962C8B-B14F-4D97-AF65-F5344CB8AC3E}">
        <p14:creationId xmlns:p14="http://schemas.microsoft.com/office/powerpoint/2010/main" val="68120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15580" y="476673"/>
            <a:ext cx="7560840" cy="1323439"/>
          </a:xfrm>
          <a:prstGeom prst="rect">
            <a:avLst/>
          </a:prstGeom>
          <a:noFill/>
        </p:spPr>
        <p:txBody>
          <a:bodyPr wrap="square" rtlCol="0">
            <a:spAutoFit/>
          </a:bodyPr>
          <a:lstStyle/>
          <a:p>
            <a:pPr algn="ctr"/>
            <a:r>
              <a:rPr lang="en-GB" sz="8000" b="1" dirty="0"/>
              <a:t>What is work?</a:t>
            </a:r>
          </a:p>
        </p:txBody>
      </p:sp>
      <p:sp>
        <p:nvSpPr>
          <p:cNvPr id="2" name="TextBox 1"/>
          <p:cNvSpPr txBox="1"/>
          <p:nvPr/>
        </p:nvSpPr>
        <p:spPr>
          <a:xfrm>
            <a:off x="2063552" y="2151081"/>
            <a:ext cx="8208912" cy="2431435"/>
          </a:xfrm>
          <a:prstGeom prst="rect">
            <a:avLst/>
          </a:prstGeom>
          <a:noFill/>
        </p:spPr>
        <p:txBody>
          <a:bodyPr wrap="square" rtlCol="0">
            <a:spAutoFit/>
          </a:bodyPr>
          <a:lstStyle/>
          <a:p>
            <a:pPr algn="ctr"/>
            <a:r>
              <a:rPr lang="en-GB" sz="2800" b="1" dirty="0"/>
              <a:t>We have already undertaken initial research into this aspect of the Module in Theme 1.</a:t>
            </a:r>
          </a:p>
          <a:p>
            <a:pPr algn="ctr"/>
            <a:endParaRPr lang="en-GB" sz="2800" b="1" dirty="0"/>
          </a:p>
          <a:p>
            <a:pPr algn="ctr"/>
            <a:r>
              <a:rPr lang="en-GB" sz="4000" b="1"/>
              <a:t>What conclusions did we come to?</a:t>
            </a:r>
            <a:endParaRPr lang="en-GB" sz="4000" b="1" dirty="0"/>
          </a:p>
          <a:p>
            <a:pPr algn="ctr"/>
            <a:endParaRPr lang="en-GB" sz="2800" dirty="0"/>
          </a:p>
        </p:txBody>
      </p:sp>
    </p:spTree>
    <p:extLst>
      <p:ext uri="{BB962C8B-B14F-4D97-AF65-F5344CB8AC3E}">
        <p14:creationId xmlns:p14="http://schemas.microsoft.com/office/powerpoint/2010/main" val="2620973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8848" y="-27384"/>
            <a:ext cx="8229600" cy="864096"/>
          </a:xfrm>
        </p:spPr>
        <p:txBody>
          <a:bodyPr/>
          <a:lstStyle/>
          <a:p>
            <a:r>
              <a:rPr lang="en-GB" b="1" dirty="0"/>
              <a:t>What is Work?</a:t>
            </a:r>
          </a:p>
        </p:txBody>
      </p:sp>
      <p:sp>
        <p:nvSpPr>
          <p:cNvPr id="3" name="TextBox 2"/>
          <p:cNvSpPr txBox="1"/>
          <p:nvPr/>
        </p:nvSpPr>
        <p:spPr>
          <a:xfrm>
            <a:off x="335360" y="1052736"/>
            <a:ext cx="8352928" cy="461665"/>
          </a:xfrm>
          <a:prstGeom prst="rect">
            <a:avLst/>
          </a:prstGeom>
          <a:noFill/>
        </p:spPr>
        <p:txBody>
          <a:bodyPr wrap="square" rtlCol="0">
            <a:spAutoFit/>
          </a:bodyPr>
          <a:lstStyle/>
          <a:p>
            <a:r>
              <a:rPr lang="en-GB" sz="2400" dirty="0"/>
              <a:t>According to Scott (2014), work is;</a:t>
            </a:r>
          </a:p>
        </p:txBody>
      </p:sp>
      <p:sp>
        <p:nvSpPr>
          <p:cNvPr id="4" name="TextBox 3"/>
          <p:cNvSpPr txBox="1"/>
          <p:nvPr/>
        </p:nvSpPr>
        <p:spPr>
          <a:xfrm>
            <a:off x="335360" y="2060848"/>
            <a:ext cx="11500592" cy="2677656"/>
          </a:xfrm>
          <a:prstGeom prst="rect">
            <a:avLst/>
          </a:prstGeom>
          <a:noFill/>
        </p:spPr>
        <p:txBody>
          <a:bodyPr wrap="square" rtlCol="0">
            <a:spAutoFit/>
          </a:bodyPr>
          <a:lstStyle/>
          <a:p>
            <a:pPr algn="ctr"/>
            <a:r>
              <a:rPr lang="en-GB" sz="2800" dirty="0"/>
              <a:t>‘’ The supply of physical, mental, and emotional effort to produce goods and services for own consumption, or for consumption by others. Productive work falls into three main categories: economic activity or employment, unpaid domestic and leisure activities, and volunteer community service. Boundary lines between the three categories are fuzzy and determined by national conventions for surveys and official statistics”.</a:t>
            </a:r>
          </a:p>
        </p:txBody>
      </p:sp>
    </p:spTree>
    <p:extLst>
      <p:ext uri="{BB962C8B-B14F-4D97-AF65-F5344CB8AC3E}">
        <p14:creationId xmlns:p14="http://schemas.microsoft.com/office/powerpoint/2010/main" val="3190659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4" name="TextBox 3"/>
          <p:cNvSpPr txBox="1"/>
          <p:nvPr/>
        </p:nvSpPr>
        <p:spPr>
          <a:xfrm>
            <a:off x="407369" y="764705"/>
            <a:ext cx="9937104" cy="830997"/>
          </a:xfrm>
          <a:prstGeom prst="rect">
            <a:avLst/>
          </a:prstGeom>
          <a:noFill/>
        </p:spPr>
        <p:txBody>
          <a:bodyPr wrap="square" rtlCol="0">
            <a:spAutoFit/>
          </a:bodyPr>
          <a:lstStyle/>
          <a:p>
            <a:r>
              <a:rPr lang="en-GB" sz="2400" dirty="0"/>
              <a:t>For the purposes of this Theme we will focus on the first of Scott’s categories – </a:t>
            </a:r>
            <a:r>
              <a:rPr lang="en-GB" sz="2400" b="1" dirty="0"/>
              <a:t>economic activity or employment</a:t>
            </a:r>
            <a:r>
              <a:rPr lang="en-GB" sz="2400" dirty="0"/>
              <a:t>.</a:t>
            </a:r>
          </a:p>
        </p:txBody>
      </p:sp>
      <p:sp>
        <p:nvSpPr>
          <p:cNvPr id="5" name="TextBox 4"/>
          <p:cNvSpPr txBox="1"/>
          <p:nvPr/>
        </p:nvSpPr>
        <p:spPr>
          <a:xfrm>
            <a:off x="479376" y="2060849"/>
            <a:ext cx="11478560" cy="313932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effect work in this sense has been part of society since the development of specialisation amongst humans</a:t>
            </a:r>
          </a:p>
          <a:p>
            <a:pPr marL="342900" indent="-342900">
              <a:spcBef>
                <a:spcPts val="600"/>
              </a:spcBef>
              <a:spcAft>
                <a:spcPts val="600"/>
              </a:spcAft>
              <a:buFont typeface="Arial" panose="020B0604020202020204" pitchFamily="34" charset="0"/>
              <a:buChar char="•"/>
            </a:pPr>
            <a:r>
              <a:rPr lang="en-GB" sz="2400" dirty="0"/>
              <a:t>The archaeological evidence is not definitive but it can be seen that event before the evolution of </a:t>
            </a:r>
            <a:r>
              <a:rPr lang="en-GB" sz="2400" i="1" dirty="0"/>
              <a:t>homo sapiens</a:t>
            </a:r>
            <a:r>
              <a:rPr lang="en-GB" sz="2400" dirty="0"/>
              <a:t> hominids were beginning to specialise in specific activities</a:t>
            </a:r>
          </a:p>
          <a:p>
            <a:pPr marL="342900" indent="-342900">
              <a:spcBef>
                <a:spcPts val="600"/>
              </a:spcBef>
              <a:spcAft>
                <a:spcPts val="600"/>
              </a:spcAft>
              <a:buFont typeface="Arial" panose="020B0604020202020204" pitchFamily="34" charset="0"/>
              <a:buChar char="•"/>
            </a:pPr>
            <a:r>
              <a:rPr lang="en-GB" sz="2400" dirty="0"/>
              <a:t>For example palaeontologists belief they can detect specific ‘styles’ in flint knapping which differentiates individual crafts-people</a:t>
            </a:r>
          </a:p>
          <a:p>
            <a:pPr marL="342900" indent="-342900">
              <a:spcBef>
                <a:spcPts val="600"/>
              </a:spcBef>
              <a:spcAft>
                <a:spcPts val="600"/>
              </a:spcAft>
              <a:buFont typeface="Arial" panose="020B0604020202020204" pitchFamily="34" charset="0"/>
              <a:buChar char="•"/>
            </a:pPr>
            <a:r>
              <a:rPr lang="en-GB" sz="2400" dirty="0"/>
              <a:t>It should be said that this evidence is open to interpretation</a:t>
            </a:r>
          </a:p>
        </p:txBody>
      </p:sp>
      <p:sp>
        <p:nvSpPr>
          <p:cNvPr id="2" name="TextBox 1"/>
          <p:cNvSpPr txBox="1"/>
          <p:nvPr/>
        </p:nvSpPr>
        <p:spPr>
          <a:xfrm>
            <a:off x="479376" y="1628801"/>
            <a:ext cx="2664296" cy="369332"/>
          </a:xfrm>
          <a:prstGeom prst="rect">
            <a:avLst/>
          </a:prstGeom>
          <a:noFill/>
        </p:spPr>
        <p:txBody>
          <a:bodyPr wrap="square" rtlCol="0">
            <a:spAutoFit/>
          </a:bodyPr>
          <a:lstStyle/>
          <a:p>
            <a:r>
              <a:rPr lang="en-GB" b="1" dirty="0"/>
              <a:t>Prehistory</a:t>
            </a:r>
          </a:p>
        </p:txBody>
      </p:sp>
      <p:sp>
        <p:nvSpPr>
          <p:cNvPr id="6" name="TextBox 5"/>
          <p:cNvSpPr txBox="1"/>
          <p:nvPr/>
        </p:nvSpPr>
        <p:spPr>
          <a:xfrm>
            <a:off x="8184232" y="6309320"/>
            <a:ext cx="3456384" cy="369332"/>
          </a:xfrm>
          <a:prstGeom prst="rect">
            <a:avLst/>
          </a:prstGeom>
          <a:noFill/>
        </p:spPr>
        <p:txBody>
          <a:bodyPr wrap="square" rtlCol="0">
            <a:spAutoFit/>
          </a:bodyPr>
          <a:lstStyle/>
          <a:p>
            <a:r>
              <a:rPr lang="en-GB" dirty="0"/>
              <a:t>Based on </a:t>
            </a:r>
            <a:r>
              <a:rPr lang="en-GB" dirty="0" err="1"/>
              <a:t>Smelser</a:t>
            </a:r>
            <a:r>
              <a:rPr lang="en-GB" dirty="0"/>
              <a:t> &amp; </a:t>
            </a:r>
            <a:r>
              <a:rPr lang="en-GB" dirty="0" err="1"/>
              <a:t>Baltes</a:t>
            </a:r>
            <a:r>
              <a:rPr lang="en-GB" dirty="0"/>
              <a:t> (2001)</a:t>
            </a:r>
          </a:p>
        </p:txBody>
      </p:sp>
    </p:spTree>
    <p:extLst>
      <p:ext uri="{BB962C8B-B14F-4D97-AF65-F5344CB8AC3E}">
        <p14:creationId xmlns:p14="http://schemas.microsoft.com/office/powerpoint/2010/main" val="2729203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2"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35360" y="1124745"/>
            <a:ext cx="11767936"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the very earliest stages of human ‘society’ such specialisms were limited to providing for the most basic of needs e.g. food, clothing, shelter, child-care etc. (D</a:t>
            </a:r>
            <a:r>
              <a:rPr lang="en-GB" sz="2400" i="1" dirty="0"/>
              <a:t>oes this sound familiar?)</a:t>
            </a:r>
            <a:endParaRPr lang="en-GB" sz="2400" dirty="0"/>
          </a:p>
          <a:p>
            <a:pPr marL="342900" indent="-342900">
              <a:spcBef>
                <a:spcPts val="600"/>
              </a:spcBef>
              <a:spcAft>
                <a:spcPts val="600"/>
              </a:spcAft>
              <a:buFont typeface="Arial" panose="020B0604020202020204" pitchFamily="34" charset="0"/>
              <a:buChar char="•"/>
            </a:pPr>
            <a:r>
              <a:rPr lang="en-GB" sz="2400" dirty="0"/>
              <a:t>Some of these specialisms became more specific over time (e.g. hunting prey &amp; gathering fruit, nuts etc.</a:t>
            </a:r>
          </a:p>
          <a:p>
            <a:pPr marL="342900" indent="-342900">
              <a:spcBef>
                <a:spcPts val="600"/>
              </a:spcBef>
              <a:spcAft>
                <a:spcPts val="600"/>
              </a:spcAft>
              <a:buFont typeface="Arial" panose="020B0604020202020204" pitchFamily="34" charset="0"/>
              <a:buChar char="•"/>
            </a:pPr>
            <a:r>
              <a:rPr lang="en-GB" sz="2400" dirty="0"/>
              <a:t>These were specific tasks undertaken by individual for the good of the tribe or group</a:t>
            </a:r>
          </a:p>
          <a:p>
            <a:pPr marL="342900" indent="-342900">
              <a:spcBef>
                <a:spcPts val="600"/>
              </a:spcBef>
              <a:spcAft>
                <a:spcPts val="600"/>
              </a:spcAft>
              <a:buFont typeface="Arial" panose="020B0604020202020204" pitchFamily="34" charset="0"/>
              <a:buChar char="•"/>
            </a:pPr>
            <a:r>
              <a:rPr lang="en-GB" sz="2400" dirty="0"/>
              <a:t>Although it was clearly ‘work’ it was very different from the employment or economic activity that we think of today</a:t>
            </a:r>
          </a:p>
          <a:p>
            <a:pPr marL="342900" indent="-342900">
              <a:spcBef>
                <a:spcPts val="600"/>
              </a:spcBef>
              <a:spcAft>
                <a:spcPts val="600"/>
              </a:spcAft>
              <a:buFont typeface="Arial" panose="020B0604020202020204" pitchFamily="34" charset="0"/>
              <a:buChar char="•"/>
            </a:pPr>
            <a:r>
              <a:rPr lang="en-GB" sz="2400" dirty="0"/>
              <a:t>Each small group would have their own specialists as groups often lived in isolation from other groups</a:t>
            </a:r>
          </a:p>
        </p:txBody>
      </p:sp>
      <p:sp>
        <p:nvSpPr>
          <p:cNvPr id="6" name="TextBox 5"/>
          <p:cNvSpPr txBox="1"/>
          <p:nvPr/>
        </p:nvSpPr>
        <p:spPr>
          <a:xfrm>
            <a:off x="335360" y="674399"/>
            <a:ext cx="2664296" cy="369332"/>
          </a:xfrm>
          <a:prstGeom prst="rect">
            <a:avLst/>
          </a:prstGeom>
          <a:noFill/>
        </p:spPr>
        <p:txBody>
          <a:bodyPr wrap="square" rtlCol="0">
            <a:spAutoFit/>
          </a:bodyPr>
          <a:lstStyle/>
          <a:p>
            <a:r>
              <a:rPr lang="en-GB" b="1" dirty="0"/>
              <a:t>Prehistory</a:t>
            </a:r>
          </a:p>
        </p:txBody>
      </p:sp>
      <p:sp>
        <p:nvSpPr>
          <p:cNvPr id="7" name="TextBox 6"/>
          <p:cNvSpPr txBox="1"/>
          <p:nvPr/>
        </p:nvSpPr>
        <p:spPr>
          <a:xfrm>
            <a:off x="7608168" y="6237312"/>
            <a:ext cx="4104456" cy="369332"/>
          </a:xfrm>
          <a:prstGeom prst="rect">
            <a:avLst/>
          </a:prstGeom>
          <a:noFill/>
        </p:spPr>
        <p:txBody>
          <a:bodyPr wrap="square" rtlCol="0">
            <a:spAutoFit/>
          </a:bodyPr>
          <a:lstStyle/>
          <a:p>
            <a:pPr algn="r"/>
            <a:r>
              <a:rPr lang="en-GB" dirty="0"/>
              <a:t>Based on </a:t>
            </a:r>
            <a:r>
              <a:rPr lang="en-GB" dirty="0" err="1"/>
              <a:t>Smelser</a:t>
            </a:r>
            <a:r>
              <a:rPr lang="en-GB" dirty="0"/>
              <a:t> &amp; </a:t>
            </a:r>
            <a:r>
              <a:rPr lang="en-GB" dirty="0" err="1"/>
              <a:t>Baltes</a:t>
            </a:r>
            <a:r>
              <a:rPr lang="en-GB" dirty="0"/>
              <a:t> (2001)</a:t>
            </a:r>
          </a:p>
        </p:txBody>
      </p:sp>
    </p:spTree>
    <p:extLst>
      <p:ext uri="{BB962C8B-B14F-4D97-AF65-F5344CB8AC3E}">
        <p14:creationId xmlns:p14="http://schemas.microsoft.com/office/powerpoint/2010/main" val="108521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82110" y="1196752"/>
            <a:ext cx="11767936" cy="415498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Palaeontologists also believe that they have evidence that such tasks were also divided according to </a:t>
            </a:r>
            <a:r>
              <a:rPr lang="en-GB" sz="2600" b="1" dirty="0"/>
              <a:t>age</a:t>
            </a:r>
            <a:r>
              <a:rPr lang="en-GB" sz="2600" dirty="0"/>
              <a:t> and </a:t>
            </a:r>
            <a:r>
              <a:rPr lang="en-GB" sz="2600" b="1" dirty="0"/>
              <a:t>sex</a:t>
            </a:r>
          </a:p>
          <a:p>
            <a:pPr marL="342900" indent="-342900">
              <a:spcBef>
                <a:spcPts val="600"/>
              </a:spcBef>
              <a:spcAft>
                <a:spcPts val="600"/>
              </a:spcAft>
              <a:buFont typeface="Arial" panose="020B0604020202020204" pitchFamily="34" charset="0"/>
              <a:buChar char="•"/>
            </a:pPr>
            <a:r>
              <a:rPr lang="en-GB" sz="2600" dirty="0"/>
              <a:t>These theories of the early division of labour are based on fossil evidence but also on the study of hunter-gatherer societies in the modern world by anthropologists</a:t>
            </a:r>
          </a:p>
          <a:p>
            <a:pPr marL="342900" indent="-342900">
              <a:spcBef>
                <a:spcPts val="600"/>
              </a:spcBef>
              <a:spcAft>
                <a:spcPts val="600"/>
              </a:spcAft>
              <a:buFont typeface="Arial" panose="020B0604020202020204" pitchFamily="34" charset="0"/>
              <a:buChar char="•"/>
            </a:pPr>
            <a:r>
              <a:rPr lang="en-GB" sz="2600" dirty="0"/>
              <a:t>In terms of </a:t>
            </a:r>
            <a:r>
              <a:rPr lang="en-GB" sz="2600" b="1" dirty="0"/>
              <a:t>age</a:t>
            </a:r>
            <a:r>
              <a:rPr lang="en-GB" sz="2600" dirty="0"/>
              <a:t> it is theorised that the very young and the very old tended to perform sedentary tasks based near to the dwelling of the group. </a:t>
            </a:r>
            <a:r>
              <a:rPr lang="en-GB" sz="2600" i="1" dirty="0"/>
              <a:t>Why might this be the case?</a:t>
            </a:r>
            <a:endParaRPr lang="en-GB" sz="2600" dirty="0"/>
          </a:p>
          <a:p>
            <a:pPr marL="342900" indent="-342900">
              <a:spcBef>
                <a:spcPts val="600"/>
              </a:spcBef>
              <a:spcAft>
                <a:spcPts val="600"/>
              </a:spcAft>
              <a:buFont typeface="Arial" panose="020B0604020202020204" pitchFamily="34" charset="0"/>
              <a:buChar char="•"/>
            </a:pPr>
            <a:r>
              <a:rPr lang="en-GB" sz="2600" dirty="0"/>
              <a:t>Thus, it is speculated, the old and young were involved in food preparation, maintenance of shelters and the repair of making of clothes</a:t>
            </a:r>
          </a:p>
        </p:txBody>
      </p:sp>
      <p:sp>
        <p:nvSpPr>
          <p:cNvPr id="6" name="TextBox 5"/>
          <p:cNvSpPr txBox="1"/>
          <p:nvPr/>
        </p:nvSpPr>
        <p:spPr>
          <a:xfrm>
            <a:off x="263352" y="611396"/>
            <a:ext cx="2664296" cy="369332"/>
          </a:xfrm>
          <a:prstGeom prst="rect">
            <a:avLst/>
          </a:prstGeom>
          <a:noFill/>
        </p:spPr>
        <p:txBody>
          <a:bodyPr wrap="square" rtlCol="0">
            <a:spAutoFit/>
          </a:bodyPr>
          <a:lstStyle/>
          <a:p>
            <a:r>
              <a:rPr lang="en-GB" b="1" dirty="0"/>
              <a:t>Prehistory</a:t>
            </a:r>
          </a:p>
        </p:txBody>
      </p:sp>
      <p:sp>
        <p:nvSpPr>
          <p:cNvPr id="7" name="TextBox 6"/>
          <p:cNvSpPr txBox="1"/>
          <p:nvPr/>
        </p:nvSpPr>
        <p:spPr>
          <a:xfrm>
            <a:off x="7752184" y="6237312"/>
            <a:ext cx="4104456" cy="369332"/>
          </a:xfrm>
          <a:prstGeom prst="rect">
            <a:avLst/>
          </a:prstGeom>
          <a:noFill/>
        </p:spPr>
        <p:txBody>
          <a:bodyPr wrap="square" rtlCol="0">
            <a:spAutoFit/>
          </a:bodyPr>
          <a:lstStyle/>
          <a:p>
            <a:r>
              <a:rPr lang="en-GB" dirty="0"/>
              <a:t>Based on </a:t>
            </a:r>
            <a:r>
              <a:rPr lang="en-GB" dirty="0" err="1"/>
              <a:t>Smelser</a:t>
            </a:r>
            <a:r>
              <a:rPr lang="en-GB" dirty="0"/>
              <a:t> &amp; </a:t>
            </a:r>
            <a:r>
              <a:rPr lang="en-GB" dirty="0" err="1"/>
              <a:t>Baltes</a:t>
            </a:r>
            <a:r>
              <a:rPr lang="en-GB" dirty="0"/>
              <a:t> (2001)</a:t>
            </a:r>
          </a:p>
        </p:txBody>
      </p:sp>
    </p:spTree>
    <p:extLst>
      <p:ext uri="{BB962C8B-B14F-4D97-AF65-F5344CB8AC3E}">
        <p14:creationId xmlns:p14="http://schemas.microsoft.com/office/powerpoint/2010/main" val="3486135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63352" y="1433096"/>
            <a:ext cx="11911952" cy="341632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In terms of the division of labour by sex, it has long been thought that there was a clear demarcation with hunting and building being typically male activities and gathering and clothes making being typically female activities</a:t>
            </a:r>
          </a:p>
          <a:p>
            <a:pPr marL="342900" indent="-342900">
              <a:spcBef>
                <a:spcPts val="600"/>
              </a:spcBef>
              <a:spcAft>
                <a:spcPts val="600"/>
              </a:spcAft>
              <a:buFont typeface="Arial" panose="020B0604020202020204" pitchFamily="34" charset="0"/>
              <a:buChar char="•"/>
            </a:pPr>
            <a:r>
              <a:rPr lang="en-GB" sz="2800" dirty="0"/>
              <a:t>However, academics are beginning to challenge this simplistic picture and to argue that the truth may have been more complex (e.g. </a:t>
            </a:r>
            <a:r>
              <a:rPr lang="en-GB" sz="2800" dirty="0" err="1"/>
              <a:t>Panter</a:t>
            </a:r>
            <a:r>
              <a:rPr lang="en-GB" sz="2800" dirty="0"/>
              <a:t>-Brick, 2002)</a:t>
            </a:r>
          </a:p>
          <a:p>
            <a:pPr marL="342900" indent="-342900">
              <a:spcBef>
                <a:spcPts val="600"/>
              </a:spcBef>
              <a:spcAft>
                <a:spcPts val="600"/>
              </a:spcAft>
              <a:buFont typeface="Arial" panose="020B0604020202020204" pitchFamily="34" charset="0"/>
              <a:buChar char="•"/>
            </a:pPr>
            <a:r>
              <a:rPr lang="en-GB" sz="2800" dirty="0"/>
              <a:t>However, the evidence of specialisation and division of labour is thought to be as old as human society itself.</a:t>
            </a:r>
          </a:p>
        </p:txBody>
      </p:sp>
      <p:sp>
        <p:nvSpPr>
          <p:cNvPr id="6" name="TextBox 5"/>
          <p:cNvSpPr txBox="1"/>
          <p:nvPr/>
        </p:nvSpPr>
        <p:spPr>
          <a:xfrm>
            <a:off x="263352" y="652046"/>
            <a:ext cx="2664296" cy="369332"/>
          </a:xfrm>
          <a:prstGeom prst="rect">
            <a:avLst/>
          </a:prstGeom>
          <a:noFill/>
        </p:spPr>
        <p:txBody>
          <a:bodyPr wrap="square" rtlCol="0">
            <a:spAutoFit/>
          </a:bodyPr>
          <a:lstStyle/>
          <a:p>
            <a:r>
              <a:rPr lang="en-GB" b="1" dirty="0"/>
              <a:t>Prehistory</a:t>
            </a:r>
          </a:p>
        </p:txBody>
      </p:sp>
    </p:spTree>
    <p:extLst>
      <p:ext uri="{BB962C8B-B14F-4D97-AF65-F5344CB8AC3E}">
        <p14:creationId xmlns:p14="http://schemas.microsoft.com/office/powerpoint/2010/main" val="264260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35360" y="1309410"/>
            <a:ext cx="11767936" cy="295465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Some of the evidence for these ‘communal’ activities indicates that early humans need to cooperative as well as specialise</a:t>
            </a:r>
          </a:p>
          <a:p>
            <a:pPr marL="342900" indent="-342900">
              <a:spcBef>
                <a:spcPts val="600"/>
              </a:spcBef>
              <a:spcAft>
                <a:spcPts val="600"/>
              </a:spcAft>
              <a:buFont typeface="Arial" panose="020B0604020202020204" pitchFamily="34" charset="0"/>
              <a:buChar char="•"/>
            </a:pPr>
            <a:r>
              <a:rPr lang="en-GB" sz="2600" dirty="0"/>
              <a:t>Again, by looking a contemporary societies it can be seen that tasks such as fishing, hunting larger animals involved people working as a coordinated group</a:t>
            </a:r>
          </a:p>
          <a:p>
            <a:pPr marL="342900" indent="-342900">
              <a:spcBef>
                <a:spcPts val="600"/>
              </a:spcBef>
              <a:spcAft>
                <a:spcPts val="600"/>
              </a:spcAft>
              <a:buFont typeface="Arial" panose="020B0604020202020204" pitchFamily="34" charset="0"/>
              <a:buChar char="•"/>
            </a:pPr>
            <a:r>
              <a:rPr lang="en-GB" sz="2600" dirty="0"/>
              <a:t>As human societies developed there was a growth in such specialist work</a:t>
            </a:r>
          </a:p>
          <a:p>
            <a:pPr marL="342900" indent="-342900">
              <a:spcBef>
                <a:spcPts val="600"/>
              </a:spcBef>
              <a:spcAft>
                <a:spcPts val="600"/>
              </a:spcAft>
              <a:buFont typeface="Arial" panose="020B0604020202020204" pitchFamily="34" charset="0"/>
              <a:buChar char="•"/>
            </a:pPr>
            <a:r>
              <a:rPr lang="en-GB" sz="2600" dirty="0"/>
              <a:t>The first example is the development of pottery </a:t>
            </a:r>
          </a:p>
        </p:txBody>
      </p:sp>
      <p:sp>
        <p:nvSpPr>
          <p:cNvPr id="6" name="TextBox 5"/>
          <p:cNvSpPr txBox="1"/>
          <p:nvPr/>
        </p:nvSpPr>
        <p:spPr>
          <a:xfrm>
            <a:off x="335360" y="596033"/>
            <a:ext cx="2664296" cy="369332"/>
          </a:xfrm>
          <a:prstGeom prst="rect">
            <a:avLst/>
          </a:prstGeom>
          <a:noFill/>
        </p:spPr>
        <p:txBody>
          <a:bodyPr wrap="square" rtlCol="0">
            <a:spAutoFit/>
          </a:bodyPr>
          <a:lstStyle/>
          <a:p>
            <a:r>
              <a:rPr lang="en-GB" b="1" dirty="0"/>
              <a:t>Prehistory</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03713" y="4890703"/>
            <a:ext cx="494785" cy="494785"/>
          </a:xfrm>
          <a:prstGeom prst="rect">
            <a:avLst/>
          </a:prstGeom>
        </p:spPr>
      </p:pic>
      <p:sp>
        <p:nvSpPr>
          <p:cNvPr id="4" name="TextBox 3"/>
          <p:cNvSpPr txBox="1"/>
          <p:nvPr/>
        </p:nvSpPr>
        <p:spPr>
          <a:xfrm>
            <a:off x="4079776" y="4736763"/>
            <a:ext cx="5112568" cy="1477328"/>
          </a:xfrm>
          <a:prstGeom prst="rect">
            <a:avLst/>
          </a:prstGeom>
          <a:noFill/>
        </p:spPr>
        <p:txBody>
          <a:bodyPr wrap="square" rtlCol="0">
            <a:spAutoFit/>
          </a:bodyPr>
          <a:lstStyle/>
          <a:p>
            <a:r>
              <a:rPr lang="en-GB" i="1" dirty="0"/>
              <a:t>Take a few moments to think about how many separate ‘tasks’ are involved in the making of a simple clay pot.</a:t>
            </a:r>
          </a:p>
          <a:p>
            <a:r>
              <a:rPr lang="en-GB" i="1" dirty="0"/>
              <a:t>Using the Chat facility in Teams, share your thoughts with the group. </a:t>
            </a:r>
          </a:p>
        </p:txBody>
      </p:sp>
    </p:spTree>
    <p:extLst>
      <p:ext uri="{BB962C8B-B14F-4D97-AF65-F5344CB8AC3E}">
        <p14:creationId xmlns:p14="http://schemas.microsoft.com/office/powerpoint/2010/main" val="2474203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63352" y="1196752"/>
            <a:ext cx="11911952" cy="458587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Other examples of prehistoric specialisations include;</a:t>
            </a:r>
          </a:p>
          <a:p>
            <a:pPr marL="342900" indent="-342900">
              <a:spcBef>
                <a:spcPts val="600"/>
              </a:spcBef>
              <a:spcAft>
                <a:spcPts val="600"/>
              </a:spcAft>
              <a:buFont typeface="Arial" panose="020B0604020202020204" pitchFamily="34" charset="0"/>
              <a:buChar char="•"/>
            </a:pPr>
            <a:r>
              <a:rPr lang="en-GB" sz="2800" dirty="0"/>
              <a:t>The production of textiles (i.e. spinning &amp; weaving)</a:t>
            </a:r>
          </a:p>
          <a:p>
            <a:pPr marL="342900" indent="-342900">
              <a:spcBef>
                <a:spcPts val="600"/>
              </a:spcBef>
              <a:spcAft>
                <a:spcPts val="600"/>
              </a:spcAft>
              <a:buFont typeface="Arial" panose="020B0604020202020204" pitchFamily="34" charset="0"/>
              <a:buChar char="•"/>
            </a:pPr>
            <a:r>
              <a:rPr lang="en-GB" sz="2800" dirty="0"/>
              <a:t>The development of agriculture (planting &amp; harvesting crops and the domestication of animals, development of irrigation)</a:t>
            </a:r>
          </a:p>
          <a:p>
            <a:pPr marL="342900" indent="-342900">
              <a:spcBef>
                <a:spcPts val="600"/>
              </a:spcBef>
              <a:spcAft>
                <a:spcPts val="600"/>
              </a:spcAft>
              <a:buFont typeface="Arial" panose="020B0604020202020204" pitchFamily="34" charset="0"/>
              <a:buChar char="•"/>
            </a:pPr>
            <a:r>
              <a:rPr lang="en-GB" sz="2800" dirty="0"/>
              <a:t>Metallurgy (beginning with copper, bronze and then iron working)</a:t>
            </a:r>
          </a:p>
          <a:p>
            <a:pPr marL="342900" indent="-342900">
              <a:spcBef>
                <a:spcPts val="600"/>
              </a:spcBef>
              <a:spcAft>
                <a:spcPts val="600"/>
              </a:spcAft>
              <a:buFont typeface="Arial" panose="020B0604020202020204" pitchFamily="34" charset="0"/>
              <a:buChar char="•"/>
            </a:pPr>
            <a:r>
              <a:rPr lang="en-GB" sz="2800" dirty="0"/>
              <a:t>Particularly in the last example, there distribution of materials mean that metal goods could not be produced everywhere and this meant that groups started to develop trading networks that often covered significant distances (Earle </a:t>
            </a:r>
            <a:r>
              <a:rPr lang="en-GB" sz="2800" i="1" dirty="0"/>
              <a:t>et al.</a:t>
            </a:r>
            <a:r>
              <a:rPr lang="en-GB" sz="2800" dirty="0"/>
              <a:t>, 2015)</a:t>
            </a:r>
          </a:p>
        </p:txBody>
      </p:sp>
      <p:sp>
        <p:nvSpPr>
          <p:cNvPr id="6" name="TextBox 5"/>
          <p:cNvSpPr txBox="1"/>
          <p:nvPr/>
        </p:nvSpPr>
        <p:spPr>
          <a:xfrm>
            <a:off x="263352" y="654366"/>
            <a:ext cx="2664296" cy="369332"/>
          </a:xfrm>
          <a:prstGeom prst="rect">
            <a:avLst/>
          </a:prstGeom>
          <a:noFill/>
        </p:spPr>
        <p:txBody>
          <a:bodyPr wrap="square" rtlCol="0">
            <a:spAutoFit/>
          </a:bodyPr>
          <a:lstStyle/>
          <a:p>
            <a:r>
              <a:rPr lang="en-GB" b="1" dirty="0"/>
              <a:t>Prehistory</a:t>
            </a:r>
          </a:p>
        </p:txBody>
      </p:sp>
    </p:spTree>
    <p:extLst>
      <p:ext uri="{BB962C8B-B14F-4D97-AF65-F5344CB8AC3E}">
        <p14:creationId xmlns:p14="http://schemas.microsoft.com/office/powerpoint/2010/main" val="3424092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www.researchgate.net/profile/Claes_Uhner/publication/276432972/figure/fig7/AS:267802925858830@1440860601180/Schematic-overview-of-the-comparative-advantages-of-the-different-regions-of-BA-Europe_W64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3752" y="260648"/>
            <a:ext cx="4752528" cy="573910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608168" y="6237312"/>
            <a:ext cx="2304256" cy="369332"/>
          </a:xfrm>
          <a:prstGeom prst="rect">
            <a:avLst/>
          </a:prstGeom>
          <a:noFill/>
        </p:spPr>
        <p:txBody>
          <a:bodyPr wrap="square" rtlCol="0">
            <a:spAutoFit/>
          </a:bodyPr>
          <a:lstStyle/>
          <a:p>
            <a:r>
              <a:rPr lang="en-GB" dirty="0"/>
              <a:t>(Earle </a:t>
            </a:r>
            <a:r>
              <a:rPr lang="en-GB" i="1" dirty="0"/>
              <a:t>et al.</a:t>
            </a:r>
            <a:r>
              <a:rPr lang="en-GB" dirty="0"/>
              <a:t>, 2015)</a:t>
            </a:r>
          </a:p>
        </p:txBody>
      </p:sp>
    </p:spTree>
    <p:extLst>
      <p:ext uri="{BB962C8B-B14F-4D97-AF65-F5344CB8AC3E}">
        <p14:creationId xmlns:p14="http://schemas.microsoft.com/office/powerpoint/2010/main" val="38278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479376" y="1268761"/>
            <a:ext cx="11517550" cy="446276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The specialisations outlined previously meant that groups could become larger and support more members</a:t>
            </a:r>
          </a:p>
          <a:p>
            <a:pPr marL="342900" indent="-342900">
              <a:spcBef>
                <a:spcPts val="600"/>
              </a:spcBef>
              <a:spcAft>
                <a:spcPts val="600"/>
              </a:spcAft>
              <a:buFont typeface="Arial" panose="020B0604020202020204" pitchFamily="34" charset="0"/>
              <a:buChar char="•"/>
            </a:pPr>
            <a:r>
              <a:rPr lang="en-GB" sz="2600" dirty="0"/>
              <a:t>The development of agriculture in particular mean that groups became tied to specific localities and villages, towns &amp; citied began to develop</a:t>
            </a:r>
          </a:p>
          <a:p>
            <a:pPr marL="342900" indent="-342900">
              <a:spcBef>
                <a:spcPts val="600"/>
              </a:spcBef>
              <a:spcAft>
                <a:spcPts val="600"/>
              </a:spcAft>
              <a:buFont typeface="Arial" panose="020B0604020202020204" pitchFamily="34" charset="0"/>
              <a:buChar char="•"/>
            </a:pPr>
            <a:r>
              <a:rPr lang="en-GB" sz="2600" dirty="0"/>
              <a:t>In turn, the growing complexity of societies led to the creation of new ‘specialisms’ such as;</a:t>
            </a:r>
          </a:p>
          <a:p>
            <a:pPr marL="342900" indent="-342900">
              <a:spcBef>
                <a:spcPts val="600"/>
              </a:spcBef>
              <a:spcAft>
                <a:spcPts val="600"/>
              </a:spcAft>
              <a:buFont typeface="Arial" panose="020B0604020202020204" pitchFamily="34" charset="0"/>
              <a:buChar char="•"/>
            </a:pPr>
            <a:r>
              <a:rPr lang="en-GB" sz="2600" dirty="0"/>
              <a:t>Scribes – to record transactions and keep records</a:t>
            </a:r>
          </a:p>
          <a:p>
            <a:pPr marL="342900" indent="-342900">
              <a:spcBef>
                <a:spcPts val="600"/>
              </a:spcBef>
              <a:spcAft>
                <a:spcPts val="600"/>
              </a:spcAft>
              <a:buFont typeface="Arial" panose="020B0604020202020204" pitchFamily="34" charset="0"/>
              <a:buChar char="•"/>
            </a:pPr>
            <a:r>
              <a:rPr lang="en-GB" sz="2600" dirty="0"/>
              <a:t>Lawyers – to mediate in disputes between traders</a:t>
            </a:r>
          </a:p>
          <a:p>
            <a:pPr marL="342900" indent="-342900">
              <a:spcBef>
                <a:spcPts val="600"/>
              </a:spcBef>
              <a:spcAft>
                <a:spcPts val="600"/>
              </a:spcAft>
              <a:buFont typeface="Arial" panose="020B0604020202020204" pitchFamily="34" charset="0"/>
              <a:buChar char="•"/>
            </a:pPr>
            <a:r>
              <a:rPr lang="en-GB" sz="2600" dirty="0"/>
              <a:t>Physicians – to care for the growing urban population</a:t>
            </a:r>
          </a:p>
        </p:txBody>
      </p:sp>
      <p:sp>
        <p:nvSpPr>
          <p:cNvPr id="6" name="TextBox 5"/>
          <p:cNvSpPr txBox="1"/>
          <p:nvPr/>
        </p:nvSpPr>
        <p:spPr>
          <a:xfrm>
            <a:off x="335360" y="683404"/>
            <a:ext cx="3456384" cy="369332"/>
          </a:xfrm>
          <a:prstGeom prst="rect">
            <a:avLst/>
          </a:prstGeom>
          <a:noFill/>
        </p:spPr>
        <p:txBody>
          <a:bodyPr wrap="square" rtlCol="0">
            <a:spAutoFit/>
          </a:bodyPr>
          <a:lstStyle/>
          <a:p>
            <a:r>
              <a:rPr lang="en-GB" b="1" dirty="0"/>
              <a:t>Development of towns &amp; cities</a:t>
            </a:r>
          </a:p>
        </p:txBody>
      </p:sp>
      <p:sp>
        <p:nvSpPr>
          <p:cNvPr id="2" name="TextBox 1"/>
          <p:cNvSpPr txBox="1"/>
          <p:nvPr/>
        </p:nvSpPr>
        <p:spPr>
          <a:xfrm>
            <a:off x="6960096" y="6237312"/>
            <a:ext cx="2880320" cy="369332"/>
          </a:xfrm>
          <a:prstGeom prst="rect">
            <a:avLst/>
          </a:prstGeom>
          <a:noFill/>
        </p:spPr>
        <p:txBody>
          <a:bodyPr wrap="square" rtlCol="0">
            <a:spAutoFit/>
          </a:bodyPr>
          <a:lstStyle/>
          <a:p>
            <a:r>
              <a:rPr lang="en-GB" dirty="0"/>
              <a:t>(Based on Blois, </a:t>
            </a:r>
            <a:r>
              <a:rPr lang="en-GB" i="1" dirty="0"/>
              <a:t>et al. 1997)</a:t>
            </a:r>
            <a:endParaRPr lang="en-GB" dirty="0"/>
          </a:p>
        </p:txBody>
      </p:sp>
    </p:spTree>
    <p:extLst>
      <p:ext uri="{BB962C8B-B14F-4D97-AF65-F5344CB8AC3E}">
        <p14:creationId xmlns:p14="http://schemas.microsoft.com/office/powerpoint/2010/main" val="1832395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35360" y="1484784"/>
            <a:ext cx="11767936" cy="375487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It is also argued that the development of urban society lead to the first clear examples of social stratification</a:t>
            </a:r>
          </a:p>
          <a:p>
            <a:pPr marL="342900" indent="-342900">
              <a:spcBef>
                <a:spcPts val="600"/>
              </a:spcBef>
              <a:spcAft>
                <a:spcPts val="600"/>
              </a:spcAft>
              <a:buFont typeface="Arial" panose="020B0604020202020204" pitchFamily="34" charset="0"/>
              <a:buChar char="•"/>
            </a:pPr>
            <a:r>
              <a:rPr lang="en-GB" sz="2600" dirty="0"/>
              <a:t>This meant that society was seen as a hierarchy where roles and occupations were given different levels on importance</a:t>
            </a:r>
          </a:p>
          <a:p>
            <a:pPr marL="342900" indent="-342900">
              <a:spcBef>
                <a:spcPts val="600"/>
              </a:spcBef>
              <a:spcAft>
                <a:spcPts val="600"/>
              </a:spcAft>
              <a:buFont typeface="Arial" panose="020B0604020202020204" pitchFamily="34" charset="0"/>
              <a:buChar char="•"/>
            </a:pPr>
            <a:r>
              <a:rPr lang="en-GB" sz="2600" dirty="0"/>
              <a:t>This is also known as the division of society by ‘class’ which we will return to in another Theme.</a:t>
            </a:r>
          </a:p>
          <a:p>
            <a:pPr marL="342900" indent="-342900">
              <a:spcBef>
                <a:spcPts val="600"/>
              </a:spcBef>
              <a:spcAft>
                <a:spcPts val="600"/>
              </a:spcAft>
              <a:buFont typeface="Arial" panose="020B0604020202020204" pitchFamily="34" charset="0"/>
              <a:buChar char="•"/>
            </a:pPr>
            <a:r>
              <a:rPr lang="en-GB" sz="2600" dirty="0"/>
              <a:t>Although societies differed in their structure it can be seen most, if not all ancient social hierarchies followed a similar pattern</a:t>
            </a:r>
          </a:p>
        </p:txBody>
      </p:sp>
      <p:sp>
        <p:nvSpPr>
          <p:cNvPr id="6" name="TextBox 5"/>
          <p:cNvSpPr txBox="1"/>
          <p:nvPr/>
        </p:nvSpPr>
        <p:spPr>
          <a:xfrm>
            <a:off x="335360" y="840824"/>
            <a:ext cx="3456384" cy="369332"/>
          </a:xfrm>
          <a:prstGeom prst="rect">
            <a:avLst/>
          </a:prstGeom>
          <a:noFill/>
        </p:spPr>
        <p:txBody>
          <a:bodyPr wrap="square" rtlCol="0">
            <a:spAutoFit/>
          </a:bodyPr>
          <a:lstStyle/>
          <a:p>
            <a:r>
              <a:rPr lang="en-GB" b="1" dirty="0"/>
              <a:t>Development of towns &amp; cities</a:t>
            </a:r>
          </a:p>
        </p:txBody>
      </p:sp>
      <p:sp>
        <p:nvSpPr>
          <p:cNvPr id="2" name="TextBox 1"/>
          <p:cNvSpPr txBox="1"/>
          <p:nvPr/>
        </p:nvSpPr>
        <p:spPr>
          <a:xfrm>
            <a:off x="6960096" y="6237312"/>
            <a:ext cx="2880320" cy="369332"/>
          </a:xfrm>
          <a:prstGeom prst="rect">
            <a:avLst/>
          </a:prstGeom>
          <a:noFill/>
        </p:spPr>
        <p:txBody>
          <a:bodyPr wrap="square" rtlCol="0">
            <a:spAutoFit/>
          </a:bodyPr>
          <a:lstStyle/>
          <a:p>
            <a:r>
              <a:rPr lang="en-GB" dirty="0"/>
              <a:t>(Based on Blois, </a:t>
            </a:r>
            <a:r>
              <a:rPr lang="en-GB" i="1" dirty="0"/>
              <a:t>et al. 1997)</a:t>
            </a:r>
            <a:endParaRPr lang="en-GB" dirty="0"/>
          </a:p>
        </p:txBody>
      </p:sp>
    </p:spTree>
    <p:extLst>
      <p:ext uri="{BB962C8B-B14F-4D97-AF65-F5344CB8AC3E}">
        <p14:creationId xmlns:p14="http://schemas.microsoft.com/office/powerpoint/2010/main" val="1256855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75520" y="1043444"/>
            <a:ext cx="3456384" cy="369332"/>
          </a:xfrm>
          <a:prstGeom prst="rect">
            <a:avLst/>
          </a:prstGeom>
          <a:noFill/>
        </p:spPr>
        <p:txBody>
          <a:bodyPr wrap="square" rtlCol="0">
            <a:spAutoFit/>
          </a:bodyPr>
          <a:lstStyle/>
          <a:p>
            <a:r>
              <a:rPr lang="en-GB" b="1" dirty="0"/>
              <a:t>Beginnings of social stratification</a:t>
            </a:r>
          </a:p>
        </p:txBody>
      </p:sp>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graphicFrame>
        <p:nvGraphicFramePr>
          <p:cNvPr id="4" name="Diagram 3"/>
          <p:cNvGraphicFramePr/>
          <p:nvPr>
            <p:extLst>
              <p:ext uri="{D42A27DB-BD31-4B8C-83A1-F6EECF244321}">
                <p14:modId xmlns:p14="http://schemas.microsoft.com/office/powerpoint/2010/main" val="2325494691"/>
              </p:ext>
            </p:extLst>
          </p:nvPr>
        </p:nvGraphicFramePr>
        <p:xfrm>
          <a:off x="2999656" y="1700808"/>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1120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7B7FD6A1-11FF-4029-B699-77CD43BAE3B4}"/>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9BACF536-BCA3-4045-B79D-E5F0B20EDAB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3B95D173-8A12-4CFF-A769-CD51058C57CD}"/>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602B493F-274F-4E47-BEBD-954F9DB72C94}"/>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3587FC95-6F8D-4D14-B376-E088FF8EA306}"/>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graphicEl>
                                              <a:dgm id="{487BFF0B-B4C0-4F70-BE10-F3D22BEE65AF}"/>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graphicEl>
                                              <a:dgm id="{6986F9E5-BABA-4C4E-A8FB-337E67DDCB0D}"/>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graphicEl>
                                              <a:dgm id="{00F40FE0-769F-43EA-8392-0BA9F82A96B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14801"/>
          </a:xfrm>
        </p:spPr>
        <p:txBody>
          <a:bodyPr>
            <a:normAutofit fontScale="90000"/>
          </a:bodyPr>
          <a:lstStyle/>
          <a:p>
            <a:r>
              <a:rPr lang="en-GB" b="1" dirty="0"/>
              <a:t>References</a:t>
            </a:r>
          </a:p>
        </p:txBody>
      </p:sp>
      <p:sp>
        <p:nvSpPr>
          <p:cNvPr id="11" name="TextBox 10"/>
          <p:cNvSpPr txBox="1"/>
          <p:nvPr/>
        </p:nvSpPr>
        <p:spPr>
          <a:xfrm>
            <a:off x="408661" y="2570102"/>
            <a:ext cx="8496944" cy="307777"/>
          </a:xfrm>
          <a:prstGeom prst="rect">
            <a:avLst/>
          </a:prstGeom>
          <a:noFill/>
        </p:spPr>
        <p:txBody>
          <a:bodyPr wrap="square" rtlCol="0">
            <a:spAutoFit/>
          </a:bodyPr>
          <a:lstStyle/>
          <a:p>
            <a:r>
              <a:rPr lang="en-GB" sz="1400" dirty="0"/>
              <a:t>Giddens, A. &amp; Sutton, P.W. (2013) </a:t>
            </a:r>
            <a:r>
              <a:rPr lang="en-GB" sz="1400" i="1" dirty="0"/>
              <a:t>Sociology</a:t>
            </a:r>
            <a:r>
              <a:rPr lang="en-GB" sz="1400" dirty="0"/>
              <a:t> (7</a:t>
            </a:r>
            <a:r>
              <a:rPr lang="en-GB" sz="1400" baseline="30000" dirty="0"/>
              <a:t>th</a:t>
            </a:r>
            <a:r>
              <a:rPr lang="en-GB" sz="1400" dirty="0"/>
              <a:t> Ed)</a:t>
            </a:r>
            <a:r>
              <a:rPr lang="en-GB" sz="1400" i="1" dirty="0"/>
              <a:t> </a:t>
            </a:r>
            <a:r>
              <a:rPr lang="en-GB" sz="1400" dirty="0"/>
              <a:t>Cambridge: Polity Press</a:t>
            </a:r>
          </a:p>
        </p:txBody>
      </p:sp>
      <p:sp>
        <p:nvSpPr>
          <p:cNvPr id="4" name="TextBox 3"/>
          <p:cNvSpPr txBox="1"/>
          <p:nvPr/>
        </p:nvSpPr>
        <p:spPr>
          <a:xfrm>
            <a:off x="407368" y="4208485"/>
            <a:ext cx="9433048" cy="523220"/>
          </a:xfrm>
          <a:prstGeom prst="rect">
            <a:avLst/>
          </a:prstGeom>
          <a:noFill/>
        </p:spPr>
        <p:txBody>
          <a:bodyPr wrap="square" rtlCol="0">
            <a:spAutoFit/>
          </a:bodyPr>
          <a:lstStyle/>
          <a:p>
            <a:r>
              <a:rPr lang="en-GB" sz="1400" dirty="0"/>
              <a:t>Scott, J. (Ed) (2014) </a:t>
            </a:r>
            <a:r>
              <a:rPr lang="en-GB" sz="1400" i="1" dirty="0"/>
              <a:t>Oxford Dictionary of Socio</a:t>
            </a:r>
            <a:r>
              <a:rPr lang="en-GB" sz="1400" dirty="0"/>
              <a:t>logy (4</a:t>
            </a:r>
            <a:r>
              <a:rPr lang="en-GB" sz="1400" baseline="30000" dirty="0"/>
              <a:t>th</a:t>
            </a:r>
            <a:r>
              <a:rPr lang="en-GB" sz="1400" dirty="0"/>
              <a:t> Ed)</a:t>
            </a:r>
            <a:r>
              <a:rPr lang="en-GB" sz="1400" i="1" dirty="0"/>
              <a:t> </a:t>
            </a:r>
            <a:r>
              <a:rPr lang="en-GB" sz="1400" dirty="0"/>
              <a:t>Oxford : OUP Available at: </a:t>
            </a:r>
            <a:r>
              <a:rPr lang="en-GB" sz="1400" dirty="0">
                <a:hlinkClick r:id="rId2"/>
              </a:rPr>
              <a:t>https://www-oxfordreference-com.ezproxy.uwtsd.ac.uk/view/10.1093/acref/9780199683581.001.0001/acref-9780199683581</a:t>
            </a:r>
            <a:r>
              <a:rPr lang="en-GB" sz="1400" dirty="0"/>
              <a:t> [Accessed 26/02/2024] </a:t>
            </a:r>
          </a:p>
        </p:txBody>
      </p:sp>
      <p:sp>
        <p:nvSpPr>
          <p:cNvPr id="6" name="TextBox 5"/>
          <p:cNvSpPr txBox="1"/>
          <p:nvPr/>
        </p:nvSpPr>
        <p:spPr>
          <a:xfrm>
            <a:off x="407368" y="4898850"/>
            <a:ext cx="8496944" cy="523220"/>
          </a:xfrm>
          <a:prstGeom prst="rect">
            <a:avLst/>
          </a:prstGeom>
          <a:noFill/>
        </p:spPr>
        <p:txBody>
          <a:bodyPr wrap="square" rtlCol="0">
            <a:spAutoFit/>
          </a:bodyPr>
          <a:lstStyle/>
          <a:p>
            <a:r>
              <a:rPr lang="en-GB" sz="1400" dirty="0" err="1"/>
              <a:t>Smelser</a:t>
            </a:r>
            <a:r>
              <a:rPr lang="en-GB" sz="1400" dirty="0"/>
              <a:t>, N.J. &amp; </a:t>
            </a:r>
            <a:r>
              <a:rPr lang="en-GB" sz="1400" dirty="0" err="1"/>
              <a:t>Baltes</a:t>
            </a:r>
            <a:r>
              <a:rPr lang="en-GB" sz="1400" dirty="0"/>
              <a:t>, P.B. (Eds.) (2001) </a:t>
            </a:r>
            <a:r>
              <a:rPr lang="en-GB" sz="1400" i="1" dirty="0"/>
              <a:t>International Encyclopedia of Social and Behavioural Sciences</a:t>
            </a:r>
            <a:r>
              <a:rPr lang="en-GB" sz="1400" dirty="0"/>
              <a:t> (4</a:t>
            </a:r>
            <a:r>
              <a:rPr lang="en-GB" sz="1400" baseline="30000" dirty="0"/>
              <a:t>th</a:t>
            </a:r>
            <a:r>
              <a:rPr lang="en-GB" sz="1400" dirty="0"/>
              <a:t> Ed)</a:t>
            </a:r>
            <a:r>
              <a:rPr lang="en-GB" sz="1400" i="1" dirty="0"/>
              <a:t> </a:t>
            </a:r>
            <a:r>
              <a:rPr lang="en-GB" sz="1400" dirty="0"/>
              <a:t>USA : </a:t>
            </a:r>
            <a:r>
              <a:rPr lang="en-GB" sz="1400" dirty="0" err="1"/>
              <a:t>Pergamon</a:t>
            </a:r>
            <a:r>
              <a:rPr lang="en-GB" sz="1400" dirty="0"/>
              <a:t> Press</a:t>
            </a:r>
          </a:p>
        </p:txBody>
      </p:sp>
      <p:sp>
        <p:nvSpPr>
          <p:cNvPr id="7" name="TextBox 6"/>
          <p:cNvSpPr txBox="1"/>
          <p:nvPr/>
        </p:nvSpPr>
        <p:spPr>
          <a:xfrm>
            <a:off x="407368" y="3068960"/>
            <a:ext cx="10513168" cy="954107"/>
          </a:xfrm>
          <a:prstGeom prst="rect">
            <a:avLst/>
          </a:prstGeom>
          <a:noFill/>
        </p:spPr>
        <p:txBody>
          <a:bodyPr wrap="square" rtlCol="0">
            <a:spAutoFit/>
          </a:bodyPr>
          <a:lstStyle/>
          <a:p>
            <a:r>
              <a:rPr lang="en-GB" sz="1400" dirty="0" err="1"/>
              <a:t>Panter</a:t>
            </a:r>
            <a:r>
              <a:rPr lang="en-GB" sz="1400" dirty="0"/>
              <a:t>-Brick, C. (2002) ‘Sexual division of </a:t>
            </a:r>
            <a:r>
              <a:rPr lang="en-GB" sz="1400" dirty="0" err="1"/>
              <a:t>labor</a:t>
            </a:r>
            <a:r>
              <a:rPr lang="en-GB" sz="1400" dirty="0"/>
              <a:t>: Energetic and evolutionary scenarios’ in </a:t>
            </a:r>
            <a:r>
              <a:rPr lang="en-GB" sz="1400" i="1" dirty="0"/>
              <a:t>American Journal of Human Biology</a:t>
            </a:r>
            <a:r>
              <a:rPr lang="en-GB" sz="1400" dirty="0"/>
              <a:t> Vol. 14 Issue (5) pp.627-40 Available at: </a:t>
            </a:r>
            <a:r>
              <a:rPr lang="en-GB" sz="1400" dirty="0">
                <a:hlinkClick r:id="rId3"/>
              </a:rPr>
              <a:t>https://www.researchgate.net/publication/11184481_Sexual_division_of_labor_Energetic_and_evolutionary_scenarios</a:t>
            </a:r>
            <a:r>
              <a:rPr lang="en-GB" sz="1400" dirty="0"/>
              <a:t> [Accessed 26/02/2024] </a:t>
            </a:r>
          </a:p>
        </p:txBody>
      </p:sp>
      <p:sp>
        <p:nvSpPr>
          <p:cNvPr id="8" name="TextBox 7"/>
          <p:cNvSpPr txBox="1"/>
          <p:nvPr/>
        </p:nvSpPr>
        <p:spPr>
          <a:xfrm>
            <a:off x="407368" y="1587799"/>
            <a:ext cx="8496944" cy="738664"/>
          </a:xfrm>
          <a:prstGeom prst="rect">
            <a:avLst/>
          </a:prstGeom>
          <a:noFill/>
        </p:spPr>
        <p:txBody>
          <a:bodyPr wrap="square" rtlCol="0">
            <a:spAutoFit/>
          </a:bodyPr>
          <a:lstStyle/>
          <a:p>
            <a:r>
              <a:rPr lang="en-GB" sz="1400" dirty="0"/>
              <a:t>Earle, T. </a:t>
            </a:r>
            <a:r>
              <a:rPr lang="en-GB" sz="1400" i="1" dirty="0"/>
              <a:t>et al. </a:t>
            </a:r>
            <a:r>
              <a:rPr lang="en-GB" sz="1400" dirty="0"/>
              <a:t>(2015) ‘The Political Economy and Metal Trade in Bronze Age Europe: Understanding Regional Variability in Terms of Comparative Advantages and Articulations’ in </a:t>
            </a:r>
            <a:r>
              <a:rPr lang="en-GB" sz="1400" i="1" dirty="0"/>
              <a:t>European Journal of Archaeology </a:t>
            </a:r>
            <a:r>
              <a:rPr lang="en-GB" sz="1400" dirty="0"/>
              <a:t>Vol. 18 Issue (4) Available at: DOI: </a:t>
            </a:r>
            <a:r>
              <a:rPr lang="en-GB" sz="1400" u="sng" dirty="0">
                <a:hlinkClick r:id="rId4"/>
              </a:rPr>
              <a:t>10.1179/1461957115Y.0000000008</a:t>
            </a:r>
            <a:r>
              <a:rPr lang="en-GB" sz="1400" dirty="0"/>
              <a:t> [Accessed 26/02/2024] </a:t>
            </a:r>
          </a:p>
        </p:txBody>
      </p:sp>
      <p:sp>
        <p:nvSpPr>
          <p:cNvPr id="5" name="TextBox 4"/>
          <p:cNvSpPr txBox="1"/>
          <p:nvPr/>
        </p:nvSpPr>
        <p:spPr>
          <a:xfrm>
            <a:off x="407368" y="1119805"/>
            <a:ext cx="7848872" cy="307777"/>
          </a:xfrm>
          <a:prstGeom prst="rect">
            <a:avLst/>
          </a:prstGeom>
          <a:noFill/>
        </p:spPr>
        <p:txBody>
          <a:bodyPr wrap="square" rtlCol="0">
            <a:spAutoFit/>
          </a:bodyPr>
          <a:lstStyle/>
          <a:p>
            <a:r>
              <a:rPr lang="en-GB" sz="1400" dirty="0"/>
              <a:t>Blois </a:t>
            </a:r>
            <a:r>
              <a:rPr lang="en-GB" sz="1400" i="1" dirty="0"/>
              <a:t>et al</a:t>
            </a:r>
            <a:r>
              <a:rPr lang="en-GB" sz="1400" dirty="0"/>
              <a:t>., (1997) </a:t>
            </a:r>
            <a:r>
              <a:rPr lang="en-GB" sz="1400" i="1" dirty="0"/>
              <a:t>An introduction to the ancient world</a:t>
            </a:r>
            <a:r>
              <a:rPr lang="en-GB" sz="1400" dirty="0"/>
              <a:t>, London: Routledge.</a:t>
            </a:r>
          </a:p>
        </p:txBody>
      </p:sp>
    </p:spTree>
    <p:extLst>
      <p:ext uri="{BB962C8B-B14F-4D97-AF65-F5344CB8AC3E}">
        <p14:creationId xmlns:p14="http://schemas.microsoft.com/office/powerpoint/2010/main" val="3217912125"/>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2459</TotalTime>
  <Words>1300</Words>
  <Application>Microsoft Office PowerPoint</Application>
  <PresentationFormat>Widescreen</PresentationFormat>
  <Paragraphs>89</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UWTSD blue background</vt:lpstr>
      <vt:lpstr>PowerPoint Presentation</vt:lpstr>
      <vt:lpstr>PowerPoint Presentation</vt:lpstr>
      <vt:lpstr>PowerPoint Presentation</vt:lpstr>
      <vt:lpstr>What is Work?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143</cp:revision>
  <cp:lastPrinted>2020-12-17T11:12:06Z</cp:lastPrinted>
  <dcterms:created xsi:type="dcterms:W3CDTF">2018-09-30T11:39:06Z</dcterms:created>
  <dcterms:modified xsi:type="dcterms:W3CDTF">2024-02-26T16:51:08Z</dcterms:modified>
</cp:coreProperties>
</file>