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8.jpg" ContentType="image/jpeg"/>
  <Override PartName="/ppt/media/image19.jpg" ContentType="image/jpeg"/>
  <Override PartName="/ppt/media/image20.jpg" ContentType="image/jpeg"/>
  <Override PartName="/ppt/media/image22.jpg" ContentType="image/jpeg"/>
  <Override PartName="/ppt/media/image23.jpg" ContentType="image/jpeg"/>
  <Override PartName="/ppt/media/image24.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311" r:id="rId2"/>
    <p:sldId id="312" r:id="rId3"/>
    <p:sldId id="359" r:id="rId4"/>
    <p:sldId id="383" r:id="rId5"/>
    <p:sldId id="384" r:id="rId6"/>
    <p:sldId id="385" r:id="rId7"/>
    <p:sldId id="386" r:id="rId8"/>
    <p:sldId id="320" r:id="rId9"/>
    <p:sldId id="392" r:id="rId10"/>
    <p:sldId id="393" r:id="rId11"/>
    <p:sldId id="394" r:id="rId12"/>
    <p:sldId id="395" r:id="rId13"/>
    <p:sldId id="396" r:id="rId14"/>
    <p:sldId id="397" r:id="rId15"/>
    <p:sldId id="362" r:id="rId16"/>
    <p:sldId id="363" r:id="rId17"/>
    <p:sldId id="387" r:id="rId18"/>
    <p:sldId id="357" r:id="rId19"/>
    <p:sldId id="369" r:id="rId20"/>
    <p:sldId id="371" r:id="rId21"/>
    <p:sldId id="372" r:id="rId22"/>
    <p:sldId id="382" r:id="rId23"/>
    <p:sldId id="373" r:id="rId24"/>
    <p:sldId id="389" r:id="rId25"/>
    <p:sldId id="390" r:id="rId26"/>
    <p:sldId id="391" r:id="rId27"/>
    <p:sldId id="388" r:id="rId28"/>
    <p:sldId id="374" r:id="rId29"/>
    <p:sldId id="375" r:id="rId30"/>
    <p:sldId id="376" r:id="rId31"/>
    <p:sldId id="377" r:id="rId32"/>
    <p:sldId id="378" r:id="rId33"/>
    <p:sldId id="379" r:id="rId34"/>
    <p:sldId id="380" r:id="rId35"/>
    <p:sldId id="381" r:id="rId36"/>
    <p:sldId id="319" r:id="rId3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228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457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685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914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11430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1371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1600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1828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35"/>
    <p:restoredTop sz="95441" autoAdjust="0"/>
  </p:normalViewPr>
  <p:slideViewPr>
    <p:cSldViewPr snapToGrid="0" snapToObjects="1">
      <p:cViewPr>
        <p:scale>
          <a:sx n="35" d="100"/>
          <a:sy n="35" d="100"/>
        </p:scale>
        <p:origin x="60" y="23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F91B86-D9FF-459B-B4A6-C2166C70B27A}"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5208582A-FE21-4CC4-AE35-8E9F363C1E7E}">
      <dgm:prSet phldrT="[Text]"/>
      <dgm:spPr>
        <a:solidFill>
          <a:srgbClr val="C00000"/>
        </a:solidFill>
      </dgm:spPr>
      <dgm:t>
        <a:bodyPr/>
        <a:lstStyle/>
        <a:p>
          <a:r>
            <a:rPr lang="en-GB" dirty="0"/>
            <a:t>Internet of Things</a:t>
          </a:r>
        </a:p>
      </dgm:t>
    </dgm:pt>
    <dgm:pt modelId="{8F6C1FC1-BA74-47C1-86A3-0177BF877E16}" type="parTrans" cxnId="{3D4F2F68-0395-4C38-9C48-BD5DA3601FC4}">
      <dgm:prSet/>
      <dgm:spPr/>
      <dgm:t>
        <a:bodyPr/>
        <a:lstStyle/>
        <a:p>
          <a:endParaRPr lang="en-GB"/>
        </a:p>
      </dgm:t>
    </dgm:pt>
    <dgm:pt modelId="{442E22DE-BD04-4424-983B-FC51D8C6813F}" type="sibTrans" cxnId="{3D4F2F68-0395-4C38-9C48-BD5DA3601FC4}">
      <dgm:prSet/>
      <dgm:spPr/>
      <dgm:t>
        <a:bodyPr/>
        <a:lstStyle/>
        <a:p>
          <a:endParaRPr lang="en-GB"/>
        </a:p>
      </dgm:t>
    </dgm:pt>
    <dgm:pt modelId="{5D6AFA2C-EB2B-4E40-A3ED-9A361CDF3DC8}">
      <dgm:prSet phldrT="[Text]"/>
      <dgm:spPr>
        <a:solidFill>
          <a:srgbClr val="92D050"/>
        </a:solidFill>
      </dgm:spPr>
      <dgm:t>
        <a:bodyPr/>
        <a:lstStyle/>
        <a:p>
          <a:r>
            <a:rPr lang="en-GB" dirty="0"/>
            <a:t>Computing</a:t>
          </a:r>
        </a:p>
      </dgm:t>
    </dgm:pt>
    <dgm:pt modelId="{49AFFB4A-F742-4C4C-AC5C-0F0EB05E2578}" type="parTrans" cxnId="{DDBCEE6C-1C42-4B2F-BACE-8E4643572BBE}">
      <dgm:prSet/>
      <dgm:spPr/>
      <dgm:t>
        <a:bodyPr/>
        <a:lstStyle/>
        <a:p>
          <a:endParaRPr lang="en-GB"/>
        </a:p>
      </dgm:t>
    </dgm:pt>
    <dgm:pt modelId="{A836A7A9-D197-48BC-AF83-E1D6181E0275}" type="sibTrans" cxnId="{DDBCEE6C-1C42-4B2F-BACE-8E4643572BBE}">
      <dgm:prSet/>
      <dgm:spPr/>
      <dgm:t>
        <a:bodyPr/>
        <a:lstStyle/>
        <a:p>
          <a:endParaRPr lang="en-GB"/>
        </a:p>
      </dgm:t>
    </dgm:pt>
    <dgm:pt modelId="{A1BB6660-C6BF-4791-84D7-5B9851AD1440}">
      <dgm:prSet phldrT="[Text]"/>
      <dgm:spPr>
        <a:solidFill>
          <a:srgbClr val="7030A0"/>
        </a:solidFill>
      </dgm:spPr>
      <dgm:t>
        <a:bodyPr/>
        <a:lstStyle/>
        <a:p>
          <a:r>
            <a:rPr lang="en-GB" dirty="0"/>
            <a:t>Internet</a:t>
          </a:r>
        </a:p>
      </dgm:t>
    </dgm:pt>
    <dgm:pt modelId="{816FCA1E-9924-4577-94FD-ADACEEE3652C}" type="parTrans" cxnId="{8F4AA33C-425E-414F-AEA9-9010C868F844}">
      <dgm:prSet/>
      <dgm:spPr/>
      <dgm:t>
        <a:bodyPr/>
        <a:lstStyle/>
        <a:p>
          <a:endParaRPr lang="en-GB"/>
        </a:p>
      </dgm:t>
    </dgm:pt>
    <dgm:pt modelId="{1BA2CE14-487F-4F8E-9181-C8BFDE4DB179}" type="sibTrans" cxnId="{8F4AA33C-425E-414F-AEA9-9010C868F844}">
      <dgm:prSet/>
      <dgm:spPr/>
      <dgm:t>
        <a:bodyPr/>
        <a:lstStyle/>
        <a:p>
          <a:endParaRPr lang="en-GB"/>
        </a:p>
      </dgm:t>
    </dgm:pt>
    <dgm:pt modelId="{15D4FD05-C2E9-462B-BA63-911FFC513AFD}">
      <dgm:prSet phldrT="[Text]"/>
      <dgm:spPr/>
      <dgm:t>
        <a:bodyPr/>
        <a:lstStyle/>
        <a:p>
          <a:r>
            <a:rPr lang="en-GB" dirty="0"/>
            <a:t>Sensors</a:t>
          </a:r>
        </a:p>
      </dgm:t>
    </dgm:pt>
    <dgm:pt modelId="{5010D97B-7758-4CD5-BE21-D5B2765593EA}" type="parTrans" cxnId="{A52398B3-E477-4736-BF55-E37AF355A09C}">
      <dgm:prSet/>
      <dgm:spPr/>
      <dgm:t>
        <a:bodyPr/>
        <a:lstStyle/>
        <a:p>
          <a:endParaRPr lang="en-GB"/>
        </a:p>
      </dgm:t>
    </dgm:pt>
    <dgm:pt modelId="{CCE7C2BC-C6A6-45BA-87A5-BECC5B67D8DB}" type="sibTrans" cxnId="{A52398B3-E477-4736-BF55-E37AF355A09C}">
      <dgm:prSet/>
      <dgm:spPr/>
      <dgm:t>
        <a:bodyPr/>
        <a:lstStyle/>
        <a:p>
          <a:endParaRPr lang="en-GB"/>
        </a:p>
      </dgm:t>
    </dgm:pt>
    <dgm:pt modelId="{6B05E3D9-5CFE-493D-ACA4-A29AC8145A3F}">
      <dgm:prSet phldrT="[Text]"/>
      <dgm:spPr>
        <a:solidFill>
          <a:schemeClr val="accent4">
            <a:lumMod val="75000"/>
          </a:schemeClr>
        </a:solidFill>
      </dgm:spPr>
      <dgm:t>
        <a:bodyPr/>
        <a:lstStyle/>
        <a:p>
          <a:r>
            <a:rPr lang="en-GB" dirty="0"/>
            <a:t>Machines</a:t>
          </a:r>
        </a:p>
      </dgm:t>
    </dgm:pt>
    <dgm:pt modelId="{AD635473-717F-477D-9562-8B565D29196B}" type="parTrans" cxnId="{10452C39-70A4-490A-99AA-A4F9433F9CFE}">
      <dgm:prSet/>
      <dgm:spPr/>
      <dgm:t>
        <a:bodyPr/>
        <a:lstStyle/>
        <a:p>
          <a:endParaRPr lang="en-GB"/>
        </a:p>
      </dgm:t>
    </dgm:pt>
    <dgm:pt modelId="{DA5AAB2E-B2D6-4339-BEDE-2485ABA051A5}" type="sibTrans" cxnId="{10452C39-70A4-490A-99AA-A4F9433F9CFE}">
      <dgm:prSet/>
      <dgm:spPr/>
      <dgm:t>
        <a:bodyPr/>
        <a:lstStyle/>
        <a:p>
          <a:endParaRPr lang="en-GB"/>
        </a:p>
      </dgm:t>
    </dgm:pt>
    <dgm:pt modelId="{8A69E002-5517-4671-845A-F051C870FE26}" type="pres">
      <dgm:prSet presAssocID="{C9F91B86-D9FF-459B-B4A6-C2166C70B27A}" presName="Name0" presStyleCnt="0">
        <dgm:presLayoutVars>
          <dgm:chMax val="1"/>
          <dgm:dir/>
          <dgm:animLvl val="ctr"/>
          <dgm:resizeHandles val="exact"/>
        </dgm:presLayoutVars>
      </dgm:prSet>
      <dgm:spPr/>
    </dgm:pt>
    <dgm:pt modelId="{B48262F4-6333-4233-9975-BA002276D687}" type="pres">
      <dgm:prSet presAssocID="{5208582A-FE21-4CC4-AE35-8E9F363C1E7E}" presName="centerShape" presStyleLbl="node0" presStyleIdx="0" presStyleCnt="1"/>
      <dgm:spPr/>
    </dgm:pt>
    <dgm:pt modelId="{FB22684A-DFF6-4F24-B658-6E6B1CE3A349}" type="pres">
      <dgm:prSet presAssocID="{5D6AFA2C-EB2B-4E40-A3ED-9A361CDF3DC8}" presName="node" presStyleLbl="node1" presStyleIdx="0" presStyleCnt="4">
        <dgm:presLayoutVars>
          <dgm:bulletEnabled val="1"/>
        </dgm:presLayoutVars>
      </dgm:prSet>
      <dgm:spPr/>
    </dgm:pt>
    <dgm:pt modelId="{803750E7-1C4C-43B1-8151-56C12A315CE6}" type="pres">
      <dgm:prSet presAssocID="{5D6AFA2C-EB2B-4E40-A3ED-9A361CDF3DC8}" presName="dummy" presStyleCnt="0"/>
      <dgm:spPr/>
    </dgm:pt>
    <dgm:pt modelId="{AB439F71-22E2-42EF-AFBB-8825CFE3F785}" type="pres">
      <dgm:prSet presAssocID="{A836A7A9-D197-48BC-AF83-E1D6181E0275}" presName="sibTrans" presStyleLbl="sibTrans2D1" presStyleIdx="0" presStyleCnt="4"/>
      <dgm:spPr/>
    </dgm:pt>
    <dgm:pt modelId="{6D3FFA45-06D5-41AE-BF55-437A4B090234}" type="pres">
      <dgm:prSet presAssocID="{A1BB6660-C6BF-4791-84D7-5B9851AD1440}" presName="node" presStyleLbl="node1" presStyleIdx="1" presStyleCnt="4">
        <dgm:presLayoutVars>
          <dgm:bulletEnabled val="1"/>
        </dgm:presLayoutVars>
      </dgm:prSet>
      <dgm:spPr/>
    </dgm:pt>
    <dgm:pt modelId="{46693B10-7DE8-4938-8E67-27C6129919D4}" type="pres">
      <dgm:prSet presAssocID="{A1BB6660-C6BF-4791-84D7-5B9851AD1440}" presName="dummy" presStyleCnt="0"/>
      <dgm:spPr/>
    </dgm:pt>
    <dgm:pt modelId="{7B885A6B-B232-4979-8860-67BD321D541D}" type="pres">
      <dgm:prSet presAssocID="{1BA2CE14-487F-4F8E-9181-C8BFDE4DB179}" presName="sibTrans" presStyleLbl="sibTrans2D1" presStyleIdx="1" presStyleCnt="4"/>
      <dgm:spPr/>
    </dgm:pt>
    <dgm:pt modelId="{E6369F81-9A5D-47B1-9148-0B7BFE700724}" type="pres">
      <dgm:prSet presAssocID="{15D4FD05-C2E9-462B-BA63-911FFC513AFD}" presName="node" presStyleLbl="node1" presStyleIdx="2" presStyleCnt="4">
        <dgm:presLayoutVars>
          <dgm:bulletEnabled val="1"/>
        </dgm:presLayoutVars>
      </dgm:prSet>
      <dgm:spPr/>
    </dgm:pt>
    <dgm:pt modelId="{D847383A-895B-4866-92D8-F7977A9C6DAC}" type="pres">
      <dgm:prSet presAssocID="{15D4FD05-C2E9-462B-BA63-911FFC513AFD}" presName="dummy" presStyleCnt="0"/>
      <dgm:spPr/>
    </dgm:pt>
    <dgm:pt modelId="{F7C505A4-78EE-4F96-BEBF-A0CEECE47FD4}" type="pres">
      <dgm:prSet presAssocID="{CCE7C2BC-C6A6-45BA-87A5-BECC5B67D8DB}" presName="sibTrans" presStyleLbl="sibTrans2D1" presStyleIdx="2" presStyleCnt="4"/>
      <dgm:spPr/>
    </dgm:pt>
    <dgm:pt modelId="{65E295A7-A843-4111-B450-3A3509E79853}" type="pres">
      <dgm:prSet presAssocID="{6B05E3D9-5CFE-493D-ACA4-A29AC8145A3F}" presName="node" presStyleLbl="node1" presStyleIdx="3" presStyleCnt="4">
        <dgm:presLayoutVars>
          <dgm:bulletEnabled val="1"/>
        </dgm:presLayoutVars>
      </dgm:prSet>
      <dgm:spPr/>
    </dgm:pt>
    <dgm:pt modelId="{A2A0E0B3-C2C4-465E-9AA8-867DC423CBEE}" type="pres">
      <dgm:prSet presAssocID="{6B05E3D9-5CFE-493D-ACA4-A29AC8145A3F}" presName="dummy" presStyleCnt="0"/>
      <dgm:spPr/>
    </dgm:pt>
    <dgm:pt modelId="{046B76EA-2009-4AA0-8487-696CFE83221E}" type="pres">
      <dgm:prSet presAssocID="{DA5AAB2E-B2D6-4339-BEDE-2485ABA051A5}" presName="sibTrans" presStyleLbl="sibTrans2D1" presStyleIdx="3" presStyleCnt="4"/>
      <dgm:spPr/>
    </dgm:pt>
  </dgm:ptLst>
  <dgm:cxnLst>
    <dgm:cxn modelId="{94CADB30-2D5B-4CF5-99E8-3D37476169B3}" type="presOf" srcId="{DA5AAB2E-B2D6-4339-BEDE-2485ABA051A5}" destId="{046B76EA-2009-4AA0-8487-696CFE83221E}" srcOrd="0" destOrd="0" presId="urn:microsoft.com/office/officeart/2005/8/layout/radial6"/>
    <dgm:cxn modelId="{CA24FC38-F9DA-4C19-A6E5-D73A7D0CB26A}" type="presOf" srcId="{CCE7C2BC-C6A6-45BA-87A5-BECC5B67D8DB}" destId="{F7C505A4-78EE-4F96-BEBF-A0CEECE47FD4}" srcOrd="0" destOrd="0" presId="urn:microsoft.com/office/officeart/2005/8/layout/radial6"/>
    <dgm:cxn modelId="{10452C39-70A4-490A-99AA-A4F9433F9CFE}" srcId="{5208582A-FE21-4CC4-AE35-8E9F363C1E7E}" destId="{6B05E3D9-5CFE-493D-ACA4-A29AC8145A3F}" srcOrd="3" destOrd="0" parTransId="{AD635473-717F-477D-9562-8B565D29196B}" sibTransId="{DA5AAB2E-B2D6-4339-BEDE-2485ABA051A5}"/>
    <dgm:cxn modelId="{EEBDF23A-2D3D-40BC-B224-1695A03BBB60}" type="presOf" srcId="{5208582A-FE21-4CC4-AE35-8E9F363C1E7E}" destId="{B48262F4-6333-4233-9975-BA002276D687}" srcOrd="0" destOrd="0" presId="urn:microsoft.com/office/officeart/2005/8/layout/radial6"/>
    <dgm:cxn modelId="{8F4AA33C-425E-414F-AEA9-9010C868F844}" srcId="{5208582A-FE21-4CC4-AE35-8E9F363C1E7E}" destId="{A1BB6660-C6BF-4791-84D7-5B9851AD1440}" srcOrd="1" destOrd="0" parTransId="{816FCA1E-9924-4577-94FD-ADACEEE3652C}" sibTransId="{1BA2CE14-487F-4F8E-9181-C8BFDE4DB179}"/>
    <dgm:cxn modelId="{B09CAF3C-166B-4D65-B0E8-6934D66B5E01}" type="presOf" srcId="{C9F91B86-D9FF-459B-B4A6-C2166C70B27A}" destId="{8A69E002-5517-4671-845A-F051C870FE26}" srcOrd="0" destOrd="0" presId="urn:microsoft.com/office/officeart/2005/8/layout/radial6"/>
    <dgm:cxn modelId="{3E7E805B-6401-4C34-A934-48B7C9BB18E3}" type="presOf" srcId="{5D6AFA2C-EB2B-4E40-A3ED-9A361CDF3DC8}" destId="{FB22684A-DFF6-4F24-B658-6E6B1CE3A349}" srcOrd="0" destOrd="0" presId="urn:microsoft.com/office/officeart/2005/8/layout/radial6"/>
    <dgm:cxn modelId="{3D4F2F68-0395-4C38-9C48-BD5DA3601FC4}" srcId="{C9F91B86-D9FF-459B-B4A6-C2166C70B27A}" destId="{5208582A-FE21-4CC4-AE35-8E9F363C1E7E}" srcOrd="0" destOrd="0" parTransId="{8F6C1FC1-BA74-47C1-86A3-0177BF877E16}" sibTransId="{442E22DE-BD04-4424-983B-FC51D8C6813F}"/>
    <dgm:cxn modelId="{DDBCEE6C-1C42-4B2F-BACE-8E4643572BBE}" srcId="{5208582A-FE21-4CC4-AE35-8E9F363C1E7E}" destId="{5D6AFA2C-EB2B-4E40-A3ED-9A361CDF3DC8}" srcOrd="0" destOrd="0" parTransId="{49AFFB4A-F742-4C4C-AC5C-0F0EB05E2578}" sibTransId="{A836A7A9-D197-48BC-AF83-E1D6181E0275}"/>
    <dgm:cxn modelId="{A9185C79-7DDD-4AE4-9205-B5426FAAA756}" type="presOf" srcId="{1BA2CE14-487F-4F8E-9181-C8BFDE4DB179}" destId="{7B885A6B-B232-4979-8860-67BD321D541D}" srcOrd="0" destOrd="0" presId="urn:microsoft.com/office/officeart/2005/8/layout/radial6"/>
    <dgm:cxn modelId="{2B04FC7B-82DD-4F7A-B356-A3942B8BA617}" type="presOf" srcId="{A1BB6660-C6BF-4791-84D7-5B9851AD1440}" destId="{6D3FFA45-06D5-41AE-BF55-437A4B090234}" srcOrd="0" destOrd="0" presId="urn:microsoft.com/office/officeart/2005/8/layout/radial6"/>
    <dgm:cxn modelId="{8A19B889-24D0-4B3A-B45E-93F897B979EF}" type="presOf" srcId="{15D4FD05-C2E9-462B-BA63-911FFC513AFD}" destId="{E6369F81-9A5D-47B1-9148-0B7BFE700724}" srcOrd="0" destOrd="0" presId="urn:microsoft.com/office/officeart/2005/8/layout/radial6"/>
    <dgm:cxn modelId="{6C36E28B-8692-45E7-9551-907AC50C4B31}" type="presOf" srcId="{A836A7A9-D197-48BC-AF83-E1D6181E0275}" destId="{AB439F71-22E2-42EF-AFBB-8825CFE3F785}" srcOrd="0" destOrd="0" presId="urn:microsoft.com/office/officeart/2005/8/layout/radial6"/>
    <dgm:cxn modelId="{A52398B3-E477-4736-BF55-E37AF355A09C}" srcId="{5208582A-FE21-4CC4-AE35-8E9F363C1E7E}" destId="{15D4FD05-C2E9-462B-BA63-911FFC513AFD}" srcOrd="2" destOrd="0" parTransId="{5010D97B-7758-4CD5-BE21-D5B2765593EA}" sibTransId="{CCE7C2BC-C6A6-45BA-87A5-BECC5B67D8DB}"/>
    <dgm:cxn modelId="{C7AEEAC1-A7D7-41A7-9A59-C05749375AF8}" type="presOf" srcId="{6B05E3D9-5CFE-493D-ACA4-A29AC8145A3F}" destId="{65E295A7-A843-4111-B450-3A3509E79853}" srcOrd="0" destOrd="0" presId="urn:microsoft.com/office/officeart/2005/8/layout/radial6"/>
    <dgm:cxn modelId="{9B81ADF1-567D-40D6-97DA-46C8B15771C3}" type="presParOf" srcId="{8A69E002-5517-4671-845A-F051C870FE26}" destId="{B48262F4-6333-4233-9975-BA002276D687}" srcOrd="0" destOrd="0" presId="urn:microsoft.com/office/officeart/2005/8/layout/radial6"/>
    <dgm:cxn modelId="{14B28B82-FBA9-4AED-801F-25CCA4F4758D}" type="presParOf" srcId="{8A69E002-5517-4671-845A-F051C870FE26}" destId="{FB22684A-DFF6-4F24-B658-6E6B1CE3A349}" srcOrd="1" destOrd="0" presId="urn:microsoft.com/office/officeart/2005/8/layout/radial6"/>
    <dgm:cxn modelId="{673DF2C4-138B-447F-B3B5-8DF918822220}" type="presParOf" srcId="{8A69E002-5517-4671-845A-F051C870FE26}" destId="{803750E7-1C4C-43B1-8151-56C12A315CE6}" srcOrd="2" destOrd="0" presId="urn:microsoft.com/office/officeart/2005/8/layout/radial6"/>
    <dgm:cxn modelId="{2C3318C0-D3B3-481C-B3B6-97242B86420D}" type="presParOf" srcId="{8A69E002-5517-4671-845A-F051C870FE26}" destId="{AB439F71-22E2-42EF-AFBB-8825CFE3F785}" srcOrd="3" destOrd="0" presId="urn:microsoft.com/office/officeart/2005/8/layout/radial6"/>
    <dgm:cxn modelId="{75271F58-F35B-4909-8455-B2A5B4514D0D}" type="presParOf" srcId="{8A69E002-5517-4671-845A-F051C870FE26}" destId="{6D3FFA45-06D5-41AE-BF55-437A4B090234}" srcOrd="4" destOrd="0" presId="urn:microsoft.com/office/officeart/2005/8/layout/radial6"/>
    <dgm:cxn modelId="{2ECC1633-C33B-4F88-8D7E-F34E1928C556}" type="presParOf" srcId="{8A69E002-5517-4671-845A-F051C870FE26}" destId="{46693B10-7DE8-4938-8E67-27C6129919D4}" srcOrd="5" destOrd="0" presId="urn:microsoft.com/office/officeart/2005/8/layout/radial6"/>
    <dgm:cxn modelId="{0437C5EB-E48B-4EAB-AF97-CA489BA4DE6D}" type="presParOf" srcId="{8A69E002-5517-4671-845A-F051C870FE26}" destId="{7B885A6B-B232-4979-8860-67BD321D541D}" srcOrd="6" destOrd="0" presId="urn:microsoft.com/office/officeart/2005/8/layout/radial6"/>
    <dgm:cxn modelId="{611E3026-2377-4A40-9F45-EFC9126412FA}" type="presParOf" srcId="{8A69E002-5517-4671-845A-F051C870FE26}" destId="{E6369F81-9A5D-47B1-9148-0B7BFE700724}" srcOrd="7" destOrd="0" presId="urn:microsoft.com/office/officeart/2005/8/layout/radial6"/>
    <dgm:cxn modelId="{6A6CF040-7C99-46F6-BF69-553D1BE1B5A1}" type="presParOf" srcId="{8A69E002-5517-4671-845A-F051C870FE26}" destId="{D847383A-895B-4866-92D8-F7977A9C6DAC}" srcOrd="8" destOrd="0" presId="urn:microsoft.com/office/officeart/2005/8/layout/radial6"/>
    <dgm:cxn modelId="{A950ED8A-1818-4E44-9BA3-23F05B31F70E}" type="presParOf" srcId="{8A69E002-5517-4671-845A-F051C870FE26}" destId="{F7C505A4-78EE-4F96-BEBF-A0CEECE47FD4}" srcOrd="9" destOrd="0" presId="urn:microsoft.com/office/officeart/2005/8/layout/radial6"/>
    <dgm:cxn modelId="{78722128-4F4F-49F6-8AFD-5FE36D202127}" type="presParOf" srcId="{8A69E002-5517-4671-845A-F051C870FE26}" destId="{65E295A7-A843-4111-B450-3A3509E79853}" srcOrd="10" destOrd="0" presId="urn:microsoft.com/office/officeart/2005/8/layout/radial6"/>
    <dgm:cxn modelId="{51373BD5-B3A4-4AAA-AC78-03B9DBA252DE}" type="presParOf" srcId="{8A69E002-5517-4671-845A-F051C870FE26}" destId="{A2A0E0B3-C2C4-465E-9AA8-867DC423CBEE}" srcOrd="11" destOrd="0" presId="urn:microsoft.com/office/officeart/2005/8/layout/radial6"/>
    <dgm:cxn modelId="{19FE0543-4056-45F3-A617-AAEDE4329429}" type="presParOf" srcId="{8A69E002-5517-4671-845A-F051C870FE26}" destId="{046B76EA-2009-4AA0-8487-696CFE83221E}"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6B76EA-2009-4AA0-8487-696CFE83221E}">
      <dsp:nvSpPr>
        <dsp:cNvPr id="0" name=""/>
        <dsp:cNvSpPr/>
      </dsp:nvSpPr>
      <dsp:spPr>
        <a:xfrm>
          <a:off x="3960761" y="1251428"/>
          <a:ext cx="8334476" cy="8334476"/>
        </a:xfrm>
        <a:prstGeom prst="blockArc">
          <a:avLst>
            <a:gd name="adj1" fmla="val 10800000"/>
            <a:gd name="adj2" fmla="val 162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C505A4-78EE-4F96-BEBF-A0CEECE47FD4}">
      <dsp:nvSpPr>
        <dsp:cNvPr id="0" name=""/>
        <dsp:cNvSpPr/>
      </dsp:nvSpPr>
      <dsp:spPr>
        <a:xfrm>
          <a:off x="3960761" y="1251428"/>
          <a:ext cx="8334476" cy="8334476"/>
        </a:xfrm>
        <a:prstGeom prst="blockArc">
          <a:avLst>
            <a:gd name="adj1" fmla="val 5400000"/>
            <a:gd name="adj2" fmla="val 108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B885A6B-B232-4979-8860-67BD321D541D}">
      <dsp:nvSpPr>
        <dsp:cNvPr id="0" name=""/>
        <dsp:cNvSpPr/>
      </dsp:nvSpPr>
      <dsp:spPr>
        <a:xfrm>
          <a:off x="3960761" y="1251428"/>
          <a:ext cx="8334476" cy="8334476"/>
        </a:xfrm>
        <a:prstGeom prst="blockArc">
          <a:avLst>
            <a:gd name="adj1" fmla="val 0"/>
            <a:gd name="adj2" fmla="val 54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B439F71-22E2-42EF-AFBB-8825CFE3F785}">
      <dsp:nvSpPr>
        <dsp:cNvPr id="0" name=""/>
        <dsp:cNvSpPr/>
      </dsp:nvSpPr>
      <dsp:spPr>
        <a:xfrm>
          <a:off x="3960761" y="1251428"/>
          <a:ext cx="8334476" cy="8334476"/>
        </a:xfrm>
        <a:prstGeom prst="blockArc">
          <a:avLst>
            <a:gd name="adj1" fmla="val 16200000"/>
            <a:gd name="adj2" fmla="val 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8262F4-6333-4233-9975-BA002276D687}">
      <dsp:nvSpPr>
        <dsp:cNvPr id="0" name=""/>
        <dsp:cNvSpPr/>
      </dsp:nvSpPr>
      <dsp:spPr>
        <a:xfrm>
          <a:off x="6209109" y="3499775"/>
          <a:ext cx="3837781" cy="3837781"/>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GB" sz="5900" kern="1200" dirty="0"/>
            <a:t>Internet of Things</a:t>
          </a:r>
        </a:p>
      </dsp:txBody>
      <dsp:txXfrm>
        <a:off x="6771139" y="4061805"/>
        <a:ext cx="2713721" cy="2713721"/>
      </dsp:txXfrm>
    </dsp:sp>
    <dsp:sp modelId="{FB22684A-DFF6-4F24-B658-6E6B1CE3A349}">
      <dsp:nvSpPr>
        <dsp:cNvPr id="0" name=""/>
        <dsp:cNvSpPr/>
      </dsp:nvSpPr>
      <dsp:spPr>
        <a:xfrm>
          <a:off x="6784776" y="4916"/>
          <a:ext cx="2686446" cy="2686446"/>
        </a:xfrm>
        <a:prstGeom prst="ellips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t>Computing</a:t>
          </a:r>
        </a:p>
      </dsp:txBody>
      <dsp:txXfrm>
        <a:off x="7178197" y="398337"/>
        <a:ext cx="1899604" cy="1899604"/>
      </dsp:txXfrm>
    </dsp:sp>
    <dsp:sp modelId="{6D3FFA45-06D5-41AE-BF55-437A4B090234}">
      <dsp:nvSpPr>
        <dsp:cNvPr id="0" name=""/>
        <dsp:cNvSpPr/>
      </dsp:nvSpPr>
      <dsp:spPr>
        <a:xfrm>
          <a:off x="10855302" y="4075443"/>
          <a:ext cx="2686446" cy="2686446"/>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t>Internet</a:t>
          </a:r>
        </a:p>
      </dsp:txBody>
      <dsp:txXfrm>
        <a:off x="11248723" y="4468864"/>
        <a:ext cx="1899604" cy="1899604"/>
      </dsp:txXfrm>
    </dsp:sp>
    <dsp:sp modelId="{E6369F81-9A5D-47B1-9148-0B7BFE700724}">
      <dsp:nvSpPr>
        <dsp:cNvPr id="0" name=""/>
        <dsp:cNvSpPr/>
      </dsp:nvSpPr>
      <dsp:spPr>
        <a:xfrm>
          <a:off x="6784776" y="8145969"/>
          <a:ext cx="2686446" cy="26864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t>Sensors</a:t>
          </a:r>
        </a:p>
      </dsp:txBody>
      <dsp:txXfrm>
        <a:off x="7178197" y="8539390"/>
        <a:ext cx="1899604" cy="1899604"/>
      </dsp:txXfrm>
    </dsp:sp>
    <dsp:sp modelId="{65E295A7-A843-4111-B450-3A3509E79853}">
      <dsp:nvSpPr>
        <dsp:cNvPr id="0" name=""/>
        <dsp:cNvSpPr/>
      </dsp:nvSpPr>
      <dsp:spPr>
        <a:xfrm>
          <a:off x="2714250" y="4075443"/>
          <a:ext cx="2686446" cy="2686446"/>
        </a:xfrm>
        <a:prstGeom prst="ellipse">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t>Machines</a:t>
          </a:r>
        </a:p>
      </dsp:txBody>
      <dsp:txXfrm>
        <a:off x="3107671" y="4468864"/>
        <a:ext cx="1899604" cy="1899604"/>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1" name="Shape 161"/>
          <p:cNvSpPr>
            <a:spLocks noGrp="1" noRot="1" noChangeAspect="1"/>
          </p:cNvSpPr>
          <p:nvPr>
            <p:ph type="sldImg"/>
          </p:nvPr>
        </p:nvSpPr>
        <p:spPr>
          <a:xfrm>
            <a:off x="1143000" y="685800"/>
            <a:ext cx="4572000" cy="3429000"/>
          </a:xfrm>
          <a:prstGeom prst="rect">
            <a:avLst/>
          </a:prstGeom>
        </p:spPr>
        <p:txBody>
          <a:bodyPr/>
          <a:lstStyle/>
          <a:p>
            <a:endParaRPr/>
          </a:p>
        </p:txBody>
      </p:sp>
      <p:sp>
        <p:nvSpPr>
          <p:cNvPr id="162" name="Shape 162"/>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968867320"/>
      </p:ext>
    </p:extLst>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Rectangle"/>
          <p:cNvSpPr/>
          <p:nvPr/>
        </p:nvSpPr>
        <p:spPr>
          <a:xfrm>
            <a:off x="-228117" y="-143068"/>
            <a:ext cx="24840234" cy="14002136"/>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1778000" y="4533900"/>
            <a:ext cx="20828000" cy="4648200"/>
          </a:xfrm>
          <a:prstGeom prst="rect">
            <a:avLst/>
          </a:prstGeom>
        </p:spPr>
        <p:txBody>
          <a:bodyPr/>
          <a:lstStyle/>
          <a:p>
            <a:r>
              <a:t>Title Text</a:t>
            </a:r>
          </a:p>
        </p:txBody>
      </p:sp>
      <p:sp>
        <p:nvSpPr>
          <p:cNvPr id="3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7" name="Image"/>
          <p:cNvSpPr>
            <a:spLocks noGrp="1"/>
          </p:cNvSpPr>
          <p:nvPr>
            <p:ph type="pic" sz="half" idx="13"/>
          </p:nvPr>
        </p:nvSpPr>
        <p:spPr>
          <a:xfrm>
            <a:off x="13165980" y="952500"/>
            <a:ext cx="9525001" cy="11468100"/>
          </a:xfrm>
          <a:prstGeom prst="rect">
            <a:avLst/>
          </a:prstGeom>
        </p:spPr>
        <p:txBody>
          <a:bodyPr lIns="91439" tIns="45719" rIns="91439" bIns="45719" anchor="t">
            <a:noAutofit/>
          </a:bodyPr>
          <a:lstStyle/>
          <a:p>
            <a:endParaRPr/>
          </a:p>
        </p:txBody>
      </p:sp>
      <p:sp>
        <p:nvSpPr>
          <p:cNvPr id="38" name="Title Text"/>
          <p:cNvSpPr txBox="1">
            <a:spLocks noGrp="1"/>
          </p:cNvSpPr>
          <p:nvPr>
            <p:ph type="title"/>
          </p:nvPr>
        </p:nvSpPr>
        <p:spPr>
          <a:xfrm>
            <a:off x="1651000" y="952500"/>
            <a:ext cx="10223500" cy="5549900"/>
          </a:xfrm>
          <a:prstGeom prst="rect">
            <a:avLst/>
          </a:prstGeom>
        </p:spPr>
        <p:txBody>
          <a:bodyPr anchor="b"/>
          <a:lstStyle>
            <a:lvl1pPr>
              <a:defRPr sz="8400"/>
            </a:lvl1pPr>
          </a:lstStyle>
          <a:p>
            <a:r>
              <a:t>Title Text</a:t>
            </a:r>
          </a:p>
        </p:txBody>
      </p:sp>
      <p:sp>
        <p:nvSpPr>
          <p:cNvPr id="39" name="Body Level One…"/>
          <p:cNvSpPr txBox="1">
            <a:spLocks noGrp="1"/>
          </p:cNvSpPr>
          <p:nvPr>
            <p:ph type="body" sz="quarter" idx="1"/>
          </p:nvPr>
        </p:nvSpPr>
        <p:spPr>
          <a:xfrm>
            <a:off x="1651000" y="6527800"/>
            <a:ext cx="10223500" cy="5727700"/>
          </a:xfrm>
          <a:prstGeom prst="rect">
            <a:avLst/>
          </a:prstGeom>
        </p:spPr>
        <p:txBody>
          <a:bodyPr anchor="t"/>
          <a:lstStyle>
            <a:lvl1pPr marL="0" indent="0" algn="ctr">
              <a:spcBef>
                <a:spcPts val="0"/>
              </a:spcBef>
              <a:buSzTx/>
              <a:buNone/>
              <a:defRPr sz="5400"/>
            </a:lvl1pPr>
            <a:lvl2pPr marL="0" indent="228600" algn="ctr">
              <a:spcBef>
                <a:spcPts val="0"/>
              </a:spcBef>
              <a:buSzTx/>
              <a:buNone/>
              <a:defRPr sz="5400"/>
            </a:lvl2pPr>
            <a:lvl3pPr marL="0" indent="457200" algn="ctr">
              <a:spcBef>
                <a:spcPts val="0"/>
              </a:spcBef>
              <a:buSzTx/>
              <a:buNone/>
              <a:defRPr sz="5400"/>
            </a:lvl3pPr>
            <a:lvl4pPr marL="0" indent="685800" algn="ctr">
              <a:spcBef>
                <a:spcPts val="0"/>
              </a:spcBef>
              <a:buSzTx/>
              <a:buNone/>
              <a:defRPr sz="5400"/>
            </a:lvl4pPr>
            <a:lvl5pPr marL="0" indent="914400" algn="ctr">
              <a:spcBef>
                <a:spcPts val="0"/>
              </a:spcBef>
              <a:buSzTx/>
              <a:buNone/>
              <a:defRPr sz="5400"/>
            </a:lvl5p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7" name="Title Text"/>
          <p:cNvSpPr txBox="1">
            <a:spLocks noGrp="1"/>
          </p:cNvSpPr>
          <p:nvPr>
            <p:ph type="title"/>
          </p:nvPr>
        </p:nvSpPr>
        <p:spPr>
          <a:prstGeom prst="rect">
            <a:avLst/>
          </a:prstGeom>
        </p:spPr>
        <p:txBody>
          <a:bodyPr/>
          <a:lstStyle/>
          <a:p>
            <a:r>
              <a:t>Title Text</a:t>
            </a:r>
          </a:p>
        </p:txBody>
      </p:sp>
      <p:sp>
        <p:nvSpPr>
          <p:cNvPr id="4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5" name="Title Text"/>
          <p:cNvSpPr txBox="1">
            <a:spLocks noGrp="1"/>
          </p:cNvSpPr>
          <p:nvPr>
            <p:ph type="title"/>
          </p:nvPr>
        </p:nvSpPr>
        <p:spPr>
          <a:prstGeom prst="rect">
            <a:avLst/>
          </a:prstGeom>
        </p:spPr>
        <p:txBody>
          <a:bodyPr/>
          <a:lstStyle/>
          <a:p>
            <a:r>
              <a:t>Title Text</a:t>
            </a:r>
          </a:p>
        </p:txBody>
      </p:sp>
      <p:sp>
        <p:nvSpPr>
          <p:cNvPr id="56" name="Body Level One…"/>
          <p:cNvSpPr txBox="1">
            <a:spLocks noGrp="1"/>
          </p:cNvSpPr>
          <p:nvPr>
            <p:ph type="body" idx="1"/>
          </p:nvPr>
        </p:nvSpPr>
        <p:spPr>
          <a:prstGeom prst="rect">
            <a:avLst/>
          </a:prstGeom>
        </p:spPr>
        <p:txBody>
          <a:bodyPr/>
          <a:lstStyle>
            <a:lvl1pPr>
              <a:defRPr sz="4800"/>
            </a:lvl1pPr>
            <a:lvl2pPr>
              <a:defRPr sz="4800"/>
            </a:lvl2pPr>
            <a:lvl3pPr>
              <a:defRPr sz="4800"/>
            </a:lvl3pPr>
            <a:lvl4pPr>
              <a:defRPr sz="4800"/>
            </a:lvl4pPr>
            <a:lvl5pPr>
              <a:defRPr sz="4800"/>
            </a:lvl5pPr>
          </a:lstStyle>
          <a:p>
            <a:r>
              <a:t>Body Level One</a:t>
            </a:r>
          </a:p>
          <a:p>
            <a:pPr lvl="1"/>
            <a:r>
              <a:t>Body Level Two</a:t>
            </a:r>
          </a:p>
          <a:p>
            <a:pPr lvl="2"/>
            <a:r>
              <a:t>Body Level Three</a:t>
            </a:r>
          </a:p>
          <a:p>
            <a:pPr lvl="3"/>
            <a:r>
              <a:t>Body Level Four</a:t>
            </a:r>
          </a:p>
          <a:p>
            <a:pPr lvl="4"/>
            <a:r>
              <a:t>Body Level Five</a:t>
            </a:r>
          </a:p>
        </p:txBody>
      </p:sp>
      <p:sp>
        <p:nvSpPr>
          <p:cNvPr id="5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4" name="Image"/>
          <p:cNvSpPr>
            <a:spLocks noGrp="1"/>
          </p:cNvSpPr>
          <p:nvPr>
            <p:ph type="pic" sz="half" idx="13"/>
          </p:nvPr>
        </p:nvSpPr>
        <p:spPr>
          <a:xfrm>
            <a:off x="13169900" y="3149600"/>
            <a:ext cx="9525000" cy="9296400"/>
          </a:xfrm>
          <a:prstGeom prst="rect">
            <a:avLst/>
          </a:prstGeom>
        </p:spPr>
        <p:txBody>
          <a:bodyPr lIns="91439" tIns="45719" rIns="91439" bIns="45719" anchor="t">
            <a:noAutofit/>
          </a:bodyPr>
          <a:lstStyle/>
          <a:p>
            <a:endParaRPr/>
          </a:p>
        </p:txBody>
      </p:sp>
      <p:sp>
        <p:nvSpPr>
          <p:cNvPr id="65" name="Title Text"/>
          <p:cNvSpPr txBox="1">
            <a:spLocks noGrp="1"/>
          </p:cNvSpPr>
          <p:nvPr>
            <p:ph type="title"/>
          </p:nvPr>
        </p:nvSpPr>
        <p:spPr>
          <a:prstGeom prst="rect">
            <a:avLst/>
          </a:prstGeom>
        </p:spPr>
        <p:txBody>
          <a:bodyPr/>
          <a:lstStyle/>
          <a:p>
            <a:r>
              <a:t>Title Text</a:t>
            </a:r>
          </a:p>
        </p:txBody>
      </p:sp>
      <p:sp>
        <p:nvSpPr>
          <p:cNvPr id="66" name="Body Level One…"/>
          <p:cNvSpPr txBox="1">
            <a:spLocks noGrp="1"/>
          </p:cNvSpPr>
          <p:nvPr>
            <p:ph type="body" sz="half" idx="1"/>
          </p:nvPr>
        </p:nvSpPr>
        <p:spPr>
          <a:xfrm>
            <a:off x="1689100" y="3149600"/>
            <a:ext cx="10223500" cy="9296400"/>
          </a:xfrm>
          <a:prstGeom prst="rect">
            <a:avLst/>
          </a:prstGeom>
        </p:spPr>
        <p:txBody>
          <a:bodyPr/>
          <a:lstStyle>
            <a:lvl1pPr marL="558800" indent="-558800">
              <a:spcBef>
                <a:spcPts val="4500"/>
              </a:spcBef>
              <a:defRPr sz="3800"/>
            </a:lvl1pPr>
            <a:lvl2pPr marL="1117600" indent="-558800">
              <a:spcBef>
                <a:spcPts val="4500"/>
              </a:spcBef>
              <a:defRPr sz="3800"/>
            </a:lvl2pPr>
            <a:lvl3pPr marL="1676400" indent="-558800">
              <a:spcBef>
                <a:spcPts val="4500"/>
              </a:spcBef>
              <a:defRPr sz="3800"/>
            </a:lvl3pPr>
            <a:lvl4pPr marL="2235200" indent="-558800">
              <a:spcBef>
                <a:spcPts val="4500"/>
              </a:spcBef>
              <a:defRPr sz="3800"/>
            </a:lvl4pPr>
            <a:lvl5pPr marL="2794000" indent="-558800">
              <a:spcBef>
                <a:spcPts val="4500"/>
              </a:spcBef>
              <a:defRPr sz="3800"/>
            </a:lvl5pPr>
          </a:lstStyle>
          <a:p>
            <a:r>
              <a:t>Body Level One</a:t>
            </a:r>
          </a:p>
          <a:p>
            <a:pPr lvl="1"/>
            <a:r>
              <a:t>Body Level Two</a:t>
            </a:r>
          </a:p>
          <a:p>
            <a:pPr lvl="2"/>
            <a:r>
              <a:t>Body Level Three</a:t>
            </a:r>
          </a:p>
          <a:p>
            <a:pPr lvl="3"/>
            <a:r>
              <a:t>Body Level Four</a:t>
            </a:r>
          </a:p>
          <a:p>
            <a:pPr lvl="4"/>
            <a:r>
              <a:t>Body Level Five</a:t>
            </a:r>
          </a:p>
        </p:txBody>
      </p:sp>
      <p:sp>
        <p:nvSpPr>
          <p:cNvPr id="6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4" name="Body Level One…"/>
          <p:cNvSpPr txBox="1">
            <a:spLocks noGrp="1"/>
          </p:cNvSpPr>
          <p:nvPr>
            <p:ph type="body" idx="1"/>
          </p:nvPr>
        </p:nvSpPr>
        <p:spPr>
          <a:xfrm>
            <a:off x="1689100" y="1778000"/>
            <a:ext cx="21005800" cy="10160000"/>
          </a:xfrm>
          <a:prstGeom prst="rect">
            <a:avLst/>
          </a:prstGeom>
        </p:spPr>
        <p:txBody>
          <a:bodyPr/>
          <a:lstStyle>
            <a:lvl1pPr>
              <a:defRPr sz="4800"/>
            </a:lvl1pPr>
            <a:lvl2pPr>
              <a:defRPr sz="4800"/>
            </a:lvl2pPr>
            <a:lvl3pPr>
              <a:defRPr sz="4800"/>
            </a:lvl3pPr>
            <a:lvl4pPr>
              <a:defRPr sz="4800"/>
            </a:lvl4pPr>
            <a:lvl5pPr>
              <a:defRPr sz="4800"/>
            </a:lvl5pPr>
          </a:lstStyle>
          <a:p>
            <a:r>
              <a:t>Body Level One</a:t>
            </a:r>
          </a:p>
          <a:p>
            <a:pPr lvl="1"/>
            <a:r>
              <a:t>Body Level Two</a:t>
            </a:r>
          </a:p>
          <a:p>
            <a:pPr lvl="2"/>
            <a:r>
              <a:t>Body Level Three</a:t>
            </a:r>
          </a:p>
          <a:p>
            <a:pPr lvl="3"/>
            <a:r>
              <a:t>Body Level Four</a:t>
            </a:r>
          </a:p>
          <a:p>
            <a:pPr lvl="4"/>
            <a:r>
              <a:t>Body Level Five</a:t>
            </a: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2" name="Image"/>
          <p:cNvSpPr>
            <a:spLocks noGrp="1"/>
          </p:cNvSpPr>
          <p:nvPr>
            <p:ph type="pic" sz="quarter" idx="13"/>
          </p:nvPr>
        </p:nvSpPr>
        <p:spPr>
          <a:xfrm>
            <a:off x="15760700" y="7048500"/>
            <a:ext cx="7404100" cy="5549900"/>
          </a:xfrm>
          <a:prstGeom prst="rect">
            <a:avLst/>
          </a:prstGeom>
        </p:spPr>
        <p:txBody>
          <a:bodyPr lIns="91439" tIns="45719" rIns="91439" bIns="45719" anchor="t">
            <a:noAutofit/>
          </a:bodyPr>
          <a:lstStyle/>
          <a:p>
            <a:endParaRPr/>
          </a:p>
        </p:txBody>
      </p:sp>
      <p:sp>
        <p:nvSpPr>
          <p:cNvPr id="83" name="Image"/>
          <p:cNvSpPr>
            <a:spLocks noGrp="1"/>
          </p:cNvSpPr>
          <p:nvPr>
            <p:ph type="pic" sz="quarter" idx="14"/>
          </p:nvPr>
        </p:nvSpPr>
        <p:spPr>
          <a:xfrm>
            <a:off x="15760700" y="1130300"/>
            <a:ext cx="7404100" cy="5549900"/>
          </a:xfrm>
          <a:prstGeom prst="rect">
            <a:avLst/>
          </a:prstGeom>
        </p:spPr>
        <p:txBody>
          <a:bodyPr lIns="91439" tIns="45719" rIns="91439" bIns="45719" anchor="t">
            <a:noAutofit/>
          </a:bodyPr>
          <a:lstStyle/>
          <a:p>
            <a:endParaRPr/>
          </a:p>
        </p:txBody>
      </p:sp>
      <p:sp>
        <p:nvSpPr>
          <p:cNvPr id="84" name="Image"/>
          <p:cNvSpPr>
            <a:spLocks noGrp="1"/>
          </p:cNvSpPr>
          <p:nvPr>
            <p:ph type="pic" idx="15"/>
          </p:nvPr>
        </p:nvSpPr>
        <p:spPr>
          <a:xfrm>
            <a:off x="1206500" y="1130300"/>
            <a:ext cx="14173200" cy="11468100"/>
          </a:xfrm>
          <a:prstGeom prst="rect">
            <a:avLst/>
          </a:prstGeom>
        </p:spPr>
        <p:txBody>
          <a:bodyPr lIns="91439" tIns="45719" rIns="91439" bIns="45719" anchor="t">
            <a:noAutofit/>
          </a:bodyPr>
          <a:lstStyle/>
          <a:p>
            <a:endParaRP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2" name="–Johnny Appleseed"/>
          <p:cNvSpPr txBox="1">
            <a:spLocks noGrp="1"/>
          </p:cNvSpPr>
          <p:nvPr>
            <p:ph type="body" sz="quarter" idx="13"/>
          </p:nvPr>
        </p:nvSpPr>
        <p:spPr>
          <a:xfrm>
            <a:off x="2387600" y="8953500"/>
            <a:ext cx="19621500" cy="585521"/>
          </a:xfrm>
          <a:prstGeom prst="rect">
            <a:avLst/>
          </a:prstGeom>
        </p:spPr>
        <p:txBody>
          <a:bodyPr anchor="t">
            <a:spAutoFit/>
          </a:bodyPr>
          <a:lstStyle>
            <a:lvl1pPr marL="0" indent="0" algn="ctr">
              <a:spcBef>
                <a:spcPts val="0"/>
              </a:spcBef>
              <a:buSzTx/>
              <a:buNone/>
              <a:defRPr sz="3200" i="1"/>
            </a:lvl1pPr>
          </a:lstStyle>
          <a:p>
            <a:r>
              <a:t>–Johnny Appleseed</a:t>
            </a:r>
          </a:p>
        </p:txBody>
      </p:sp>
      <p:sp>
        <p:nvSpPr>
          <p:cNvPr id="93" name="“Type a quote here.”"/>
          <p:cNvSpPr txBox="1">
            <a:spLocks noGrp="1"/>
          </p:cNvSpPr>
          <p:nvPr>
            <p:ph type="body" sz="quarter" idx="14"/>
          </p:nvPr>
        </p:nvSpPr>
        <p:spPr>
          <a:xfrm>
            <a:off x="2387600" y="6076950"/>
            <a:ext cx="19621500" cy="825500"/>
          </a:xfrm>
          <a:prstGeom prst="rect">
            <a:avLst/>
          </a:prstGeom>
        </p:spPr>
        <p:txBody>
          <a:bodyPr>
            <a:spAutoFit/>
          </a:bodyPr>
          <a:lstStyle>
            <a:lvl1pPr marL="0" indent="0" algn="ctr">
              <a:spcBef>
                <a:spcPts val="0"/>
              </a:spcBef>
              <a:buSzTx/>
              <a:buNone/>
              <a:defRPr sz="4800">
                <a:latin typeface="+mn-lt"/>
                <a:ea typeface="+mn-ea"/>
                <a:cs typeface="+mn-cs"/>
                <a:sym typeface="Helvetica Neue Medium"/>
              </a:defRPr>
            </a:lvl1pPr>
          </a:lstStyle>
          <a:p>
            <a:r>
              <a:t>“Type a quote here.” </a:t>
            </a:r>
          </a:p>
        </p:txBody>
      </p:sp>
      <p:sp>
        <p:nvSpPr>
          <p:cNvPr id="9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1" name="Image"/>
          <p:cNvSpPr>
            <a:spLocks noGrp="1"/>
          </p:cNvSpPr>
          <p:nvPr>
            <p:ph type="pic" idx="13"/>
          </p:nvPr>
        </p:nvSpPr>
        <p:spPr>
          <a:xfrm>
            <a:off x="0" y="0"/>
            <a:ext cx="24384000" cy="13716000"/>
          </a:xfrm>
          <a:prstGeom prst="rect">
            <a:avLst/>
          </a:prstGeom>
        </p:spPr>
        <p:txBody>
          <a:bodyPr lIns="91439" tIns="45719" rIns="91439" bIns="45719" anchor="t">
            <a:noAutofit/>
          </a:bodyPr>
          <a:lstStyle/>
          <a:p>
            <a:endParaRPr/>
          </a:p>
        </p:txBody>
      </p:sp>
      <p:sp>
        <p:nvSpPr>
          <p:cNvPr id="10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0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1689100" y="355600"/>
            <a:ext cx="21005800" cy="22860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1689100" y="3149600"/>
            <a:ext cx="21005800" cy="92964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959031" y="13081000"/>
            <a:ext cx="453238" cy="461059"/>
          </a:xfrm>
          <a:prstGeom prst="rect">
            <a:avLst/>
          </a:prstGeom>
          <a:ln w="12700">
            <a:miter lim="400000"/>
          </a:ln>
        </p:spPr>
        <p:txBody>
          <a:bodyPr wrap="none" lIns="50800" tIns="50800" rIns="50800" bIns="50800">
            <a:spAutoFit/>
          </a:bodyPr>
          <a:lstStyle>
            <a:lvl1pPr>
              <a:defRPr sz="24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med"/>
  <p:txStyles>
    <p:titleStyle>
      <a:lvl1pPr marL="0" marR="0" indent="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1pPr>
      <a:lvl2pPr marL="0" marR="0" indent="2286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2pPr>
      <a:lvl3pPr marL="0" marR="0" indent="4572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3pPr>
      <a:lvl4pPr marL="0" marR="0" indent="6858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4pPr>
      <a:lvl5pPr marL="0" marR="0" indent="9144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5pPr>
      <a:lvl6pPr marL="0" marR="0" indent="11430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6pPr>
      <a:lvl7pPr marL="0" marR="0" indent="13716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7pPr>
      <a:lvl8pPr marL="0" marR="0" indent="16002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8pPr>
      <a:lvl9pPr marL="0" marR="0" indent="1828800" algn="ctr" defTabSz="825500"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n-lt"/>
          <a:ea typeface="+mn-ea"/>
          <a:cs typeface="+mn-cs"/>
          <a:sym typeface="Helvetica Neue Medium"/>
        </a:defRPr>
      </a:lvl9pPr>
    </p:titleStyle>
    <p:body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1pPr>
      <a:lvl2pPr marL="0" marR="0" indent="2286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2pPr>
      <a:lvl3pPr marL="0" marR="0" indent="4572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3pPr>
      <a:lvl4pPr marL="0" marR="0" indent="6858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4pPr>
      <a:lvl5pPr marL="0" marR="0" indent="9144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5pPr>
      <a:lvl6pPr marL="0" marR="0" indent="11430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6pPr>
      <a:lvl7pPr marL="0" marR="0" indent="13716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7pPr>
      <a:lvl8pPr marL="0" marR="0" indent="16002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8pPr>
      <a:lvl9pPr marL="0" marR="0" indent="1828800" algn="ctr" defTabSz="825500"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47" name="Rectangle"/>
          <p:cNvSpPr/>
          <p:nvPr/>
        </p:nvSpPr>
        <p:spPr>
          <a:xfrm>
            <a:off x="-407881" y="-226100"/>
            <a:ext cx="25134354" cy="10785244"/>
          </a:xfrm>
          <a:prstGeom prst="rect">
            <a:avLst/>
          </a:prstGeom>
          <a:solidFill>
            <a:srgbClr val="FFFFFF"/>
          </a:solidFill>
          <a:ln w="12700">
            <a:miter lim="400000"/>
          </a:ln>
        </p:spPr>
        <p:txBody>
          <a:bodyPr lIns="0" tIns="0" rIns="0" bIns="0" anchor="ctr"/>
          <a:lstStyle/>
          <a:p>
            <a:pPr>
              <a:defRPr sz="3200" b="0">
                <a:solidFill>
                  <a:srgbClr val="1F145B"/>
                </a:solidFill>
                <a:latin typeface="+mn-lt"/>
                <a:ea typeface="+mn-ea"/>
                <a:cs typeface="+mn-cs"/>
                <a:sym typeface="Helvetica Neue Medium"/>
              </a:defRPr>
            </a:pPr>
            <a:endParaRPr/>
          </a:p>
        </p:txBody>
      </p:sp>
      <p:sp>
        <p:nvSpPr>
          <p:cNvPr id="849" name="Shape"/>
          <p:cNvSpPr/>
          <p:nvPr/>
        </p:nvSpPr>
        <p:spPr>
          <a:xfrm>
            <a:off x="-6746772" y="-6262381"/>
            <a:ext cx="25913598" cy="27457202"/>
          </a:xfrm>
          <a:custGeom>
            <a:avLst/>
            <a:gdLst/>
            <a:ahLst/>
            <a:cxnLst>
              <a:cxn ang="0">
                <a:pos x="wd2" y="hd2"/>
              </a:cxn>
              <a:cxn ang="5400000">
                <a:pos x="wd2" y="hd2"/>
              </a:cxn>
              <a:cxn ang="10800000">
                <a:pos x="wd2" y="hd2"/>
              </a:cxn>
              <a:cxn ang="16200000">
                <a:pos x="wd2" y="hd2"/>
              </a:cxn>
            </a:cxnLst>
            <a:rect l="0" t="0" r="r" b="b"/>
            <a:pathLst>
              <a:path w="21505" h="21600" extrusionOk="0">
                <a:moveTo>
                  <a:pt x="61" y="0"/>
                </a:moveTo>
                <a:lnTo>
                  <a:pt x="21477" y="0"/>
                </a:lnTo>
                <a:cubicBezTo>
                  <a:pt x="21550" y="2065"/>
                  <a:pt x="21476" y="4121"/>
                  <a:pt x="21262" y="6155"/>
                </a:cubicBezTo>
                <a:cubicBezTo>
                  <a:pt x="21044" y="8218"/>
                  <a:pt x="20679" y="10285"/>
                  <a:pt x="19906" y="12250"/>
                </a:cubicBezTo>
                <a:cubicBezTo>
                  <a:pt x="18274" y="16399"/>
                  <a:pt x="14969" y="19763"/>
                  <a:pt x="10719" y="21600"/>
                </a:cubicBezTo>
                <a:cubicBezTo>
                  <a:pt x="8603" y="20500"/>
                  <a:pt x="6695" y="19071"/>
                  <a:pt x="5077" y="17374"/>
                </a:cubicBezTo>
                <a:cubicBezTo>
                  <a:pt x="3553" y="15776"/>
                  <a:pt x="2302" y="13955"/>
                  <a:pt x="1491" y="11942"/>
                </a:cubicBezTo>
                <a:cubicBezTo>
                  <a:pt x="726" y="10044"/>
                  <a:pt x="376" y="8029"/>
                  <a:pt x="182" y="6006"/>
                </a:cubicBezTo>
                <a:cubicBezTo>
                  <a:pt x="-10" y="4009"/>
                  <a:pt x="-50" y="2002"/>
                  <a:pt x="61" y="0"/>
                </a:cubicBezTo>
                <a:close/>
              </a:path>
            </a:pathLst>
          </a:custGeom>
          <a:solidFill>
            <a:schemeClr val="accent1">
              <a:lumMod val="20000"/>
              <a:lumOff val="80000"/>
            </a:schemeClr>
          </a:solidFill>
          <a:ln w="12700">
            <a:solidFill>
              <a:schemeClr val="accent1">
                <a:lumMod val="20000"/>
                <a:lumOff val="80000"/>
              </a:schemeClr>
            </a:solidFill>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850" name="Shape"/>
          <p:cNvSpPr/>
          <p:nvPr/>
        </p:nvSpPr>
        <p:spPr>
          <a:xfrm>
            <a:off x="-7341423" y="-6809910"/>
            <a:ext cx="25913598" cy="27457202"/>
          </a:xfrm>
          <a:custGeom>
            <a:avLst/>
            <a:gdLst/>
            <a:ahLst/>
            <a:cxnLst>
              <a:cxn ang="0">
                <a:pos x="wd2" y="hd2"/>
              </a:cxn>
              <a:cxn ang="5400000">
                <a:pos x="wd2" y="hd2"/>
              </a:cxn>
              <a:cxn ang="10800000">
                <a:pos x="wd2" y="hd2"/>
              </a:cxn>
              <a:cxn ang="16200000">
                <a:pos x="wd2" y="hd2"/>
              </a:cxn>
            </a:cxnLst>
            <a:rect l="0" t="0" r="r" b="b"/>
            <a:pathLst>
              <a:path w="21505" h="21600" extrusionOk="0">
                <a:moveTo>
                  <a:pt x="61" y="0"/>
                </a:moveTo>
                <a:lnTo>
                  <a:pt x="21477" y="0"/>
                </a:lnTo>
                <a:cubicBezTo>
                  <a:pt x="21550" y="2065"/>
                  <a:pt x="21476" y="4121"/>
                  <a:pt x="21262" y="6155"/>
                </a:cubicBezTo>
                <a:cubicBezTo>
                  <a:pt x="21044" y="8218"/>
                  <a:pt x="20679" y="10285"/>
                  <a:pt x="19906" y="12250"/>
                </a:cubicBezTo>
                <a:cubicBezTo>
                  <a:pt x="18274" y="16399"/>
                  <a:pt x="14969" y="19763"/>
                  <a:pt x="10719" y="21600"/>
                </a:cubicBezTo>
                <a:cubicBezTo>
                  <a:pt x="8603" y="20500"/>
                  <a:pt x="6695" y="19071"/>
                  <a:pt x="5077" y="17374"/>
                </a:cubicBezTo>
                <a:cubicBezTo>
                  <a:pt x="3553" y="15776"/>
                  <a:pt x="2302" y="13955"/>
                  <a:pt x="1491" y="11942"/>
                </a:cubicBezTo>
                <a:cubicBezTo>
                  <a:pt x="726" y="10044"/>
                  <a:pt x="376" y="8029"/>
                  <a:pt x="182" y="6006"/>
                </a:cubicBezTo>
                <a:cubicBezTo>
                  <a:pt x="-10" y="4009"/>
                  <a:pt x="-50" y="2002"/>
                  <a:pt x="61" y="0"/>
                </a:cubicBezTo>
                <a:close/>
              </a:path>
            </a:pathLst>
          </a:custGeom>
          <a:solidFill>
            <a:schemeClr val="tx2">
              <a:lumMod val="75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dirty="0"/>
          </a:p>
        </p:txBody>
      </p:sp>
      <p:sp>
        <p:nvSpPr>
          <p:cNvPr id="851" name="PRESENTATION…"/>
          <p:cNvSpPr txBox="1"/>
          <p:nvPr/>
        </p:nvSpPr>
        <p:spPr>
          <a:xfrm>
            <a:off x="861386" y="4996396"/>
            <a:ext cx="17452014" cy="1641475"/>
          </a:xfrm>
          <a:prstGeom prst="rect">
            <a:avLst/>
          </a:prstGeom>
          <a:ln w="12700">
            <a:miter lim="400000"/>
          </a:ln>
          <a:extLst>
            <a:ext uri="{C572A759-6A51-4108-AA02-DFA0A04FC94B}">
              <ma14:wrappingTextBoxFlag xmlns:ma14="http://schemas.microsoft.com/office/mac/drawingml/2011/main" xmlns="" val="1"/>
            </a:ext>
          </a:extLst>
        </p:spPr>
        <p:txBody>
          <a:bodyPr wrap="square" lIns="50800" tIns="50800" rIns="50800" bIns="50800" anchor="ctr">
            <a:spAutoFit/>
          </a:bodyPr>
          <a:lstStyle/>
          <a:p>
            <a:pPr algn="l">
              <a:defRPr sz="12000">
                <a:solidFill>
                  <a:srgbClr val="FFFFFF"/>
                </a:solidFill>
                <a:latin typeface="Helvetica"/>
                <a:ea typeface="Helvetica"/>
                <a:cs typeface="Helvetica"/>
                <a:sym typeface="Helvetica"/>
              </a:defRPr>
            </a:pPr>
            <a:r>
              <a:rPr lang="en-US" sz="10000" dirty="0">
                <a:sym typeface="Helvetica"/>
              </a:rPr>
              <a:t>The Internet Of Things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25895" cy="2019343"/>
          </a:xfrm>
          <a:prstGeom prst="rect">
            <a:avLst/>
          </a:prstGeom>
          <a:solidFill>
            <a:schemeClr val="tx2"/>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7" name="Rectangle 16"/>
          <p:cNvSpPr/>
          <p:nvPr/>
        </p:nvSpPr>
        <p:spPr>
          <a:xfrm>
            <a:off x="2028304" y="8952159"/>
            <a:ext cx="20066925" cy="4247317"/>
          </a:xfrm>
          <a:prstGeom prst="rect">
            <a:avLst/>
          </a:prstGeom>
          <a:solidFill>
            <a:schemeClr val="tx2">
              <a:lumMod val="75000"/>
            </a:schemeClr>
          </a:solidFill>
        </p:spPr>
        <p:txBody>
          <a:bodyPr wrap="square">
            <a:spAutoFit/>
          </a:bodyPr>
          <a:lstStyle/>
          <a:p>
            <a:r>
              <a:rPr lang="en-US" sz="5400" dirty="0">
                <a:solidFill>
                  <a:schemeClr val="bg1"/>
                </a:solidFill>
              </a:rPr>
              <a:t>According to the World Economic Forum “We stand on the brink of a technological revolution that will fundamentally alter the way we live, work, and relate to one another. In its scale, scope, and complexity, the transformation will be unlike anything humankind has experienced before”</a:t>
            </a:r>
          </a:p>
        </p:txBody>
      </p:sp>
      <p:pic>
        <p:nvPicPr>
          <p:cNvPr id="18" name="Picture 17"/>
          <p:cNvPicPr>
            <a:picLocks noChangeAspect="1"/>
          </p:cNvPicPr>
          <p:nvPr/>
        </p:nvPicPr>
        <p:blipFill>
          <a:blip r:embed="rId2"/>
          <a:stretch>
            <a:fillRect/>
          </a:stretch>
        </p:blipFill>
        <p:spPr>
          <a:xfrm>
            <a:off x="2028303" y="110123"/>
            <a:ext cx="20066925" cy="8627161"/>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25895"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25" name="TextBox 24"/>
          <p:cNvSpPr txBox="1"/>
          <p:nvPr/>
        </p:nvSpPr>
        <p:spPr>
          <a:xfrm>
            <a:off x="4597319" y="282164"/>
            <a:ext cx="15497219" cy="1323439"/>
          </a:xfrm>
          <a:prstGeom prst="rect">
            <a:avLst/>
          </a:prstGeom>
          <a:noFill/>
        </p:spPr>
        <p:txBody>
          <a:bodyPr wrap="square" rtlCol="0">
            <a:spAutoFit/>
          </a:bodyPr>
          <a:lstStyle/>
          <a:p>
            <a:pPr algn="ctr"/>
            <a:r>
              <a:rPr lang="en-US" sz="8000" dirty="0">
                <a:solidFill>
                  <a:schemeClr val="tx1"/>
                </a:solidFill>
                <a:latin typeface="Helvetica"/>
                <a:cs typeface="Helvetica"/>
              </a:rPr>
              <a:t>Industrial</a:t>
            </a:r>
            <a:r>
              <a:rPr lang="en-US" sz="5400" dirty="0">
                <a:solidFill>
                  <a:srgbClr val="002060"/>
                </a:solidFill>
              </a:rPr>
              <a:t> </a:t>
            </a:r>
            <a:r>
              <a:rPr lang="en-US" sz="8000" dirty="0">
                <a:solidFill>
                  <a:schemeClr val="tx1"/>
                </a:solidFill>
                <a:latin typeface="Helvetica"/>
                <a:cs typeface="Helvetica"/>
                <a:sym typeface="Helvetica"/>
              </a:rPr>
              <a:t>Revolutions</a:t>
            </a:r>
          </a:p>
        </p:txBody>
      </p:sp>
      <p:pic>
        <p:nvPicPr>
          <p:cNvPr id="3" name="Picture 2" descr="Timeline&#10;&#10;Description automatically generated">
            <a:extLst>
              <a:ext uri="{FF2B5EF4-FFF2-40B4-BE49-F238E27FC236}">
                <a16:creationId xmlns:a16="http://schemas.microsoft.com/office/drawing/2014/main" id="{E5FB64B1-69C3-6054-A126-69EE05481A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9017" y="2500426"/>
            <a:ext cx="21377469" cy="10902250"/>
          </a:xfrm>
          <a:prstGeom prst="rect">
            <a:avLst/>
          </a:prstGeom>
        </p:spPr>
      </p:pic>
    </p:spTree>
    <p:extLst>
      <p:ext uri="{BB962C8B-B14F-4D97-AF65-F5344CB8AC3E}">
        <p14:creationId xmlns:p14="http://schemas.microsoft.com/office/powerpoint/2010/main" val="3231665686"/>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25895"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321488" y="298146"/>
            <a:ext cx="13327366"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US" dirty="0">
                <a:solidFill>
                  <a:schemeClr val="tx1"/>
                </a:solidFill>
              </a:rPr>
              <a:t>What is Internet of Things?</a:t>
            </a:r>
            <a:endParaRPr dirty="0">
              <a:solidFill>
                <a:schemeClr val="tx1"/>
              </a:solidFill>
            </a:endParaRPr>
          </a:p>
        </p:txBody>
      </p:sp>
      <p:sp>
        <p:nvSpPr>
          <p:cNvPr id="9" name="TextBox 8">
            <a:extLst>
              <a:ext uri="{FF2B5EF4-FFF2-40B4-BE49-F238E27FC236}">
                <a16:creationId xmlns:a16="http://schemas.microsoft.com/office/drawing/2014/main" id="{A42AECCD-4D7D-B0A9-55BD-0262B898242A}"/>
              </a:ext>
            </a:extLst>
          </p:cNvPr>
          <p:cNvSpPr txBox="1"/>
          <p:nvPr/>
        </p:nvSpPr>
        <p:spPr>
          <a:xfrm>
            <a:off x="293915" y="2633851"/>
            <a:ext cx="14708225" cy="821763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6600" b="0" dirty="0">
                <a:solidFill>
                  <a:schemeClr val="accent1">
                    <a:lumMod val="50000"/>
                  </a:schemeClr>
                </a:solidFill>
              </a:rPr>
              <a:t>The Internet of things (IoT) describes physical objects (or groups of such objects) with sensors, processing ability, software, and other technologies that connect and exchange data with other devices and systems over the Internet or other communications networks.</a:t>
            </a:r>
          </a:p>
        </p:txBody>
      </p:sp>
      <p:pic>
        <p:nvPicPr>
          <p:cNvPr id="11" name="Picture 10">
            <a:extLst>
              <a:ext uri="{FF2B5EF4-FFF2-40B4-BE49-F238E27FC236}">
                <a16:creationId xmlns:a16="http://schemas.microsoft.com/office/drawing/2014/main" id="{2E839220-1611-C359-3FF8-7150C0020711}"/>
              </a:ext>
            </a:extLst>
          </p:cNvPr>
          <p:cNvPicPr>
            <a:picLocks noChangeAspect="1"/>
          </p:cNvPicPr>
          <p:nvPr/>
        </p:nvPicPr>
        <p:blipFill>
          <a:blip r:embed="rId2"/>
          <a:stretch>
            <a:fillRect/>
          </a:stretch>
        </p:blipFill>
        <p:spPr>
          <a:xfrm>
            <a:off x="15316199" y="6651172"/>
            <a:ext cx="8180267" cy="6312447"/>
          </a:xfrm>
          <a:prstGeom prst="rect">
            <a:avLst/>
          </a:prstGeom>
        </p:spPr>
      </p:pic>
    </p:spTree>
    <p:extLst>
      <p:ext uri="{BB962C8B-B14F-4D97-AF65-F5344CB8AC3E}">
        <p14:creationId xmlns:p14="http://schemas.microsoft.com/office/powerpoint/2010/main" val="391024749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25895"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321488" y="298146"/>
            <a:ext cx="13327366"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US" dirty="0">
                <a:solidFill>
                  <a:schemeClr val="tx1"/>
                </a:solidFill>
              </a:rPr>
              <a:t>What is Internet of Things?</a:t>
            </a:r>
            <a:endParaRPr dirty="0">
              <a:solidFill>
                <a:schemeClr val="tx1"/>
              </a:solidFill>
            </a:endParaRPr>
          </a:p>
        </p:txBody>
      </p:sp>
      <p:graphicFrame>
        <p:nvGraphicFramePr>
          <p:cNvPr id="2" name="Diagram 1">
            <a:extLst>
              <a:ext uri="{FF2B5EF4-FFF2-40B4-BE49-F238E27FC236}">
                <a16:creationId xmlns:a16="http://schemas.microsoft.com/office/drawing/2014/main" id="{41586605-6268-F50A-8639-B7310C96F9EC}"/>
              </a:ext>
            </a:extLst>
          </p:cNvPr>
          <p:cNvGraphicFramePr/>
          <p:nvPr>
            <p:extLst>
              <p:ext uri="{D42A27DB-BD31-4B8C-83A1-F6EECF244321}">
                <p14:modId xmlns:p14="http://schemas.microsoft.com/office/powerpoint/2010/main" val="3334817652"/>
              </p:ext>
            </p:extLst>
          </p:nvPr>
        </p:nvGraphicFramePr>
        <p:xfrm>
          <a:off x="4064000" y="2440818"/>
          <a:ext cx="16256000" cy="10837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3481979"/>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25895"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321488" y="298146"/>
            <a:ext cx="13327366"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US" dirty="0">
                <a:solidFill>
                  <a:schemeClr val="tx1"/>
                </a:solidFill>
              </a:rPr>
              <a:t>What is Internet of Things?</a:t>
            </a:r>
            <a:endParaRPr dirty="0">
              <a:solidFill>
                <a:schemeClr val="tx1"/>
              </a:solidFill>
            </a:endParaRPr>
          </a:p>
        </p:txBody>
      </p:sp>
      <p:sp>
        <p:nvSpPr>
          <p:cNvPr id="9" name="TextBox 8">
            <a:extLst>
              <a:ext uri="{FF2B5EF4-FFF2-40B4-BE49-F238E27FC236}">
                <a16:creationId xmlns:a16="http://schemas.microsoft.com/office/drawing/2014/main" id="{A42AECCD-4D7D-B0A9-55BD-0262B898242A}"/>
              </a:ext>
            </a:extLst>
          </p:cNvPr>
          <p:cNvSpPr txBox="1"/>
          <p:nvPr/>
        </p:nvSpPr>
        <p:spPr>
          <a:xfrm>
            <a:off x="489856" y="3013844"/>
            <a:ext cx="19550743"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GB" sz="8000" b="0" dirty="0"/>
              <a:t>Internet of things (IoT) = SCADA ?</a:t>
            </a:r>
          </a:p>
        </p:txBody>
      </p:sp>
      <p:pic>
        <p:nvPicPr>
          <p:cNvPr id="3" name="Picture 2" descr="Graphical user interface&#10;&#10;Description automatically generated">
            <a:extLst>
              <a:ext uri="{FF2B5EF4-FFF2-40B4-BE49-F238E27FC236}">
                <a16:creationId xmlns:a16="http://schemas.microsoft.com/office/drawing/2014/main" id="{19FA0097-F469-75C7-2F43-1363A43348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1499" y="5073733"/>
            <a:ext cx="16387455" cy="7546850"/>
          </a:xfrm>
          <a:prstGeom prst="rect">
            <a:avLst/>
          </a:prstGeom>
        </p:spPr>
      </p:pic>
      <p:sp>
        <p:nvSpPr>
          <p:cNvPr id="4" name="TextBox 3">
            <a:extLst>
              <a:ext uri="{FF2B5EF4-FFF2-40B4-BE49-F238E27FC236}">
                <a16:creationId xmlns:a16="http://schemas.microsoft.com/office/drawing/2014/main" id="{172938D6-6771-68C3-0932-9123B3B78594}"/>
              </a:ext>
            </a:extLst>
          </p:cNvPr>
          <p:cNvSpPr txBox="1"/>
          <p:nvPr/>
        </p:nvSpPr>
        <p:spPr>
          <a:xfrm>
            <a:off x="19601959" y="7053864"/>
            <a:ext cx="3505200" cy="41652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kumimoji="0" lang="en-GB" sz="4400" b="1" i="0" u="none" strike="noStrike" cap="none" spc="0" normalizeH="0" baseline="0" dirty="0">
                <a:ln>
                  <a:noFill/>
                </a:ln>
                <a:solidFill>
                  <a:srgbClr val="000000"/>
                </a:solidFill>
                <a:effectLst/>
                <a:uFillTx/>
                <a:latin typeface="Helvetica Neue"/>
                <a:ea typeface="Helvetica Neue"/>
                <a:cs typeface="Helvetica Neue"/>
                <a:sym typeface="Helvetica Neue"/>
              </a:rPr>
              <a:t>To monitor and control industrial processes locally or remotely</a:t>
            </a:r>
          </a:p>
        </p:txBody>
      </p:sp>
    </p:spTree>
    <p:extLst>
      <p:ext uri="{BB962C8B-B14F-4D97-AF65-F5344CB8AC3E}">
        <p14:creationId xmlns:p14="http://schemas.microsoft.com/office/powerpoint/2010/main" val="110511065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25895"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321488" y="298146"/>
            <a:ext cx="13327366"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US" dirty="0">
                <a:solidFill>
                  <a:schemeClr val="tx1"/>
                </a:solidFill>
              </a:rPr>
              <a:t>What is Internet of Things?</a:t>
            </a:r>
            <a:endParaRPr dirty="0">
              <a:solidFill>
                <a:schemeClr val="tx1"/>
              </a:solidFill>
            </a:endParaRPr>
          </a:p>
        </p:txBody>
      </p:sp>
      <p:sp>
        <p:nvSpPr>
          <p:cNvPr id="9" name="TextBox 8">
            <a:extLst>
              <a:ext uri="{FF2B5EF4-FFF2-40B4-BE49-F238E27FC236}">
                <a16:creationId xmlns:a16="http://schemas.microsoft.com/office/drawing/2014/main" id="{A42AECCD-4D7D-B0A9-55BD-0262B898242A}"/>
              </a:ext>
            </a:extLst>
          </p:cNvPr>
          <p:cNvSpPr txBox="1"/>
          <p:nvPr/>
        </p:nvSpPr>
        <p:spPr>
          <a:xfrm>
            <a:off x="2416628" y="3846315"/>
            <a:ext cx="19550743" cy="624786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GB" sz="8000" b="0" dirty="0"/>
              <a:t>Internet of things (IoT) = SCADA ?</a:t>
            </a:r>
          </a:p>
          <a:p>
            <a:endParaRPr lang="en-GB" sz="8000" b="0" dirty="0"/>
          </a:p>
          <a:p>
            <a:r>
              <a:rPr lang="en-GB" sz="4800" b="0" dirty="0"/>
              <a:t>Industrial IoT focuses on machine data to improve productivity </a:t>
            </a:r>
          </a:p>
          <a:p>
            <a:r>
              <a:rPr lang="en-GB" sz="4800" b="0" dirty="0"/>
              <a:t>SCADA used to focus on monitoring and controlling</a:t>
            </a:r>
          </a:p>
          <a:p>
            <a:endParaRPr lang="en-GB" sz="4800" b="0" dirty="0"/>
          </a:p>
          <a:p>
            <a:r>
              <a:rPr lang="en-GB" sz="4800" b="0" dirty="0"/>
              <a:t>SCADA systems are standard with industrial systems and IoT adds features and functionality where SCADA ends</a:t>
            </a:r>
          </a:p>
        </p:txBody>
      </p:sp>
    </p:spTree>
    <p:extLst>
      <p:ext uri="{BB962C8B-B14F-4D97-AF65-F5344CB8AC3E}">
        <p14:creationId xmlns:p14="http://schemas.microsoft.com/office/powerpoint/2010/main" val="317361332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4353798" y="401529"/>
            <a:ext cx="14241078"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Industrial Applications of IoT</a:t>
            </a:r>
          </a:p>
        </p:txBody>
      </p:sp>
      <p:sp>
        <p:nvSpPr>
          <p:cNvPr id="4" name="TextBox 3">
            <a:extLst>
              <a:ext uri="{FF2B5EF4-FFF2-40B4-BE49-F238E27FC236}">
                <a16:creationId xmlns:a16="http://schemas.microsoft.com/office/drawing/2014/main" id="{FE530936-5DA0-8978-3D5F-BB9FF7AE496F}"/>
              </a:ext>
            </a:extLst>
          </p:cNvPr>
          <p:cNvSpPr txBox="1"/>
          <p:nvPr/>
        </p:nvSpPr>
        <p:spPr>
          <a:xfrm>
            <a:off x="4550227" y="4098089"/>
            <a:ext cx="15740743" cy="841255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kumimoji="0" lang="en-GB" sz="6000" b="1" i="0" u="none" strike="noStrike" cap="none" spc="0" normalizeH="0" baseline="0" dirty="0">
                <a:ln>
                  <a:noFill/>
                </a:ln>
                <a:solidFill>
                  <a:srgbClr val="000000"/>
                </a:solidFill>
                <a:effectLst/>
                <a:uFillTx/>
                <a:latin typeface="Helvetica Neue"/>
                <a:ea typeface="Helvetica Neue"/>
                <a:cs typeface="Helvetica Neue"/>
                <a:sym typeface="Helvetica Neue"/>
              </a:rPr>
              <a:t>Manufacturing</a:t>
            </a:r>
          </a:p>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lang="en-GB" sz="6000" dirty="0"/>
              <a:t>Agriculture</a:t>
            </a:r>
          </a:p>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kumimoji="0" lang="en-GB" sz="6000" b="1" i="0" u="none" strike="noStrike" cap="none" spc="0" normalizeH="0" baseline="0" dirty="0">
                <a:ln>
                  <a:noFill/>
                </a:ln>
                <a:solidFill>
                  <a:srgbClr val="000000"/>
                </a:solidFill>
                <a:effectLst/>
                <a:uFillTx/>
                <a:latin typeface="Helvetica Neue"/>
                <a:ea typeface="Helvetica Neue"/>
                <a:cs typeface="Helvetica Neue"/>
                <a:sym typeface="Helvetica Neue"/>
              </a:rPr>
              <a:t>Healthcare</a:t>
            </a:r>
          </a:p>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lang="en-GB" sz="6000" dirty="0"/>
              <a:t>Building / Home Automation</a:t>
            </a:r>
          </a:p>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kumimoji="0" lang="en-GB" sz="6000" b="1" i="0" u="none" strike="noStrike" cap="none" spc="0" normalizeH="0" baseline="0" dirty="0">
                <a:ln>
                  <a:noFill/>
                </a:ln>
                <a:solidFill>
                  <a:srgbClr val="000000"/>
                </a:solidFill>
                <a:effectLst/>
                <a:uFillTx/>
                <a:latin typeface="Helvetica Neue"/>
                <a:ea typeface="Helvetica Neue"/>
                <a:cs typeface="Helvetica Neue"/>
                <a:sym typeface="Helvetica Neue"/>
              </a:rPr>
              <a:t>Environment</a:t>
            </a:r>
          </a:p>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lang="en-GB" sz="6000" dirty="0"/>
              <a:t>Military</a:t>
            </a:r>
          </a:p>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kumimoji="0" lang="en-GB" sz="6000" b="1" i="0" u="none" strike="noStrike" cap="none" spc="0" normalizeH="0" baseline="0" dirty="0">
                <a:ln>
                  <a:noFill/>
                </a:ln>
                <a:solidFill>
                  <a:srgbClr val="000000"/>
                </a:solidFill>
                <a:effectLst/>
                <a:uFillTx/>
                <a:latin typeface="Helvetica Neue"/>
                <a:ea typeface="Helvetica Neue"/>
                <a:cs typeface="Helvetica Neue"/>
                <a:sym typeface="Helvetica Neue"/>
              </a:rPr>
              <a:t>Energy Management</a:t>
            </a:r>
          </a:p>
          <a:p>
            <a:pPr marL="857250" marR="0" indent="-857250" algn="l" defTabSz="825500" rtl="0" fontAlgn="auto" latinLnBrk="0" hangingPunct="0">
              <a:lnSpc>
                <a:spcPct val="100000"/>
              </a:lnSpc>
              <a:spcBef>
                <a:spcPts val="0"/>
              </a:spcBef>
              <a:spcAft>
                <a:spcPts val="0"/>
              </a:spcAft>
              <a:buClrTx/>
              <a:buSzTx/>
              <a:buFont typeface="Wingdings" panose="05000000000000000000" pitchFamily="2" charset="2"/>
              <a:buChar char="§"/>
              <a:tabLst/>
            </a:pPr>
            <a:r>
              <a:rPr lang="en-GB" sz="6000" dirty="0"/>
              <a:t>Transportation</a:t>
            </a:r>
            <a:endParaRPr kumimoji="0" lang="en-GB" sz="6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Tree>
    <p:extLst>
      <p:ext uri="{BB962C8B-B14F-4D97-AF65-F5344CB8AC3E}">
        <p14:creationId xmlns:p14="http://schemas.microsoft.com/office/powerpoint/2010/main" val="88102079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3248045" y="161091"/>
            <a:ext cx="17887910"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Applications of IoT in Manufacturing</a:t>
            </a:r>
          </a:p>
        </p:txBody>
      </p:sp>
      <p:sp>
        <p:nvSpPr>
          <p:cNvPr id="4" name="TextBox 3">
            <a:extLst>
              <a:ext uri="{FF2B5EF4-FFF2-40B4-BE49-F238E27FC236}">
                <a16:creationId xmlns:a16="http://schemas.microsoft.com/office/drawing/2014/main" id="{FE530936-5DA0-8978-3D5F-BB9FF7AE496F}"/>
              </a:ext>
            </a:extLst>
          </p:cNvPr>
          <p:cNvSpPr txBox="1"/>
          <p:nvPr/>
        </p:nvSpPr>
        <p:spPr>
          <a:xfrm>
            <a:off x="4550227" y="7791407"/>
            <a:ext cx="15740743"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
        <p:nvSpPr>
          <p:cNvPr id="7" name="TextBox 6">
            <a:extLst>
              <a:ext uri="{FF2B5EF4-FFF2-40B4-BE49-F238E27FC236}">
                <a16:creationId xmlns:a16="http://schemas.microsoft.com/office/drawing/2014/main" id="{0879C35A-32D7-AF45-03C5-4DCB38BD0C57}"/>
              </a:ext>
            </a:extLst>
          </p:cNvPr>
          <p:cNvSpPr txBox="1"/>
          <p:nvPr/>
        </p:nvSpPr>
        <p:spPr>
          <a:xfrm>
            <a:off x="119744" y="3102430"/>
            <a:ext cx="23948570" cy="280076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GB" sz="4400" dirty="0"/>
              <a:t>IoT connects consumers, manufacturers and products. This leads to a new era with a more connected environment. The internet of things is a global technology that is transforming the industry and manufacturing sector. Let us see some of the applications of IoT in manufacturing industry</a:t>
            </a:r>
          </a:p>
        </p:txBody>
      </p:sp>
      <p:sp>
        <p:nvSpPr>
          <p:cNvPr id="9" name="TextBox 8">
            <a:extLst>
              <a:ext uri="{FF2B5EF4-FFF2-40B4-BE49-F238E27FC236}">
                <a16:creationId xmlns:a16="http://schemas.microsoft.com/office/drawing/2014/main" id="{A99FBC38-9E4F-EAA1-BC26-30581EE6DCF3}"/>
              </a:ext>
            </a:extLst>
          </p:cNvPr>
          <p:cNvSpPr txBox="1"/>
          <p:nvPr/>
        </p:nvSpPr>
        <p:spPr>
          <a:xfrm>
            <a:off x="429986" y="7812235"/>
            <a:ext cx="23524027" cy="55092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GB" sz="4400" u="sng" dirty="0"/>
              <a:t>Benefits of IoT in manufacturing</a:t>
            </a:r>
          </a:p>
          <a:p>
            <a:endParaRPr lang="en-GB" sz="4400" dirty="0"/>
          </a:p>
          <a:p>
            <a:pPr marL="571500" indent="-571500" algn="l">
              <a:buFont typeface="Arial" panose="020B0604020202020204" pitchFamily="34" charset="0"/>
              <a:buChar char="•"/>
            </a:pPr>
            <a:r>
              <a:rPr lang="en-GB" sz="4400" dirty="0"/>
              <a:t>IoT recognize manufacturing delays and helps to identify the underlying causes</a:t>
            </a:r>
          </a:p>
          <a:p>
            <a:pPr marL="571500" indent="-571500" algn="l">
              <a:buFont typeface="Arial" panose="020B0604020202020204" pitchFamily="34" charset="0"/>
              <a:buChar char="•"/>
            </a:pPr>
            <a:r>
              <a:rPr lang="en-GB" sz="4400" dirty="0"/>
              <a:t>Production units benefit majorly with automation of various processes in the manufacturing industry. This allows the maximum utilization of raw material and manufacturing components.</a:t>
            </a:r>
          </a:p>
          <a:p>
            <a:pPr marL="571500" indent="-571500" algn="l">
              <a:buFont typeface="Arial" panose="020B0604020202020204" pitchFamily="34" charset="0"/>
              <a:buChar char="•"/>
            </a:pPr>
            <a:r>
              <a:rPr lang="en-GB" sz="4400" dirty="0"/>
              <a:t>IoT leads to better allocation of resources. It allows users to shift their focus on clients and profits rather than worrying about tedious and time consuming tasks</a:t>
            </a:r>
          </a:p>
        </p:txBody>
      </p:sp>
    </p:spTree>
    <p:extLst>
      <p:ext uri="{BB962C8B-B14F-4D97-AF65-F5344CB8AC3E}">
        <p14:creationId xmlns:p14="http://schemas.microsoft.com/office/powerpoint/2010/main" val="130612308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3248045" y="161091"/>
            <a:ext cx="17887910"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Applications of IoT in Manufacturing</a:t>
            </a:r>
          </a:p>
        </p:txBody>
      </p:sp>
      <p:sp>
        <p:nvSpPr>
          <p:cNvPr id="4" name="TextBox 3">
            <a:extLst>
              <a:ext uri="{FF2B5EF4-FFF2-40B4-BE49-F238E27FC236}">
                <a16:creationId xmlns:a16="http://schemas.microsoft.com/office/drawing/2014/main" id="{FE530936-5DA0-8978-3D5F-BB9FF7AE496F}"/>
              </a:ext>
            </a:extLst>
          </p:cNvPr>
          <p:cNvSpPr txBox="1"/>
          <p:nvPr/>
        </p:nvSpPr>
        <p:spPr>
          <a:xfrm>
            <a:off x="4474027" y="7504979"/>
            <a:ext cx="15740743"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
        <p:nvSpPr>
          <p:cNvPr id="7" name="TextBox 6">
            <a:extLst>
              <a:ext uri="{FF2B5EF4-FFF2-40B4-BE49-F238E27FC236}">
                <a16:creationId xmlns:a16="http://schemas.microsoft.com/office/drawing/2014/main" id="{0879C35A-32D7-AF45-03C5-4DCB38BD0C57}"/>
              </a:ext>
            </a:extLst>
          </p:cNvPr>
          <p:cNvSpPr txBox="1"/>
          <p:nvPr/>
        </p:nvSpPr>
        <p:spPr>
          <a:xfrm>
            <a:off x="543260" y="2647611"/>
            <a:ext cx="22806597" cy="48320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742950" indent="-742950" algn="l">
              <a:buAutoNum type="arabicPeriod"/>
            </a:pPr>
            <a:r>
              <a:rPr lang="en-GB" sz="4400" dirty="0"/>
              <a:t>Intelligent product enhancement</a:t>
            </a:r>
          </a:p>
          <a:p>
            <a:pPr algn="l"/>
            <a:endParaRPr lang="en-GB" sz="4400" dirty="0"/>
          </a:p>
          <a:p>
            <a:pPr algn="l"/>
            <a:r>
              <a:rPr lang="en-GB" sz="4400" dirty="0"/>
              <a:t>Similar to the other applications of IoT, IoT in manufacturing also enhances production quality. Previously, the creation of products would require a heavy market research and customer suggestions, with IoT, owners have access to large amounts of data and information. IoT acts as a reliable source of information about any product and hence ensures better profits.</a:t>
            </a:r>
          </a:p>
        </p:txBody>
      </p:sp>
      <p:sp>
        <p:nvSpPr>
          <p:cNvPr id="11" name="TextBox 10">
            <a:extLst>
              <a:ext uri="{FF2B5EF4-FFF2-40B4-BE49-F238E27FC236}">
                <a16:creationId xmlns:a16="http://schemas.microsoft.com/office/drawing/2014/main" id="{ADBEA969-A355-8712-AC6B-FD35BF677833}"/>
              </a:ext>
            </a:extLst>
          </p:cNvPr>
          <p:cNvSpPr txBox="1"/>
          <p:nvPr/>
        </p:nvSpPr>
        <p:spPr>
          <a:xfrm>
            <a:off x="543260" y="8196462"/>
            <a:ext cx="21979283" cy="48320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2. Quality control</a:t>
            </a:r>
          </a:p>
          <a:p>
            <a:endParaRPr lang="en-GB" sz="4400" dirty="0"/>
          </a:p>
          <a:p>
            <a:pPr algn="l"/>
            <a:r>
              <a:rPr lang="en-GB" sz="4400" dirty="0"/>
              <a:t>IoT proposes real-time monitoring of appliances and products in the industry. Manufacturers can predict the breakdown of certain machinery parts and offer solutions instead of waiting for the machine to collapse. IoT benefits systems by monitoring the status of engines, machinery and their mechanism. The automation of certain processes reduces the dependency on manual labour.</a:t>
            </a:r>
          </a:p>
        </p:txBody>
      </p:sp>
    </p:spTree>
    <p:extLst>
      <p:ext uri="{BB962C8B-B14F-4D97-AF65-F5344CB8AC3E}">
        <p14:creationId xmlns:p14="http://schemas.microsoft.com/office/powerpoint/2010/main" val="138653599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3248045" y="161091"/>
            <a:ext cx="17887910"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Applications of IoT in Manufacturing</a:t>
            </a:r>
          </a:p>
        </p:txBody>
      </p:sp>
      <p:sp>
        <p:nvSpPr>
          <p:cNvPr id="4" name="TextBox 3">
            <a:extLst>
              <a:ext uri="{FF2B5EF4-FFF2-40B4-BE49-F238E27FC236}">
                <a16:creationId xmlns:a16="http://schemas.microsoft.com/office/drawing/2014/main" id="{FE530936-5DA0-8978-3D5F-BB9FF7AE496F}"/>
              </a:ext>
            </a:extLst>
          </p:cNvPr>
          <p:cNvSpPr txBox="1"/>
          <p:nvPr/>
        </p:nvSpPr>
        <p:spPr>
          <a:xfrm>
            <a:off x="4550227" y="7791407"/>
            <a:ext cx="15740743"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
        <p:nvSpPr>
          <p:cNvPr id="7" name="TextBox 6">
            <a:extLst>
              <a:ext uri="{FF2B5EF4-FFF2-40B4-BE49-F238E27FC236}">
                <a16:creationId xmlns:a16="http://schemas.microsoft.com/office/drawing/2014/main" id="{0879C35A-32D7-AF45-03C5-4DCB38BD0C57}"/>
              </a:ext>
            </a:extLst>
          </p:cNvPr>
          <p:cNvSpPr txBox="1"/>
          <p:nvPr/>
        </p:nvSpPr>
        <p:spPr>
          <a:xfrm>
            <a:off x="565032" y="3102430"/>
            <a:ext cx="22480025" cy="415498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3. Product safety</a:t>
            </a:r>
          </a:p>
          <a:p>
            <a:endParaRPr lang="en-GB" sz="4400" dirty="0"/>
          </a:p>
          <a:p>
            <a:pPr algn="l"/>
            <a:r>
              <a:rPr lang="en-GB" sz="4400" dirty="0"/>
              <a:t>Despite a complicated set of operations ensuring customer safety, hazards and dangers still find their way into the market. Unknown reasons may cause serious incidents. IoT deploys sensibility, control and management techniques to track such incidents and raise alerts in case of potential threats.</a:t>
            </a:r>
          </a:p>
        </p:txBody>
      </p:sp>
      <p:sp>
        <p:nvSpPr>
          <p:cNvPr id="11" name="TextBox 10">
            <a:extLst>
              <a:ext uri="{FF2B5EF4-FFF2-40B4-BE49-F238E27FC236}">
                <a16:creationId xmlns:a16="http://schemas.microsoft.com/office/drawing/2014/main" id="{ADBEA969-A355-8712-AC6B-FD35BF677833}"/>
              </a:ext>
            </a:extLst>
          </p:cNvPr>
          <p:cNvSpPr txBox="1"/>
          <p:nvPr/>
        </p:nvSpPr>
        <p:spPr>
          <a:xfrm>
            <a:off x="565032" y="8418106"/>
            <a:ext cx="22577997" cy="415498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4. Improved facility service</a:t>
            </a:r>
          </a:p>
          <a:p>
            <a:endParaRPr lang="en-GB" sz="4400" dirty="0"/>
          </a:p>
          <a:p>
            <a:pPr algn="l"/>
            <a:r>
              <a:rPr lang="en-GB" sz="4400" dirty="0"/>
              <a:t>IoT improves the conditions of workplaces and offers safety and security to any typical facility. Safety managers communicate through applications and access real-time information regarding threats and safety events. This allows organizations to monitor events, enhance communication and increase production.</a:t>
            </a:r>
          </a:p>
        </p:txBody>
      </p:sp>
    </p:spTree>
    <p:extLst>
      <p:ext uri="{BB962C8B-B14F-4D97-AF65-F5344CB8AC3E}">
        <p14:creationId xmlns:p14="http://schemas.microsoft.com/office/powerpoint/2010/main" val="38536897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3248045" y="161091"/>
            <a:ext cx="17887910"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Applications of IoT in Manufacturing</a:t>
            </a:r>
          </a:p>
        </p:txBody>
      </p:sp>
      <p:sp>
        <p:nvSpPr>
          <p:cNvPr id="4" name="TextBox 3">
            <a:extLst>
              <a:ext uri="{FF2B5EF4-FFF2-40B4-BE49-F238E27FC236}">
                <a16:creationId xmlns:a16="http://schemas.microsoft.com/office/drawing/2014/main" id="{FE530936-5DA0-8978-3D5F-BB9FF7AE496F}"/>
              </a:ext>
            </a:extLst>
          </p:cNvPr>
          <p:cNvSpPr txBox="1"/>
          <p:nvPr/>
        </p:nvSpPr>
        <p:spPr>
          <a:xfrm>
            <a:off x="4550227" y="7791407"/>
            <a:ext cx="15740743"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
        <p:nvSpPr>
          <p:cNvPr id="7" name="TextBox 6">
            <a:extLst>
              <a:ext uri="{FF2B5EF4-FFF2-40B4-BE49-F238E27FC236}">
                <a16:creationId xmlns:a16="http://schemas.microsoft.com/office/drawing/2014/main" id="{0879C35A-32D7-AF45-03C5-4DCB38BD0C57}"/>
              </a:ext>
            </a:extLst>
          </p:cNvPr>
          <p:cNvSpPr txBox="1"/>
          <p:nvPr/>
        </p:nvSpPr>
        <p:spPr>
          <a:xfrm>
            <a:off x="565032" y="3102430"/>
            <a:ext cx="22480025" cy="48320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5. Predictive maintenance</a:t>
            </a:r>
          </a:p>
          <a:p>
            <a:pPr algn="l"/>
            <a:endParaRPr lang="en-GB" sz="4400" dirty="0"/>
          </a:p>
          <a:p>
            <a:pPr algn="l"/>
            <a:r>
              <a:rPr lang="en-GB" sz="4400" dirty="0"/>
              <a:t>Routine maintenance checks are automated via IoT. IoT sensors monitor the operations and perform data analysis on the real time data in clouds. Predictive maintenance is where the device schedules a routine self maintenance check to keep a track of its functionality. It reports bugs and damages to its authorities who then take actions to fix the ongoing issues.</a:t>
            </a:r>
          </a:p>
        </p:txBody>
      </p:sp>
      <p:sp>
        <p:nvSpPr>
          <p:cNvPr id="11" name="TextBox 10">
            <a:extLst>
              <a:ext uri="{FF2B5EF4-FFF2-40B4-BE49-F238E27FC236}">
                <a16:creationId xmlns:a16="http://schemas.microsoft.com/office/drawing/2014/main" id="{ADBEA969-A355-8712-AC6B-FD35BF677833}"/>
              </a:ext>
            </a:extLst>
          </p:cNvPr>
          <p:cNvSpPr txBox="1"/>
          <p:nvPr/>
        </p:nvSpPr>
        <p:spPr>
          <a:xfrm>
            <a:off x="565032" y="8418106"/>
            <a:ext cx="22577997" cy="415498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6. Supply chain management</a:t>
            </a:r>
          </a:p>
          <a:p>
            <a:pPr algn="l"/>
            <a:endParaRPr lang="en-GB" sz="4400" dirty="0"/>
          </a:p>
          <a:p>
            <a:pPr algn="l"/>
            <a:r>
              <a:rPr lang="en-GB" sz="4400" dirty="0"/>
              <a:t>IoT devices trace and monitor the real-time data incoming from supply chains. Authorities can monitor and control machinery, equipment, and delivery systems from remote locations. Some IoT systems also offer ERP softwares that reduces the need for manually documenting the processes.</a:t>
            </a:r>
          </a:p>
        </p:txBody>
      </p:sp>
    </p:spTree>
    <p:extLst>
      <p:ext uri="{BB962C8B-B14F-4D97-AF65-F5344CB8AC3E}">
        <p14:creationId xmlns:p14="http://schemas.microsoft.com/office/powerpoint/2010/main" val="308912091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3248045" y="161091"/>
            <a:ext cx="17887910"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Applications of IoT in Manufacturing</a:t>
            </a:r>
          </a:p>
        </p:txBody>
      </p:sp>
      <p:sp>
        <p:nvSpPr>
          <p:cNvPr id="4" name="TextBox 3">
            <a:extLst>
              <a:ext uri="{FF2B5EF4-FFF2-40B4-BE49-F238E27FC236}">
                <a16:creationId xmlns:a16="http://schemas.microsoft.com/office/drawing/2014/main" id="{FE530936-5DA0-8978-3D5F-BB9FF7AE496F}"/>
              </a:ext>
            </a:extLst>
          </p:cNvPr>
          <p:cNvSpPr txBox="1"/>
          <p:nvPr/>
        </p:nvSpPr>
        <p:spPr>
          <a:xfrm>
            <a:off x="4550227" y="7791407"/>
            <a:ext cx="15740743"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
        <p:nvSpPr>
          <p:cNvPr id="7" name="TextBox 6">
            <a:extLst>
              <a:ext uri="{FF2B5EF4-FFF2-40B4-BE49-F238E27FC236}">
                <a16:creationId xmlns:a16="http://schemas.microsoft.com/office/drawing/2014/main" id="{0879C35A-32D7-AF45-03C5-4DCB38BD0C57}"/>
              </a:ext>
            </a:extLst>
          </p:cNvPr>
          <p:cNvSpPr txBox="1"/>
          <p:nvPr/>
        </p:nvSpPr>
        <p:spPr>
          <a:xfrm>
            <a:off x="565032" y="3102430"/>
            <a:ext cx="22480025" cy="48320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7. Production flow monitoring</a:t>
            </a:r>
          </a:p>
          <a:p>
            <a:pPr algn="l"/>
            <a:endParaRPr lang="en-GB" sz="4400" dirty="0"/>
          </a:p>
          <a:p>
            <a:pPr algn="l"/>
            <a:r>
              <a:rPr lang="en-GB" sz="4400" dirty="0"/>
              <a:t>One of the important processes in manufacturing is production flow. Manually, it gets difficult to manage and track the production flow. IoT uses sensors that provide the owners with real-time data to monitor the prediction. These sensors give details about the parts of machines and generate service calls when they notice a breakdown or damaged parts.</a:t>
            </a:r>
          </a:p>
        </p:txBody>
      </p:sp>
      <p:sp>
        <p:nvSpPr>
          <p:cNvPr id="11" name="TextBox 10">
            <a:extLst>
              <a:ext uri="{FF2B5EF4-FFF2-40B4-BE49-F238E27FC236}">
                <a16:creationId xmlns:a16="http://schemas.microsoft.com/office/drawing/2014/main" id="{ADBEA969-A355-8712-AC6B-FD35BF677833}"/>
              </a:ext>
            </a:extLst>
          </p:cNvPr>
          <p:cNvSpPr txBox="1"/>
          <p:nvPr/>
        </p:nvSpPr>
        <p:spPr>
          <a:xfrm>
            <a:off x="565032" y="8418106"/>
            <a:ext cx="22577997" cy="415498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8. Smart metering</a:t>
            </a:r>
          </a:p>
          <a:p>
            <a:pPr algn="l"/>
            <a:endParaRPr lang="en-GB" sz="4400" dirty="0"/>
          </a:p>
          <a:p>
            <a:pPr algn="l"/>
            <a:r>
              <a:rPr lang="en-GB" sz="4400" dirty="0"/>
              <a:t>This allows the consumption of resources in a more effective manner and reduces the wastage of these precious resources. Smart meters track the consumption of water, fuels and electricity. They measure the usage of these resources and deploy methods to consume these resources more efficiently.</a:t>
            </a:r>
          </a:p>
        </p:txBody>
      </p:sp>
    </p:spTree>
    <p:extLst>
      <p:ext uri="{BB962C8B-B14F-4D97-AF65-F5344CB8AC3E}">
        <p14:creationId xmlns:p14="http://schemas.microsoft.com/office/powerpoint/2010/main" val="217806078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3248045" y="161091"/>
            <a:ext cx="17887910"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Applications of IoT in Manufacturing</a:t>
            </a:r>
          </a:p>
        </p:txBody>
      </p:sp>
      <p:sp>
        <p:nvSpPr>
          <p:cNvPr id="4" name="TextBox 3">
            <a:extLst>
              <a:ext uri="{FF2B5EF4-FFF2-40B4-BE49-F238E27FC236}">
                <a16:creationId xmlns:a16="http://schemas.microsoft.com/office/drawing/2014/main" id="{FE530936-5DA0-8978-3D5F-BB9FF7AE496F}"/>
              </a:ext>
            </a:extLst>
          </p:cNvPr>
          <p:cNvSpPr txBox="1"/>
          <p:nvPr/>
        </p:nvSpPr>
        <p:spPr>
          <a:xfrm>
            <a:off x="4550227" y="7791407"/>
            <a:ext cx="15740743" cy="10259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a:p>
            <a:pPr marL="0" marR="0" indent="0" algn="ctr" defTabSz="825500" rtl="0" fontAlgn="auto" latinLnBrk="0" hangingPunct="0">
              <a:lnSpc>
                <a:spcPct val="100000"/>
              </a:lnSpc>
              <a:spcBef>
                <a:spcPts val="0"/>
              </a:spcBef>
              <a:spcAft>
                <a:spcPts val="0"/>
              </a:spcAft>
              <a:buClrTx/>
              <a:buSzTx/>
              <a:buFontTx/>
              <a:buNone/>
              <a:tabLst/>
            </a:pPr>
            <a:endParaRPr kumimoji="0" lang="en-GB"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
        <p:nvSpPr>
          <p:cNvPr id="7" name="TextBox 6">
            <a:extLst>
              <a:ext uri="{FF2B5EF4-FFF2-40B4-BE49-F238E27FC236}">
                <a16:creationId xmlns:a16="http://schemas.microsoft.com/office/drawing/2014/main" id="{0879C35A-32D7-AF45-03C5-4DCB38BD0C57}"/>
              </a:ext>
            </a:extLst>
          </p:cNvPr>
          <p:cNvSpPr txBox="1"/>
          <p:nvPr/>
        </p:nvSpPr>
        <p:spPr>
          <a:xfrm>
            <a:off x="565032" y="3102430"/>
            <a:ext cx="22480025" cy="48320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9. Inventory management</a:t>
            </a:r>
          </a:p>
          <a:p>
            <a:pPr algn="l"/>
            <a:endParaRPr lang="en-GB" sz="4400" dirty="0"/>
          </a:p>
          <a:p>
            <a:pPr algn="l"/>
            <a:r>
              <a:rPr lang="en-GB" sz="4400" dirty="0"/>
              <a:t>RFID and IoT can represent inventory management as a seamless and efficient process. Each inventory comes with an RFID tag and each tag generates its own Unique identification (UID). The data that RFID tags collect plays a vital role in running most organisations these days. The systems monitor the output of RFID tags and send notifications to users in case of missing inventory.</a:t>
            </a:r>
          </a:p>
        </p:txBody>
      </p:sp>
      <p:sp>
        <p:nvSpPr>
          <p:cNvPr id="11" name="TextBox 10">
            <a:extLst>
              <a:ext uri="{FF2B5EF4-FFF2-40B4-BE49-F238E27FC236}">
                <a16:creationId xmlns:a16="http://schemas.microsoft.com/office/drawing/2014/main" id="{ADBEA969-A355-8712-AC6B-FD35BF677833}"/>
              </a:ext>
            </a:extLst>
          </p:cNvPr>
          <p:cNvSpPr txBox="1"/>
          <p:nvPr/>
        </p:nvSpPr>
        <p:spPr>
          <a:xfrm>
            <a:off x="565032" y="8418106"/>
            <a:ext cx="22577997" cy="48320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lang="en-GB" sz="4400" dirty="0"/>
              <a:t>10. Digital twins</a:t>
            </a:r>
          </a:p>
          <a:p>
            <a:pPr algn="l"/>
            <a:endParaRPr lang="en-GB" sz="4400" dirty="0"/>
          </a:p>
          <a:p>
            <a:pPr algn="l"/>
            <a:r>
              <a:rPr lang="en-GB" sz="4400" dirty="0"/>
              <a:t>Digital twins is the method of creating exact copies or replicas of actual, hardware devices by using cloud. IoT scientists and IT officials create these models for testing and deploying purposes before they publish the real life model. This technology is now being used in large buildings, construction sites and also in cities.</a:t>
            </a:r>
          </a:p>
        </p:txBody>
      </p:sp>
    </p:spTree>
    <p:extLst>
      <p:ext uri="{BB962C8B-B14F-4D97-AF65-F5344CB8AC3E}">
        <p14:creationId xmlns:p14="http://schemas.microsoft.com/office/powerpoint/2010/main" val="131771979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6282563" y="263417"/>
            <a:ext cx="12474569"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US" dirty="0"/>
              <a:t>IoT-based Smart Farming</a:t>
            </a:r>
          </a:p>
        </p:txBody>
      </p:sp>
      <p:sp>
        <p:nvSpPr>
          <p:cNvPr id="16" name="Rectangle 15"/>
          <p:cNvSpPr/>
          <p:nvPr/>
        </p:nvSpPr>
        <p:spPr>
          <a:xfrm>
            <a:off x="2551565" y="3537040"/>
            <a:ext cx="9867650" cy="3046988"/>
          </a:xfrm>
          <a:prstGeom prst="rect">
            <a:avLst/>
          </a:prstGeom>
        </p:spPr>
        <p:txBody>
          <a:bodyPr wrap="square">
            <a:spAutoFit/>
          </a:bodyPr>
          <a:lstStyle/>
          <a:p>
            <a:pPr algn="l"/>
            <a:r>
              <a:rPr lang="en-US" sz="4800" dirty="0"/>
              <a:t>Utilize wireless IoT applications to collect data regarding the location, well-being, and health of their livestock</a:t>
            </a:r>
          </a:p>
        </p:txBody>
      </p:sp>
      <p:sp>
        <p:nvSpPr>
          <p:cNvPr id="17" name="Rectangle 16"/>
          <p:cNvSpPr/>
          <p:nvPr/>
        </p:nvSpPr>
        <p:spPr>
          <a:xfrm>
            <a:off x="2551564" y="7649620"/>
            <a:ext cx="11279360" cy="3785652"/>
          </a:xfrm>
          <a:prstGeom prst="rect">
            <a:avLst/>
          </a:prstGeom>
        </p:spPr>
        <p:txBody>
          <a:bodyPr wrap="square">
            <a:spAutoFit/>
          </a:bodyPr>
          <a:lstStyle/>
          <a:p>
            <a:pPr algn="l"/>
            <a:r>
              <a:rPr lang="en-US" sz="4800" dirty="0"/>
              <a:t>Monitor pregnant cows: </a:t>
            </a:r>
          </a:p>
          <a:p>
            <a:pPr marL="457200" indent="-457200" algn="l">
              <a:buFont typeface="Arial"/>
              <a:buChar char="•"/>
            </a:pPr>
            <a:r>
              <a:rPr lang="en-US" sz="4800" dirty="0"/>
              <a:t>Sensor powered by battery is expelled when its water breaks. </a:t>
            </a:r>
          </a:p>
          <a:p>
            <a:pPr marL="457200" indent="-457200" algn="l">
              <a:buFont typeface="Arial"/>
              <a:buChar char="•"/>
            </a:pPr>
            <a:r>
              <a:rPr lang="en-US" sz="4800" dirty="0"/>
              <a:t>This sends an information via the Internet to the rancher. </a:t>
            </a:r>
          </a:p>
        </p:txBody>
      </p:sp>
      <p:pic>
        <p:nvPicPr>
          <p:cNvPr id="18" name="Picture 17"/>
          <p:cNvPicPr>
            <a:picLocks noChangeAspect="1"/>
          </p:cNvPicPr>
          <p:nvPr/>
        </p:nvPicPr>
        <p:blipFill rotWithShape="1">
          <a:blip r:embed="rId2"/>
          <a:srcRect b="7857"/>
          <a:stretch/>
        </p:blipFill>
        <p:spPr>
          <a:xfrm>
            <a:off x="15588915" y="4045700"/>
            <a:ext cx="6690052" cy="6638590"/>
          </a:xfrm>
          <a:prstGeom prst="rect">
            <a:avLst/>
          </a:prstGeom>
        </p:spPr>
      </p:pic>
    </p:spTree>
    <p:extLst>
      <p:ext uri="{BB962C8B-B14F-4D97-AF65-F5344CB8AC3E}">
        <p14:creationId xmlns:p14="http://schemas.microsoft.com/office/powerpoint/2010/main" val="54235444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7832584" y="263417"/>
            <a:ext cx="8826134"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US" dirty="0"/>
              <a:t>IoT for the Elderly</a:t>
            </a:r>
          </a:p>
        </p:txBody>
      </p:sp>
      <p:sp>
        <p:nvSpPr>
          <p:cNvPr id="19" name="Rectangle 18"/>
          <p:cNvSpPr/>
          <p:nvPr/>
        </p:nvSpPr>
        <p:spPr>
          <a:xfrm>
            <a:off x="10900673" y="6928976"/>
            <a:ext cx="10616425" cy="4154984"/>
          </a:xfrm>
          <a:prstGeom prst="rect">
            <a:avLst/>
          </a:prstGeom>
        </p:spPr>
        <p:txBody>
          <a:bodyPr wrap="square">
            <a:spAutoFit/>
          </a:bodyPr>
          <a:lstStyle/>
          <a:p>
            <a:pPr marL="457200" indent="-457200" algn="l">
              <a:buFont typeface="Arial"/>
              <a:buChar char="•"/>
            </a:pPr>
            <a:r>
              <a:rPr lang="en-US" sz="4400" dirty="0"/>
              <a:t>With a built-in accelerometer that automatically detects falls</a:t>
            </a:r>
          </a:p>
          <a:p>
            <a:pPr marL="457200" indent="-457200" algn="l">
              <a:buFont typeface="Arial"/>
              <a:buChar char="•"/>
            </a:pPr>
            <a:r>
              <a:rPr lang="en-US" sz="4400" dirty="0"/>
              <a:t>Medication reminder</a:t>
            </a:r>
          </a:p>
          <a:p>
            <a:pPr marL="457200" indent="-457200" algn="l">
              <a:buFont typeface="Arial"/>
              <a:buChar char="•"/>
            </a:pPr>
            <a:r>
              <a:rPr lang="en-US" sz="4400" dirty="0"/>
              <a:t>With a GPS, which allows an emergency operator to locate and provide directions to the individual. </a:t>
            </a:r>
          </a:p>
        </p:txBody>
      </p:sp>
      <p:pic>
        <p:nvPicPr>
          <p:cNvPr id="20" name="Picture 19"/>
          <p:cNvPicPr>
            <a:picLocks noChangeAspect="1"/>
          </p:cNvPicPr>
          <p:nvPr/>
        </p:nvPicPr>
        <p:blipFill>
          <a:blip r:embed="rId2"/>
          <a:stretch>
            <a:fillRect/>
          </a:stretch>
        </p:blipFill>
        <p:spPr>
          <a:xfrm>
            <a:off x="1935795" y="4607905"/>
            <a:ext cx="7703825" cy="5115822"/>
          </a:xfrm>
          <a:prstGeom prst="rect">
            <a:avLst/>
          </a:prstGeom>
        </p:spPr>
      </p:pic>
    </p:spTree>
    <p:extLst>
      <p:ext uri="{BB962C8B-B14F-4D97-AF65-F5344CB8AC3E}">
        <p14:creationId xmlns:p14="http://schemas.microsoft.com/office/powerpoint/2010/main" val="265935180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4693248" y="263417"/>
            <a:ext cx="13899639"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How Does This Impact You?</a:t>
            </a:r>
          </a:p>
        </p:txBody>
      </p:sp>
      <p:pic>
        <p:nvPicPr>
          <p:cNvPr id="2" name="Picture 1"/>
          <p:cNvPicPr>
            <a:picLocks noChangeAspect="1"/>
          </p:cNvPicPr>
          <p:nvPr/>
        </p:nvPicPr>
        <p:blipFill>
          <a:blip r:embed="rId2"/>
          <a:stretch>
            <a:fillRect/>
          </a:stretch>
        </p:blipFill>
        <p:spPr>
          <a:xfrm>
            <a:off x="1074765" y="6080157"/>
            <a:ext cx="10343491" cy="5785658"/>
          </a:xfrm>
          <a:prstGeom prst="rect">
            <a:avLst/>
          </a:prstGeom>
        </p:spPr>
      </p:pic>
      <p:pic>
        <p:nvPicPr>
          <p:cNvPr id="3" name="Picture 2"/>
          <p:cNvPicPr>
            <a:picLocks noChangeAspect="1"/>
          </p:cNvPicPr>
          <p:nvPr/>
        </p:nvPicPr>
        <p:blipFill>
          <a:blip r:embed="rId3"/>
          <a:stretch>
            <a:fillRect/>
          </a:stretch>
        </p:blipFill>
        <p:spPr>
          <a:xfrm>
            <a:off x="16220047" y="3445593"/>
            <a:ext cx="7210425" cy="4191000"/>
          </a:xfrm>
          <a:prstGeom prst="rect">
            <a:avLst/>
          </a:prstGeom>
        </p:spPr>
      </p:pic>
      <p:sp>
        <p:nvSpPr>
          <p:cNvPr id="8" name="Right Arrow 7"/>
          <p:cNvSpPr/>
          <p:nvPr/>
        </p:nvSpPr>
        <p:spPr>
          <a:xfrm rot="20295575">
            <a:off x="10547461" y="4464671"/>
            <a:ext cx="6434700" cy="1463040"/>
          </a:xfrm>
          <a:prstGeom prst="rightArrow">
            <a:avLst>
              <a:gd name="adj1" fmla="val 50000"/>
              <a:gd name="adj2" fmla="val 82955"/>
            </a:avLst>
          </a:prstGeom>
          <a:solidFill>
            <a:schemeClr val="accent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PH" sz="3200" b="0" i="0" u="none" strike="noStrike" cap="none" spc="0" normalizeH="0" baseline="0">
              <a:ln>
                <a:noFill/>
              </a:ln>
              <a:solidFill>
                <a:srgbClr val="FFFFFF"/>
              </a:solidFill>
              <a:effectLst/>
              <a:uFillTx/>
              <a:latin typeface="+mn-lt"/>
              <a:ea typeface="+mn-ea"/>
              <a:cs typeface="+mn-cs"/>
              <a:sym typeface="Helvetica Neue Medium"/>
            </a:endParaRPr>
          </a:p>
        </p:txBody>
      </p:sp>
    </p:spTree>
    <p:extLst>
      <p:ext uri="{BB962C8B-B14F-4D97-AF65-F5344CB8AC3E}">
        <p14:creationId xmlns:p14="http://schemas.microsoft.com/office/powerpoint/2010/main" val="208634606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4214277" y="245532"/>
            <a:ext cx="13899639" cy="1333698"/>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dirty="0"/>
              <a:t>How Does This Impact You?</a:t>
            </a:r>
          </a:p>
        </p:txBody>
      </p:sp>
      <p:sp>
        <p:nvSpPr>
          <p:cNvPr id="8" name="Right Arrow 7"/>
          <p:cNvSpPr/>
          <p:nvPr/>
        </p:nvSpPr>
        <p:spPr>
          <a:xfrm>
            <a:off x="6498073" y="5991706"/>
            <a:ext cx="7856173" cy="1463040"/>
          </a:xfrm>
          <a:prstGeom prst="rightArrow">
            <a:avLst>
              <a:gd name="adj1" fmla="val 50000"/>
              <a:gd name="adj2" fmla="val 82955"/>
            </a:avLst>
          </a:prstGeom>
          <a:solidFill>
            <a:schemeClr val="accent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PH" sz="3200" b="0" i="0" u="none" strike="noStrike" cap="none" spc="0" normalizeH="0" baseline="0">
              <a:ln>
                <a:noFill/>
              </a:ln>
              <a:solidFill>
                <a:srgbClr val="FFFFFF"/>
              </a:solidFill>
              <a:effectLst/>
              <a:uFillTx/>
              <a:latin typeface="+mn-lt"/>
              <a:ea typeface="+mn-ea"/>
              <a:cs typeface="+mn-cs"/>
              <a:sym typeface="Helvetica Neue Medium"/>
            </a:endParaRPr>
          </a:p>
        </p:txBody>
      </p:sp>
      <p:pic>
        <p:nvPicPr>
          <p:cNvPr id="4" name="Picture 3"/>
          <p:cNvPicPr>
            <a:picLocks noChangeAspect="1"/>
          </p:cNvPicPr>
          <p:nvPr/>
        </p:nvPicPr>
        <p:blipFill>
          <a:blip r:embed="rId2"/>
          <a:stretch>
            <a:fillRect/>
          </a:stretch>
        </p:blipFill>
        <p:spPr>
          <a:xfrm>
            <a:off x="2605347" y="4271963"/>
            <a:ext cx="3781481" cy="4502948"/>
          </a:xfrm>
          <a:prstGeom prst="rect">
            <a:avLst/>
          </a:prstGeom>
        </p:spPr>
      </p:pic>
      <p:pic>
        <p:nvPicPr>
          <p:cNvPr id="5" name="Picture 4"/>
          <p:cNvPicPr>
            <a:picLocks noChangeAspect="1"/>
          </p:cNvPicPr>
          <p:nvPr/>
        </p:nvPicPr>
        <p:blipFill>
          <a:blip r:embed="rId3"/>
          <a:stretch>
            <a:fillRect/>
          </a:stretch>
        </p:blipFill>
        <p:spPr>
          <a:xfrm>
            <a:off x="14354246" y="2436958"/>
            <a:ext cx="6279486" cy="10035576"/>
          </a:xfrm>
          <a:prstGeom prst="rect">
            <a:avLst/>
          </a:prstGeom>
        </p:spPr>
      </p:pic>
    </p:spTree>
    <p:extLst>
      <p:ext uri="{BB962C8B-B14F-4D97-AF65-F5344CB8AC3E}">
        <p14:creationId xmlns:p14="http://schemas.microsoft.com/office/powerpoint/2010/main" val="20161633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6230743" y="162669"/>
            <a:ext cx="12029815"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spc="321" dirty="0"/>
              <a:t>Intelligent </a:t>
            </a:r>
            <a:r>
              <a:rPr lang="en-PH" sz="9600" spc="-182" dirty="0"/>
              <a:t>f</a:t>
            </a:r>
            <a:r>
              <a:rPr lang="en-PH" sz="9600" spc="752" dirty="0"/>
              <a:t>ork</a:t>
            </a:r>
            <a:endParaRPr lang="en-PH" sz="9600" dirty="0"/>
          </a:p>
        </p:txBody>
      </p:sp>
      <p:sp>
        <p:nvSpPr>
          <p:cNvPr id="9" name="object 2"/>
          <p:cNvSpPr/>
          <p:nvPr/>
        </p:nvSpPr>
        <p:spPr>
          <a:xfrm>
            <a:off x="727682" y="2339170"/>
            <a:ext cx="22569876" cy="10598066"/>
          </a:xfrm>
          <a:custGeom>
            <a:avLst/>
            <a:gdLst/>
            <a:ahLst/>
            <a:cxnLst/>
            <a:rect l="l" t="t" r="r" b="b"/>
            <a:pathLst>
              <a:path w="20104100" h="11308715">
                <a:moveTo>
                  <a:pt x="0" y="11308556"/>
                </a:moveTo>
                <a:lnTo>
                  <a:pt x="20104099" y="11308556"/>
                </a:lnTo>
                <a:lnTo>
                  <a:pt x="20104099" y="0"/>
                </a:lnTo>
                <a:lnTo>
                  <a:pt x="0" y="0"/>
                </a:lnTo>
                <a:lnTo>
                  <a:pt x="0" y="11308556"/>
                </a:lnTo>
                <a:close/>
              </a:path>
            </a:pathLst>
          </a:custGeom>
          <a:solidFill>
            <a:schemeClr val="tx2">
              <a:lumMod val="20000"/>
              <a:lumOff val="80000"/>
            </a:schemeClr>
          </a:solidFill>
        </p:spPr>
        <p:txBody>
          <a:bodyPr wrap="square" lIns="0" tIns="0" rIns="0" bIns="0" rtlCol="0"/>
          <a:lstStyle/>
          <a:p>
            <a:endParaRPr sz="3638"/>
          </a:p>
        </p:txBody>
      </p:sp>
      <p:sp>
        <p:nvSpPr>
          <p:cNvPr id="17" name="object 5"/>
          <p:cNvSpPr/>
          <p:nvPr/>
        </p:nvSpPr>
        <p:spPr>
          <a:xfrm>
            <a:off x="10363624" y="2693324"/>
            <a:ext cx="13544996" cy="9963451"/>
          </a:xfrm>
          <a:prstGeom prst="rect">
            <a:avLst/>
          </a:prstGeom>
          <a:blipFill>
            <a:blip r:embed="rId2" cstate="print"/>
            <a:stretch>
              <a:fillRect/>
            </a:stretch>
          </a:blipFill>
        </p:spPr>
        <p:txBody>
          <a:bodyPr wrap="square" lIns="0" tIns="0" rIns="0" bIns="0" rtlCol="0"/>
          <a:lstStyle/>
          <a:p>
            <a:endParaRPr sz="3638"/>
          </a:p>
        </p:txBody>
      </p:sp>
      <p:sp>
        <p:nvSpPr>
          <p:cNvPr id="18" name="object 6"/>
          <p:cNvSpPr txBox="1"/>
          <p:nvPr/>
        </p:nvSpPr>
        <p:spPr>
          <a:xfrm>
            <a:off x="1830382" y="4531041"/>
            <a:ext cx="8277348" cy="5650023"/>
          </a:xfrm>
          <a:prstGeom prst="rect">
            <a:avLst/>
          </a:prstGeom>
          <a:solidFill>
            <a:srgbClr val="FFFFFF">
              <a:alpha val="64999"/>
            </a:srgbClr>
          </a:solidFill>
        </p:spPr>
        <p:txBody>
          <a:bodyPr vert="horz" wrap="square" lIns="0" tIns="506745" rIns="0" bIns="0" rtlCol="0">
            <a:spAutoFit/>
          </a:bodyPr>
          <a:lstStyle/>
          <a:p>
            <a:pPr marL="639206" marR="1475565" algn="l">
              <a:lnSpc>
                <a:spcPct val="110800"/>
              </a:lnSpc>
              <a:spcBef>
                <a:spcPts val="3990"/>
              </a:spcBef>
            </a:pPr>
            <a:r>
              <a:rPr sz="3760" spc="158" dirty="0">
                <a:solidFill>
                  <a:srgbClr val="010202"/>
                </a:solidFill>
                <a:latin typeface="Times New Roman"/>
                <a:cs typeface="Times New Roman"/>
              </a:rPr>
              <a:t>The </a:t>
            </a:r>
            <a:r>
              <a:rPr sz="3760" spc="85" dirty="0">
                <a:solidFill>
                  <a:srgbClr val="010202"/>
                </a:solidFill>
                <a:latin typeface="Times New Roman"/>
                <a:cs typeface="Times New Roman"/>
              </a:rPr>
              <a:t>HAPIfork is </a:t>
            </a:r>
            <a:r>
              <a:rPr sz="3760" spc="218" dirty="0">
                <a:solidFill>
                  <a:srgbClr val="010202"/>
                </a:solidFill>
                <a:latin typeface="Times New Roman"/>
                <a:cs typeface="Times New Roman"/>
              </a:rPr>
              <a:t>an</a:t>
            </a:r>
            <a:r>
              <a:rPr sz="3760" spc="-546" dirty="0">
                <a:solidFill>
                  <a:srgbClr val="010202"/>
                </a:solidFill>
                <a:latin typeface="Times New Roman"/>
                <a:cs typeface="Times New Roman"/>
              </a:rPr>
              <a:t> </a:t>
            </a:r>
            <a:r>
              <a:rPr sz="3760" spc="121" dirty="0">
                <a:solidFill>
                  <a:srgbClr val="010202"/>
                </a:solidFill>
                <a:latin typeface="Times New Roman"/>
                <a:cs typeface="Times New Roman"/>
              </a:rPr>
              <a:t>electronic  </a:t>
            </a:r>
            <a:r>
              <a:rPr sz="3760" spc="42" dirty="0">
                <a:solidFill>
                  <a:srgbClr val="010202"/>
                </a:solidFill>
                <a:latin typeface="Times New Roman"/>
                <a:cs typeface="Times New Roman"/>
              </a:rPr>
              <a:t>fork </a:t>
            </a:r>
            <a:r>
              <a:rPr sz="3760" spc="176" dirty="0">
                <a:solidFill>
                  <a:srgbClr val="010202"/>
                </a:solidFill>
                <a:latin typeface="Times New Roman"/>
                <a:cs typeface="Times New Roman"/>
              </a:rPr>
              <a:t>that </a:t>
            </a:r>
            <a:r>
              <a:rPr sz="3760" spc="138" dirty="0">
                <a:solidFill>
                  <a:srgbClr val="010202"/>
                </a:solidFill>
                <a:latin typeface="Times New Roman"/>
                <a:cs typeface="Times New Roman"/>
              </a:rPr>
              <a:t>helps </a:t>
            </a:r>
            <a:r>
              <a:rPr sz="3760" spc="79" dirty="0">
                <a:solidFill>
                  <a:srgbClr val="010202"/>
                </a:solidFill>
                <a:latin typeface="Times New Roman"/>
                <a:cs typeface="Times New Roman"/>
              </a:rPr>
              <a:t>you </a:t>
            </a:r>
            <a:r>
              <a:rPr sz="3760" spc="146" dirty="0">
                <a:solidFill>
                  <a:srgbClr val="010202"/>
                </a:solidFill>
                <a:latin typeface="Times New Roman"/>
                <a:cs typeface="Times New Roman"/>
              </a:rPr>
              <a:t>monitor  </a:t>
            </a:r>
            <a:r>
              <a:rPr sz="3760" spc="200" dirty="0">
                <a:solidFill>
                  <a:srgbClr val="010202"/>
                </a:solidFill>
                <a:latin typeface="Times New Roman"/>
                <a:cs typeface="Times New Roman"/>
              </a:rPr>
              <a:t>and </a:t>
            </a:r>
            <a:r>
              <a:rPr sz="3760" spc="115" dirty="0">
                <a:solidFill>
                  <a:srgbClr val="010202"/>
                </a:solidFill>
                <a:latin typeface="Times New Roman"/>
                <a:cs typeface="Times New Roman"/>
              </a:rPr>
              <a:t>track </a:t>
            </a:r>
            <a:r>
              <a:rPr sz="3760" spc="91" dirty="0">
                <a:solidFill>
                  <a:srgbClr val="010202"/>
                </a:solidFill>
                <a:latin typeface="Times New Roman"/>
                <a:cs typeface="Times New Roman"/>
              </a:rPr>
              <a:t>your </a:t>
            </a:r>
            <a:r>
              <a:rPr sz="3760" spc="158" dirty="0">
                <a:solidFill>
                  <a:srgbClr val="010202"/>
                </a:solidFill>
                <a:latin typeface="Times New Roman"/>
                <a:cs typeface="Times New Roman"/>
              </a:rPr>
              <a:t>eating</a:t>
            </a:r>
            <a:r>
              <a:rPr sz="3760" spc="-557" dirty="0">
                <a:solidFill>
                  <a:srgbClr val="010202"/>
                </a:solidFill>
                <a:latin typeface="Times New Roman"/>
                <a:cs typeface="Times New Roman"/>
              </a:rPr>
              <a:t> </a:t>
            </a:r>
            <a:r>
              <a:rPr sz="3760" spc="103" dirty="0">
                <a:solidFill>
                  <a:srgbClr val="010202"/>
                </a:solidFill>
                <a:latin typeface="Times New Roman"/>
                <a:cs typeface="Times New Roman"/>
              </a:rPr>
              <a:t>habits.</a:t>
            </a:r>
            <a:endParaRPr sz="3760" dirty="0">
              <a:latin typeface="Times New Roman"/>
              <a:cs typeface="Times New Roman"/>
            </a:endParaRPr>
          </a:p>
          <a:p>
            <a:pPr marL="639206" marR="1308447" algn="l">
              <a:lnSpc>
                <a:spcPct val="110800"/>
              </a:lnSpc>
            </a:pPr>
            <a:r>
              <a:rPr sz="3760" spc="121" dirty="0">
                <a:solidFill>
                  <a:srgbClr val="010202"/>
                </a:solidFill>
                <a:latin typeface="Times New Roman"/>
                <a:cs typeface="Times New Roman"/>
              </a:rPr>
              <a:t>It </a:t>
            </a:r>
            <a:r>
              <a:rPr sz="3760" spc="91" dirty="0">
                <a:solidFill>
                  <a:srgbClr val="010202"/>
                </a:solidFill>
                <a:latin typeface="Times New Roman"/>
                <a:cs typeface="Times New Roman"/>
              </a:rPr>
              <a:t>also </a:t>
            </a:r>
            <a:r>
              <a:rPr sz="3760" spc="127" dirty="0">
                <a:solidFill>
                  <a:srgbClr val="010202"/>
                </a:solidFill>
                <a:latin typeface="Times New Roman"/>
                <a:cs typeface="Times New Roman"/>
              </a:rPr>
              <a:t>alerts </a:t>
            </a:r>
            <a:r>
              <a:rPr sz="3760" spc="79" dirty="0">
                <a:solidFill>
                  <a:srgbClr val="010202"/>
                </a:solidFill>
                <a:latin typeface="Times New Roman"/>
                <a:cs typeface="Times New Roman"/>
              </a:rPr>
              <a:t>you with </a:t>
            </a:r>
            <a:r>
              <a:rPr sz="3760" spc="170" dirty="0">
                <a:solidFill>
                  <a:srgbClr val="010202"/>
                </a:solidFill>
                <a:latin typeface="Times New Roman"/>
                <a:cs typeface="Times New Roman"/>
              </a:rPr>
              <a:t>the </a:t>
            </a:r>
            <a:r>
              <a:rPr sz="3760" spc="127" dirty="0">
                <a:solidFill>
                  <a:srgbClr val="010202"/>
                </a:solidFill>
                <a:latin typeface="Times New Roman"/>
                <a:cs typeface="Times New Roman"/>
              </a:rPr>
              <a:t>help  </a:t>
            </a:r>
            <a:r>
              <a:rPr sz="3760" spc="18" dirty="0">
                <a:solidFill>
                  <a:srgbClr val="010202"/>
                </a:solidFill>
                <a:latin typeface="Times New Roman"/>
                <a:cs typeface="Times New Roman"/>
              </a:rPr>
              <a:t>of </a:t>
            </a:r>
            <a:r>
              <a:rPr sz="3760" spc="127" dirty="0">
                <a:solidFill>
                  <a:srgbClr val="010202"/>
                </a:solidFill>
                <a:latin typeface="Times New Roman"/>
                <a:cs typeface="Times New Roman"/>
              </a:rPr>
              <a:t>indicator </a:t>
            </a:r>
            <a:r>
              <a:rPr sz="3760" spc="146" dirty="0">
                <a:solidFill>
                  <a:srgbClr val="010202"/>
                </a:solidFill>
                <a:latin typeface="Times New Roman"/>
                <a:cs typeface="Times New Roman"/>
              </a:rPr>
              <a:t>lights </a:t>
            </a:r>
            <a:r>
              <a:rPr sz="3760" spc="200" dirty="0">
                <a:solidFill>
                  <a:srgbClr val="010202"/>
                </a:solidFill>
                <a:latin typeface="Times New Roman"/>
                <a:cs typeface="Times New Roman"/>
              </a:rPr>
              <a:t>and </a:t>
            </a:r>
            <a:r>
              <a:rPr sz="3760" spc="158" dirty="0">
                <a:solidFill>
                  <a:srgbClr val="010202"/>
                </a:solidFill>
                <a:latin typeface="Times New Roman"/>
                <a:cs typeface="Times New Roman"/>
              </a:rPr>
              <a:t>gentle  </a:t>
            </a:r>
            <a:r>
              <a:rPr sz="3760" spc="133" dirty="0">
                <a:solidFill>
                  <a:srgbClr val="010202"/>
                </a:solidFill>
                <a:latin typeface="Times New Roman"/>
                <a:cs typeface="Times New Roman"/>
              </a:rPr>
              <a:t>vibrations </a:t>
            </a:r>
            <a:r>
              <a:rPr sz="3760" spc="115" dirty="0">
                <a:solidFill>
                  <a:srgbClr val="010202"/>
                </a:solidFill>
                <a:latin typeface="Times New Roman"/>
                <a:cs typeface="Times New Roman"/>
              </a:rPr>
              <a:t>when </a:t>
            </a:r>
            <a:r>
              <a:rPr sz="3760" spc="79" dirty="0">
                <a:solidFill>
                  <a:srgbClr val="010202"/>
                </a:solidFill>
                <a:latin typeface="Times New Roman"/>
                <a:cs typeface="Times New Roman"/>
              </a:rPr>
              <a:t>you </a:t>
            </a:r>
            <a:r>
              <a:rPr sz="3760" spc="133" dirty="0">
                <a:solidFill>
                  <a:srgbClr val="010202"/>
                </a:solidFill>
                <a:latin typeface="Times New Roman"/>
                <a:cs typeface="Times New Roman"/>
              </a:rPr>
              <a:t>are</a:t>
            </a:r>
            <a:r>
              <a:rPr sz="3760" spc="-491" dirty="0">
                <a:solidFill>
                  <a:srgbClr val="010202"/>
                </a:solidFill>
                <a:latin typeface="Times New Roman"/>
                <a:cs typeface="Times New Roman"/>
              </a:rPr>
              <a:t> </a:t>
            </a:r>
            <a:r>
              <a:rPr sz="3760" spc="158" dirty="0">
                <a:solidFill>
                  <a:srgbClr val="010202"/>
                </a:solidFill>
                <a:latin typeface="Times New Roman"/>
                <a:cs typeface="Times New Roman"/>
              </a:rPr>
              <a:t>eating  </a:t>
            </a:r>
            <a:r>
              <a:rPr sz="3760" spc="133" dirty="0">
                <a:solidFill>
                  <a:srgbClr val="010202"/>
                </a:solidFill>
                <a:latin typeface="Times New Roman"/>
                <a:cs typeface="Times New Roman"/>
              </a:rPr>
              <a:t>too</a:t>
            </a:r>
            <a:r>
              <a:rPr sz="3760" spc="-36" dirty="0">
                <a:solidFill>
                  <a:srgbClr val="010202"/>
                </a:solidFill>
                <a:latin typeface="Times New Roman"/>
                <a:cs typeface="Times New Roman"/>
              </a:rPr>
              <a:t> </a:t>
            </a:r>
            <a:r>
              <a:rPr sz="3760" spc="42" dirty="0">
                <a:solidFill>
                  <a:srgbClr val="010202"/>
                </a:solidFill>
                <a:latin typeface="Times New Roman"/>
                <a:cs typeface="Times New Roman"/>
              </a:rPr>
              <a:t>fast.</a:t>
            </a:r>
            <a:endParaRPr sz="3760" dirty="0">
              <a:latin typeface="Times New Roman"/>
              <a:cs typeface="Times New Roman"/>
            </a:endParaRPr>
          </a:p>
        </p:txBody>
      </p:sp>
    </p:spTree>
    <p:extLst>
      <p:ext uri="{BB962C8B-B14F-4D97-AF65-F5344CB8AC3E}">
        <p14:creationId xmlns:p14="http://schemas.microsoft.com/office/powerpoint/2010/main" val="213157727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7492"/>
            <a:ext cx="3900107" cy="410369"/>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rPr dirty="0"/>
              <a:t>CENTRO ESCLAR UNIVERSITY</a:t>
            </a:r>
          </a:p>
        </p:txBody>
      </p:sp>
      <p:sp>
        <p:nvSpPr>
          <p:cNvPr id="15" name="FIRST TOPIC TITLE"/>
          <p:cNvSpPr txBox="1"/>
          <p:nvPr/>
        </p:nvSpPr>
        <p:spPr>
          <a:xfrm>
            <a:off x="5847470" y="242221"/>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spc="758" dirty="0"/>
              <a:t>Smart </a:t>
            </a:r>
            <a:r>
              <a:rPr lang="en-PH" sz="9600" spc="496" dirty="0"/>
              <a:t>Tooth</a:t>
            </a:r>
            <a:r>
              <a:rPr lang="en-PH" sz="9600" spc="-1310" dirty="0"/>
              <a:t> </a:t>
            </a:r>
            <a:r>
              <a:rPr lang="en-PH" sz="9600" spc="564" dirty="0"/>
              <a:t>Brush</a:t>
            </a:r>
            <a:endParaRPr lang="en-PH" sz="9600" dirty="0"/>
          </a:p>
        </p:txBody>
      </p:sp>
      <p:sp>
        <p:nvSpPr>
          <p:cNvPr id="19" name="object 2"/>
          <p:cNvSpPr/>
          <p:nvPr/>
        </p:nvSpPr>
        <p:spPr>
          <a:xfrm>
            <a:off x="687487" y="2373809"/>
            <a:ext cx="23079969" cy="10538732"/>
          </a:xfrm>
          <a:prstGeom prst="rect">
            <a:avLst/>
          </a:prstGeom>
          <a:blipFill>
            <a:blip r:embed="rId2" cstate="print"/>
            <a:stretch>
              <a:fillRect/>
            </a:stretch>
          </a:blipFill>
        </p:spPr>
        <p:txBody>
          <a:bodyPr wrap="square" lIns="0" tIns="0" rIns="0" bIns="0" rtlCol="0"/>
          <a:lstStyle/>
          <a:p>
            <a:endParaRPr sz="3638"/>
          </a:p>
        </p:txBody>
      </p:sp>
      <p:sp>
        <p:nvSpPr>
          <p:cNvPr id="24" name="object 5"/>
          <p:cNvSpPr txBox="1"/>
          <p:nvPr/>
        </p:nvSpPr>
        <p:spPr>
          <a:xfrm>
            <a:off x="2045657" y="3816147"/>
            <a:ext cx="8277348" cy="5977998"/>
          </a:xfrm>
          <a:prstGeom prst="rect">
            <a:avLst/>
          </a:prstGeom>
          <a:solidFill>
            <a:srgbClr val="FFFFFF">
              <a:alpha val="64999"/>
            </a:srgbClr>
          </a:solidFill>
        </p:spPr>
        <p:txBody>
          <a:bodyPr vert="horz" wrap="square" lIns="0" tIns="506745" rIns="0" bIns="0" rtlCol="0">
            <a:spAutoFit/>
          </a:bodyPr>
          <a:lstStyle/>
          <a:p>
            <a:pPr marL="639206" marR="1097432" algn="l">
              <a:lnSpc>
                <a:spcPct val="110800"/>
              </a:lnSpc>
              <a:spcBef>
                <a:spcPts val="3990"/>
              </a:spcBef>
            </a:pPr>
            <a:r>
              <a:rPr sz="5400" spc="158" dirty="0">
                <a:solidFill>
                  <a:srgbClr val="010202"/>
                </a:solidFill>
                <a:latin typeface="Times New Roman"/>
                <a:cs typeface="Times New Roman"/>
              </a:rPr>
              <a:t>The </a:t>
            </a:r>
            <a:r>
              <a:rPr sz="5400" spc="85" dirty="0">
                <a:solidFill>
                  <a:srgbClr val="010202"/>
                </a:solidFill>
                <a:latin typeface="Times New Roman"/>
                <a:cs typeface="Times New Roman"/>
              </a:rPr>
              <a:t>Beam </a:t>
            </a:r>
            <a:r>
              <a:rPr sz="5400" spc="97" dirty="0">
                <a:solidFill>
                  <a:srgbClr val="010202"/>
                </a:solidFill>
                <a:latin typeface="Times New Roman"/>
                <a:cs typeface="Times New Roman"/>
              </a:rPr>
              <a:t>Brush </a:t>
            </a:r>
            <a:r>
              <a:rPr sz="5400" spc="85" dirty="0">
                <a:solidFill>
                  <a:srgbClr val="010202"/>
                </a:solidFill>
                <a:latin typeface="Times New Roman"/>
                <a:cs typeface="Times New Roman"/>
              </a:rPr>
              <a:t>is </a:t>
            </a:r>
            <a:r>
              <a:rPr sz="5400" spc="170" dirty="0">
                <a:solidFill>
                  <a:srgbClr val="010202"/>
                </a:solidFill>
                <a:latin typeface="Times New Roman"/>
                <a:cs typeface="Times New Roman"/>
              </a:rPr>
              <a:t>a</a:t>
            </a:r>
            <a:r>
              <a:rPr sz="5400" spc="-649" dirty="0">
                <a:solidFill>
                  <a:srgbClr val="010202"/>
                </a:solidFill>
                <a:latin typeface="Times New Roman"/>
                <a:cs typeface="Times New Roman"/>
              </a:rPr>
              <a:t> </a:t>
            </a:r>
            <a:r>
              <a:rPr sz="5400" spc="164" dirty="0">
                <a:solidFill>
                  <a:srgbClr val="010202"/>
                </a:solidFill>
                <a:latin typeface="Times New Roman"/>
                <a:cs typeface="Times New Roman"/>
              </a:rPr>
              <a:t>connected  toothbrush </a:t>
            </a:r>
            <a:r>
              <a:rPr sz="5400" spc="176" dirty="0">
                <a:solidFill>
                  <a:srgbClr val="010202"/>
                </a:solidFill>
                <a:latin typeface="Times New Roman"/>
                <a:cs typeface="Times New Roman"/>
              </a:rPr>
              <a:t>that </a:t>
            </a:r>
            <a:r>
              <a:rPr sz="5400" spc="188" dirty="0">
                <a:solidFill>
                  <a:srgbClr val="010202"/>
                </a:solidFill>
                <a:latin typeface="Times New Roman"/>
                <a:cs typeface="Times New Roman"/>
              </a:rPr>
              <a:t>engages </a:t>
            </a:r>
            <a:r>
              <a:rPr sz="5400" spc="164" dirty="0">
                <a:solidFill>
                  <a:srgbClr val="010202"/>
                </a:solidFill>
                <a:latin typeface="Times New Roman"/>
                <a:cs typeface="Times New Roman"/>
              </a:rPr>
              <a:t>users  </a:t>
            </a:r>
            <a:r>
              <a:rPr sz="5400" spc="79" dirty="0">
                <a:solidFill>
                  <a:srgbClr val="010202"/>
                </a:solidFill>
                <a:latin typeface="Times New Roman"/>
                <a:cs typeface="Times New Roman"/>
              </a:rPr>
              <a:t>with </a:t>
            </a:r>
            <a:r>
              <a:rPr sz="5400" spc="133" dirty="0">
                <a:solidFill>
                  <a:srgbClr val="010202"/>
                </a:solidFill>
                <a:latin typeface="Times New Roman"/>
                <a:cs typeface="Times New Roman"/>
              </a:rPr>
              <a:t>their </a:t>
            </a:r>
            <a:r>
              <a:rPr sz="5400" spc="85" dirty="0">
                <a:solidFill>
                  <a:srgbClr val="010202"/>
                </a:solidFill>
                <a:latin typeface="Times New Roman"/>
                <a:cs typeface="Times New Roman"/>
              </a:rPr>
              <a:t>daily </a:t>
            </a:r>
            <a:r>
              <a:rPr sz="5400" spc="138" dirty="0">
                <a:solidFill>
                  <a:srgbClr val="010202"/>
                </a:solidFill>
                <a:latin typeface="Times New Roman"/>
                <a:cs typeface="Times New Roman"/>
              </a:rPr>
              <a:t>hygiene</a:t>
            </a:r>
            <a:r>
              <a:rPr sz="5400" spc="-473" dirty="0">
                <a:solidFill>
                  <a:srgbClr val="010202"/>
                </a:solidFill>
                <a:latin typeface="Times New Roman"/>
                <a:cs typeface="Times New Roman"/>
              </a:rPr>
              <a:t> </a:t>
            </a:r>
            <a:r>
              <a:rPr sz="5400" spc="85" dirty="0">
                <a:solidFill>
                  <a:srgbClr val="010202"/>
                </a:solidFill>
                <a:latin typeface="Times New Roman"/>
                <a:cs typeface="Times New Roman"/>
              </a:rPr>
              <a:t>routine.</a:t>
            </a:r>
            <a:endParaRPr sz="5400" dirty="0">
              <a:latin typeface="Times New Roman"/>
              <a:cs typeface="Times New Roman"/>
            </a:endParaRPr>
          </a:p>
        </p:txBody>
      </p:sp>
    </p:spTree>
    <p:extLst>
      <p:ext uri="{BB962C8B-B14F-4D97-AF65-F5344CB8AC3E}">
        <p14:creationId xmlns:p14="http://schemas.microsoft.com/office/powerpoint/2010/main" val="228048594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7280882" y="140306"/>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spc="758" dirty="0">
                <a:solidFill>
                  <a:srgbClr val="002060"/>
                </a:solidFill>
              </a:rPr>
              <a:t>Smart </a:t>
            </a:r>
            <a:r>
              <a:rPr lang="en-PH" sz="9600" spc="364" dirty="0">
                <a:solidFill>
                  <a:srgbClr val="002060"/>
                </a:solidFill>
              </a:rPr>
              <a:t>Egg</a:t>
            </a:r>
            <a:r>
              <a:rPr lang="en-PH" sz="9600" spc="-1346" dirty="0">
                <a:solidFill>
                  <a:srgbClr val="002060"/>
                </a:solidFill>
              </a:rPr>
              <a:t> </a:t>
            </a:r>
            <a:r>
              <a:rPr lang="en-PH" sz="9600" spc="406" dirty="0">
                <a:solidFill>
                  <a:srgbClr val="002060"/>
                </a:solidFill>
              </a:rPr>
              <a:t>Tray</a:t>
            </a:r>
            <a:endParaRPr lang="en-PH" sz="9600" dirty="0">
              <a:solidFill>
                <a:srgbClr val="002060"/>
              </a:solidFill>
            </a:endParaRPr>
          </a:p>
        </p:txBody>
      </p:sp>
      <p:sp>
        <p:nvSpPr>
          <p:cNvPr id="14" name="object 2"/>
          <p:cNvSpPr/>
          <p:nvPr/>
        </p:nvSpPr>
        <p:spPr>
          <a:xfrm>
            <a:off x="1213657" y="2462169"/>
            <a:ext cx="22028728" cy="10593838"/>
          </a:xfrm>
          <a:prstGeom prst="rect">
            <a:avLst/>
          </a:prstGeom>
          <a:blipFill>
            <a:blip r:embed="rId2" cstate="print"/>
            <a:stretch>
              <a:fillRect/>
            </a:stretch>
          </a:blipFill>
        </p:spPr>
        <p:txBody>
          <a:bodyPr wrap="square" lIns="0" tIns="0" rIns="0" bIns="0" rtlCol="0"/>
          <a:lstStyle/>
          <a:p>
            <a:endParaRPr sz="3638"/>
          </a:p>
        </p:txBody>
      </p:sp>
      <p:sp>
        <p:nvSpPr>
          <p:cNvPr id="17" name="object 4"/>
          <p:cNvSpPr txBox="1"/>
          <p:nvPr/>
        </p:nvSpPr>
        <p:spPr>
          <a:xfrm>
            <a:off x="2529020" y="3326966"/>
            <a:ext cx="8277348" cy="6900430"/>
          </a:xfrm>
          <a:prstGeom prst="rect">
            <a:avLst/>
          </a:prstGeom>
          <a:solidFill>
            <a:srgbClr val="FFFFFF">
              <a:alpha val="64999"/>
            </a:srgbClr>
          </a:solidFill>
        </p:spPr>
        <p:txBody>
          <a:bodyPr vert="horz" wrap="square" lIns="0" tIns="506745" rIns="0" bIns="0" rtlCol="0">
            <a:spAutoFit/>
          </a:bodyPr>
          <a:lstStyle/>
          <a:p>
            <a:pPr marL="639206" marR="627654" algn="l">
              <a:lnSpc>
                <a:spcPct val="110800"/>
              </a:lnSpc>
              <a:spcBef>
                <a:spcPts val="3990"/>
              </a:spcBef>
            </a:pPr>
            <a:r>
              <a:rPr sz="5400" spc="109" dirty="0">
                <a:solidFill>
                  <a:srgbClr val="010202"/>
                </a:solidFill>
                <a:latin typeface="Times New Roman"/>
                <a:cs typeface="Times New Roman"/>
              </a:rPr>
              <a:t>Egg </a:t>
            </a:r>
            <a:r>
              <a:rPr sz="5400" spc="133" dirty="0">
                <a:solidFill>
                  <a:srgbClr val="010202"/>
                </a:solidFill>
                <a:latin typeface="Times New Roman"/>
                <a:cs typeface="Times New Roman"/>
              </a:rPr>
              <a:t>Minder </a:t>
            </a:r>
            <a:r>
              <a:rPr sz="5400" spc="138" dirty="0">
                <a:solidFill>
                  <a:srgbClr val="010202"/>
                </a:solidFill>
                <a:latin typeface="Times New Roman"/>
                <a:cs typeface="Times New Roman"/>
              </a:rPr>
              <a:t>syncs </a:t>
            </a:r>
            <a:r>
              <a:rPr sz="5400" spc="79" dirty="0">
                <a:solidFill>
                  <a:srgbClr val="010202"/>
                </a:solidFill>
                <a:latin typeface="Times New Roman"/>
                <a:cs typeface="Times New Roman"/>
              </a:rPr>
              <a:t>with </a:t>
            </a:r>
            <a:r>
              <a:rPr sz="5400" spc="91" dirty="0">
                <a:solidFill>
                  <a:srgbClr val="010202"/>
                </a:solidFill>
                <a:latin typeface="Times New Roman"/>
                <a:cs typeface="Times New Roman"/>
              </a:rPr>
              <a:t>your  </a:t>
            </a:r>
            <a:r>
              <a:rPr sz="5400" spc="176" dirty="0">
                <a:solidFill>
                  <a:srgbClr val="010202"/>
                </a:solidFill>
                <a:latin typeface="Times New Roman"/>
                <a:cs typeface="Times New Roman"/>
              </a:rPr>
              <a:t>smartphone </a:t>
            </a:r>
            <a:r>
              <a:rPr sz="5400" spc="138" dirty="0">
                <a:solidFill>
                  <a:srgbClr val="010202"/>
                </a:solidFill>
                <a:latin typeface="Times New Roman"/>
                <a:cs typeface="Times New Roman"/>
              </a:rPr>
              <a:t>to </a:t>
            </a:r>
            <a:r>
              <a:rPr sz="5400" spc="79" dirty="0">
                <a:solidFill>
                  <a:srgbClr val="010202"/>
                </a:solidFill>
                <a:latin typeface="Times New Roman"/>
                <a:cs typeface="Times New Roman"/>
              </a:rPr>
              <a:t>tell you </a:t>
            </a:r>
            <a:r>
              <a:rPr sz="5400" spc="55" dirty="0">
                <a:solidFill>
                  <a:srgbClr val="010202"/>
                </a:solidFill>
                <a:latin typeface="Times New Roman"/>
                <a:cs typeface="Times New Roman"/>
              </a:rPr>
              <a:t>how </a:t>
            </a:r>
            <a:r>
              <a:rPr sz="5400" spc="158" dirty="0">
                <a:solidFill>
                  <a:srgbClr val="010202"/>
                </a:solidFill>
                <a:latin typeface="Times New Roman"/>
                <a:cs typeface="Times New Roman"/>
              </a:rPr>
              <a:t>many  </a:t>
            </a:r>
            <a:r>
              <a:rPr sz="5400" spc="176" dirty="0">
                <a:solidFill>
                  <a:srgbClr val="010202"/>
                </a:solidFill>
                <a:latin typeface="Times New Roman"/>
                <a:cs typeface="Times New Roman"/>
              </a:rPr>
              <a:t>eggs </a:t>
            </a:r>
            <a:r>
              <a:rPr sz="5400" spc="-24" dirty="0">
                <a:solidFill>
                  <a:srgbClr val="010202"/>
                </a:solidFill>
                <a:latin typeface="Times New Roman"/>
                <a:cs typeface="Times New Roman"/>
              </a:rPr>
              <a:t>you’ve </a:t>
            </a:r>
            <a:r>
              <a:rPr sz="5400" spc="176" dirty="0">
                <a:solidFill>
                  <a:srgbClr val="010202"/>
                </a:solidFill>
                <a:latin typeface="Times New Roman"/>
                <a:cs typeface="Times New Roman"/>
              </a:rPr>
              <a:t>got at </a:t>
            </a:r>
            <a:r>
              <a:rPr sz="5400" spc="164" dirty="0">
                <a:solidFill>
                  <a:srgbClr val="010202"/>
                </a:solidFill>
                <a:latin typeface="Times New Roman"/>
                <a:cs typeface="Times New Roman"/>
              </a:rPr>
              <a:t>home </a:t>
            </a:r>
            <a:r>
              <a:rPr sz="5400" spc="152" dirty="0">
                <a:solidFill>
                  <a:srgbClr val="010202"/>
                </a:solidFill>
                <a:latin typeface="Times New Roman"/>
                <a:cs typeface="Times New Roman"/>
              </a:rPr>
              <a:t>(up </a:t>
            </a:r>
            <a:r>
              <a:rPr sz="5400" spc="138" dirty="0">
                <a:solidFill>
                  <a:srgbClr val="010202"/>
                </a:solidFill>
                <a:latin typeface="Times New Roman"/>
                <a:cs typeface="Times New Roman"/>
              </a:rPr>
              <a:t>to </a:t>
            </a:r>
            <a:r>
              <a:rPr sz="5400" spc="-176" dirty="0">
                <a:solidFill>
                  <a:srgbClr val="010202"/>
                </a:solidFill>
                <a:latin typeface="Times New Roman"/>
                <a:cs typeface="Times New Roman"/>
              </a:rPr>
              <a:t>14  </a:t>
            </a:r>
            <a:r>
              <a:rPr sz="5400" spc="138" dirty="0">
                <a:solidFill>
                  <a:srgbClr val="010202"/>
                </a:solidFill>
                <a:latin typeface="Times New Roman"/>
                <a:cs typeface="Times New Roman"/>
              </a:rPr>
              <a:t>eggs)</a:t>
            </a:r>
            <a:r>
              <a:rPr sz="5400" spc="-49" dirty="0">
                <a:solidFill>
                  <a:srgbClr val="010202"/>
                </a:solidFill>
                <a:latin typeface="Times New Roman"/>
                <a:cs typeface="Times New Roman"/>
              </a:rPr>
              <a:t> </a:t>
            </a:r>
            <a:r>
              <a:rPr sz="5400" spc="200" dirty="0">
                <a:solidFill>
                  <a:srgbClr val="010202"/>
                </a:solidFill>
                <a:latin typeface="Times New Roman"/>
                <a:cs typeface="Times New Roman"/>
              </a:rPr>
              <a:t>and</a:t>
            </a:r>
            <a:r>
              <a:rPr sz="5400" spc="-49" dirty="0">
                <a:solidFill>
                  <a:srgbClr val="010202"/>
                </a:solidFill>
                <a:latin typeface="Times New Roman"/>
                <a:cs typeface="Times New Roman"/>
              </a:rPr>
              <a:t> </a:t>
            </a:r>
            <a:r>
              <a:rPr sz="5400" spc="115" dirty="0">
                <a:solidFill>
                  <a:srgbClr val="010202"/>
                </a:solidFill>
                <a:latin typeface="Times New Roman"/>
                <a:cs typeface="Times New Roman"/>
              </a:rPr>
              <a:t>when</a:t>
            </a:r>
            <a:r>
              <a:rPr sz="5400" spc="-49" dirty="0">
                <a:solidFill>
                  <a:srgbClr val="010202"/>
                </a:solidFill>
                <a:latin typeface="Times New Roman"/>
                <a:cs typeface="Times New Roman"/>
              </a:rPr>
              <a:t> </a:t>
            </a:r>
            <a:r>
              <a:rPr sz="5400" spc="36" dirty="0">
                <a:solidFill>
                  <a:srgbClr val="010202"/>
                </a:solidFill>
                <a:latin typeface="Times New Roman"/>
                <a:cs typeface="Times New Roman"/>
              </a:rPr>
              <a:t>they’re</a:t>
            </a:r>
            <a:r>
              <a:rPr sz="5400" spc="-42" dirty="0">
                <a:solidFill>
                  <a:srgbClr val="010202"/>
                </a:solidFill>
                <a:latin typeface="Times New Roman"/>
                <a:cs typeface="Times New Roman"/>
              </a:rPr>
              <a:t> </a:t>
            </a:r>
            <a:r>
              <a:rPr sz="5400" spc="170" dirty="0">
                <a:solidFill>
                  <a:srgbClr val="010202"/>
                </a:solidFill>
                <a:latin typeface="Times New Roman"/>
                <a:cs typeface="Times New Roman"/>
              </a:rPr>
              <a:t>going</a:t>
            </a:r>
            <a:r>
              <a:rPr sz="5400" spc="-49" dirty="0">
                <a:solidFill>
                  <a:srgbClr val="010202"/>
                </a:solidFill>
                <a:latin typeface="Times New Roman"/>
                <a:cs typeface="Times New Roman"/>
              </a:rPr>
              <a:t> </a:t>
            </a:r>
            <a:r>
              <a:rPr sz="5400" spc="73" dirty="0">
                <a:solidFill>
                  <a:srgbClr val="010202"/>
                </a:solidFill>
                <a:latin typeface="Times New Roman"/>
                <a:cs typeface="Times New Roman"/>
              </a:rPr>
              <a:t>bad.</a:t>
            </a:r>
            <a:endParaRPr sz="5400" dirty="0">
              <a:latin typeface="Times New Roman"/>
              <a:cs typeface="Times New Roman"/>
            </a:endParaRPr>
          </a:p>
        </p:txBody>
      </p:sp>
    </p:spTree>
    <p:extLst>
      <p:ext uri="{BB962C8B-B14F-4D97-AF65-F5344CB8AC3E}">
        <p14:creationId xmlns:p14="http://schemas.microsoft.com/office/powerpoint/2010/main" val="35572207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901121" y="242221"/>
            <a:ext cx="12689060" cy="1333698"/>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r>
              <a:rPr lang="en-PH" b="0" dirty="0"/>
              <a:t>IoT business opportunities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3311" y="3886259"/>
            <a:ext cx="13242175" cy="8259807"/>
          </a:xfrm>
          <a:prstGeom prst="rect">
            <a:avLst/>
          </a:prstGeom>
        </p:spPr>
      </p:pic>
    </p:spTree>
    <p:extLst>
      <p:ext uri="{BB962C8B-B14F-4D97-AF65-F5344CB8AC3E}">
        <p14:creationId xmlns:p14="http://schemas.microsoft.com/office/powerpoint/2010/main" val="191132279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077414" y="144046"/>
            <a:ext cx="15013061"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Social Internet of Things</a:t>
            </a:r>
          </a:p>
        </p:txBody>
      </p:sp>
      <p:sp>
        <p:nvSpPr>
          <p:cNvPr id="16" name="Content Placeholder 2"/>
          <p:cNvSpPr txBox="1">
            <a:spLocks/>
          </p:cNvSpPr>
          <p:nvPr/>
        </p:nvSpPr>
        <p:spPr>
          <a:xfrm>
            <a:off x="1719278" y="4849532"/>
            <a:ext cx="21729332" cy="6711096"/>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algn="ctr" hangingPunct="1">
              <a:buNone/>
            </a:pPr>
            <a:r>
              <a:rPr lang="en-GB" sz="4800" dirty="0"/>
              <a:t>Social Internet of things (SIoT) is a new kind of IoT that focuses the importance of social interaction and relationship between IoT devices</a:t>
            </a:r>
          </a:p>
          <a:p>
            <a:pPr marL="0" indent="0" algn="ctr" hangingPunct="1">
              <a:buNone/>
            </a:pPr>
            <a:endParaRPr lang="en-GB" sz="4800" dirty="0"/>
          </a:p>
          <a:p>
            <a:pPr marL="0" indent="0" algn="ctr" hangingPunct="1">
              <a:buNone/>
            </a:pPr>
            <a:r>
              <a:rPr lang="en-GB" sz="4800" dirty="0"/>
              <a:t>IoT is passive and SIoT is active. It is programmed and managed by AI</a:t>
            </a:r>
          </a:p>
          <a:p>
            <a:pPr marL="0" indent="0" algn="ctr" hangingPunct="1">
              <a:buNone/>
            </a:pPr>
            <a:r>
              <a:rPr lang="en-PH" sz="4800" dirty="0"/>
              <a:t>Unplanned works can be executed </a:t>
            </a:r>
            <a:endParaRPr lang="en-GB" sz="4800" dirty="0"/>
          </a:p>
        </p:txBody>
      </p:sp>
    </p:spTree>
    <p:extLst>
      <p:ext uri="{BB962C8B-B14F-4D97-AF65-F5344CB8AC3E}">
        <p14:creationId xmlns:p14="http://schemas.microsoft.com/office/powerpoint/2010/main" val="282343712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077414" y="144046"/>
            <a:ext cx="15013061"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Smart Home Concept</a:t>
            </a:r>
          </a:p>
        </p:txBody>
      </p:sp>
      <p:pic>
        <p:nvPicPr>
          <p:cNvPr id="5" name="Picture 4" descr="Diagram&#10;&#10;Description automatically generated">
            <a:extLst>
              <a:ext uri="{FF2B5EF4-FFF2-40B4-BE49-F238E27FC236}">
                <a16:creationId xmlns:a16="http://schemas.microsoft.com/office/drawing/2014/main" id="{F78C203C-9FD4-DCD7-9FA7-E9BDDCA192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9325" y="2875937"/>
            <a:ext cx="15730018" cy="10107567"/>
          </a:xfrm>
          <a:prstGeom prst="rect">
            <a:avLst/>
          </a:prstGeom>
        </p:spPr>
      </p:pic>
    </p:spTree>
    <p:extLst>
      <p:ext uri="{BB962C8B-B14F-4D97-AF65-F5344CB8AC3E}">
        <p14:creationId xmlns:p14="http://schemas.microsoft.com/office/powerpoint/2010/main" val="408233593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8375786" y="156198"/>
            <a:ext cx="10086386"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Health Care</a:t>
            </a:r>
          </a:p>
        </p:txBody>
      </p:sp>
      <p:pic>
        <p:nvPicPr>
          <p:cNvPr id="3" name="Picture 2" descr="Graphical user interface, application&#10;&#10;Description automatically generated">
            <a:extLst>
              <a:ext uri="{FF2B5EF4-FFF2-40B4-BE49-F238E27FC236}">
                <a16:creationId xmlns:a16="http://schemas.microsoft.com/office/drawing/2014/main" id="{BDBB17C2-4F4F-7235-15BB-6C4734B733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828" y="3045237"/>
            <a:ext cx="16011646" cy="9938267"/>
          </a:xfrm>
          <a:prstGeom prst="rect">
            <a:avLst/>
          </a:prstGeom>
        </p:spPr>
      </p:pic>
    </p:spTree>
    <p:extLst>
      <p:ext uri="{BB962C8B-B14F-4D97-AF65-F5344CB8AC3E}">
        <p14:creationId xmlns:p14="http://schemas.microsoft.com/office/powerpoint/2010/main" val="197172557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7202458" y="36455"/>
            <a:ext cx="10086386"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Transportation</a:t>
            </a:r>
          </a:p>
        </p:txBody>
      </p:sp>
      <p:pic>
        <p:nvPicPr>
          <p:cNvPr id="4" name="Picture 3" descr="Diagram&#10;&#10;Description automatically generated">
            <a:extLst>
              <a:ext uri="{FF2B5EF4-FFF2-40B4-BE49-F238E27FC236}">
                <a16:creationId xmlns:a16="http://schemas.microsoft.com/office/drawing/2014/main" id="{37364D21-E95B-1FB1-EA3A-ED3664A22C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1393" y="2607302"/>
            <a:ext cx="15501213" cy="10080854"/>
          </a:xfrm>
          <a:prstGeom prst="rect">
            <a:avLst/>
          </a:prstGeom>
        </p:spPr>
      </p:pic>
    </p:spTree>
    <p:extLst>
      <p:ext uri="{BB962C8B-B14F-4D97-AF65-F5344CB8AC3E}">
        <p14:creationId xmlns:p14="http://schemas.microsoft.com/office/powerpoint/2010/main" val="380671539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6475339" y="110123"/>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Advantages</a:t>
            </a:r>
          </a:p>
        </p:txBody>
      </p:sp>
      <p:sp>
        <p:nvSpPr>
          <p:cNvPr id="16" name="Content Placeholder 2"/>
          <p:cNvSpPr txBox="1">
            <a:spLocks/>
          </p:cNvSpPr>
          <p:nvPr/>
        </p:nvSpPr>
        <p:spPr>
          <a:xfrm>
            <a:off x="1032697" y="5404703"/>
            <a:ext cx="10885284" cy="4724751"/>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4400" b="1" dirty="0"/>
              <a:t>Improved Customer Engagement – </a:t>
            </a:r>
            <a:r>
              <a:rPr lang="en-PH" sz="4400" dirty="0"/>
              <a:t>Current analytics suffer from blind-spots and significant flaws in accuracy; and as noted, engagement remains passive. IoT completely transforms this to achieve richer and more effective engagement with audiences.</a:t>
            </a:r>
          </a:p>
        </p:txBody>
      </p:sp>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83945" y="3629181"/>
            <a:ext cx="11476008" cy="8116344"/>
          </a:xfrm>
          <a:prstGeom prst="rect">
            <a:avLst/>
          </a:prstGeom>
        </p:spPr>
      </p:pic>
    </p:spTree>
    <p:extLst>
      <p:ext uri="{BB962C8B-B14F-4D97-AF65-F5344CB8AC3E}">
        <p14:creationId xmlns:p14="http://schemas.microsoft.com/office/powerpoint/2010/main" val="126303337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6703940" y="140306"/>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Advantages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681" y="3199532"/>
            <a:ext cx="11295085" cy="7939521"/>
          </a:xfrm>
          <a:prstGeom prst="rect">
            <a:avLst/>
          </a:prstGeom>
        </p:spPr>
      </p:pic>
      <p:sp>
        <p:nvSpPr>
          <p:cNvPr id="14" name="Content Placeholder 2"/>
          <p:cNvSpPr txBox="1">
            <a:spLocks/>
          </p:cNvSpPr>
          <p:nvPr/>
        </p:nvSpPr>
        <p:spPr>
          <a:xfrm>
            <a:off x="13537508" y="3521475"/>
            <a:ext cx="8153400" cy="4165878"/>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4400" b="1" dirty="0"/>
              <a:t>Technology Optimization – </a:t>
            </a:r>
            <a:r>
              <a:rPr lang="en-PH" sz="4400" dirty="0"/>
              <a:t>The same technologies and data which improve the customer experience also improve device use, and aid in more potent improvements to technology. IoT unlocks a world of critical functional and field data.</a:t>
            </a:r>
          </a:p>
        </p:txBody>
      </p:sp>
    </p:spTree>
    <p:extLst>
      <p:ext uri="{BB962C8B-B14F-4D97-AF65-F5344CB8AC3E}">
        <p14:creationId xmlns:p14="http://schemas.microsoft.com/office/powerpoint/2010/main" val="281353794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18720" y="-6235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6539405" y="110123"/>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Advantages</a:t>
            </a:r>
          </a:p>
        </p:txBody>
      </p:sp>
      <p:sp>
        <p:nvSpPr>
          <p:cNvPr id="16" name="Content Placeholder 2"/>
          <p:cNvSpPr txBox="1">
            <a:spLocks/>
          </p:cNvSpPr>
          <p:nvPr/>
        </p:nvSpPr>
        <p:spPr>
          <a:xfrm>
            <a:off x="13690104" y="5292803"/>
            <a:ext cx="9073111" cy="2514600"/>
          </a:xfrm>
          <a:prstGeom prst="rect">
            <a:avLst/>
          </a:prstGeom>
        </p:spPr>
        <p:txBody>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4800" b="1" dirty="0"/>
              <a:t>Reduced Waste – </a:t>
            </a:r>
            <a:r>
              <a:rPr lang="en-PH" sz="4800" dirty="0"/>
              <a:t>IoT makes areas of improvement clear. Current analytics give us superficial insight, but IoT provides real-world information leading to more effective management of resources.</a:t>
            </a:r>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10" y="3725144"/>
            <a:ext cx="10965190" cy="8020145"/>
          </a:xfrm>
          <a:prstGeom prst="rect">
            <a:avLst/>
          </a:prstGeom>
        </p:spPr>
      </p:pic>
    </p:spTree>
    <p:extLst>
      <p:ext uri="{BB962C8B-B14F-4D97-AF65-F5344CB8AC3E}">
        <p14:creationId xmlns:p14="http://schemas.microsoft.com/office/powerpoint/2010/main" val="255216324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7072211" y="24653"/>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Advantages</a:t>
            </a:r>
          </a:p>
        </p:txBody>
      </p:sp>
      <p:sp>
        <p:nvSpPr>
          <p:cNvPr id="9" name="Content Placeholder 2"/>
          <p:cNvSpPr txBox="1">
            <a:spLocks/>
          </p:cNvSpPr>
          <p:nvPr/>
        </p:nvSpPr>
        <p:spPr>
          <a:xfrm>
            <a:off x="14189627" y="4391025"/>
            <a:ext cx="8379229" cy="4165878"/>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4400" b="1" dirty="0"/>
              <a:t>Enhanced Data Collection – </a:t>
            </a:r>
            <a:r>
              <a:rPr lang="en-PH" sz="4400" dirty="0"/>
              <a:t>Modern data collection suffers from its limitations and its design for passive use. IoT breaks it out of those spaces, and places it exactly where humans really want to go to analyze our world. It allows an accurate picture of everything.</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9049" y="3705225"/>
            <a:ext cx="10800543" cy="7647709"/>
          </a:xfrm>
          <a:prstGeom prst="rect">
            <a:avLst/>
          </a:prstGeom>
        </p:spPr>
      </p:pic>
    </p:spTree>
    <p:extLst>
      <p:ext uri="{BB962C8B-B14F-4D97-AF65-F5344CB8AC3E}">
        <p14:creationId xmlns:p14="http://schemas.microsoft.com/office/powerpoint/2010/main" val="278799702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340662"/>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847470" y="-71794"/>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Disadvantages</a:t>
            </a:r>
          </a:p>
        </p:txBody>
      </p:sp>
      <p:sp>
        <p:nvSpPr>
          <p:cNvPr id="16" name="Content Placeholder 2"/>
          <p:cNvSpPr txBox="1">
            <a:spLocks/>
          </p:cNvSpPr>
          <p:nvPr/>
        </p:nvSpPr>
        <p:spPr>
          <a:xfrm>
            <a:off x="1769852" y="4445849"/>
            <a:ext cx="7848600" cy="4165878"/>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4400" b="1" dirty="0"/>
              <a:t>Security – </a:t>
            </a:r>
            <a:r>
              <a:rPr lang="en-PH" sz="4400" dirty="0"/>
              <a:t>IoT creates an ecosystem of constantly connected devices communicating over networks. The system offers little control despite any security measures. This leaves users exposed to various kinds of attackers.</a:t>
            </a:r>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05556" y="3964540"/>
            <a:ext cx="10693400" cy="7562850"/>
          </a:xfrm>
          <a:prstGeom prst="rect">
            <a:avLst/>
          </a:prstGeom>
        </p:spPr>
      </p:pic>
    </p:spTree>
    <p:extLst>
      <p:ext uri="{BB962C8B-B14F-4D97-AF65-F5344CB8AC3E}">
        <p14:creationId xmlns:p14="http://schemas.microsoft.com/office/powerpoint/2010/main" val="415790638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847470" y="194183"/>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Disadvantages</a:t>
            </a:r>
          </a:p>
        </p:txBody>
      </p:sp>
      <p:sp>
        <p:nvSpPr>
          <p:cNvPr id="9" name="Content Placeholder 2"/>
          <p:cNvSpPr txBox="1">
            <a:spLocks/>
          </p:cNvSpPr>
          <p:nvPr/>
        </p:nvSpPr>
        <p:spPr>
          <a:xfrm>
            <a:off x="13743312" y="4811870"/>
            <a:ext cx="8196349" cy="1969770"/>
          </a:xfrm>
          <a:prstGeom prst="rect">
            <a:avLst/>
          </a:prstGeom>
        </p:spPr>
        <p:txBody>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5400" b="1" dirty="0"/>
              <a:t>Privacy – </a:t>
            </a:r>
            <a:r>
              <a:rPr lang="en-PH" sz="5400" dirty="0"/>
              <a:t>The sophistication of IoT provides substantial personal data in extreme detail without the user's active participation.</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6071" y="5156623"/>
            <a:ext cx="10693400" cy="4455464"/>
          </a:xfrm>
          <a:prstGeom prst="rect">
            <a:avLst/>
          </a:prstGeom>
        </p:spPr>
      </p:pic>
    </p:spTree>
    <p:extLst>
      <p:ext uri="{BB962C8B-B14F-4D97-AF65-F5344CB8AC3E}">
        <p14:creationId xmlns:p14="http://schemas.microsoft.com/office/powerpoint/2010/main" val="127665531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901121" y="140306"/>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Disadvantages</a:t>
            </a:r>
          </a:p>
        </p:txBody>
      </p:sp>
      <p:sp>
        <p:nvSpPr>
          <p:cNvPr id="16" name="Content Placeholder 2"/>
          <p:cNvSpPr txBox="1">
            <a:spLocks/>
          </p:cNvSpPr>
          <p:nvPr/>
        </p:nvSpPr>
        <p:spPr>
          <a:xfrm>
            <a:off x="1747487" y="5131307"/>
            <a:ext cx="7924800" cy="2438400"/>
          </a:xfrm>
          <a:prstGeom prst="rect">
            <a:avLst/>
          </a:prstGeom>
        </p:spPr>
        <p:txBody>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4800" b="1" dirty="0"/>
              <a:t>Complexity – </a:t>
            </a:r>
            <a:r>
              <a:rPr lang="en-PH" sz="4800" dirty="0"/>
              <a:t>Some find IoT systems complicated in terms of design, deployment, and maintenance given their use of multiple technologies and a large set of new enabling technologies.</a:t>
            </a:r>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8313" y="4202080"/>
            <a:ext cx="10693400" cy="7562850"/>
          </a:xfrm>
          <a:prstGeom prst="rect">
            <a:avLst/>
          </a:prstGeom>
        </p:spPr>
      </p:pic>
    </p:spTree>
    <p:extLst>
      <p:ext uri="{BB962C8B-B14F-4D97-AF65-F5344CB8AC3E}">
        <p14:creationId xmlns:p14="http://schemas.microsoft.com/office/powerpoint/2010/main" val="31840419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847470" y="101973"/>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PH" sz="9600" dirty="0">
                <a:solidFill>
                  <a:srgbClr val="002060"/>
                </a:solidFill>
              </a:rPr>
              <a:t>IoT − Disadvantages</a:t>
            </a:r>
          </a:p>
        </p:txBody>
      </p:sp>
      <p:sp>
        <p:nvSpPr>
          <p:cNvPr id="9" name="Content Placeholder 2"/>
          <p:cNvSpPr txBox="1">
            <a:spLocks/>
          </p:cNvSpPr>
          <p:nvPr/>
        </p:nvSpPr>
        <p:spPr>
          <a:xfrm>
            <a:off x="1732670" y="4950958"/>
            <a:ext cx="8229600" cy="4165878"/>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0" indent="0" hangingPunct="1">
              <a:buNone/>
            </a:pPr>
            <a:r>
              <a:rPr lang="en-PH" sz="4400" b="1" dirty="0"/>
              <a:t>Compliance – </a:t>
            </a:r>
            <a:r>
              <a:rPr lang="en-PH" sz="4400" dirty="0"/>
              <a:t>IoT, like any other technology in the realm of business, must comply with regulations. Its complexity makes the issue of compliance seem incredibly challenging when many consider standard software compliance a battle.</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6601" y="4011332"/>
            <a:ext cx="10693400" cy="7562850"/>
          </a:xfrm>
          <a:prstGeom prst="rect">
            <a:avLst/>
          </a:prstGeom>
        </p:spPr>
      </p:pic>
    </p:spTree>
    <p:extLst>
      <p:ext uri="{BB962C8B-B14F-4D97-AF65-F5344CB8AC3E}">
        <p14:creationId xmlns:p14="http://schemas.microsoft.com/office/powerpoint/2010/main" val="217530471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p:cNvSpPr/>
          <p:nvPr/>
        </p:nvSpPr>
        <p:spPr>
          <a:xfrm>
            <a:off x="-175195" y="-79405"/>
            <a:ext cx="24841693" cy="2019343"/>
          </a:xfrm>
          <a:prstGeom prst="rect">
            <a:avLst/>
          </a:prstGeom>
          <a:solidFill>
            <a:schemeClr val="accent1">
              <a:lumMod val="20000"/>
              <a:lumOff val="80000"/>
            </a:scheme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13" name="CENTRO ESCOLAR UNIVERSITY"/>
          <p:cNvSpPr txBox="1"/>
          <p:nvPr/>
        </p:nvSpPr>
        <p:spPr>
          <a:xfrm>
            <a:off x="2320768" y="13199476"/>
            <a:ext cx="4066060" cy="4064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15" name="FIRST TOPIC TITLE"/>
          <p:cNvSpPr txBox="1"/>
          <p:nvPr/>
        </p:nvSpPr>
        <p:spPr>
          <a:xfrm>
            <a:off x="5415387" y="210021"/>
            <a:ext cx="12689060" cy="1579920"/>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lvl1pPr algn="l">
              <a:defRPr sz="8000">
                <a:solidFill>
                  <a:srgbClr val="1F145B"/>
                </a:solidFill>
                <a:latin typeface="Helvetica"/>
                <a:ea typeface="Helvetica"/>
                <a:cs typeface="Helvetica"/>
                <a:sym typeface="Helvetica"/>
              </a:defRPr>
            </a:lvl1pPr>
          </a:lstStyle>
          <a:p>
            <a:pPr marL="15403" hangingPunct="1">
              <a:spcBef>
                <a:spcPts val="138"/>
              </a:spcBef>
            </a:pPr>
            <a:r>
              <a:rPr lang="en-US" sz="9600" dirty="0"/>
              <a:t>Securing IoT Devices</a:t>
            </a:r>
            <a:endParaRPr lang="en-PH" sz="9600" dirty="0">
              <a:solidFill>
                <a:srgbClr val="002060"/>
              </a:solidFill>
            </a:endParaRPr>
          </a:p>
        </p:txBody>
      </p:sp>
      <p:sp>
        <p:nvSpPr>
          <p:cNvPr id="16" name="Content Placeholder 2"/>
          <p:cNvSpPr txBox="1">
            <a:spLocks/>
          </p:cNvSpPr>
          <p:nvPr/>
        </p:nvSpPr>
        <p:spPr>
          <a:xfrm>
            <a:off x="2285862" y="4918838"/>
            <a:ext cx="8229600" cy="2286000"/>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1270000" lvl="2" indent="0" hangingPunct="1">
              <a:buNone/>
            </a:pPr>
            <a:r>
              <a:rPr lang="en-US" sz="3200" b="1" dirty="0"/>
              <a:t>Authentication</a:t>
            </a:r>
            <a:r>
              <a:rPr lang="en-US" sz="3200" dirty="0"/>
              <a:t> – IoT devices connecting to the network create a trust relationship, based on validated identity through mechanisms such as: passwords, tokens, biometrics, RFID, X.509 digital certificate, shared secret, or endpoint MAC address.</a:t>
            </a:r>
            <a:endParaRPr lang="en-US" sz="1200" dirty="0"/>
          </a:p>
          <a:p>
            <a:pPr hangingPunct="1"/>
            <a:endParaRPr lang="en-US" sz="3200" dirty="0"/>
          </a:p>
        </p:txBody>
      </p:sp>
      <p:sp>
        <p:nvSpPr>
          <p:cNvPr id="17" name="Content Placeholder 2"/>
          <p:cNvSpPr txBox="1">
            <a:spLocks/>
          </p:cNvSpPr>
          <p:nvPr/>
        </p:nvSpPr>
        <p:spPr>
          <a:xfrm>
            <a:off x="2182331" y="8832927"/>
            <a:ext cx="8229600" cy="1676400"/>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1270000" lvl="2" indent="0" hangingPunct="1">
              <a:buNone/>
            </a:pPr>
            <a:r>
              <a:rPr lang="en-US" sz="3200" b="1" dirty="0"/>
              <a:t>Authorization</a:t>
            </a:r>
            <a:r>
              <a:rPr lang="en-US" sz="3200" dirty="0"/>
              <a:t> – a trust relationship is established based on authentication and authorization of a device that determines what information can be accessed and shared.</a:t>
            </a:r>
            <a:endParaRPr lang="en-US" sz="1200" dirty="0"/>
          </a:p>
          <a:p>
            <a:pPr hangingPunct="1"/>
            <a:endParaRPr lang="en-US" sz="3200" dirty="0"/>
          </a:p>
        </p:txBody>
      </p:sp>
      <p:sp>
        <p:nvSpPr>
          <p:cNvPr id="18" name="Content Placeholder 2"/>
          <p:cNvSpPr txBox="1">
            <a:spLocks/>
          </p:cNvSpPr>
          <p:nvPr/>
        </p:nvSpPr>
        <p:spPr>
          <a:xfrm>
            <a:off x="13416742" y="4952602"/>
            <a:ext cx="8229600" cy="1524000"/>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1270000" lvl="2" indent="0" hangingPunct="1">
              <a:buNone/>
            </a:pPr>
            <a:r>
              <a:rPr lang="en-US" sz="3200" b="1" dirty="0"/>
              <a:t>Network Enforced Policy</a:t>
            </a:r>
            <a:r>
              <a:rPr lang="en-US" sz="3200" dirty="0"/>
              <a:t> – controls all elements that route and transport endpoint traffic securely over the network through established security protocols.</a:t>
            </a:r>
            <a:endParaRPr lang="en-US" sz="1200" dirty="0"/>
          </a:p>
          <a:p>
            <a:pPr hangingPunct="1"/>
            <a:endParaRPr lang="en-US" sz="3200" dirty="0"/>
          </a:p>
        </p:txBody>
      </p:sp>
      <p:sp>
        <p:nvSpPr>
          <p:cNvPr id="19" name="Content Placeholder 2"/>
          <p:cNvSpPr txBox="1">
            <a:spLocks/>
          </p:cNvSpPr>
          <p:nvPr/>
        </p:nvSpPr>
        <p:spPr>
          <a:xfrm>
            <a:off x="13416742" y="8832927"/>
            <a:ext cx="8229600" cy="1752600"/>
          </a:xfrm>
          <a:prstGeom prst="rect">
            <a:avLst/>
          </a:prstGeom>
        </p:spPr>
        <p:txBody>
          <a:bodyPr>
            <a:noAutofit/>
          </a:bodyPr>
          <a:lst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ln>
                  <a:noFill/>
                </a:ln>
                <a:solidFill>
                  <a:srgbClr val="000000"/>
                </a:solidFill>
                <a:uFillTx/>
                <a:latin typeface="Helvetica Neue"/>
                <a:ea typeface="Helvetica Neue"/>
                <a:cs typeface="Helvetica Neue"/>
                <a:sym typeface="Helvetica Neue"/>
              </a:defRPr>
            </a:lvl9pPr>
          </a:lstStyle>
          <a:p>
            <a:pPr marL="1270000" lvl="2" indent="0" hangingPunct="1">
              <a:buNone/>
            </a:pPr>
            <a:r>
              <a:rPr lang="en-US" sz="3200" b="1" dirty="0"/>
              <a:t>Secure Analytics: Visibility and Control</a:t>
            </a:r>
            <a:r>
              <a:rPr lang="en-US" sz="3200" dirty="0"/>
              <a:t> – provides reconnaissance, threat detection, and threat mitigation for all elements that aggregate and correlate information.</a:t>
            </a:r>
            <a:endParaRPr lang="en-US" sz="1200" dirty="0"/>
          </a:p>
          <a:p>
            <a:pPr hangingPunct="1"/>
            <a:endParaRPr lang="en-US" sz="3200" dirty="0"/>
          </a:p>
        </p:txBody>
      </p:sp>
      <p:sp>
        <p:nvSpPr>
          <p:cNvPr id="2" name="Oval 1"/>
          <p:cNvSpPr/>
          <p:nvPr/>
        </p:nvSpPr>
        <p:spPr>
          <a:xfrm>
            <a:off x="493967" y="4658424"/>
            <a:ext cx="2377440" cy="2355521"/>
          </a:xfrm>
          <a:prstGeom prst="ellipse">
            <a:avLst/>
          </a:prstGeom>
          <a:solidFill>
            <a:schemeClr val="bg2">
              <a:lumMod val="9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PH" sz="3200" b="0" i="0" u="none" strike="noStrike" cap="none" spc="0" normalizeH="0" baseline="0">
              <a:ln>
                <a:noFill/>
              </a:ln>
              <a:solidFill>
                <a:srgbClr val="FFFFFF"/>
              </a:solidFill>
              <a:effectLst/>
              <a:uFillTx/>
              <a:latin typeface="+mn-lt"/>
              <a:ea typeface="+mn-ea"/>
              <a:cs typeface="+mn-cs"/>
              <a:sym typeface="Helvetica Neue Medium"/>
            </a:endParaRPr>
          </a:p>
        </p:txBody>
      </p:sp>
      <p:sp>
        <p:nvSpPr>
          <p:cNvPr id="20" name="Oval 19"/>
          <p:cNvSpPr/>
          <p:nvPr/>
        </p:nvSpPr>
        <p:spPr>
          <a:xfrm>
            <a:off x="11505818" y="8392563"/>
            <a:ext cx="2377440" cy="2355521"/>
          </a:xfrm>
          <a:prstGeom prst="ellipse">
            <a:avLst/>
          </a:prstGeom>
          <a:solidFill>
            <a:schemeClr val="bg2">
              <a:lumMod val="9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PH" sz="3200" b="0" i="0" u="none" strike="noStrike" cap="none" spc="0" normalizeH="0" baseline="0">
              <a:ln>
                <a:noFill/>
              </a:ln>
              <a:solidFill>
                <a:srgbClr val="FFFFFF"/>
              </a:solidFill>
              <a:effectLst/>
              <a:uFillTx/>
              <a:latin typeface="+mn-lt"/>
              <a:ea typeface="+mn-ea"/>
              <a:cs typeface="+mn-cs"/>
              <a:sym typeface="Helvetica Neue Medium"/>
            </a:endParaRPr>
          </a:p>
        </p:txBody>
      </p:sp>
      <p:sp>
        <p:nvSpPr>
          <p:cNvPr id="21" name="Oval 20"/>
          <p:cNvSpPr/>
          <p:nvPr/>
        </p:nvSpPr>
        <p:spPr>
          <a:xfrm>
            <a:off x="465513" y="8314868"/>
            <a:ext cx="2377440" cy="2355521"/>
          </a:xfrm>
          <a:prstGeom prst="ellipse">
            <a:avLst/>
          </a:prstGeom>
          <a:solidFill>
            <a:schemeClr val="bg2">
              <a:lumMod val="9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PH" sz="3200" b="0" i="0" u="none" strike="noStrike" cap="none" spc="0" normalizeH="0" baseline="0">
              <a:ln>
                <a:noFill/>
              </a:ln>
              <a:solidFill>
                <a:srgbClr val="FFFFFF"/>
              </a:solidFill>
              <a:effectLst/>
              <a:uFillTx/>
              <a:latin typeface="+mn-lt"/>
              <a:ea typeface="+mn-ea"/>
              <a:cs typeface="+mn-cs"/>
              <a:sym typeface="Helvetica Neue Medium"/>
            </a:endParaRPr>
          </a:p>
        </p:txBody>
      </p:sp>
      <p:sp>
        <p:nvSpPr>
          <p:cNvPr id="22" name="Oval 21"/>
          <p:cNvSpPr/>
          <p:nvPr/>
        </p:nvSpPr>
        <p:spPr>
          <a:xfrm>
            <a:off x="11505818" y="4757116"/>
            <a:ext cx="2377440" cy="2355521"/>
          </a:xfrm>
          <a:prstGeom prst="ellipse">
            <a:avLst/>
          </a:prstGeom>
          <a:solidFill>
            <a:schemeClr val="bg2">
              <a:lumMod val="9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PH" sz="3200" b="0" i="0" u="none" strike="noStrike" cap="none" spc="0" normalizeH="0" baseline="0">
              <a:ln>
                <a:noFill/>
              </a:ln>
              <a:solidFill>
                <a:srgbClr val="FFFFFF"/>
              </a:solidFill>
              <a:effectLst/>
              <a:uFillTx/>
              <a:latin typeface="+mn-lt"/>
              <a:ea typeface="+mn-ea"/>
              <a:cs typeface="+mn-cs"/>
              <a:sym typeface="Helvetica Neue Medium"/>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59917" y="8700684"/>
            <a:ext cx="1689037" cy="1689037"/>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13968" y="4865380"/>
            <a:ext cx="2161139" cy="216113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438" y="5041455"/>
            <a:ext cx="1775589" cy="1775589"/>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0108" y="8581079"/>
            <a:ext cx="1928248" cy="1928248"/>
          </a:xfrm>
          <a:prstGeom prst="rect">
            <a:avLst/>
          </a:prstGeom>
        </p:spPr>
      </p:pic>
    </p:spTree>
    <p:extLst>
      <p:ext uri="{BB962C8B-B14F-4D97-AF65-F5344CB8AC3E}">
        <p14:creationId xmlns:p14="http://schemas.microsoft.com/office/powerpoint/2010/main" val="78261074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8" name="CENTRO ESCOLAR UNIVERSITY"/>
          <p:cNvSpPr txBox="1"/>
          <p:nvPr/>
        </p:nvSpPr>
        <p:spPr>
          <a:xfrm>
            <a:off x="2320768" y="13199476"/>
            <a:ext cx="4066060" cy="406401"/>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lvl1pPr algn="l">
              <a:defRPr sz="2000" b="0">
                <a:solidFill>
                  <a:srgbClr val="FFFFFF">
                    <a:alpha val="80000"/>
                  </a:srgbClr>
                </a:solidFill>
                <a:latin typeface="Helvetica"/>
                <a:ea typeface="Helvetica"/>
                <a:cs typeface="Helvetica"/>
                <a:sym typeface="Helvetica"/>
              </a:defRPr>
            </a:lvl1pPr>
          </a:lstStyle>
          <a:p>
            <a:r>
              <a:t>CENTRO ESCOLAR UNIVERSITY</a:t>
            </a:r>
          </a:p>
        </p:txBody>
      </p:sp>
      <p:sp>
        <p:nvSpPr>
          <p:cNvPr id="980" name="Shape 284"/>
          <p:cNvSpPr txBox="1"/>
          <p:nvPr/>
        </p:nvSpPr>
        <p:spPr>
          <a:xfrm>
            <a:off x="7170111" y="6045291"/>
            <a:ext cx="8900467" cy="1819275"/>
          </a:xfrm>
          <a:prstGeom prst="rect">
            <a:avLst/>
          </a:prstGeom>
          <a:ln w="12700">
            <a:miter lim="400000"/>
          </a:ln>
          <a:extLst>
            <a:ext uri="{C572A759-6A51-4108-AA02-DFA0A04FC94B}">
              <ma14:wrappingTextBoxFlag xmlns:ma14="http://schemas.microsoft.com/office/mac/drawingml/2011/main" xmlns="" val="1"/>
            </a:ext>
          </a:extLst>
        </p:spPr>
        <p:txBody>
          <a:bodyPr wrap="none" lIns="71436" tIns="71436" rIns="71436" bIns="71436" anchor="ctr">
            <a:spAutoFit/>
          </a:bodyPr>
          <a:lstStyle>
            <a:lvl1pPr algn="l" defTabSz="642937">
              <a:lnSpc>
                <a:spcPct val="80000"/>
              </a:lnSpc>
              <a:spcBef>
                <a:spcPts val="1400"/>
              </a:spcBef>
              <a:defRPr sz="11000">
                <a:solidFill>
                  <a:srgbClr val="1F145B"/>
                </a:solidFill>
                <a:latin typeface="Helvetica"/>
                <a:ea typeface="Helvetica"/>
                <a:cs typeface="Helvetica"/>
                <a:sym typeface="Helvetica"/>
              </a:defRPr>
            </a:lvl1pPr>
          </a:lstStyle>
          <a:p>
            <a:r>
              <a:rPr dirty="0"/>
              <a:t>THANK YOU!</a:t>
            </a:r>
          </a:p>
        </p:txBody>
      </p:sp>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1728</Words>
  <Application>Microsoft Office PowerPoint</Application>
  <PresentationFormat>Custom</PresentationFormat>
  <Paragraphs>156</Paragraphs>
  <Slides>36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Helvetica Neue</vt:lpstr>
      <vt:lpstr>Helvetica Neue Light</vt:lpstr>
      <vt:lpstr>Helvetica Neue Medium</vt:lpstr>
      <vt:lpstr>Arial</vt:lpstr>
      <vt:lpstr>Helvetica</vt:lpstr>
      <vt:lpstr>Times New Roman</vt:lpstr>
      <vt:lpstr>Wingdings</vt:lpstr>
      <vt:lpstr>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Mahesh Kannath</cp:lastModifiedBy>
  <cp:revision>32</cp:revision>
  <dcterms:modified xsi:type="dcterms:W3CDTF">2022-07-22T11:52:25Z</dcterms:modified>
</cp:coreProperties>
</file>