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20"/>
  </p:notesMasterIdLst>
  <p:handoutMasterIdLst>
    <p:handoutMasterId r:id="rId21"/>
  </p:handoutMasterIdLst>
  <p:sldIdLst>
    <p:sldId id="371" r:id="rId2"/>
    <p:sldId id="584" r:id="rId3"/>
    <p:sldId id="585" r:id="rId4"/>
    <p:sldId id="622" r:id="rId5"/>
    <p:sldId id="586" r:id="rId6"/>
    <p:sldId id="587" r:id="rId7"/>
    <p:sldId id="588" r:id="rId8"/>
    <p:sldId id="623" r:id="rId9"/>
    <p:sldId id="603" r:id="rId10"/>
    <p:sldId id="604" r:id="rId11"/>
    <p:sldId id="624" r:id="rId12"/>
    <p:sldId id="617" r:id="rId13"/>
    <p:sldId id="606" r:id="rId14"/>
    <p:sldId id="607" r:id="rId15"/>
    <p:sldId id="608" r:id="rId16"/>
    <p:sldId id="609" r:id="rId17"/>
    <p:sldId id="610" r:id="rId18"/>
    <p:sldId id="611" r:id="rId19"/>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817" autoAdjust="0"/>
  </p:normalViewPr>
  <p:slideViewPr>
    <p:cSldViewPr>
      <p:cViewPr varScale="1">
        <p:scale>
          <a:sx n="72" d="100"/>
          <a:sy n="72" d="100"/>
        </p:scale>
        <p:origin x="1008" y="62"/>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2025/5/1</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2025/5/1</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2025/5/1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2025/5/1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2025/5/1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2025/5/1</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2025/5/1</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2025/5/1</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2025/5/1</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2025/5/1</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2025/5/1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2025/5/1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2025/5/1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2025/5/1</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 Id="rId5" Type="http://schemas.openxmlformats.org/officeDocument/2006/relationships/image" Target="../media/image3.png"/><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4.xml"/><Relationship Id="rId5" Type="http://schemas.microsoft.com/office/2007/relationships/hdphoto" Target="../media/hdphoto2.wdp"/><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5.xml"/><Relationship Id="rId5" Type="http://schemas.openxmlformats.org/officeDocument/2006/relationships/image" Target="../media/image5.png"/><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6.xml"/><Relationship Id="rId5" Type="http://schemas.openxmlformats.org/officeDocument/2006/relationships/image" Target="../media/image6.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7.xml"/><Relationship Id="rId5" Type="http://schemas.openxmlformats.org/officeDocument/2006/relationships/image" Target="../media/image7.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8.xml"/><Relationship Id="rId5" Type="http://schemas.microsoft.com/office/2007/relationships/hdphoto" Target="../media/hdphoto2.wdp"/><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9.xml"/><Relationship Id="rId5" Type="http://schemas.microsoft.com/office/2007/relationships/hdphoto" Target="../media/hdphoto2.wdp"/><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0.xml"/><Relationship Id="rId5" Type="http://schemas.openxmlformats.org/officeDocument/2006/relationships/image" Target="../media/image9.png"/><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11.xml"/><Relationship Id="rId5" Type="http://schemas.microsoft.com/office/2007/relationships/hdphoto" Target="../media/hdphoto2.wdp"/><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3.xml"/><Relationship Id="rId5" Type="http://schemas.openxmlformats.org/officeDocument/2006/relationships/image" Target="../media/image10.png"/><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4.xml"/><Relationship Id="rId5" Type="http://schemas.openxmlformats.org/officeDocument/2006/relationships/image" Target="../media/image11.png"/><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5.xml"/><Relationship Id="rId4" Type="http://schemas.microsoft.com/office/2007/relationships/hdphoto" Target="../media/hdphoto2.wdp"/></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6.xml"/><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7.xml"/><Relationship Id="rId5" Type="http://schemas.openxmlformats.org/officeDocument/2006/relationships/image" Target="../media/image12.png"/><Relationship Id="rId4" Type="http://schemas.microsoft.com/office/2007/relationships/hdphoto" Target="../media/hdphoto2.wdp"/></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8.xml"/><Relationship Id="rId5" Type="http://schemas.openxmlformats.org/officeDocument/2006/relationships/image" Target="../media/image13.png"/><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5" name="文字方塊 4">
            <a:extLst>
              <a:ext uri="{FF2B5EF4-FFF2-40B4-BE49-F238E27FC236}">
                <a16:creationId xmlns:a16="http://schemas.microsoft.com/office/drawing/2014/main" id="{B50D2538-FB44-9FFB-459E-327393CF6F5E}"/>
              </a:ext>
            </a:extLst>
          </p:cNvPr>
          <p:cNvSpPr txBox="1"/>
          <p:nvPr/>
        </p:nvSpPr>
        <p:spPr>
          <a:xfrm>
            <a:off x="5725874" y="1269554"/>
            <a:ext cx="738664" cy="3816424"/>
          </a:xfrm>
          <a:prstGeom prst="rect">
            <a:avLst/>
          </a:prstGeom>
          <a:noFill/>
          <a:effectLst>
            <a:glow>
              <a:schemeClr val="bg1"/>
            </a:glow>
          </a:effectLst>
        </p:spPr>
        <p:txBody>
          <a:bodyPr vert="eaVert" wrap="square" rtlCol="0">
            <a:spAutoFit/>
          </a:bodyPr>
          <a:lstStyle/>
          <a:p>
            <a:r>
              <a:rPr lang="zh-CN" altLang="en-US" sz="3600" b="1" dirty="0">
                <a:solidFill>
                  <a:schemeClr val="bg1"/>
                </a:solidFill>
              </a:rPr>
              <a:t>金剛般若波羅蜜</a:t>
            </a:r>
            <a:r>
              <a:rPr lang="zh-TW" altLang="en-US" sz="36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2D537EB-8FEE-EB30-DDE6-785281A8793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A059F972-17FF-5183-FF0C-93B769EEFA2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13222B97-A667-CFD0-16EA-4A5AF7B4FFE5}"/>
              </a:ext>
            </a:extLst>
          </p:cNvPr>
          <p:cNvSpPr txBox="1"/>
          <p:nvPr/>
        </p:nvSpPr>
        <p:spPr>
          <a:xfrm>
            <a:off x="7793831" y="749401"/>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「當知是人，不於一佛二佛三四五佛而種善根，已於無量千萬佛所種諸善根。」</a:t>
            </a:r>
          </a:p>
        </p:txBody>
      </p:sp>
      <p:sp>
        <p:nvSpPr>
          <p:cNvPr id="7" name="文字方塊 6">
            <a:extLst>
              <a:ext uri="{FF2B5EF4-FFF2-40B4-BE49-F238E27FC236}">
                <a16:creationId xmlns:a16="http://schemas.microsoft.com/office/drawing/2014/main" id="{40801005-0849-18AF-05AD-D5A256A20A19}"/>
              </a:ext>
            </a:extLst>
          </p:cNvPr>
          <p:cNvSpPr txBox="1"/>
          <p:nvPr/>
        </p:nvSpPr>
        <p:spPr>
          <a:xfrm>
            <a:off x="2059276" y="874603"/>
            <a:ext cx="5355312" cy="4862165"/>
          </a:xfrm>
          <a:prstGeom prst="rect">
            <a:avLst/>
          </a:prstGeom>
          <a:noFill/>
        </p:spPr>
        <p:txBody>
          <a:bodyPr vert="eaVert" wrap="square" rtlCol="0">
            <a:spAutoFit/>
          </a:bodyPr>
          <a:lstStyle/>
          <a:p>
            <a:pPr>
              <a:lnSpc>
                <a:spcPct val="150000"/>
              </a:lnSpc>
            </a:pPr>
            <a:r>
              <a:rPr lang="zh-TW" altLang="en-US" sz="2800" dirty="0">
                <a:solidFill>
                  <a:srgbClr val="FFFF00"/>
                </a:solidFill>
              </a:rPr>
              <a:t>世尊給我們明白的說出來了，持戒修福人，你說多難得，他們善根深厚，實實在在不可思議。此地所講的，跟世尊在</a:t>
            </a:r>
            <a:r>
              <a:rPr lang="en-US" altLang="zh-TW" sz="2800" dirty="0">
                <a:solidFill>
                  <a:srgbClr val="FFFF00"/>
                </a:solidFill>
              </a:rPr>
              <a:t>《</a:t>
            </a:r>
            <a:r>
              <a:rPr lang="zh-TW" altLang="en-US" sz="2800" dirty="0">
                <a:solidFill>
                  <a:srgbClr val="FFFF00"/>
                </a:solidFill>
              </a:rPr>
              <a:t>無量壽經</a:t>
            </a:r>
            <a:r>
              <a:rPr lang="en-US" altLang="zh-TW" sz="2800" dirty="0">
                <a:solidFill>
                  <a:srgbClr val="FFFF00"/>
                </a:solidFill>
              </a:rPr>
              <a:t>》</a:t>
            </a:r>
            <a:r>
              <a:rPr lang="zh-TW" altLang="en-US" sz="2800" dirty="0">
                <a:solidFill>
                  <a:srgbClr val="FFFF00"/>
                </a:solidFill>
              </a:rPr>
              <a:t>上所講的，完全相同。我們應當要相信，特別的要相信自己，不是去相信別人。</a:t>
            </a:r>
          </a:p>
        </p:txBody>
      </p:sp>
      <p:pic>
        <p:nvPicPr>
          <p:cNvPr id="9" name="圖片 8">
            <a:extLst>
              <a:ext uri="{FF2B5EF4-FFF2-40B4-BE49-F238E27FC236}">
                <a16:creationId xmlns:a16="http://schemas.microsoft.com/office/drawing/2014/main" id="{D95D9E13-453E-5E14-04AE-69BA1AB7E640}"/>
              </a:ext>
            </a:extLst>
          </p:cNvPr>
          <p:cNvPicPr>
            <a:picLocks noChangeAspect="1"/>
          </p:cNvPicPr>
          <p:nvPr/>
        </p:nvPicPr>
        <p:blipFill>
          <a:blip r:embed="rId5"/>
          <a:stretch>
            <a:fillRect/>
          </a:stretch>
        </p:blipFill>
        <p:spPr>
          <a:xfrm>
            <a:off x="10217753" y="862999"/>
            <a:ext cx="564257" cy="3249342"/>
          </a:xfrm>
          <a:prstGeom prst="rect">
            <a:avLst/>
          </a:prstGeom>
        </p:spPr>
      </p:pic>
    </p:spTree>
    <p:extLst>
      <p:ext uri="{BB962C8B-B14F-4D97-AF65-F5344CB8AC3E}">
        <p14:creationId xmlns:p14="http://schemas.microsoft.com/office/powerpoint/2010/main" val="8517529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EF7D8F3-B0E4-3608-7FDF-42D5CC2EA37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B1A5DDC9-5FEF-4A56-2505-D7C474E8FBF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B8A95678-E918-7B18-8C9B-708A9E60B6BF}"/>
              </a:ext>
            </a:extLst>
          </p:cNvPr>
          <p:cNvSpPr txBox="1"/>
          <p:nvPr/>
        </p:nvSpPr>
        <p:spPr>
          <a:xfrm>
            <a:off x="8796084" y="749401"/>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此節文，正明持戒修福者，已具極長時之修習。是諸善合成之根，真是難能可貴。</a:t>
            </a:r>
          </a:p>
        </p:txBody>
      </p:sp>
      <p:sp>
        <p:nvSpPr>
          <p:cNvPr id="7" name="文字方塊 6">
            <a:extLst>
              <a:ext uri="{FF2B5EF4-FFF2-40B4-BE49-F238E27FC236}">
                <a16:creationId xmlns:a16="http://schemas.microsoft.com/office/drawing/2014/main" id="{17149493-4B3B-BBDE-C0A3-0238827CE972}"/>
              </a:ext>
            </a:extLst>
          </p:cNvPr>
          <p:cNvSpPr txBox="1"/>
          <p:nvPr/>
        </p:nvSpPr>
        <p:spPr>
          <a:xfrm>
            <a:off x="681239" y="874602"/>
            <a:ext cx="7940635" cy="4862165"/>
          </a:xfrm>
          <a:prstGeom prst="rect">
            <a:avLst/>
          </a:prstGeom>
          <a:noFill/>
        </p:spPr>
        <p:txBody>
          <a:bodyPr vert="eaVert" wrap="square" rtlCol="0">
            <a:spAutoFit/>
          </a:bodyPr>
          <a:lstStyle/>
          <a:p>
            <a:pPr>
              <a:lnSpc>
                <a:spcPct val="150000"/>
              </a:lnSpc>
            </a:pPr>
            <a:r>
              <a:rPr lang="zh-TW" altLang="en-US" sz="2800" dirty="0">
                <a:solidFill>
                  <a:srgbClr val="FFFF00"/>
                </a:solidFill>
              </a:rPr>
              <a:t>佛所講的就是指我們自己，我們自己不知道過去生中的事情，所以雖有善根，有福德，遇不到善緣，這一生又要空過了，那很可惜。</a:t>
            </a:r>
            <a:r>
              <a:rPr lang="en-US" altLang="zh-TW" sz="2800" dirty="0">
                <a:solidFill>
                  <a:srgbClr val="FFFF00"/>
                </a:solidFill>
              </a:rPr>
              <a:t>《</a:t>
            </a:r>
            <a:r>
              <a:rPr lang="zh-TW" altLang="en-US" sz="2800" dirty="0">
                <a:solidFill>
                  <a:srgbClr val="FFFF00"/>
                </a:solidFill>
              </a:rPr>
              <a:t>彌陀經</a:t>
            </a:r>
            <a:r>
              <a:rPr lang="en-US" altLang="zh-TW" sz="2800" dirty="0">
                <a:solidFill>
                  <a:srgbClr val="FFFF00"/>
                </a:solidFill>
              </a:rPr>
              <a:t>》</a:t>
            </a:r>
            <a:r>
              <a:rPr lang="zh-TW" altLang="en-US" sz="2800" dirty="0">
                <a:solidFill>
                  <a:srgbClr val="FFFF00"/>
                </a:solidFill>
              </a:rPr>
              <a:t>講的善根、福德、因緣，這三個條件缺一個都不可以</a:t>
            </a:r>
            <a:r>
              <a:rPr lang="zh-CN" altLang="en-US" sz="2800" dirty="0">
                <a:solidFill>
                  <a:srgbClr val="FFFF00"/>
                </a:solidFill>
              </a:rPr>
              <a:t>。</a:t>
            </a:r>
            <a:r>
              <a:rPr lang="zh-TW" altLang="en-US" sz="2800" dirty="0">
                <a:solidFill>
                  <a:srgbClr val="FFFF00"/>
                </a:solidFill>
              </a:rPr>
              <a:t>一定要遇到善緣。善緣有兩種：一種是遇到真善知識，使你接觸到正法；第二，你遇到好的同參道友，彼此互相勉勵，成就道業。這是</a:t>
            </a:r>
            <a:r>
              <a:rPr lang="zh-CN" altLang="en-US" sz="2800" dirty="0">
                <a:solidFill>
                  <a:srgbClr val="FFFF00"/>
                </a:solidFill>
              </a:rPr>
              <a:t>指良</a:t>
            </a:r>
            <a:r>
              <a:rPr lang="zh-TW" altLang="en-US" sz="2800" dirty="0">
                <a:solidFill>
                  <a:srgbClr val="FFFF00"/>
                </a:solidFill>
              </a:rPr>
              <a:t>師</a:t>
            </a:r>
            <a:r>
              <a:rPr lang="zh-CN" altLang="en-US" sz="2800" dirty="0">
                <a:solidFill>
                  <a:srgbClr val="FFFF00"/>
                </a:solidFill>
              </a:rPr>
              <a:t>益</a:t>
            </a:r>
            <a:r>
              <a:rPr lang="zh-TW" altLang="en-US" sz="2800" dirty="0">
                <a:solidFill>
                  <a:srgbClr val="FFFF00"/>
                </a:solidFill>
              </a:rPr>
              <a:t>友。</a:t>
            </a:r>
          </a:p>
        </p:txBody>
      </p:sp>
    </p:spTree>
    <p:extLst>
      <p:ext uri="{BB962C8B-B14F-4D97-AF65-F5344CB8AC3E}">
        <p14:creationId xmlns:p14="http://schemas.microsoft.com/office/powerpoint/2010/main" val="30395449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A50E1B03-F997-88EB-BCFC-918F7BA4DAEA}"/>
              </a:ext>
            </a:extLst>
          </p:cNvPr>
          <p:cNvPicPr>
            <a:picLocks noChangeAspect="1"/>
          </p:cNvPicPr>
          <p:nvPr/>
        </p:nvPicPr>
        <p:blipFill>
          <a:blip r:embed="rId3"/>
          <a:stretch>
            <a:fillRect/>
          </a:stretch>
        </p:blipFill>
        <p:spPr>
          <a:xfrm>
            <a:off x="478582" y="117426"/>
            <a:ext cx="10153128" cy="6582618"/>
          </a:xfrm>
          <a:prstGeom prst="rect">
            <a:avLst/>
          </a:prstGeom>
        </p:spPr>
      </p:pic>
      <p:sp>
        <p:nvSpPr>
          <p:cNvPr id="5" name="匾額 4" descr="佛學概要十四講表 習講">
            <a:extLst>
              <a:ext uri="{FF2B5EF4-FFF2-40B4-BE49-F238E27FC236}">
                <a16:creationId xmlns:a16="http://schemas.microsoft.com/office/drawing/2014/main" id="{0847A5C8-F18C-19E4-B77A-50B93F2FA86D}"/>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229A0ECF-D4FC-486C-FDC4-FAE820930787}"/>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7" name="矩形 6">
            <a:extLst>
              <a:ext uri="{FF2B5EF4-FFF2-40B4-BE49-F238E27FC236}">
                <a16:creationId xmlns:a16="http://schemas.microsoft.com/office/drawing/2014/main" id="{866DC6DB-325B-A84A-24A0-7B6548B5C793}"/>
              </a:ext>
            </a:extLst>
          </p:cNvPr>
          <p:cNvSpPr/>
          <p:nvPr/>
        </p:nvSpPr>
        <p:spPr>
          <a:xfrm>
            <a:off x="7535366" y="2997746"/>
            <a:ext cx="648072" cy="129614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9919920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D551D85-82B7-3839-79B9-C738B3D75F34}"/>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AA474354-EAB9-0F03-517A-862CBAD0B97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8" name="文字方塊 7">
            <a:extLst>
              <a:ext uri="{FF2B5EF4-FFF2-40B4-BE49-F238E27FC236}">
                <a16:creationId xmlns:a16="http://schemas.microsoft.com/office/drawing/2014/main" id="{0C071CAA-0C1B-14DA-51D8-D435308DEC1E}"/>
              </a:ext>
            </a:extLst>
          </p:cNvPr>
          <p:cNvSpPr txBox="1"/>
          <p:nvPr/>
        </p:nvSpPr>
        <p:spPr>
          <a:xfrm>
            <a:off x="7679382" y="765498"/>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「聞是章句，乃至一念生淨信者。須菩提，如來悉知悉見，是諸眾生，得如是無量福德。」</a:t>
            </a:r>
          </a:p>
        </p:txBody>
      </p:sp>
      <p:sp>
        <p:nvSpPr>
          <p:cNvPr id="9" name="文字方塊 8">
            <a:extLst>
              <a:ext uri="{FF2B5EF4-FFF2-40B4-BE49-F238E27FC236}">
                <a16:creationId xmlns:a16="http://schemas.microsoft.com/office/drawing/2014/main" id="{2BC26D91-CAC7-F1CF-9E43-54A35B5036BB}"/>
              </a:ext>
            </a:extLst>
          </p:cNvPr>
          <p:cNvSpPr txBox="1"/>
          <p:nvPr/>
        </p:nvSpPr>
        <p:spPr>
          <a:xfrm>
            <a:off x="204266" y="890699"/>
            <a:ext cx="7294305" cy="4862165"/>
          </a:xfrm>
          <a:prstGeom prst="rect">
            <a:avLst/>
          </a:prstGeom>
          <a:noFill/>
        </p:spPr>
        <p:txBody>
          <a:bodyPr vert="eaVert" wrap="square" rtlCol="0">
            <a:spAutoFit/>
          </a:bodyPr>
          <a:lstStyle/>
          <a:p>
            <a:pPr>
              <a:lnSpc>
                <a:spcPct val="150000"/>
              </a:lnSpc>
            </a:pPr>
            <a:r>
              <a:rPr lang="zh-TW" altLang="en-US" sz="2800" dirty="0">
                <a:solidFill>
                  <a:srgbClr val="FFFF00"/>
                </a:solidFill>
              </a:rPr>
              <a:t>持戒修福不容易；</a:t>
            </a:r>
            <a:r>
              <a:rPr lang="zh-CN" altLang="en-US" sz="2800" dirty="0">
                <a:solidFill>
                  <a:srgbClr val="FFFF00"/>
                </a:solidFill>
              </a:rPr>
              <a:t>這樣</a:t>
            </a:r>
            <a:r>
              <a:rPr lang="zh-TW" altLang="en-US" sz="2800" dirty="0">
                <a:solidFill>
                  <a:srgbClr val="FFFF00"/>
                </a:solidFill>
              </a:rPr>
              <a:t>的善根，真的是無量劫所培植的。他聽到</a:t>
            </a:r>
            <a:r>
              <a:rPr lang="en-US" altLang="zh-TW" sz="2800" dirty="0">
                <a:solidFill>
                  <a:srgbClr val="FFFF00"/>
                </a:solidFill>
              </a:rPr>
              <a:t>《</a:t>
            </a:r>
            <a:r>
              <a:rPr lang="zh-TW" altLang="en-US" sz="2800" dirty="0">
                <a:solidFill>
                  <a:srgbClr val="FFFF00"/>
                </a:solidFill>
              </a:rPr>
              <a:t>金剛般若波羅蜜經</a:t>
            </a:r>
            <a:r>
              <a:rPr lang="en-US" altLang="zh-TW" sz="2800" dirty="0">
                <a:solidFill>
                  <a:srgbClr val="FFFF00"/>
                </a:solidFill>
              </a:rPr>
              <a:t>》</a:t>
            </a:r>
            <a:r>
              <a:rPr lang="zh-TW" altLang="en-US" sz="2800" dirty="0">
                <a:solidFill>
                  <a:srgbClr val="FFFF00"/>
                </a:solidFill>
              </a:rPr>
              <a:t>，或者是讀到，他能夠生一念淨信，這個關鍵在淨，淨信就是一絲毫的懷疑都沒有，這個信才叫淨信。</a:t>
            </a:r>
            <a:r>
              <a:rPr lang="zh-CN" altLang="en-US" sz="2800" dirty="0">
                <a:solidFill>
                  <a:srgbClr val="FFFF00"/>
                </a:solidFill>
              </a:rPr>
              <a:t>這</a:t>
            </a:r>
            <a:r>
              <a:rPr lang="zh-TW" altLang="en-US" sz="2800" dirty="0">
                <a:solidFill>
                  <a:srgbClr val="FFFF00"/>
                </a:solidFill>
              </a:rPr>
              <a:t>跟前面講的實信，是一個意思。這樣的人，佛、如來悉知悉見，</a:t>
            </a:r>
            <a:r>
              <a:rPr lang="zh-CN" altLang="en-US" sz="2800" dirty="0">
                <a:solidFill>
                  <a:srgbClr val="FFFF00"/>
                </a:solidFill>
              </a:rPr>
              <a:t>他</a:t>
            </a:r>
            <a:r>
              <a:rPr lang="zh-TW" altLang="en-US" sz="2800" dirty="0">
                <a:solidFill>
                  <a:srgbClr val="FFFF00"/>
                </a:solidFill>
              </a:rPr>
              <a:t>就得諸佛護念。得佛護念，這個人的福報當然大。</a:t>
            </a:r>
          </a:p>
        </p:txBody>
      </p:sp>
      <p:pic>
        <p:nvPicPr>
          <p:cNvPr id="11" name="圖片 10">
            <a:extLst>
              <a:ext uri="{FF2B5EF4-FFF2-40B4-BE49-F238E27FC236}">
                <a16:creationId xmlns:a16="http://schemas.microsoft.com/office/drawing/2014/main" id="{536C3E0C-567C-E4D8-6E2C-73CD9DE6A350}"/>
              </a:ext>
            </a:extLst>
          </p:cNvPr>
          <p:cNvPicPr>
            <a:picLocks noChangeAspect="1"/>
          </p:cNvPicPr>
          <p:nvPr/>
        </p:nvPicPr>
        <p:blipFill>
          <a:blip r:embed="rId5"/>
          <a:stretch>
            <a:fillRect/>
          </a:stretch>
        </p:blipFill>
        <p:spPr>
          <a:xfrm>
            <a:off x="10093167" y="909514"/>
            <a:ext cx="717985" cy="4379104"/>
          </a:xfrm>
          <a:prstGeom prst="rect">
            <a:avLst/>
          </a:prstGeom>
        </p:spPr>
      </p:pic>
    </p:spTree>
    <p:extLst>
      <p:ext uri="{BB962C8B-B14F-4D97-AF65-F5344CB8AC3E}">
        <p14:creationId xmlns:p14="http://schemas.microsoft.com/office/powerpoint/2010/main" val="14151383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A7775AD-6DF2-CC76-4C99-BD0FBA6686B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EA00B011-E59E-3E87-7A44-67BEE92C337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E0074069-064C-85AF-57EB-5AFC8ADB713A}"/>
              </a:ext>
            </a:extLst>
          </p:cNvPr>
          <p:cNvSpPr txBox="1"/>
          <p:nvPr/>
        </p:nvSpPr>
        <p:spPr>
          <a:xfrm>
            <a:off x="7679382" y="765498"/>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「何以故？是諸眾生，無復我相人相眾生相壽者相，無法相，亦無非法相。」</a:t>
            </a:r>
          </a:p>
        </p:txBody>
      </p:sp>
      <p:sp>
        <p:nvSpPr>
          <p:cNvPr id="7" name="文字方塊 6">
            <a:extLst>
              <a:ext uri="{FF2B5EF4-FFF2-40B4-BE49-F238E27FC236}">
                <a16:creationId xmlns:a16="http://schemas.microsoft.com/office/drawing/2014/main" id="{3CC6AE54-D787-0A36-4B16-ACAD57FF73FE}"/>
              </a:ext>
            </a:extLst>
          </p:cNvPr>
          <p:cNvSpPr txBox="1"/>
          <p:nvPr/>
        </p:nvSpPr>
        <p:spPr>
          <a:xfrm>
            <a:off x="4728582" y="890699"/>
            <a:ext cx="2769989" cy="4862165"/>
          </a:xfrm>
          <a:prstGeom prst="rect">
            <a:avLst/>
          </a:prstGeom>
          <a:noFill/>
        </p:spPr>
        <p:txBody>
          <a:bodyPr vert="eaVert" wrap="square" rtlCol="0">
            <a:spAutoFit/>
          </a:bodyPr>
          <a:lstStyle/>
          <a:p>
            <a:pPr>
              <a:lnSpc>
                <a:spcPct val="150000"/>
              </a:lnSpc>
            </a:pPr>
            <a:r>
              <a:rPr lang="zh-TW" altLang="en-US" sz="2800" b="1" dirty="0">
                <a:solidFill>
                  <a:schemeClr val="bg1"/>
                </a:solidFill>
              </a:rPr>
              <a:t>此是正面釋生信得福之故（清淨信心生起來）。何以能生淨信，何以能得福</a:t>
            </a:r>
            <a:r>
              <a:rPr lang="zh-CN" altLang="en-US" sz="2800" b="1" dirty="0">
                <a:solidFill>
                  <a:schemeClr val="bg1"/>
                </a:solidFill>
              </a:rPr>
              <a:t>？</a:t>
            </a:r>
            <a:r>
              <a:rPr lang="zh-TW" altLang="en-US" sz="2800" b="1" dirty="0">
                <a:solidFill>
                  <a:schemeClr val="bg1"/>
                </a:solidFill>
              </a:rPr>
              <a:t>須是除卻分別心方可。</a:t>
            </a:r>
          </a:p>
        </p:txBody>
      </p:sp>
      <p:pic>
        <p:nvPicPr>
          <p:cNvPr id="9" name="圖片 8">
            <a:extLst>
              <a:ext uri="{FF2B5EF4-FFF2-40B4-BE49-F238E27FC236}">
                <a16:creationId xmlns:a16="http://schemas.microsoft.com/office/drawing/2014/main" id="{488C567E-3438-84E2-B309-88E6325A6764}"/>
              </a:ext>
            </a:extLst>
          </p:cNvPr>
          <p:cNvPicPr>
            <a:picLocks noChangeAspect="1"/>
          </p:cNvPicPr>
          <p:nvPr/>
        </p:nvPicPr>
        <p:blipFill>
          <a:blip r:embed="rId5"/>
          <a:stretch>
            <a:fillRect/>
          </a:stretch>
        </p:blipFill>
        <p:spPr>
          <a:xfrm>
            <a:off x="9983852" y="909514"/>
            <a:ext cx="651192" cy="4051861"/>
          </a:xfrm>
          <a:prstGeom prst="rect">
            <a:avLst/>
          </a:prstGeom>
        </p:spPr>
      </p:pic>
      <p:sp>
        <p:nvSpPr>
          <p:cNvPr id="10" name="文字方塊 9">
            <a:extLst>
              <a:ext uri="{FF2B5EF4-FFF2-40B4-BE49-F238E27FC236}">
                <a16:creationId xmlns:a16="http://schemas.microsoft.com/office/drawing/2014/main" id="{180620E5-31B4-EFC0-770B-DE6A14FE4634}"/>
              </a:ext>
            </a:extLst>
          </p:cNvPr>
          <p:cNvSpPr txBox="1"/>
          <p:nvPr/>
        </p:nvSpPr>
        <p:spPr>
          <a:xfrm>
            <a:off x="1054646" y="890699"/>
            <a:ext cx="3416320" cy="4862165"/>
          </a:xfrm>
          <a:prstGeom prst="rect">
            <a:avLst/>
          </a:prstGeom>
          <a:noFill/>
        </p:spPr>
        <p:txBody>
          <a:bodyPr vert="eaVert" wrap="square" rtlCol="0">
            <a:spAutoFit/>
          </a:bodyPr>
          <a:lstStyle/>
          <a:p>
            <a:pPr>
              <a:lnSpc>
                <a:spcPct val="150000"/>
              </a:lnSpc>
            </a:pPr>
            <a:r>
              <a:rPr lang="zh-TW" altLang="en-US" sz="2800" dirty="0">
                <a:solidFill>
                  <a:srgbClr val="FFFF00"/>
                </a:solidFill>
              </a:rPr>
              <a:t>心清淨，就得福。</a:t>
            </a:r>
            <a:r>
              <a:rPr lang="zh-CN" altLang="en-US" sz="2800" dirty="0">
                <a:solidFill>
                  <a:srgbClr val="FFFF00"/>
                </a:solidFill>
              </a:rPr>
              <a:t>真正的</a:t>
            </a:r>
            <a:r>
              <a:rPr lang="zh-TW" altLang="en-US" sz="2800" dirty="0">
                <a:solidFill>
                  <a:srgbClr val="FFFF00"/>
                </a:solidFill>
              </a:rPr>
              <a:t>快樂</a:t>
            </a:r>
            <a:r>
              <a:rPr lang="zh-CN" altLang="en-US" sz="2800" dirty="0">
                <a:solidFill>
                  <a:srgbClr val="FFFF00"/>
                </a:solidFill>
              </a:rPr>
              <a:t>是</a:t>
            </a:r>
            <a:r>
              <a:rPr lang="zh-TW" altLang="en-US" sz="2800" dirty="0">
                <a:solidFill>
                  <a:srgbClr val="FFFF00"/>
                </a:solidFill>
              </a:rPr>
              <a:t>從內生出來</a:t>
            </a:r>
            <a:r>
              <a:rPr lang="zh-CN" altLang="en-US" sz="2800" dirty="0">
                <a:solidFill>
                  <a:srgbClr val="FFFF00"/>
                </a:solidFill>
              </a:rPr>
              <a:t>的</a:t>
            </a:r>
            <a:r>
              <a:rPr lang="zh-TW" altLang="en-US" sz="2800" dirty="0">
                <a:solidFill>
                  <a:srgbClr val="FFFF00"/>
                </a:solidFill>
              </a:rPr>
              <a:t>，像泉水一樣，自自然然往外推湧，叫法喜充滿。那個快樂怎麼得來？</a:t>
            </a:r>
            <a:r>
              <a:rPr lang="zh-CN" altLang="en-US" sz="2800" dirty="0">
                <a:solidFill>
                  <a:srgbClr val="FFFF00"/>
                </a:solidFill>
              </a:rPr>
              <a:t>從</a:t>
            </a:r>
            <a:r>
              <a:rPr lang="zh-TW" altLang="en-US" sz="2800" dirty="0">
                <a:solidFill>
                  <a:srgbClr val="FFFF00"/>
                </a:solidFill>
              </a:rPr>
              <a:t>清淨心</a:t>
            </a:r>
            <a:r>
              <a:rPr lang="zh-CN" altLang="en-US" sz="2800" dirty="0">
                <a:solidFill>
                  <a:srgbClr val="FFFF00"/>
                </a:solidFill>
              </a:rPr>
              <a:t>來的</a:t>
            </a:r>
            <a:r>
              <a:rPr lang="zh-TW" altLang="en-US" sz="2800" dirty="0">
                <a:solidFill>
                  <a:srgbClr val="FFFF00"/>
                </a:solidFill>
              </a:rPr>
              <a:t>。</a:t>
            </a:r>
          </a:p>
        </p:txBody>
      </p:sp>
    </p:spTree>
    <p:extLst>
      <p:ext uri="{BB962C8B-B14F-4D97-AF65-F5344CB8AC3E}">
        <p14:creationId xmlns:p14="http://schemas.microsoft.com/office/powerpoint/2010/main" val="32312425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218C77F-821A-6B6C-58EF-6CA4D4211324}"/>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D8038E83-27D9-F745-8C46-C168043D0C2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B986BE6C-1C95-A593-1428-58C05CBE1B4D}"/>
              </a:ext>
            </a:extLst>
          </p:cNvPr>
          <p:cNvSpPr txBox="1"/>
          <p:nvPr/>
        </p:nvSpPr>
        <p:spPr>
          <a:xfrm>
            <a:off x="7033051" y="765498"/>
            <a:ext cx="2769989"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「何以故？是諸眾生，若心取相，則為著我人眾生壽者。若取法相，即著我人眾生壽者。何以故？若取非法相，即著我人眾生壽者。」</a:t>
            </a:r>
          </a:p>
        </p:txBody>
      </p:sp>
      <p:sp>
        <p:nvSpPr>
          <p:cNvPr id="7" name="文字方塊 6">
            <a:extLst>
              <a:ext uri="{FF2B5EF4-FFF2-40B4-BE49-F238E27FC236}">
                <a16:creationId xmlns:a16="http://schemas.microsoft.com/office/drawing/2014/main" id="{3960029C-9241-4A0F-4F43-4A8561072FD1}"/>
              </a:ext>
            </a:extLst>
          </p:cNvPr>
          <p:cNvSpPr txBox="1"/>
          <p:nvPr/>
        </p:nvSpPr>
        <p:spPr>
          <a:xfrm>
            <a:off x="1177688" y="862505"/>
            <a:ext cx="5355312" cy="4862165"/>
          </a:xfrm>
          <a:prstGeom prst="rect">
            <a:avLst/>
          </a:prstGeom>
          <a:noFill/>
        </p:spPr>
        <p:txBody>
          <a:bodyPr vert="eaVert" wrap="square" rtlCol="0">
            <a:spAutoFit/>
          </a:bodyPr>
          <a:lstStyle/>
          <a:p>
            <a:pPr>
              <a:lnSpc>
                <a:spcPct val="150000"/>
              </a:lnSpc>
            </a:pPr>
            <a:r>
              <a:rPr lang="zh-TW" altLang="en-US" sz="2800" dirty="0">
                <a:solidFill>
                  <a:srgbClr val="FFFF00"/>
                </a:solidFill>
              </a:rPr>
              <a:t>這從反面說，說明你心裡只要著相，取相就是著相，著相就是執著；只要你有分別執著，必定四相都起來了。諸位要曉得，四相是虛妄的，換句話說，你的生活都在虛妄之中。在虛妄境界裡面生活，苦惱無盡，禍害無邊，這就是六道輪迴。</a:t>
            </a:r>
          </a:p>
        </p:txBody>
      </p:sp>
      <p:pic>
        <p:nvPicPr>
          <p:cNvPr id="9" name="圖片 8">
            <a:extLst>
              <a:ext uri="{FF2B5EF4-FFF2-40B4-BE49-F238E27FC236}">
                <a16:creationId xmlns:a16="http://schemas.microsoft.com/office/drawing/2014/main" id="{06E1595B-FAB2-0169-6454-3C1A5753AB6B}"/>
              </a:ext>
            </a:extLst>
          </p:cNvPr>
          <p:cNvPicPr>
            <a:picLocks noChangeAspect="1"/>
          </p:cNvPicPr>
          <p:nvPr/>
        </p:nvPicPr>
        <p:blipFill>
          <a:blip r:embed="rId5"/>
          <a:stretch>
            <a:fillRect/>
          </a:stretch>
        </p:blipFill>
        <p:spPr>
          <a:xfrm>
            <a:off x="10050126" y="862505"/>
            <a:ext cx="717985" cy="1797528"/>
          </a:xfrm>
          <a:prstGeom prst="rect">
            <a:avLst/>
          </a:prstGeom>
        </p:spPr>
      </p:pic>
    </p:spTree>
    <p:extLst>
      <p:ext uri="{BB962C8B-B14F-4D97-AF65-F5344CB8AC3E}">
        <p14:creationId xmlns:p14="http://schemas.microsoft.com/office/powerpoint/2010/main" val="23726657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A0E10EE3-5534-BAC6-0339-F44E1FB0301B}"/>
              </a:ext>
            </a:extLst>
          </p:cNvPr>
          <p:cNvPicPr>
            <a:picLocks noChangeAspect="1"/>
          </p:cNvPicPr>
          <p:nvPr/>
        </p:nvPicPr>
        <p:blipFill>
          <a:blip r:embed="rId3"/>
          <a:stretch>
            <a:fillRect/>
          </a:stretch>
        </p:blipFill>
        <p:spPr>
          <a:xfrm>
            <a:off x="118542" y="117426"/>
            <a:ext cx="10153128" cy="6582618"/>
          </a:xfrm>
          <a:prstGeom prst="rect">
            <a:avLst/>
          </a:prstGeom>
        </p:spPr>
      </p:pic>
      <p:sp>
        <p:nvSpPr>
          <p:cNvPr id="5" name="匾額 4" descr="佛學概要十四講表 習講">
            <a:extLst>
              <a:ext uri="{FF2B5EF4-FFF2-40B4-BE49-F238E27FC236}">
                <a16:creationId xmlns:a16="http://schemas.microsoft.com/office/drawing/2014/main" id="{74286A16-481F-6371-3247-F058F1F6881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43BE2431-CD34-2EA3-4CBA-46568D687A4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7" name="矩形 6">
            <a:extLst>
              <a:ext uri="{FF2B5EF4-FFF2-40B4-BE49-F238E27FC236}">
                <a16:creationId xmlns:a16="http://schemas.microsoft.com/office/drawing/2014/main" id="{667FA117-B429-52A2-40F9-1201C0CF27D4}"/>
              </a:ext>
            </a:extLst>
          </p:cNvPr>
          <p:cNvSpPr/>
          <p:nvPr/>
        </p:nvSpPr>
        <p:spPr>
          <a:xfrm>
            <a:off x="4583038" y="2997746"/>
            <a:ext cx="648072" cy="129614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6540711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8892CAE-7EF8-0A20-83C2-E723EF1D550D}"/>
              </a:ext>
            </a:extLst>
          </p:cNvPr>
          <p:cNvSpPr txBox="1"/>
          <p:nvPr/>
        </p:nvSpPr>
        <p:spPr>
          <a:xfrm>
            <a:off x="8972043" y="765498"/>
            <a:ext cx="830997"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「是故不應取法，不應取非法。」</a:t>
            </a:r>
          </a:p>
        </p:txBody>
      </p:sp>
      <p:sp>
        <p:nvSpPr>
          <p:cNvPr id="5" name="文字方塊 4">
            <a:extLst>
              <a:ext uri="{FF2B5EF4-FFF2-40B4-BE49-F238E27FC236}">
                <a16:creationId xmlns:a16="http://schemas.microsoft.com/office/drawing/2014/main" id="{30C684FC-B32F-9C96-A119-189B79485018}"/>
              </a:ext>
            </a:extLst>
          </p:cNvPr>
          <p:cNvSpPr txBox="1"/>
          <p:nvPr/>
        </p:nvSpPr>
        <p:spPr>
          <a:xfrm>
            <a:off x="493425" y="945349"/>
            <a:ext cx="6647974" cy="4862165"/>
          </a:xfrm>
          <a:prstGeom prst="rect">
            <a:avLst/>
          </a:prstGeom>
          <a:noFill/>
        </p:spPr>
        <p:txBody>
          <a:bodyPr vert="eaVert" wrap="square" rtlCol="0">
            <a:spAutoFit/>
          </a:bodyPr>
          <a:lstStyle/>
          <a:p>
            <a:pPr>
              <a:lnSpc>
                <a:spcPct val="150000"/>
              </a:lnSpc>
            </a:pPr>
            <a:r>
              <a:rPr lang="zh-TW" altLang="en-US" sz="2800" dirty="0">
                <a:solidFill>
                  <a:srgbClr val="FFFF00"/>
                </a:solidFill>
              </a:rPr>
              <a:t>佛說了這麼多，到這個地方做一個結論。因此之故，法與非法都不應該取著；取著，心地都不清淨。著有，心不清淨。著空，還是不清淨，這個現象是無明。著空的人墮在無明裡頭，著有的人墮在妄想裡面。妄想跟無明都障礙自性，都障礙清淨心，所以清淨心不能現前；換句話說，智慧不能現前。</a:t>
            </a:r>
          </a:p>
        </p:txBody>
      </p:sp>
      <p:pic>
        <p:nvPicPr>
          <p:cNvPr id="7" name="圖片 6">
            <a:extLst>
              <a:ext uri="{FF2B5EF4-FFF2-40B4-BE49-F238E27FC236}">
                <a16:creationId xmlns:a16="http://schemas.microsoft.com/office/drawing/2014/main" id="{5EF4D4EB-AB37-CAA3-0B4C-5BD41007827A}"/>
              </a:ext>
            </a:extLst>
          </p:cNvPr>
          <p:cNvPicPr>
            <a:picLocks noChangeAspect="1"/>
          </p:cNvPicPr>
          <p:nvPr/>
        </p:nvPicPr>
        <p:blipFill>
          <a:blip r:embed="rId3"/>
          <a:stretch>
            <a:fillRect/>
          </a:stretch>
        </p:blipFill>
        <p:spPr>
          <a:xfrm>
            <a:off x="10079816" y="875580"/>
            <a:ext cx="717985" cy="3887327"/>
          </a:xfrm>
          <a:prstGeom prst="rect">
            <a:avLst/>
          </a:prstGeom>
        </p:spPr>
      </p:pic>
      <p:sp>
        <p:nvSpPr>
          <p:cNvPr id="8" name="匾額 7" descr="佛學概要十四講表 習講">
            <a:extLst>
              <a:ext uri="{FF2B5EF4-FFF2-40B4-BE49-F238E27FC236}">
                <a16:creationId xmlns:a16="http://schemas.microsoft.com/office/drawing/2014/main" id="{EAEB470C-AA2C-B003-D5C8-B86CED11920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9" name="圖片 8">
            <a:extLst>
              <a:ext uri="{FF2B5EF4-FFF2-40B4-BE49-F238E27FC236}">
                <a16:creationId xmlns:a16="http://schemas.microsoft.com/office/drawing/2014/main" id="{C1EE7A7E-2859-2A0D-7ABD-A2C7C411486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10" name="文字方塊 9">
            <a:extLst>
              <a:ext uri="{FF2B5EF4-FFF2-40B4-BE49-F238E27FC236}">
                <a16:creationId xmlns:a16="http://schemas.microsoft.com/office/drawing/2014/main" id="{2C04D4AD-2BC5-1F7C-413E-D19D4635EF18}"/>
              </a:ext>
            </a:extLst>
          </p:cNvPr>
          <p:cNvSpPr txBox="1"/>
          <p:nvPr/>
        </p:nvSpPr>
        <p:spPr>
          <a:xfrm>
            <a:off x="7328076" y="926012"/>
            <a:ext cx="1477328" cy="4862165"/>
          </a:xfrm>
          <a:prstGeom prst="rect">
            <a:avLst/>
          </a:prstGeom>
          <a:noFill/>
        </p:spPr>
        <p:txBody>
          <a:bodyPr vert="eaVert" wrap="square" rtlCol="0">
            <a:spAutoFit/>
          </a:bodyPr>
          <a:lstStyle/>
          <a:p>
            <a:pPr>
              <a:lnSpc>
                <a:spcPct val="150000"/>
              </a:lnSpc>
            </a:pPr>
            <a:r>
              <a:rPr lang="zh-TW" altLang="en-US" sz="2800" b="1" dirty="0">
                <a:solidFill>
                  <a:schemeClr val="bg1"/>
                </a:solidFill>
              </a:rPr>
              <a:t>下手方法，先令二邊不取。漸能空相，心地清淨。</a:t>
            </a:r>
          </a:p>
        </p:txBody>
      </p:sp>
    </p:spTree>
    <p:extLst>
      <p:ext uri="{BB962C8B-B14F-4D97-AF65-F5344CB8AC3E}">
        <p14:creationId xmlns:p14="http://schemas.microsoft.com/office/powerpoint/2010/main" val="37760920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51107BB-9998-1A57-DBA4-C5A16329C6F5}"/>
              </a:ext>
            </a:extLst>
          </p:cNvPr>
          <p:cNvSpPr txBox="1"/>
          <p:nvPr/>
        </p:nvSpPr>
        <p:spPr>
          <a:xfrm>
            <a:off x="7679382" y="765498"/>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「以是義故，如來常說，汝等比丘知我說法如筏喻者，法尚應捨，何況非法。」</a:t>
            </a:r>
          </a:p>
        </p:txBody>
      </p:sp>
      <p:sp>
        <p:nvSpPr>
          <p:cNvPr id="5" name="文字方塊 4">
            <a:extLst>
              <a:ext uri="{FF2B5EF4-FFF2-40B4-BE49-F238E27FC236}">
                <a16:creationId xmlns:a16="http://schemas.microsoft.com/office/drawing/2014/main" id="{209C02ED-1CE8-CC38-8842-87770EE83ED7}"/>
              </a:ext>
            </a:extLst>
          </p:cNvPr>
          <p:cNvSpPr txBox="1"/>
          <p:nvPr/>
        </p:nvSpPr>
        <p:spPr>
          <a:xfrm>
            <a:off x="300881" y="889323"/>
            <a:ext cx="2769989" cy="4862165"/>
          </a:xfrm>
          <a:prstGeom prst="rect">
            <a:avLst/>
          </a:prstGeom>
          <a:noFill/>
        </p:spPr>
        <p:txBody>
          <a:bodyPr vert="eaVert" wrap="square" rtlCol="0">
            <a:spAutoFit/>
          </a:bodyPr>
          <a:lstStyle/>
          <a:p>
            <a:pPr>
              <a:lnSpc>
                <a:spcPct val="150000"/>
              </a:lnSpc>
            </a:pPr>
            <a:r>
              <a:rPr lang="zh-TW" altLang="en-US" sz="2800" dirty="0">
                <a:solidFill>
                  <a:srgbClr val="FFFF00"/>
                </a:solidFill>
              </a:rPr>
              <a:t>我們已經渡過生死的苦海，到達涅槃的彼岸，佛法也就沒用處了，佛法正如同船筏一樣，過了河</a:t>
            </a:r>
            <a:r>
              <a:rPr lang="zh-CN" altLang="en-US" sz="2800" dirty="0">
                <a:solidFill>
                  <a:srgbClr val="FFFF00"/>
                </a:solidFill>
              </a:rPr>
              <a:t>就要放下</a:t>
            </a:r>
            <a:r>
              <a:rPr lang="zh-TW" altLang="en-US" sz="2800" dirty="0">
                <a:solidFill>
                  <a:srgbClr val="FFFF00"/>
                </a:solidFill>
              </a:rPr>
              <a:t>。</a:t>
            </a:r>
          </a:p>
        </p:txBody>
      </p:sp>
      <p:sp>
        <p:nvSpPr>
          <p:cNvPr id="6" name="文字方塊 5">
            <a:extLst>
              <a:ext uri="{FF2B5EF4-FFF2-40B4-BE49-F238E27FC236}">
                <a16:creationId xmlns:a16="http://schemas.microsoft.com/office/drawing/2014/main" id="{44105192-4F0C-729B-ABBE-15396E2E4082}"/>
              </a:ext>
            </a:extLst>
          </p:cNvPr>
          <p:cNvSpPr txBox="1"/>
          <p:nvPr/>
        </p:nvSpPr>
        <p:spPr>
          <a:xfrm>
            <a:off x="2970401" y="889324"/>
            <a:ext cx="4708981" cy="4862165"/>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CN" altLang="en-US" sz="2800" b="1" dirty="0">
                <a:solidFill>
                  <a:schemeClr val="bg1"/>
                </a:solidFill>
              </a:rPr>
              <a:t>筏</a:t>
            </a:r>
            <a:r>
              <a:rPr lang="zh-TW" altLang="en-US" sz="2800" b="1" dirty="0">
                <a:solidFill>
                  <a:schemeClr val="bg1"/>
                </a:solidFill>
              </a:rPr>
              <a:t>喻</a:t>
            </a:r>
            <a:r>
              <a:rPr lang="en-US" altLang="zh-TW" sz="2800" b="1" dirty="0">
                <a:solidFill>
                  <a:schemeClr val="bg1"/>
                </a:solidFill>
              </a:rPr>
              <a:t>』</a:t>
            </a:r>
            <a:r>
              <a:rPr lang="zh-TW" altLang="en-US" sz="2800" b="1" dirty="0">
                <a:solidFill>
                  <a:schemeClr val="bg1"/>
                </a:solidFill>
              </a:rPr>
              <a:t>是如來常說之法。以船</a:t>
            </a:r>
            <a:r>
              <a:rPr lang="zh-CN" altLang="en-US" sz="2800" b="1" dirty="0">
                <a:solidFill>
                  <a:schemeClr val="bg1"/>
                </a:solidFill>
              </a:rPr>
              <a:t>筏</a:t>
            </a:r>
            <a:r>
              <a:rPr lang="zh-TW" altLang="en-US" sz="2800" b="1" dirty="0">
                <a:solidFill>
                  <a:schemeClr val="bg1"/>
                </a:solidFill>
              </a:rPr>
              <a:t>原為過渡，既渡則捨</a:t>
            </a:r>
            <a:r>
              <a:rPr lang="zh-CN" altLang="en-US" sz="2800" b="1" dirty="0">
                <a:solidFill>
                  <a:schemeClr val="bg1"/>
                </a:solidFill>
              </a:rPr>
              <a:t>。</a:t>
            </a:r>
            <a:r>
              <a:rPr lang="en-US" altLang="zh-TW" sz="2800" b="1" dirty="0">
                <a:solidFill>
                  <a:schemeClr val="bg1"/>
                </a:solidFill>
              </a:rPr>
              <a:t> </a:t>
            </a:r>
            <a:r>
              <a:rPr lang="zh-TW" altLang="en-US" sz="2800" b="1" dirty="0">
                <a:solidFill>
                  <a:schemeClr val="bg1"/>
                </a:solidFill>
              </a:rPr>
              <a:t>比喻佛法為度生死，生</a:t>
            </a:r>
            <a:r>
              <a:rPr lang="zh-CN" altLang="en-US" sz="2800" b="1" dirty="0">
                <a:solidFill>
                  <a:schemeClr val="bg1"/>
                </a:solidFill>
              </a:rPr>
              <a:t>死</a:t>
            </a:r>
            <a:r>
              <a:rPr lang="zh-TW" altLang="en-US" sz="2800" b="1" dirty="0">
                <a:solidFill>
                  <a:schemeClr val="bg1"/>
                </a:solidFill>
              </a:rPr>
              <a:t>未度，不可無法。既達彼岸，法亦無用。此示佛法可用不可執之意。</a:t>
            </a:r>
            <a:r>
              <a:rPr lang="en-US" altLang="zh-TW" sz="2800" b="1" dirty="0">
                <a:solidFill>
                  <a:schemeClr val="bg1"/>
                </a:solidFill>
              </a:rPr>
              <a:t>《</a:t>
            </a:r>
            <a:r>
              <a:rPr lang="zh-TW" altLang="en-US" sz="2800" b="1" dirty="0">
                <a:solidFill>
                  <a:schemeClr val="bg1"/>
                </a:solidFill>
              </a:rPr>
              <a:t>阿含經</a:t>
            </a:r>
            <a:r>
              <a:rPr lang="en-US" altLang="zh-TW" sz="2800" b="1" dirty="0">
                <a:solidFill>
                  <a:schemeClr val="bg1"/>
                </a:solidFill>
              </a:rPr>
              <a:t>》</a:t>
            </a:r>
            <a:r>
              <a:rPr lang="zh-TW" altLang="en-US" sz="2800" b="1" dirty="0">
                <a:solidFill>
                  <a:schemeClr val="bg1"/>
                </a:solidFill>
              </a:rPr>
              <a:t>中，佛為弟子等常說者也</a:t>
            </a:r>
            <a:r>
              <a:rPr lang="zh-CN" altLang="en-US" sz="2800" b="1" dirty="0">
                <a:solidFill>
                  <a:schemeClr val="bg1"/>
                </a:solidFill>
              </a:rPr>
              <a:t>。</a:t>
            </a:r>
            <a:endParaRPr lang="zh-TW" altLang="en-US" sz="2800" b="1" dirty="0">
              <a:solidFill>
                <a:schemeClr val="bg1"/>
              </a:solidFill>
            </a:endParaRPr>
          </a:p>
        </p:txBody>
      </p:sp>
      <p:sp>
        <p:nvSpPr>
          <p:cNvPr id="7" name="匾額 6" descr="佛學概要十四講表 習講">
            <a:extLst>
              <a:ext uri="{FF2B5EF4-FFF2-40B4-BE49-F238E27FC236}">
                <a16:creationId xmlns:a16="http://schemas.microsoft.com/office/drawing/2014/main" id="{744D02C6-AB85-8ACA-C770-0AA8C2281EDA}"/>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8" name="圖片 7">
            <a:extLst>
              <a:ext uri="{FF2B5EF4-FFF2-40B4-BE49-F238E27FC236}">
                <a16:creationId xmlns:a16="http://schemas.microsoft.com/office/drawing/2014/main" id="{0F830EEB-2921-FF79-4158-CF4A5BE52B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10" name="圖片 9">
            <a:extLst>
              <a:ext uri="{FF2B5EF4-FFF2-40B4-BE49-F238E27FC236}">
                <a16:creationId xmlns:a16="http://schemas.microsoft.com/office/drawing/2014/main" id="{A79297DF-F51D-DB2C-EBEB-8E068759FA7E}"/>
              </a:ext>
            </a:extLst>
          </p:cNvPr>
          <p:cNvPicPr>
            <a:picLocks noChangeAspect="1"/>
          </p:cNvPicPr>
          <p:nvPr/>
        </p:nvPicPr>
        <p:blipFill>
          <a:blip r:embed="rId5"/>
          <a:stretch>
            <a:fillRect/>
          </a:stretch>
        </p:blipFill>
        <p:spPr>
          <a:xfrm>
            <a:off x="10063664" y="909514"/>
            <a:ext cx="640054" cy="2666204"/>
          </a:xfrm>
          <a:prstGeom prst="rect">
            <a:avLst/>
          </a:prstGeom>
        </p:spPr>
      </p:pic>
    </p:spTree>
    <p:extLst>
      <p:ext uri="{BB962C8B-B14F-4D97-AF65-F5344CB8AC3E}">
        <p14:creationId xmlns:p14="http://schemas.microsoft.com/office/powerpoint/2010/main" val="19589989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32B80D54-DC30-F9AA-E879-5236F9302DD6}"/>
              </a:ext>
            </a:extLst>
          </p:cNvPr>
          <p:cNvPicPr>
            <a:picLocks noChangeAspect="1"/>
          </p:cNvPicPr>
          <p:nvPr/>
        </p:nvPicPr>
        <p:blipFill>
          <a:blip r:embed="rId3"/>
          <a:stretch>
            <a:fillRect/>
          </a:stretch>
        </p:blipFill>
        <p:spPr>
          <a:xfrm>
            <a:off x="118542" y="117426"/>
            <a:ext cx="10153128" cy="6582618"/>
          </a:xfrm>
          <a:prstGeom prst="rect">
            <a:avLst/>
          </a:prstGeom>
        </p:spPr>
      </p:pic>
      <p:sp>
        <p:nvSpPr>
          <p:cNvPr id="5" name="匾額 4" descr="佛學概要十四講表 習講">
            <a:extLst>
              <a:ext uri="{FF2B5EF4-FFF2-40B4-BE49-F238E27FC236}">
                <a16:creationId xmlns:a16="http://schemas.microsoft.com/office/drawing/2014/main" id="{A9F85C3A-28BD-B1DA-9D60-208D5D92B62A}"/>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EB7F3840-E010-6403-6A53-2CE070395769}"/>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7" name="矩形 6">
            <a:extLst>
              <a:ext uri="{FF2B5EF4-FFF2-40B4-BE49-F238E27FC236}">
                <a16:creationId xmlns:a16="http://schemas.microsoft.com/office/drawing/2014/main" id="{DCD6EB45-72CD-D486-5884-7D383BDCEB6D}"/>
              </a:ext>
            </a:extLst>
          </p:cNvPr>
          <p:cNvSpPr/>
          <p:nvPr/>
        </p:nvSpPr>
        <p:spPr>
          <a:xfrm>
            <a:off x="1486694" y="2997746"/>
            <a:ext cx="648072" cy="129614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7734177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4C01AE7-A26A-AEFF-1BD6-3F421547E84F}"/>
              </a:ext>
            </a:extLst>
          </p:cNvPr>
          <p:cNvSpPr txBox="1"/>
          <p:nvPr/>
        </p:nvSpPr>
        <p:spPr>
          <a:xfrm>
            <a:off x="123814" y="292214"/>
            <a:ext cx="11942783" cy="2108782"/>
          </a:xfrm>
          <a:prstGeom prst="rect">
            <a:avLst/>
          </a:prstGeom>
          <a:noFill/>
        </p:spPr>
        <p:txBody>
          <a:bodyPr wrap="square" rtlCol="0">
            <a:spAutoFit/>
          </a:bodyPr>
          <a:lstStyle/>
          <a:p>
            <a:pPr>
              <a:lnSpc>
                <a:spcPts val="4000"/>
              </a:lnSpc>
            </a:pPr>
            <a:r>
              <a:rPr lang="zh-TW" altLang="en-US" sz="2800" b="1" dirty="0">
                <a:solidFill>
                  <a:schemeClr val="bg1">
                    <a:lumMod val="95000"/>
                  </a:schemeClr>
                </a:solidFill>
              </a:rPr>
              <a:t>「須菩提！於意云何？如來得阿耨多羅三藐三菩提耶？如來有所說法耶？」 </a:t>
            </a:r>
          </a:p>
          <a:p>
            <a:pPr>
              <a:lnSpc>
                <a:spcPts val="4000"/>
              </a:lnSpc>
            </a:pPr>
            <a:r>
              <a:rPr lang="zh-TW" altLang="en-US" sz="2800" b="1" dirty="0">
                <a:solidFill>
                  <a:schemeClr val="bg1">
                    <a:lumMod val="95000"/>
                  </a:schemeClr>
                </a:solidFill>
              </a:rPr>
              <a:t>須菩提言：「如我解佛所說義，無有定法名阿耨多羅三藐三菩提，亦無有定法，如來可說。何以故？如來所說法，皆不可取、不可說、非法、非非法。所以者何？一切賢聖，皆以無為法而有差別。」</a:t>
            </a:r>
          </a:p>
        </p:txBody>
      </p:sp>
      <p:sp>
        <p:nvSpPr>
          <p:cNvPr id="5" name="文字方塊 4">
            <a:extLst>
              <a:ext uri="{FF2B5EF4-FFF2-40B4-BE49-F238E27FC236}">
                <a16:creationId xmlns:a16="http://schemas.microsoft.com/office/drawing/2014/main" id="{E68D805F-CEA1-CC6B-A841-F968F32E267C}"/>
              </a:ext>
            </a:extLst>
          </p:cNvPr>
          <p:cNvSpPr txBox="1"/>
          <p:nvPr/>
        </p:nvSpPr>
        <p:spPr>
          <a:xfrm>
            <a:off x="235328" y="2565698"/>
            <a:ext cx="11719753" cy="4114460"/>
          </a:xfrm>
          <a:prstGeom prst="rect">
            <a:avLst/>
          </a:prstGeom>
          <a:noFill/>
        </p:spPr>
        <p:txBody>
          <a:bodyPr wrap="square" rtlCol="0">
            <a:spAutoFit/>
          </a:bodyPr>
          <a:lstStyle/>
          <a:p>
            <a:pPr>
              <a:lnSpc>
                <a:spcPts val="3500"/>
              </a:lnSpc>
            </a:pPr>
            <a:r>
              <a:rPr lang="en-US" altLang="zh-TW" sz="2800" b="1" dirty="0" err="1">
                <a:solidFill>
                  <a:schemeClr val="bg1">
                    <a:lumMod val="95000"/>
                  </a:schemeClr>
                </a:solidFill>
              </a:rPr>
              <a:t>Subhuti</a:t>
            </a:r>
            <a:r>
              <a:rPr lang="en-US" altLang="zh-TW" sz="2800" b="1" dirty="0">
                <a:solidFill>
                  <a:schemeClr val="bg1">
                    <a:lumMod val="95000"/>
                  </a:schemeClr>
                </a:solidFill>
              </a:rPr>
              <a:t>, what do you think? Has the Tathagata attained the supreme awakening? Has he something he can preach?”</a:t>
            </a:r>
          </a:p>
          <a:p>
            <a:pPr>
              <a:lnSpc>
                <a:spcPts val="3500"/>
              </a:lnSpc>
            </a:pPr>
            <a:r>
              <a:rPr lang="en-US" altLang="zh-TW" sz="2800" b="1" dirty="0">
                <a:solidFill>
                  <a:schemeClr val="bg1">
                    <a:lumMod val="95000"/>
                  </a:schemeClr>
                </a:solidFill>
              </a:rPr>
              <a:t>   </a:t>
            </a:r>
            <a:r>
              <a:rPr lang="en-US" altLang="zh-TW" sz="2800" b="1" dirty="0" err="1">
                <a:solidFill>
                  <a:schemeClr val="bg1">
                    <a:lumMod val="95000"/>
                  </a:schemeClr>
                </a:solidFill>
              </a:rPr>
              <a:t>Subhuti</a:t>
            </a:r>
            <a:r>
              <a:rPr lang="en-US" altLang="zh-TW" sz="2800" b="1" dirty="0">
                <a:solidFill>
                  <a:schemeClr val="bg1">
                    <a:lumMod val="95000"/>
                  </a:schemeClr>
                </a:solidFill>
              </a:rPr>
              <a:t> said, “World-Honored One, as I understand the teaching of the Buddha, there is no determinable phenomenon called supreme awakening. And there is also no set teaching that can be delivered by the Tathāgata. Why? The teachings explained by the Tathāgata can neither be appropriated nor explained. There is neither a teaching nor a non-teaching. How can this be? All the enlightened sages are distinguished [from worldly teachers] by unconditioned phenomena.”</a:t>
            </a:r>
          </a:p>
        </p:txBody>
      </p:sp>
    </p:spTree>
    <p:extLst>
      <p:ext uri="{BB962C8B-B14F-4D97-AF65-F5344CB8AC3E}">
        <p14:creationId xmlns:p14="http://schemas.microsoft.com/office/powerpoint/2010/main" val="197865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5A98953-2CB7-585C-27C7-ABAA16B54B22}"/>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6BE1115E-D6E2-62F9-3715-A8AF6650270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2776DC25-B4A2-9E59-210E-9EFAE29641EC}"/>
              </a:ext>
            </a:extLst>
          </p:cNvPr>
          <p:cNvSpPr txBox="1"/>
          <p:nvPr/>
        </p:nvSpPr>
        <p:spPr>
          <a:xfrm>
            <a:off x="7679382" y="765498"/>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「須菩提，於意云何，如來得阿耨多羅三藐三菩提耶？如來有所說法耶？」</a:t>
            </a:r>
          </a:p>
        </p:txBody>
      </p:sp>
      <p:sp>
        <p:nvSpPr>
          <p:cNvPr id="7" name="文字方塊 6">
            <a:extLst>
              <a:ext uri="{FF2B5EF4-FFF2-40B4-BE49-F238E27FC236}">
                <a16:creationId xmlns:a16="http://schemas.microsoft.com/office/drawing/2014/main" id="{DF88427C-462F-D540-172F-BC11A236DAEC}"/>
              </a:ext>
            </a:extLst>
          </p:cNvPr>
          <p:cNvSpPr txBox="1"/>
          <p:nvPr/>
        </p:nvSpPr>
        <p:spPr>
          <a:xfrm>
            <a:off x="218239" y="890699"/>
            <a:ext cx="7294305" cy="4862165"/>
          </a:xfrm>
          <a:prstGeom prst="rect">
            <a:avLst/>
          </a:prstGeom>
          <a:noFill/>
        </p:spPr>
        <p:txBody>
          <a:bodyPr vert="eaVert" wrap="square" rtlCol="0">
            <a:spAutoFit/>
          </a:bodyPr>
          <a:lstStyle/>
          <a:p>
            <a:pPr>
              <a:lnSpc>
                <a:spcPct val="150000"/>
              </a:lnSpc>
            </a:pPr>
            <a:r>
              <a:rPr lang="zh-CN" altLang="en-US" sz="2800" dirty="0">
                <a:solidFill>
                  <a:srgbClr val="FFFF00"/>
                </a:solidFill>
              </a:rPr>
              <a:t>這</a:t>
            </a:r>
            <a:r>
              <a:rPr lang="zh-TW" altLang="en-US" sz="2800" dirty="0">
                <a:solidFill>
                  <a:srgbClr val="FFFF00"/>
                </a:solidFill>
              </a:rPr>
              <a:t>是測驗須菩提，實在講就是對我們的考驗。我們聽了前面，看看程度怎麼樣。世尊來個小考，你是不是真懂得了。</a:t>
            </a:r>
            <a:r>
              <a:rPr lang="en-US" altLang="zh-TW" sz="2800" dirty="0">
                <a:solidFill>
                  <a:srgbClr val="FFFF00"/>
                </a:solidFill>
              </a:rPr>
              <a:t>《</a:t>
            </a:r>
            <a:r>
              <a:rPr lang="zh-TW" altLang="en-US" sz="2800" dirty="0">
                <a:solidFill>
                  <a:srgbClr val="FFFF00"/>
                </a:solidFill>
              </a:rPr>
              <a:t>金剛經</a:t>
            </a:r>
            <a:r>
              <a:rPr lang="en-US" altLang="zh-TW" sz="2800" dirty="0">
                <a:solidFill>
                  <a:srgbClr val="FFFF00"/>
                </a:solidFill>
              </a:rPr>
              <a:t>》</a:t>
            </a:r>
            <a:r>
              <a:rPr lang="zh-TW" altLang="en-US" sz="2800" dirty="0">
                <a:solidFill>
                  <a:srgbClr val="FFFF00"/>
                </a:solidFill>
              </a:rPr>
              <a:t>全經這種方法很多，往往世尊說一段，後面來個小考。這是我們看到佛陀教學方法的善巧。叫著須菩提問他，於意云何，你的意思怎麼樣？如來是不是真的有法可得？是不是真的有法可說？</a:t>
            </a:r>
          </a:p>
        </p:txBody>
      </p:sp>
      <p:pic>
        <p:nvPicPr>
          <p:cNvPr id="8" name="圖片 7">
            <a:extLst>
              <a:ext uri="{FF2B5EF4-FFF2-40B4-BE49-F238E27FC236}">
                <a16:creationId xmlns:a16="http://schemas.microsoft.com/office/drawing/2014/main" id="{87B59475-8CB3-66BB-2503-E8B46B16C4E7}"/>
              </a:ext>
            </a:extLst>
          </p:cNvPr>
          <p:cNvPicPr>
            <a:picLocks noChangeAspect="1"/>
          </p:cNvPicPr>
          <p:nvPr/>
        </p:nvPicPr>
        <p:blipFill>
          <a:blip r:embed="rId5"/>
          <a:stretch>
            <a:fillRect/>
          </a:stretch>
        </p:blipFill>
        <p:spPr>
          <a:xfrm>
            <a:off x="10001758" y="765498"/>
            <a:ext cx="717985" cy="4129466"/>
          </a:xfrm>
          <a:prstGeom prst="rect">
            <a:avLst/>
          </a:prstGeom>
        </p:spPr>
      </p:pic>
    </p:spTree>
    <p:extLst>
      <p:ext uri="{BB962C8B-B14F-4D97-AF65-F5344CB8AC3E}">
        <p14:creationId xmlns:p14="http://schemas.microsoft.com/office/powerpoint/2010/main" val="22926609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CC70283-C948-988B-30AC-8DDC6E6017B4}"/>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CD5D4A8B-1868-A48E-FBE4-AC069E7C109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1FF2C5C7-288E-BBE0-C258-A0436A86296C}"/>
              </a:ext>
            </a:extLst>
          </p:cNvPr>
          <p:cNvSpPr txBox="1"/>
          <p:nvPr/>
        </p:nvSpPr>
        <p:spPr>
          <a:xfrm>
            <a:off x="7864795" y="765498"/>
            <a:ext cx="212365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「須菩提言：如我解佛所說義，無有定法名阿耨多羅三藐三菩提，亦無有定法如來可說。」</a:t>
            </a:r>
          </a:p>
        </p:txBody>
      </p:sp>
      <p:sp>
        <p:nvSpPr>
          <p:cNvPr id="7" name="文字方塊 6">
            <a:extLst>
              <a:ext uri="{FF2B5EF4-FFF2-40B4-BE49-F238E27FC236}">
                <a16:creationId xmlns:a16="http://schemas.microsoft.com/office/drawing/2014/main" id="{186E3A9E-1354-95BE-701A-3BC23854D6DE}"/>
              </a:ext>
            </a:extLst>
          </p:cNvPr>
          <p:cNvSpPr txBox="1"/>
          <p:nvPr/>
        </p:nvSpPr>
        <p:spPr>
          <a:xfrm>
            <a:off x="2634378" y="890698"/>
            <a:ext cx="2769989" cy="4862165"/>
          </a:xfrm>
          <a:prstGeom prst="rect">
            <a:avLst/>
          </a:prstGeom>
          <a:noFill/>
        </p:spPr>
        <p:txBody>
          <a:bodyPr vert="eaVert" wrap="square" rtlCol="0">
            <a:spAutoFit/>
          </a:bodyPr>
          <a:lstStyle/>
          <a:p>
            <a:pPr>
              <a:lnSpc>
                <a:spcPct val="150000"/>
              </a:lnSpc>
            </a:pPr>
            <a:r>
              <a:rPr lang="zh-TW" altLang="en-US" sz="2800" dirty="0">
                <a:solidFill>
                  <a:srgbClr val="FFFF00"/>
                </a:solidFill>
              </a:rPr>
              <a:t>我們看世尊跟尊者的問答，可以體會到他們的言語充滿了高度的智慧、究竟圓滿的智慧，實在說這就叫金剛般若智慧。</a:t>
            </a:r>
          </a:p>
        </p:txBody>
      </p:sp>
      <p:pic>
        <p:nvPicPr>
          <p:cNvPr id="8" name="圖片 7">
            <a:extLst>
              <a:ext uri="{FF2B5EF4-FFF2-40B4-BE49-F238E27FC236}">
                <a16:creationId xmlns:a16="http://schemas.microsoft.com/office/drawing/2014/main" id="{47E9C6EC-05C6-89AF-913F-FE62D2FC0772}"/>
              </a:ext>
            </a:extLst>
          </p:cNvPr>
          <p:cNvPicPr>
            <a:picLocks noChangeAspect="1"/>
          </p:cNvPicPr>
          <p:nvPr/>
        </p:nvPicPr>
        <p:blipFill>
          <a:blip r:embed="rId5"/>
          <a:stretch>
            <a:fillRect/>
          </a:stretch>
        </p:blipFill>
        <p:spPr>
          <a:xfrm>
            <a:off x="10199662" y="765498"/>
            <a:ext cx="648187" cy="4209678"/>
          </a:xfrm>
          <a:prstGeom prst="rect">
            <a:avLst/>
          </a:prstGeom>
        </p:spPr>
      </p:pic>
      <p:sp>
        <p:nvSpPr>
          <p:cNvPr id="2" name="文字方塊 1">
            <a:extLst>
              <a:ext uri="{FF2B5EF4-FFF2-40B4-BE49-F238E27FC236}">
                <a16:creationId xmlns:a16="http://schemas.microsoft.com/office/drawing/2014/main" id="{300D4FA4-CA03-8711-E44B-4AA90C81FEDB}"/>
              </a:ext>
            </a:extLst>
          </p:cNvPr>
          <p:cNvSpPr txBox="1"/>
          <p:nvPr/>
        </p:nvSpPr>
        <p:spPr>
          <a:xfrm>
            <a:off x="5920652" y="765497"/>
            <a:ext cx="147732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此答看似所答非所問，實則極圓、極妙。應當學</a:t>
            </a:r>
            <a:r>
              <a:rPr lang="zh-CN" altLang="en-US" sz="2800" b="1" dirty="0">
                <a:solidFill>
                  <a:schemeClr val="bg1"/>
                </a:solidFill>
              </a:rPr>
              <a:t>。</a:t>
            </a:r>
            <a:endParaRPr lang="zh-TW" altLang="en-US" sz="2800" b="1" dirty="0">
              <a:solidFill>
                <a:schemeClr val="bg1"/>
              </a:solidFill>
            </a:endParaRPr>
          </a:p>
        </p:txBody>
      </p:sp>
    </p:spTree>
    <p:extLst>
      <p:ext uri="{BB962C8B-B14F-4D97-AF65-F5344CB8AC3E}">
        <p14:creationId xmlns:p14="http://schemas.microsoft.com/office/powerpoint/2010/main" val="6012300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CEA1054-4D22-928C-98A0-5D38539D5B0B}"/>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1FE52050-458F-D0A7-E943-25BDED8D0A8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7" name="文字方塊 6">
            <a:extLst>
              <a:ext uri="{FF2B5EF4-FFF2-40B4-BE49-F238E27FC236}">
                <a16:creationId xmlns:a16="http://schemas.microsoft.com/office/drawing/2014/main" id="{FFB0F8CB-327E-7E10-7C55-8DDC7EBD643B}"/>
              </a:ext>
            </a:extLst>
          </p:cNvPr>
          <p:cNvSpPr txBox="1"/>
          <p:nvPr/>
        </p:nvSpPr>
        <p:spPr>
          <a:xfrm>
            <a:off x="7679382" y="761007"/>
            <a:ext cx="2769989" cy="4985270"/>
          </a:xfrm>
          <a:prstGeom prst="rect">
            <a:avLst/>
          </a:prstGeom>
          <a:noFill/>
        </p:spPr>
        <p:txBody>
          <a:bodyPr vert="eaVert" wrap="square" rtlCol="0">
            <a:spAutoFit/>
          </a:bodyPr>
          <a:lstStyle/>
          <a:p>
            <a:pPr>
              <a:lnSpc>
                <a:spcPct val="150000"/>
              </a:lnSpc>
            </a:pPr>
            <a:r>
              <a:rPr lang="zh-TW" altLang="en-US" sz="2800" b="1" dirty="0">
                <a:solidFill>
                  <a:schemeClr val="bg1"/>
                </a:solidFill>
              </a:rPr>
              <a:t>意謂佛問如來有所得、有所說。而我今尚未成佛，那</a:t>
            </a:r>
            <a:r>
              <a:rPr lang="zh-CN" altLang="en-US" sz="2800" b="1" dirty="0">
                <a:solidFill>
                  <a:schemeClr val="bg1"/>
                </a:solidFill>
              </a:rPr>
              <a:t>裡</a:t>
            </a:r>
            <a:r>
              <a:rPr lang="zh-TW" altLang="en-US" sz="2800" b="1" dirty="0">
                <a:solidFill>
                  <a:schemeClr val="bg1"/>
                </a:solidFill>
              </a:rPr>
              <a:t>知道。故今依佛向來所說之義略解之，當不致大錯。</a:t>
            </a:r>
          </a:p>
        </p:txBody>
      </p:sp>
      <p:sp>
        <p:nvSpPr>
          <p:cNvPr id="2" name="文字方塊 1">
            <a:extLst>
              <a:ext uri="{FF2B5EF4-FFF2-40B4-BE49-F238E27FC236}">
                <a16:creationId xmlns:a16="http://schemas.microsoft.com/office/drawing/2014/main" id="{1782DD16-9320-4286-F15C-9ED18FF5C8BA}"/>
              </a:ext>
            </a:extLst>
          </p:cNvPr>
          <p:cNvSpPr txBox="1"/>
          <p:nvPr/>
        </p:nvSpPr>
        <p:spPr>
          <a:xfrm>
            <a:off x="1268343" y="884112"/>
            <a:ext cx="6001643" cy="4862165"/>
          </a:xfrm>
          <a:prstGeom prst="rect">
            <a:avLst/>
          </a:prstGeom>
          <a:noFill/>
        </p:spPr>
        <p:txBody>
          <a:bodyPr vert="eaVert" wrap="square" rtlCol="0">
            <a:spAutoFit/>
          </a:bodyPr>
          <a:lstStyle/>
          <a:p>
            <a:pPr>
              <a:lnSpc>
                <a:spcPct val="150000"/>
              </a:lnSpc>
            </a:pPr>
            <a:r>
              <a:rPr lang="zh-TW" altLang="en-US" sz="2800" dirty="0">
                <a:solidFill>
                  <a:srgbClr val="FFFF00"/>
                </a:solidFill>
              </a:rPr>
              <a:t>佛所問的是如來，如來是圓教佛果的境界。須菩提的身分只是阿羅漢。他怎麼知道如來果地的境界？所以這個答覆就很妙了。自己沒入這個境界，但是常常聽佛講經說法，佛這麼說的，我能夠體會一些，能夠接受一些，照著佛的意思來說，大概不會有大的錯誤。</a:t>
            </a:r>
          </a:p>
        </p:txBody>
      </p:sp>
    </p:spTree>
    <p:extLst>
      <p:ext uri="{BB962C8B-B14F-4D97-AF65-F5344CB8AC3E}">
        <p14:creationId xmlns:p14="http://schemas.microsoft.com/office/powerpoint/2010/main" val="23712245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9201EE3-5048-996F-D0BC-A3EF1ADBF07A}"/>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A9836770-E6C1-8594-18D1-BB8379244E3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D65E5C39-236D-0306-B7E1-4D60979E19AA}"/>
              </a:ext>
            </a:extLst>
          </p:cNvPr>
          <p:cNvSpPr txBox="1"/>
          <p:nvPr/>
        </p:nvSpPr>
        <p:spPr>
          <a:xfrm>
            <a:off x="7387867" y="926030"/>
            <a:ext cx="3416320"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無上菩提是自性本具之實相般若，自性中亦本無此名號。眾生因障而不顯</a:t>
            </a:r>
            <a:r>
              <a:rPr lang="zh-CN" altLang="en-US" sz="2800" b="1" dirty="0">
                <a:solidFill>
                  <a:schemeClr val="bg1"/>
                </a:solidFill>
              </a:rPr>
              <a:t>。</a:t>
            </a:r>
            <a:r>
              <a:rPr lang="zh-TW" altLang="en-US" sz="2800" b="1" dirty="0">
                <a:solidFill>
                  <a:schemeClr val="bg1"/>
                </a:solidFill>
              </a:rPr>
              <a:t>障無一定，則除障之法，</a:t>
            </a:r>
            <a:r>
              <a:rPr lang="zh-CN" altLang="en-US" sz="2800" b="1" dirty="0">
                <a:solidFill>
                  <a:schemeClr val="bg1"/>
                </a:solidFill>
              </a:rPr>
              <a:t>哪</a:t>
            </a:r>
            <a:r>
              <a:rPr lang="zh-TW" altLang="en-US" sz="2800" b="1" dirty="0">
                <a:solidFill>
                  <a:schemeClr val="bg1"/>
                </a:solidFill>
              </a:rPr>
              <a:t>有一定。除障之法無定，則佛說法當然亦</a:t>
            </a:r>
            <a:r>
              <a:rPr lang="en-US" altLang="zh-TW" sz="2800" b="1" dirty="0">
                <a:solidFill>
                  <a:schemeClr val="bg1"/>
                </a:solidFill>
              </a:rPr>
              <a:t>『</a:t>
            </a:r>
            <a:r>
              <a:rPr lang="zh-TW" altLang="en-US" sz="2800" b="1" dirty="0">
                <a:solidFill>
                  <a:schemeClr val="bg1"/>
                </a:solidFill>
              </a:rPr>
              <a:t>無有定法</a:t>
            </a:r>
            <a:r>
              <a:rPr lang="en-US" altLang="zh-TW" sz="2800" b="1" dirty="0">
                <a:solidFill>
                  <a:schemeClr val="bg1"/>
                </a:solidFill>
              </a:rPr>
              <a:t>』</a:t>
            </a:r>
            <a:r>
              <a:rPr lang="zh-TW" altLang="en-US" sz="2800" b="1" dirty="0">
                <a:solidFill>
                  <a:schemeClr val="bg1"/>
                </a:solidFill>
              </a:rPr>
              <a:t>可說了。</a:t>
            </a:r>
          </a:p>
        </p:txBody>
      </p:sp>
      <p:sp>
        <p:nvSpPr>
          <p:cNvPr id="7" name="文字方塊 6">
            <a:extLst>
              <a:ext uri="{FF2B5EF4-FFF2-40B4-BE49-F238E27FC236}">
                <a16:creationId xmlns:a16="http://schemas.microsoft.com/office/drawing/2014/main" id="{C6D94C49-9C20-9169-1847-BB996E07D1E5}"/>
              </a:ext>
            </a:extLst>
          </p:cNvPr>
          <p:cNvSpPr txBox="1"/>
          <p:nvPr/>
        </p:nvSpPr>
        <p:spPr>
          <a:xfrm>
            <a:off x="1063352" y="926030"/>
            <a:ext cx="6001643" cy="4862165"/>
          </a:xfrm>
          <a:prstGeom prst="rect">
            <a:avLst/>
          </a:prstGeom>
          <a:noFill/>
        </p:spPr>
        <p:txBody>
          <a:bodyPr vert="eaVert" wrap="square" rtlCol="0">
            <a:spAutoFit/>
          </a:bodyPr>
          <a:lstStyle/>
          <a:p>
            <a:pPr>
              <a:lnSpc>
                <a:spcPct val="150000"/>
              </a:lnSpc>
            </a:pPr>
            <a:r>
              <a:rPr lang="zh-TW" altLang="en-US" sz="2800" dirty="0">
                <a:solidFill>
                  <a:srgbClr val="FFFF00"/>
                </a:solidFill>
              </a:rPr>
              <a:t>自性裡有這個東西沒錯，但是沒有名號，沒有名字。名字是人給它起的，所以名字相是假的，不是真的</a:t>
            </a:r>
            <a:r>
              <a:rPr lang="zh-CN" altLang="en-US" sz="2800" dirty="0">
                <a:solidFill>
                  <a:srgbClr val="FFFF00"/>
                </a:solidFill>
              </a:rPr>
              <a:t>。</a:t>
            </a:r>
            <a:r>
              <a:rPr lang="zh-TW" altLang="en-US" sz="2800" dirty="0">
                <a:solidFill>
                  <a:srgbClr val="FFFF00"/>
                </a:solidFill>
              </a:rPr>
              <a:t>實相般若是自性裡頭本來具足的</a:t>
            </a:r>
            <a:r>
              <a:rPr lang="zh-CN" altLang="en-US" sz="2800" dirty="0">
                <a:solidFill>
                  <a:srgbClr val="FFFF00"/>
                </a:solidFill>
              </a:rPr>
              <a:t>，但因有障</a:t>
            </a:r>
            <a:r>
              <a:rPr lang="zh-TW" altLang="en-US" sz="2800" dirty="0">
                <a:solidFill>
                  <a:srgbClr val="FFFF00"/>
                </a:solidFill>
              </a:rPr>
              <a:t>，沒透出來，不起作用。障實在講太多了</a:t>
            </a:r>
            <a:r>
              <a:rPr lang="zh-CN" altLang="en-US" sz="2800" dirty="0">
                <a:solidFill>
                  <a:srgbClr val="FFFF00"/>
                </a:solidFill>
              </a:rPr>
              <a:t>，</a:t>
            </a:r>
            <a:r>
              <a:rPr lang="zh-TW" altLang="en-US" sz="2800" dirty="0">
                <a:solidFill>
                  <a:srgbClr val="FFFF00"/>
                </a:solidFill>
              </a:rPr>
              <a:t>障沒有一定，除障之法也沒有一定</a:t>
            </a:r>
            <a:r>
              <a:rPr lang="zh-CN" altLang="en-US" sz="2800" dirty="0">
                <a:solidFill>
                  <a:srgbClr val="FFFF00"/>
                </a:solidFill>
              </a:rPr>
              <a:t>，</a:t>
            </a:r>
            <a:r>
              <a:rPr lang="zh-TW" altLang="en-US" sz="2800" dirty="0">
                <a:solidFill>
                  <a:srgbClr val="FFFF00"/>
                </a:solidFill>
              </a:rPr>
              <a:t>所以</a:t>
            </a:r>
            <a:r>
              <a:rPr lang="zh-CN" altLang="en-US" sz="2800" dirty="0">
                <a:solidFill>
                  <a:srgbClr val="FFFF00"/>
                </a:solidFill>
              </a:rPr>
              <a:t>佛就沒有固定的法可說</a:t>
            </a:r>
            <a:r>
              <a:rPr lang="zh-TW" altLang="en-US" sz="2800" dirty="0">
                <a:solidFill>
                  <a:srgbClr val="FFFF00"/>
                </a:solidFill>
              </a:rPr>
              <a:t>。</a:t>
            </a:r>
          </a:p>
        </p:txBody>
      </p:sp>
    </p:spTree>
    <p:extLst>
      <p:ext uri="{BB962C8B-B14F-4D97-AF65-F5344CB8AC3E}">
        <p14:creationId xmlns:p14="http://schemas.microsoft.com/office/powerpoint/2010/main" val="9734473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29F1D3E-19F9-7FDB-8CA0-FE469D8EDD7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F3E81339-9D1E-EC46-5CA7-5BD4F16E89A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B679DCE4-80C2-75CB-01DC-C5DF7E19E32D}"/>
              </a:ext>
            </a:extLst>
          </p:cNvPr>
          <p:cNvSpPr txBox="1"/>
          <p:nvPr/>
        </p:nvSpPr>
        <p:spPr>
          <a:xfrm>
            <a:off x="8511126" y="765498"/>
            <a:ext cx="147732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「何以故？如來所說法，皆不可取、不可說，非法非非法。」</a:t>
            </a:r>
          </a:p>
        </p:txBody>
      </p:sp>
      <p:sp>
        <p:nvSpPr>
          <p:cNvPr id="7" name="文字方塊 6">
            <a:extLst>
              <a:ext uri="{FF2B5EF4-FFF2-40B4-BE49-F238E27FC236}">
                <a16:creationId xmlns:a16="http://schemas.microsoft.com/office/drawing/2014/main" id="{6637B40C-754B-6CFD-A4E1-A71880FA1DD2}"/>
              </a:ext>
            </a:extLst>
          </p:cNvPr>
          <p:cNvSpPr txBox="1"/>
          <p:nvPr/>
        </p:nvSpPr>
        <p:spPr>
          <a:xfrm>
            <a:off x="6275804" y="795776"/>
            <a:ext cx="2123658" cy="4862165"/>
          </a:xfrm>
          <a:prstGeom prst="rect">
            <a:avLst/>
          </a:prstGeom>
          <a:noFill/>
        </p:spPr>
        <p:txBody>
          <a:bodyPr vert="eaVert" wrap="square" rtlCol="0">
            <a:spAutoFit/>
          </a:bodyPr>
          <a:lstStyle/>
          <a:p>
            <a:pPr>
              <a:lnSpc>
                <a:spcPct val="150000"/>
              </a:lnSpc>
            </a:pPr>
            <a:r>
              <a:rPr lang="zh-TW" altLang="en-US" sz="2800" b="1" dirty="0">
                <a:solidFill>
                  <a:schemeClr val="bg1"/>
                </a:solidFill>
              </a:rPr>
              <a:t>雙非，就是非法、非非法，就是雙離，也是雙遮，謂皆非也。</a:t>
            </a:r>
            <a:r>
              <a:rPr lang="zh-CN" altLang="en-US" sz="2800" b="1" dirty="0">
                <a:solidFill>
                  <a:schemeClr val="bg1"/>
                </a:solidFill>
              </a:rPr>
              <a:t>長老</a:t>
            </a:r>
            <a:r>
              <a:rPr lang="zh-TW" altLang="en-US" sz="2800" b="1" dirty="0">
                <a:solidFill>
                  <a:schemeClr val="bg1"/>
                </a:solidFill>
              </a:rPr>
              <a:t>此數言，圓妙之極。</a:t>
            </a:r>
          </a:p>
        </p:txBody>
      </p:sp>
      <p:pic>
        <p:nvPicPr>
          <p:cNvPr id="9" name="圖片 8">
            <a:extLst>
              <a:ext uri="{FF2B5EF4-FFF2-40B4-BE49-F238E27FC236}">
                <a16:creationId xmlns:a16="http://schemas.microsoft.com/office/drawing/2014/main" id="{B9B8CC8A-D22D-7020-7EE3-3FAD3ABE9080}"/>
              </a:ext>
            </a:extLst>
          </p:cNvPr>
          <p:cNvPicPr>
            <a:picLocks noChangeAspect="1"/>
          </p:cNvPicPr>
          <p:nvPr/>
        </p:nvPicPr>
        <p:blipFill>
          <a:blip r:embed="rId5"/>
          <a:stretch>
            <a:fillRect/>
          </a:stretch>
        </p:blipFill>
        <p:spPr>
          <a:xfrm>
            <a:off x="10100118" y="890699"/>
            <a:ext cx="722659" cy="2806011"/>
          </a:xfrm>
          <a:prstGeom prst="rect">
            <a:avLst/>
          </a:prstGeom>
        </p:spPr>
      </p:pic>
      <p:sp>
        <p:nvSpPr>
          <p:cNvPr id="10" name="文字方塊 9">
            <a:extLst>
              <a:ext uri="{FF2B5EF4-FFF2-40B4-BE49-F238E27FC236}">
                <a16:creationId xmlns:a16="http://schemas.microsoft.com/office/drawing/2014/main" id="{EE03438D-E415-8818-E0D6-73F8B127C697}"/>
              </a:ext>
            </a:extLst>
          </p:cNvPr>
          <p:cNvSpPr txBox="1"/>
          <p:nvPr/>
        </p:nvSpPr>
        <p:spPr>
          <a:xfrm>
            <a:off x="4050702" y="765498"/>
            <a:ext cx="2123658" cy="5225369"/>
          </a:xfrm>
          <a:prstGeom prst="rect">
            <a:avLst/>
          </a:prstGeom>
          <a:noFill/>
        </p:spPr>
        <p:txBody>
          <a:bodyPr vert="eaVert" wrap="square" rtlCol="0">
            <a:spAutoFit/>
          </a:bodyPr>
          <a:lstStyle/>
          <a:p>
            <a:pPr>
              <a:lnSpc>
                <a:spcPct val="150000"/>
              </a:lnSpc>
            </a:pPr>
            <a:r>
              <a:rPr lang="zh-TW" altLang="en-US" sz="2800" b="1" dirty="0">
                <a:solidFill>
                  <a:schemeClr val="bg1"/>
                </a:solidFill>
              </a:rPr>
              <a:t>如來所說之法，即無上覺，即究竟覺。究竟覺即無念。經云：離微細念，照見心性，名究竟覺。</a:t>
            </a:r>
          </a:p>
        </p:txBody>
      </p:sp>
      <p:sp>
        <p:nvSpPr>
          <p:cNvPr id="11" name="文字方塊 10">
            <a:extLst>
              <a:ext uri="{FF2B5EF4-FFF2-40B4-BE49-F238E27FC236}">
                <a16:creationId xmlns:a16="http://schemas.microsoft.com/office/drawing/2014/main" id="{5DD37EAC-06A0-2DC2-DAE7-4B1C86972446}"/>
              </a:ext>
            </a:extLst>
          </p:cNvPr>
          <p:cNvSpPr txBox="1"/>
          <p:nvPr/>
        </p:nvSpPr>
        <p:spPr>
          <a:xfrm>
            <a:off x="411690" y="765498"/>
            <a:ext cx="3416320" cy="5225369"/>
          </a:xfrm>
          <a:prstGeom prst="rect">
            <a:avLst/>
          </a:prstGeom>
          <a:noFill/>
        </p:spPr>
        <p:txBody>
          <a:bodyPr vert="eaVert" wrap="square" rtlCol="0">
            <a:spAutoFit/>
          </a:bodyPr>
          <a:lstStyle/>
          <a:p>
            <a:pPr>
              <a:lnSpc>
                <a:spcPct val="150000"/>
              </a:lnSpc>
            </a:pPr>
            <a:r>
              <a:rPr lang="zh-TW" altLang="en-US" sz="2800" b="1" dirty="0">
                <a:solidFill>
                  <a:srgbClr val="FFFF00"/>
                </a:solidFill>
              </a:rPr>
              <a:t>我們若執為真有無上菩提可證，是錯了，故云非法。若執為沒有無上菩提，那也錯了，故云非非法。如來所說的法字，是指一切法。法與非法，皆不可取。</a:t>
            </a:r>
          </a:p>
        </p:txBody>
      </p:sp>
    </p:spTree>
    <p:extLst>
      <p:ext uri="{BB962C8B-B14F-4D97-AF65-F5344CB8AC3E}">
        <p14:creationId xmlns:p14="http://schemas.microsoft.com/office/powerpoint/2010/main" val="22704185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8291950-237A-2E98-DD49-0E7411B678D6}"/>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第九講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B6122BE2-D746-4426-5986-328B5F4439E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B726FB3A-69AA-17AD-2E5F-3A7C4654340B}"/>
              </a:ext>
            </a:extLst>
          </p:cNvPr>
          <p:cNvSpPr txBox="1"/>
          <p:nvPr/>
        </p:nvSpPr>
        <p:spPr>
          <a:xfrm>
            <a:off x="8488890" y="765498"/>
            <a:ext cx="1477328" cy="5112568"/>
          </a:xfrm>
          <a:prstGeom prst="rect">
            <a:avLst/>
          </a:prstGeom>
          <a:noFill/>
        </p:spPr>
        <p:txBody>
          <a:bodyPr vert="eaVert" wrap="square" rtlCol="0">
            <a:spAutoFit/>
          </a:bodyPr>
          <a:lstStyle/>
          <a:p>
            <a:pPr>
              <a:lnSpc>
                <a:spcPct val="150000"/>
              </a:lnSpc>
            </a:pPr>
            <a:r>
              <a:rPr lang="zh-TW" altLang="en-US" sz="2800" b="1" dirty="0">
                <a:solidFill>
                  <a:schemeClr val="bg1"/>
                </a:solidFill>
              </a:rPr>
              <a:t>「所以者何？一切賢聖皆以無為法而有差別。」</a:t>
            </a:r>
          </a:p>
        </p:txBody>
      </p:sp>
      <p:sp>
        <p:nvSpPr>
          <p:cNvPr id="7" name="文字方塊 6">
            <a:extLst>
              <a:ext uri="{FF2B5EF4-FFF2-40B4-BE49-F238E27FC236}">
                <a16:creationId xmlns:a16="http://schemas.microsoft.com/office/drawing/2014/main" id="{153AF86D-263B-94F2-E3C0-29B0DD89E1B0}"/>
              </a:ext>
            </a:extLst>
          </p:cNvPr>
          <p:cNvSpPr txBox="1"/>
          <p:nvPr/>
        </p:nvSpPr>
        <p:spPr>
          <a:xfrm>
            <a:off x="6232698" y="765498"/>
            <a:ext cx="2123658" cy="5039518"/>
          </a:xfrm>
          <a:prstGeom prst="rect">
            <a:avLst/>
          </a:prstGeom>
          <a:noFill/>
        </p:spPr>
        <p:txBody>
          <a:bodyPr vert="eaVert" wrap="square" rtlCol="0">
            <a:spAutoFit/>
          </a:bodyPr>
          <a:lstStyle/>
          <a:p>
            <a:pPr>
              <a:lnSpc>
                <a:spcPct val="150000"/>
              </a:lnSpc>
            </a:pPr>
            <a:r>
              <a:rPr lang="zh-TW" altLang="en-US" sz="2800" b="1" dirty="0">
                <a:solidFill>
                  <a:schemeClr val="bg1"/>
                </a:solidFill>
              </a:rPr>
              <a:t>所以者何，即指出為何兩邊皆要非之所以然。一切賢聖皆用此雙非之法</a:t>
            </a:r>
            <a:r>
              <a:rPr lang="zh-CN" altLang="en-US" sz="2800" b="1" dirty="0">
                <a:solidFill>
                  <a:schemeClr val="bg1"/>
                </a:solidFill>
              </a:rPr>
              <a:t>。</a:t>
            </a:r>
            <a:endParaRPr lang="zh-TW" altLang="en-US" sz="2800" b="1" dirty="0">
              <a:solidFill>
                <a:schemeClr val="bg1"/>
              </a:solidFill>
            </a:endParaRPr>
          </a:p>
        </p:txBody>
      </p:sp>
      <p:pic>
        <p:nvPicPr>
          <p:cNvPr id="9" name="圖片 8">
            <a:extLst>
              <a:ext uri="{FF2B5EF4-FFF2-40B4-BE49-F238E27FC236}">
                <a16:creationId xmlns:a16="http://schemas.microsoft.com/office/drawing/2014/main" id="{9640E5F9-54E7-7D7E-2B33-3CAD8F723406}"/>
              </a:ext>
            </a:extLst>
          </p:cNvPr>
          <p:cNvPicPr>
            <a:picLocks noChangeAspect="1"/>
          </p:cNvPicPr>
          <p:nvPr/>
        </p:nvPicPr>
        <p:blipFill>
          <a:blip r:embed="rId5"/>
          <a:stretch>
            <a:fillRect/>
          </a:stretch>
        </p:blipFill>
        <p:spPr>
          <a:xfrm>
            <a:off x="10199662" y="773932"/>
            <a:ext cx="630932" cy="3435294"/>
          </a:xfrm>
          <a:prstGeom prst="rect">
            <a:avLst/>
          </a:prstGeom>
        </p:spPr>
      </p:pic>
      <p:sp>
        <p:nvSpPr>
          <p:cNvPr id="10" name="文字方塊 9">
            <a:extLst>
              <a:ext uri="{FF2B5EF4-FFF2-40B4-BE49-F238E27FC236}">
                <a16:creationId xmlns:a16="http://schemas.microsoft.com/office/drawing/2014/main" id="{85CF5199-FA51-FEF4-1883-7F91698A7975}"/>
              </a:ext>
            </a:extLst>
          </p:cNvPr>
          <p:cNvSpPr txBox="1"/>
          <p:nvPr/>
        </p:nvSpPr>
        <p:spPr>
          <a:xfrm>
            <a:off x="694606" y="765498"/>
            <a:ext cx="5355312" cy="4862165"/>
          </a:xfrm>
          <a:prstGeom prst="rect">
            <a:avLst/>
          </a:prstGeom>
          <a:noFill/>
        </p:spPr>
        <p:txBody>
          <a:bodyPr vert="eaVert" wrap="square" rtlCol="0">
            <a:spAutoFit/>
          </a:bodyPr>
          <a:lstStyle/>
          <a:p>
            <a:pPr>
              <a:lnSpc>
                <a:spcPct val="150000"/>
              </a:lnSpc>
            </a:pPr>
            <a:r>
              <a:rPr lang="zh-CN" altLang="en-US" sz="2800" dirty="0">
                <a:solidFill>
                  <a:srgbClr val="FFFF00"/>
                </a:solidFill>
              </a:rPr>
              <a:t>一切賢聖</a:t>
            </a:r>
            <a:r>
              <a:rPr lang="zh-TW" altLang="en-US" sz="2800" dirty="0">
                <a:solidFill>
                  <a:srgbClr val="FFFF00"/>
                </a:solidFill>
              </a:rPr>
              <a:t>為什麼會有這麼多層次？皆以無為法而有差別。也就是說他們統統都是兩邊都捨，兩邊都不執著，但是不執著的程度有淺深差別不同，所以才有五十一個階級。有些兩邊離的，離得淺；有些兩邊離的，離得很深，真的沒有了。</a:t>
            </a:r>
          </a:p>
        </p:txBody>
      </p:sp>
    </p:spTree>
    <p:extLst>
      <p:ext uri="{BB962C8B-B14F-4D97-AF65-F5344CB8AC3E}">
        <p14:creationId xmlns:p14="http://schemas.microsoft.com/office/powerpoint/2010/main" val="642649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30617</TotalTime>
  <Words>1988</Words>
  <Application>Microsoft Office PowerPoint</Application>
  <PresentationFormat>自訂</PresentationFormat>
  <Paragraphs>102</Paragraphs>
  <Slides>18</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18</vt:i4>
      </vt:variant>
    </vt:vector>
  </HeadingPairs>
  <TitlesOfParts>
    <vt:vector size="21"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747</cp:revision>
  <dcterms:created xsi:type="dcterms:W3CDTF">2019-12-17T19:51:00Z</dcterms:created>
  <dcterms:modified xsi:type="dcterms:W3CDTF">2025-05-01T21:36:18Z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