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9" r:id="rId2"/>
    <p:sldId id="260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scaleToFitPaper="1"/>
  <p:clrMru>
    <a:srgbClr val="44CC5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9825" autoAdjust="0"/>
  </p:normalViewPr>
  <p:slideViewPr>
    <p:cSldViewPr snapToGrid="0" snapToObjects="1">
      <p:cViewPr>
        <p:scale>
          <a:sx n="100" d="100"/>
          <a:sy n="100" d="100"/>
        </p:scale>
        <p:origin x="-1344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interSettings" Target="printerSettings/printerSettings1.bin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15/10/18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79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15/10/18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51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15/10/18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7409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15/10/18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214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15/10/18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953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15/10/18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286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15/10/18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825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15/10/18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079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15/10/18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997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15/10/18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455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EDF19-88F8-6D4B-8C70-F85D373BCF7B}" type="datetimeFigureOut">
              <a:rPr lang="en-US" smtClean="0"/>
              <a:t>15/10/18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1530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DEDF19-88F8-6D4B-8C70-F85D373BCF7B}" type="datetimeFigureOut">
              <a:rPr lang="en-US" smtClean="0"/>
              <a:t>15/10/18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30A3F-166F-344B-B5DA-3A739DD88C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789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globaldigitalcitizen.org/the-importance-of-teaching-critical-thinking" TargetMode="External"/><Relationship Id="rId4" Type="http://schemas.openxmlformats.org/officeDocument/2006/relationships/hyperlink" Target="https://www.asa3.org/ASA/education/think/critical.htm" TargetMode="External"/><Relationship Id="rId5" Type="http://schemas.openxmlformats.org/officeDocument/2006/relationships/hyperlink" Target="https://www.skillsyouneed.com/learn/critical-thinking.html" TargetMode="External"/><Relationship Id="rId1" Type="http://schemas.openxmlformats.org/officeDocument/2006/relationships/slideLayout" Target="../slideLayouts/slideLayout7.xml"/><Relationship Id="rId2" Type="http://schemas.openxmlformats.org/officeDocument/2006/relationships/hyperlink" Target="https://web-a-ebscohost-com.ezproxy.uwtsd.ac.uk/ehost/pdfviewer/pdfviewer?vid=1&amp;sid=32b0df89-7398-4f0f-ba88-08b9b01a00d5@sdc-v-sessmgr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645" y="2308324"/>
            <a:ext cx="3730010" cy="1318021"/>
          </a:xfrm>
          <a:prstGeom prst="rect">
            <a:avLst/>
          </a:prstGeom>
          <a:ln w="12700" cmpd="sng">
            <a:solidFill>
              <a:srgbClr val="FF0000"/>
            </a:solidFill>
          </a:ln>
        </p:spPr>
      </p:pic>
      <p:sp>
        <p:nvSpPr>
          <p:cNvPr id="13" name="TextBox 12"/>
          <p:cNvSpPr txBox="1"/>
          <p:nvPr/>
        </p:nvSpPr>
        <p:spPr>
          <a:xfrm>
            <a:off x="0" y="0"/>
            <a:ext cx="2713345" cy="507831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b="1" dirty="0" smtClean="0"/>
              <a:t>ANALYSIS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What is this saying?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Why was it written?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What was the writer’s intent?</a:t>
            </a:r>
          </a:p>
          <a:p>
            <a:r>
              <a:rPr lang="en-US" b="1" dirty="0" smtClean="0">
                <a:solidFill>
                  <a:srgbClr val="FF0000"/>
                </a:solidFill>
              </a:rPr>
              <a:t>“What does the text inspire you to do?”</a:t>
            </a:r>
          </a:p>
          <a:p>
            <a:r>
              <a:rPr lang="en-US" b="1" dirty="0" smtClean="0">
                <a:solidFill>
                  <a:srgbClr val="FF0000"/>
                </a:solidFill>
              </a:rPr>
              <a:t>“Critical thinking ultimately results in new questions the reader has about the information.”  (Fisher &amp; Frey, 2015).</a:t>
            </a:r>
            <a:endParaRPr lang="en-US" b="1" dirty="0">
              <a:solidFill>
                <a:srgbClr val="FF0000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b="1" dirty="0" smtClean="0">
              <a:solidFill>
                <a:srgbClr val="FF0000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endParaRPr lang="en-US" dirty="0" smtClean="0"/>
          </a:p>
        </p:txBody>
      </p:sp>
      <p:sp>
        <p:nvSpPr>
          <p:cNvPr id="14" name="TextBox 13"/>
          <p:cNvSpPr txBox="1"/>
          <p:nvPr/>
        </p:nvSpPr>
        <p:spPr>
          <a:xfrm>
            <a:off x="-12700" y="3718679"/>
            <a:ext cx="2713345" cy="3139321"/>
          </a:xfrm>
          <a:prstGeom prst="rect">
            <a:avLst/>
          </a:prstGeom>
          <a:solidFill>
            <a:srgbClr val="4BACC6"/>
          </a:solidFill>
        </p:spPr>
        <p:txBody>
          <a:bodyPr wrap="square" rtlCol="0">
            <a:spAutoFit/>
          </a:bodyPr>
          <a:lstStyle/>
          <a:p>
            <a:r>
              <a:rPr lang="en-US" b="1" dirty="0" smtClean="0"/>
              <a:t>RESEARCH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Is the article relevant?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Use reliable resources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How old is the research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Can it be referenced?</a:t>
            </a:r>
          </a:p>
          <a:p>
            <a:r>
              <a:rPr lang="en-US" b="1" dirty="0" smtClean="0">
                <a:solidFill>
                  <a:srgbClr val="FF0000"/>
                </a:solidFill>
              </a:rPr>
              <a:t>“Recognize any weaknesses or negative points that there are in the evidence or argument.”  (Skills You Need, 2011-2018).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30655" y="0"/>
            <a:ext cx="2713346" cy="3970318"/>
          </a:xfrm>
          <a:prstGeom prst="rect">
            <a:avLst/>
          </a:prstGeom>
          <a:solidFill>
            <a:srgbClr val="CCFFCC"/>
          </a:solidFill>
        </p:spPr>
        <p:txBody>
          <a:bodyPr wrap="square" rtlCol="0">
            <a:spAutoFit/>
          </a:bodyPr>
          <a:lstStyle/>
          <a:p>
            <a:r>
              <a:rPr lang="en-US" b="1" dirty="0" smtClean="0"/>
              <a:t>EVALUATION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Is it fact or opinion?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Does it teach anything?</a:t>
            </a:r>
          </a:p>
          <a:p>
            <a:r>
              <a:rPr lang="en-US" b="1" dirty="0" smtClean="0">
                <a:solidFill>
                  <a:srgbClr val="FF0000"/>
                </a:solidFill>
              </a:rPr>
              <a:t>“</a:t>
            </a:r>
            <a:r>
              <a:rPr lang="mr-IN" b="1" dirty="0" smtClean="0">
                <a:solidFill>
                  <a:srgbClr val="FF0000"/>
                </a:solidFill>
              </a:rPr>
              <a:t>…</a:t>
            </a:r>
            <a:r>
              <a:rPr lang="en-GB" b="1" dirty="0" smtClean="0">
                <a:solidFill>
                  <a:srgbClr val="FF0000"/>
                </a:solidFill>
              </a:rPr>
              <a:t>if writing is critical thinking, we ask, ‘is the writing interesting?  Does it show a mind actively engaged with a problem?  Does it bring something new to readers?  Does it make an argument?’“ (Bean, 2011, p.4).</a:t>
            </a:r>
          </a:p>
          <a:p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430655" y="3718679"/>
            <a:ext cx="2713345" cy="313932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 smtClean="0"/>
              <a:t>DECISION MAKING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Do I have enough resources?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Is it good enough?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Does it clarify thought?</a:t>
            </a:r>
            <a:endParaRPr lang="en-US" dirty="0"/>
          </a:p>
          <a:p>
            <a:r>
              <a:rPr lang="en-US" b="1" dirty="0" smtClean="0">
                <a:solidFill>
                  <a:srgbClr val="FF0000"/>
                </a:solidFill>
              </a:rPr>
              <a:t>“</a:t>
            </a:r>
            <a:r>
              <a:rPr lang="mr-IN" b="1" dirty="0" smtClean="0">
                <a:solidFill>
                  <a:srgbClr val="FF0000"/>
                </a:solidFill>
              </a:rPr>
              <a:t>…</a:t>
            </a:r>
            <a:r>
              <a:rPr lang="en-GB" b="1" dirty="0" smtClean="0">
                <a:solidFill>
                  <a:srgbClr val="FF0000"/>
                </a:solidFill>
              </a:rPr>
              <a:t> reviewing the results of the application of decisions made and implementing change where possible.  ‘ (Skills </a:t>
            </a:r>
            <a:r>
              <a:rPr lang="en-GB" b="1" dirty="0">
                <a:solidFill>
                  <a:srgbClr val="FF0000"/>
                </a:solidFill>
              </a:rPr>
              <a:t>Y</a:t>
            </a:r>
            <a:r>
              <a:rPr lang="en-GB" b="1" dirty="0" smtClean="0">
                <a:solidFill>
                  <a:srgbClr val="FF0000"/>
                </a:solidFill>
              </a:rPr>
              <a:t>ou </a:t>
            </a:r>
            <a:r>
              <a:rPr lang="en-GB" b="1" dirty="0">
                <a:solidFill>
                  <a:srgbClr val="FF0000"/>
                </a:solidFill>
              </a:rPr>
              <a:t>N</a:t>
            </a:r>
            <a:r>
              <a:rPr lang="en-GB" b="1" dirty="0" smtClean="0">
                <a:solidFill>
                  <a:srgbClr val="FF0000"/>
                </a:solidFill>
              </a:rPr>
              <a:t>eed, 2011-2018).</a:t>
            </a:r>
            <a:endParaRPr lang="en-US" b="1" dirty="0" smtClean="0">
              <a:solidFill>
                <a:srgbClr val="FF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713345" y="0"/>
            <a:ext cx="3717310" cy="230832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 smtClean="0"/>
              <a:t>SELF-CORRECTIVE/ SELF DISCIPLINE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Be willing to change ideas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Read quietly- no distraction</a:t>
            </a:r>
          </a:p>
          <a:p>
            <a:r>
              <a:rPr lang="en-US" b="1" dirty="0" smtClean="0">
                <a:solidFill>
                  <a:srgbClr val="FF0000"/>
                </a:solidFill>
              </a:rPr>
              <a:t>“Critical thinking is self-directed, self-disciplined, self-monitored, and self-corrective thinking.” (The Foundation for Critical Thinking, 2017).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700645" y="4549676"/>
            <a:ext cx="3717310" cy="2308324"/>
          </a:xfrm>
          <a:prstGeom prst="rect">
            <a:avLst/>
          </a:prstGeom>
          <a:solidFill>
            <a:srgbClr val="D99694"/>
          </a:solidFill>
        </p:spPr>
        <p:txBody>
          <a:bodyPr wrap="square" rtlCol="0">
            <a:spAutoFit/>
          </a:bodyPr>
          <a:lstStyle/>
          <a:p>
            <a:r>
              <a:rPr lang="en-US" b="1" dirty="0" smtClean="0"/>
              <a:t>BE OBJECTIVE, NOT SUBJECTIVE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Is the research influenced?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Is it aiming to prove a point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Is it a balanced argument?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Apply “concepts to new problems and to justify their ideas by making claims and creating arguments.”  (Bean, 2011, p.150).</a:t>
            </a:r>
            <a:endParaRPr lang="en-US" b="1" dirty="0" smtClean="0">
              <a:solidFill>
                <a:srgbClr val="FF0000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700645" y="3626346"/>
            <a:ext cx="3717310" cy="923330"/>
          </a:xfrm>
          <a:prstGeom prst="rect">
            <a:avLst/>
          </a:prstGeom>
          <a:solidFill>
            <a:srgbClr val="44CC53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rgbClr val="FF0000"/>
                </a:solidFill>
              </a:rPr>
              <a:t>“</a:t>
            </a:r>
            <a:r>
              <a:rPr lang="en-US" b="1" dirty="0">
                <a:solidFill>
                  <a:srgbClr val="FF0000"/>
                </a:solidFill>
              </a:rPr>
              <a:t>An effective thinker must be willing to think and able </a:t>
            </a:r>
            <a:r>
              <a:rPr lang="en-US" b="1" dirty="0" smtClean="0">
                <a:solidFill>
                  <a:srgbClr val="FF0000"/>
                </a:solidFill>
              </a:rPr>
              <a:t>to think</a:t>
            </a:r>
            <a:r>
              <a:rPr lang="en-US" b="1" dirty="0">
                <a:solidFill>
                  <a:srgbClr val="FF0000"/>
                </a:solidFill>
              </a:rPr>
              <a:t>.</a:t>
            </a:r>
            <a:r>
              <a:rPr lang="en-US" b="1" dirty="0" smtClean="0">
                <a:solidFill>
                  <a:srgbClr val="FF0000"/>
                </a:solidFill>
              </a:rPr>
              <a:t>”   ( </a:t>
            </a:r>
            <a:r>
              <a:rPr lang="en-US" b="1" dirty="0" err="1" smtClean="0">
                <a:solidFill>
                  <a:srgbClr val="FF0000"/>
                </a:solidFill>
              </a:rPr>
              <a:t>Rusbult</a:t>
            </a:r>
            <a:r>
              <a:rPr lang="en-US" b="1" dirty="0" smtClean="0">
                <a:solidFill>
                  <a:srgbClr val="FF0000"/>
                </a:solidFill>
              </a:rPr>
              <a:t>, 2001).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7406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76300" y="584200"/>
            <a:ext cx="7632700" cy="5970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2000" b="1" dirty="0" smtClean="0"/>
              <a:t>Reference list</a:t>
            </a:r>
          </a:p>
          <a:p>
            <a:pPr lvl="0"/>
            <a:r>
              <a:rPr lang="en-US" sz="1400" dirty="0" smtClean="0"/>
              <a:t>Fisher. D. and </a:t>
            </a:r>
            <a:r>
              <a:rPr lang="en-US" sz="1400" dirty="0" err="1" smtClean="0"/>
              <a:t>Fray.N</a:t>
            </a:r>
            <a:r>
              <a:rPr lang="en-US" sz="1400" dirty="0" smtClean="0"/>
              <a:t>. (2015) ‘Fostering critical thinking about texts’ </a:t>
            </a:r>
            <a:r>
              <a:rPr lang="en-US" sz="1400" i="1" dirty="0" smtClean="0"/>
              <a:t>Educational leadership. </a:t>
            </a:r>
            <a:r>
              <a:rPr lang="en-US" sz="1400" dirty="0" smtClean="0"/>
              <a:t>73 </a:t>
            </a:r>
            <a:r>
              <a:rPr lang="en-US" sz="1400" dirty="0" err="1" smtClean="0"/>
              <a:t>pp</a:t>
            </a:r>
            <a:r>
              <a:rPr lang="en-US" sz="1400" dirty="0" smtClean="0"/>
              <a:t> 82-84 Accessed 6</a:t>
            </a:r>
            <a:r>
              <a:rPr lang="en-US" sz="1400" baseline="30000" dirty="0" smtClean="0"/>
              <a:t>th</a:t>
            </a:r>
            <a:r>
              <a:rPr lang="en-US" sz="1400" dirty="0" smtClean="0"/>
              <a:t> October 2018</a:t>
            </a:r>
            <a:r>
              <a:rPr lang="en-GB" sz="1400" u="sng" dirty="0">
                <a:hlinkClick r:id="rId2"/>
              </a:rPr>
              <a:t>https://web-a-ebscohost-com.ezproxy.uwtsd.ac.uk/ehost/pdfviewer/pdfviewer?vid=1&amp;sid=32b0df89-7398-4f0f-ba88-08b9b01a00d5%40sdc-v-sessmgr02</a:t>
            </a:r>
            <a:endParaRPr lang="en-GB" sz="1400" dirty="0"/>
          </a:p>
          <a:p>
            <a:endParaRPr lang="en-US" sz="1400" dirty="0" smtClean="0"/>
          </a:p>
          <a:p>
            <a:r>
              <a:rPr lang="en-US" sz="1400" dirty="0" err="1" smtClean="0"/>
              <a:t>Bean.C</a:t>
            </a:r>
            <a:r>
              <a:rPr lang="en-US" sz="1400" dirty="0" smtClean="0"/>
              <a:t>. (2011) </a:t>
            </a:r>
            <a:r>
              <a:rPr lang="en-US" sz="1400" i="1" dirty="0" smtClean="0"/>
              <a:t>Engaging ideas  </a:t>
            </a:r>
            <a:r>
              <a:rPr lang="en-US" sz="1400" dirty="0" smtClean="0"/>
              <a:t>2</a:t>
            </a:r>
            <a:r>
              <a:rPr lang="en-US" sz="1400" baseline="30000" dirty="0" smtClean="0"/>
              <a:t>nd</a:t>
            </a:r>
            <a:r>
              <a:rPr lang="en-US" sz="1400" dirty="0" smtClean="0"/>
              <a:t> Ed </a:t>
            </a:r>
            <a:r>
              <a:rPr lang="en-US" sz="1400" dirty="0" err="1" smtClean="0"/>
              <a:t>Jossey</a:t>
            </a:r>
            <a:r>
              <a:rPr lang="en-US" sz="1400" dirty="0" smtClean="0"/>
              <a:t>-Bass</a:t>
            </a:r>
          </a:p>
          <a:p>
            <a:endParaRPr lang="en-US" sz="1400" dirty="0"/>
          </a:p>
          <a:p>
            <a:r>
              <a:rPr lang="en-US" sz="1400" dirty="0" smtClean="0"/>
              <a:t>Watanabe-</a:t>
            </a:r>
            <a:r>
              <a:rPr lang="en-US" sz="1400" dirty="0" err="1" smtClean="0"/>
              <a:t>Crockett.L</a:t>
            </a:r>
            <a:r>
              <a:rPr lang="en-US" sz="1400" dirty="0" smtClean="0"/>
              <a:t>.  (2015) </a:t>
            </a:r>
            <a:r>
              <a:rPr lang="en-US" sz="1400" i="1" dirty="0" smtClean="0"/>
              <a:t>The importance of teaching critical thinking. </a:t>
            </a:r>
            <a:r>
              <a:rPr lang="en-US" sz="1400" dirty="0" smtClean="0"/>
              <a:t>[picture] </a:t>
            </a:r>
          </a:p>
          <a:p>
            <a:r>
              <a:rPr lang="en-US" sz="1400" dirty="0" smtClean="0"/>
              <a:t>Available at: </a:t>
            </a:r>
            <a:r>
              <a:rPr lang="en-GB" sz="1400" dirty="0"/>
              <a:t> </a:t>
            </a:r>
          </a:p>
          <a:p>
            <a:r>
              <a:rPr lang="en-GB" sz="1400" u="sng" dirty="0">
                <a:hlinkClick r:id="rId3"/>
              </a:rPr>
              <a:t>https://globaldigitalcitizen.org/the-importance-of-teaching-critical-thinking</a:t>
            </a:r>
            <a:endParaRPr lang="en-GB" sz="1400" dirty="0"/>
          </a:p>
          <a:p>
            <a:r>
              <a:rPr lang="en-US" sz="1400" dirty="0" smtClean="0"/>
              <a:t>(Accessed 6</a:t>
            </a:r>
            <a:r>
              <a:rPr lang="en-US" sz="1400" baseline="30000" dirty="0" smtClean="0"/>
              <a:t>th</a:t>
            </a:r>
            <a:r>
              <a:rPr lang="en-US" sz="1400" dirty="0" smtClean="0"/>
              <a:t> October 2018)</a:t>
            </a:r>
          </a:p>
          <a:p>
            <a:endParaRPr lang="en-US" sz="1400" dirty="0"/>
          </a:p>
          <a:p>
            <a:r>
              <a:rPr lang="en-US" sz="1400" dirty="0" err="1" smtClean="0"/>
              <a:t>Rusbult.c</a:t>
            </a:r>
            <a:r>
              <a:rPr lang="en-US" sz="1400" dirty="0" smtClean="0"/>
              <a:t>. (2001) </a:t>
            </a:r>
            <a:r>
              <a:rPr lang="en-US" sz="1400" i="1" dirty="0" smtClean="0"/>
              <a:t>Critical thinking skills in education and life.</a:t>
            </a:r>
            <a:endParaRPr lang="en-US" sz="1400" dirty="0" smtClean="0"/>
          </a:p>
          <a:p>
            <a:r>
              <a:rPr lang="en-US" sz="1400" dirty="0" smtClean="0"/>
              <a:t>Available at </a:t>
            </a:r>
            <a:r>
              <a:rPr lang="en-GB" sz="1400" dirty="0"/>
              <a:t> </a:t>
            </a:r>
            <a:r>
              <a:rPr lang="en-GB" sz="1400" dirty="0" smtClean="0"/>
              <a:t> </a:t>
            </a:r>
            <a:r>
              <a:rPr lang="en-GB" sz="1400" u="sng" dirty="0">
                <a:hlinkClick r:id="rId4"/>
              </a:rPr>
              <a:t>https://www.asa3.org/ASA/education/think/</a:t>
            </a:r>
            <a:r>
              <a:rPr lang="en-GB" sz="1400" u="sng" dirty="0" smtClean="0">
                <a:hlinkClick r:id="rId4"/>
              </a:rPr>
              <a:t>critical.htm</a:t>
            </a:r>
            <a:endParaRPr lang="en-GB" sz="1400" u="sng" dirty="0" smtClean="0"/>
          </a:p>
          <a:p>
            <a:r>
              <a:rPr lang="en-GB" sz="1400" dirty="0" smtClean="0"/>
              <a:t>(Accessed 6</a:t>
            </a:r>
            <a:r>
              <a:rPr lang="en-GB" sz="1400" baseline="30000" dirty="0" smtClean="0"/>
              <a:t>th</a:t>
            </a:r>
            <a:r>
              <a:rPr lang="en-GB" sz="1400" dirty="0" smtClean="0"/>
              <a:t> October 2018) </a:t>
            </a:r>
          </a:p>
          <a:p>
            <a:endParaRPr lang="en-GB" sz="1400" dirty="0"/>
          </a:p>
          <a:p>
            <a:r>
              <a:rPr lang="en-GB" sz="1400" dirty="0" smtClean="0"/>
              <a:t>Skills you need (2011-2018) </a:t>
            </a:r>
            <a:r>
              <a:rPr lang="en-GB" sz="1400" i="1" dirty="0" smtClean="0"/>
              <a:t>Helping you develop life skills.</a:t>
            </a:r>
            <a:endParaRPr lang="en-GB" sz="1400" dirty="0" smtClean="0"/>
          </a:p>
          <a:p>
            <a:r>
              <a:rPr lang="en-GB" sz="1400" dirty="0" smtClean="0"/>
              <a:t>Available at  </a:t>
            </a:r>
            <a:r>
              <a:rPr lang="en-GB" sz="1400" u="sng" dirty="0">
                <a:hlinkClick r:id="rId5"/>
              </a:rPr>
              <a:t>https://www.skillsyouneed.com/learn/critical-</a:t>
            </a:r>
            <a:r>
              <a:rPr lang="en-GB" sz="1400" u="sng" dirty="0" smtClean="0">
                <a:hlinkClick r:id="rId5"/>
              </a:rPr>
              <a:t>thinking.html</a:t>
            </a:r>
            <a:endParaRPr lang="en-GB" sz="1400" u="sng" dirty="0" smtClean="0"/>
          </a:p>
          <a:p>
            <a:r>
              <a:rPr lang="en-GB" sz="1400" dirty="0" smtClean="0"/>
              <a:t>(Accessed 6</a:t>
            </a:r>
            <a:r>
              <a:rPr lang="en-GB" sz="1400" baseline="30000" dirty="0" smtClean="0"/>
              <a:t>th</a:t>
            </a:r>
            <a:r>
              <a:rPr lang="en-GB" sz="1400" dirty="0" smtClean="0"/>
              <a:t> October 2018)</a:t>
            </a:r>
          </a:p>
          <a:p>
            <a:endParaRPr lang="en-GB" dirty="0" smtClean="0"/>
          </a:p>
          <a:p>
            <a:r>
              <a:rPr lang="en-GB" sz="1400" dirty="0" smtClean="0"/>
              <a:t>The </a:t>
            </a:r>
            <a:r>
              <a:rPr lang="en-GB" sz="1400" dirty="0"/>
              <a:t>f</a:t>
            </a:r>
            <a:r>
              <a:rPr lang="en-GB" sz="1400" dirty="0" smtClean="0"/>
              <a:t>oundation for critical thinking. (2017) </a:t>
            </a:r>
            <a:r>
              <a:rPr lang="en-GB" sz="1400" i="1" dirty="0" smtClean="0"/>
              <a:t>Our concept and definition of  critical thinking.</a:t>
            </a:r>
            <a:endParaRPr lang="en-GB" sz="1400" dirty="0"/>
          </a:p>
          <a:p>
            <a:r>
              <a:rPr lang="en-GB" sz="1400" dirty="0" smtClean="0"/>
              <a:t>Available at </a:t>
            </a:r>
            <a:r>
              <a:rPr lang="en-GB" sz="1400" dirty="0"/>
              <a:t>http://</a:t>
            </a:r>
            <a:r>
              <a:rPr lang="en-GB" sz="1400" dirty="0" err="1"/>
              <a:t>www.criticalthinking.org</a:t>
            </a:r>
            <a:r>
              <a:rPr lang="en-GB" sz="1400" dirty="0"/>
              <a:t>/pages/our-conception-of-critical-thinking/411</a:t>
            </a:r>
          </a:p>
          <a:p>
            <a:r>
              <a:rPr lang="en-GB" sz="1400" dirty="0" smtClean="0"/>
              <a:t>(Accessed on 13</a:t>
            </a:r>
            <a:r>
              <a:rPr lang="en-GB" sz="1400" baseline="30000" dirty="0" smtClean="0"/>
              <a:t>th</a:t>
            </a:r>
            <a:r>
              <a:rPr lang="en-GB" sz="1400" dirty="0" smtClean="0"/>
              <a:t> October 2018)</a:t>
            </a:r>
            <a:endParaRPr lang="en-GB" sz="1400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4886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433</Words>
  <Application>Microsoft Macintosh PowerPoint</Application>
  <PresentationFormat>On-screen Show (4:3)</PresentationFormat>
  <Paragraphs>55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>Husband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Mccarthy</dc:creator>
  <cp:lastModifiedBy>Gareth Mccarthy</cp:lastModifiedBy>
  <cp:revision>36</cp:revision>
  <cp:lastPrinted>2018-10-06T15:37:52Z</cp:lastPrinted>
  <dcterms:created xsi:type="dcterms:W3CDTF">2018-10-05T16:06:37Z</dcterms:created>
  <dcterms:modified xsi:type="dcterms:W3CDTF">2018-10-15T21:22:21Z</dcterms:modified>
</cp:coreProperties>
</file>