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9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B08A9-E263-65C9-8E4F-AD217ACF3FFE}" v="296" dt="2025-04-01T21:09:37.764"/>
    <p1510:client id="{E92D3890-3B53-C64B-5052-0371EDDA9191}" v="3949" dt="2025-04-02T16:13:15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ction_research_project_part_2 (240p)">
            <a:hlinkClick r:id="" action="ppaction://media"/>
            <a:extLst>
              <a:ext uri="{FF2B5EF4-FFF2-40B4-BE49-F238E27FC236}">
                <a16:creationId xmlns:a16="http://schemas.microsoft.com/office/drawing/2014/main" id="{5665C0F6-F694-2FF6-5987-A81076C86F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56125" y="685800"/>
            <a:ext cx="3078163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74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7D0ADD6-EC10-5B8B-A0A5-B416B059E56D}"/>
              </a:ext>
            </a:extLst>
          </p:cNvPr>
          <p:cNvSpPr/>
          <p:nvPr/>
        </p:nvSpPr>
        <p:spPr>
          <a:xfrm>
            <a:off x="331838" y="270387"/>
            <a:ext cx="1875429" cy="9144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err="1"/>
              <a:t>Explorationof</a:t>
            </a:r>
            <a:r>
              <a:rPr lang="en-GB"/>
              <a:t> AI topic 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928DC5C-FF18-6403-17F1-7E76A29F5934}"/>
              </a:ext>
            </a:extLst>
          </p:cNvPr>
          <p:cNvCxnSpPr/>
          <p:nvPr/>
        </p:nvCxnSpPr>
        <p:spPr>
          <a:xfrm flipH="1">
            <a:off x="1277056" y="1191061"/>
            <a:ext cx="18196" cy="4253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27108A5-880C-99CD-225E-1F53DA3DAEE5}"/>
              </a:ext>
            </a:extLst>
          </p:cNvPr>
          <p:cNvSpPr/>
          <p:nvPr/>
        </p:nvSpPr>
        <p:spPr>
          <a:xfrm>
            <a:off x="630841" y="1408068"/>
            <a:ext cx="1932294" cy="7665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/>
              <a:t>AI impact on academic writing</a:t>
            </a:r>
            <a:endParaRPr lang="en-US" sz="140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9CEBF58-9791-E3D2-F463-984EE0B16DA4}"/>
              </a:ext>
            </a:extLst>
          </p:cNvPr>
          <p:cNvCxnSpPr/>
          <p:nvPr/>
        </p:nvCxnSpPr>
        <p:spPr>
          <a:xfrm>
            <a:off x="1794570" y="2185476"/>
            <a:ext cx="307258" cy="3810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1430BA6-6255-DA7B-EAA3-D3F42F705E36}"/>
              </a:ext>
            </a:extLst>
          </p:cNvPr>
          <p:cNvSpPr/>
          <p:nvPr/>
        </p:nvSpPr>
        <p:spPr>
          <a:xfrm>
            <a:off x="2123291" y="2254082"/>
            <a:ext cx="1943666" cy="5959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 dirty="0"/>
              <a:t>Evaluation</a:t>
            </a:r>
            <a:r>
              <a:rPr lang="en-GB" dirty="0"/>
              <a:t> </a:t>
            </a:r>
            <a:r>
              <a:rPr lang="en-GB" sz="1200" dirty="0"/>
              <a:t>of benefits and disadvantages of AI</a:t>
            </a:r>
          </a:p>
          <a:p>
            <a:pPr algn="ctr"/>
            <a:endParaRPr lang="en-GB" sz="120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FEB4CCB-7217-667D-939F-CF5F2CC345BF}"/>
              </a:ext>
            </a:extLst>
          </p:cNvPr>
          <p:cNvCxnSpPr/>
          <p:nvPr/>
        </p:nvCxnSpPr>
        <p:spPr>
          <a:xfrm flipH="1">
            <a:off x="1081512" y="2096508"/>
            <a:ext cx="325270" cy="45379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18D503C-D935-6DF9-7350-F8B83D169CF1}"/>
              </a:ext>
            </a:extLst>
          </p:cNvPr>
          <p:cNvSpPr/>
          <p:nvPr/>
        </p:nvSpPr>
        <p:spPr>
          <a:xfrm>
            <a:off x="4222" y="2440455"/>
            <a:ext cx="1949350" cy="57320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aseline="0">
                <a:solidFill>
                  <a:srgbClr val="FFFFFF"/>
                </a:solidFill>
                <a:latin typeface="Aptos"/>
              </a:rPr>
              <a:t>Observation of </a:t>
            </a:r>
            <a:r>
              <a:rPr lang="en-GB" sz="1200">
                <a:solidFill>
                  <a:srgbClr val="FFFFFF"/>
                </a:solidFill>
                <a:latin typeface="Aptos"/>
              </a:rPr>
              <a:t>frameworks and</a:t>
            </a:r>
            <a:r>
              <a:rPr lang="en-GB" sz="1200" baseline="0">
                <a:solidFill>
                  <a:srgbClr val="FFFFFF"/>
                </a:solidFill>
                <a:latin typeface="Aptos"/>
              </a:rPr>
              <a:t> policies</a:t>
            </a:r>
            <a:r>
              <a:rPr lang="en-GB" sz="1800">
                <a:latin typeface="Aptos"/>
                <a:ea typeface="Aptos"/>
                <a:cs typeface="Aptos"/>
              </a:rPr>
              <a:t>​</a:t>
            </a:r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F6AA176-A897-E826-C700-738C7375B182}"/>
              </a:ext>
            </a:extLst>
          </p:cNvPr>
          <p:cNvCxnSpPr/>
          <p:nvPr/>
        </p:nvCxnSpPr>
        <p:spPr>
          <a:xfrm flipH="1">
            <a:off x="2408536" y="2880521"/>
            <a:ext cx="560218" cy="74273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4932299-8D13-A15C-9C8F-4C883855783E}"/>
              </a:ext>
            </a:extLst>
          </p:cNvPr>
          <p:cNvCxnSpPr/>
          <p:nvPr/>
        </p:nvCxnSpPr>
        <p:spPr>
          <a:xfrm>
            <a:off x="1431363" y="3087622"/>
            <a:ext cx="914400" cy="56752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BB93C7E-C522-CA0D-403C-126637826B9C}"/>
              </a:ext>
            </a:extLst>
          </p:cNvPr>
          <p:cNvSpPr/>
          <p:nvPr/>
        </p:nvSpPr>
        <p:spPr>
          <a:xfrm>
            <a:off x="1509692" y="3633902"/>
            <a:ext cx="1937982" cy="56751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  <a:p>
            <a:pPr algn="ctr"/>
            <a:endParaRPr lang="en-GB" sz="1200"/>
          </a:p>
          <a:p>
            <a:pPr algn="ctr"/>
            <a:r>
              <a:rPr lang="en-GB" sz="1200"/>
              <a:t>Examples of AI reliability</a:t>
            </a:r>
            <a:endParaRPr lang="en-GB"/>
          </a:p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031CCB1-6303-ED6F-81FB-BFF2B15FF724}"/>
              </a:ext>
            </a:extLst>
          </p:cNvPr>
          <p:cNvCxnSpPr/>
          <p:nvPr/>
        </p:nvCxnSpPr>
        <p:spPr>
          <a:xfrm flipH="1">
            <a:off x="963012" y="3101747"/>
            <a:ext cx="484493" cy="58457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72C7B4-7BFD-9EE2-9157-545ABB0D4B1F}"/>
              </a:ext>
            </a:extLst>
          </p:cNvPr>
          <p:cNvSpPr/>
          <p:nvPr/>
        </p:nvSpPr>
        <p:spPr>
          <a:xfrm>
            <a:off x="172981" y="3683244"/>
            <a:ext cx="1329518" cy="55046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aseline="0">
                <a:solidFill>
                  <a:srgbClr val="FFFFFF"/>
                </a:solidFill>
                <a:latin typeface="Aptos"/>
              </a:rPr>
              <a:t>Data statistics</a:t>
            </a:r>
            <a:endParaRPr lang="en-GB" sz="120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8D291B8-932F-6285-C237-55E9239AF4E7}"/>
              </a:ext>
            </a:extLst>
          </p:cNvPr>
          <p:cNvCxnSpPr/>
          <p:nvPr/>
        </p:nvCxnSpPr>
        <p:spPr>
          <a:xfrm>
            <a:off x="3643438" y="2852089"/>
            <a:ext cx="482221" cy="7551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AB5F036-A0B1-02F9-0335-5DB44B605210}"/>
              </a:ext>
            </a:extLst>
          </p:cNvPr>
          <p:cNvSpPr/>
          <p:nvPr/>
        </p:nvSpPr>
        <p:spPr>
          <a:xfrm>
            <a:off x="3484949" y="3644357"/>
            <a:ext cx="1596787" cy="52202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Considerations on updating the system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E3269DE-777F-4C6F-5F8D-13F874FD425E}"/>
              </a:ext>
            </a:extLst>
          </p:cNvPr>
          <p:cNvSpPr/>
          <p:nvPr/>
        </p:nvSpPr>
        <p:spPr>
          <a:xfrm>
            <a:off x="514909" y="4581173"/>
            <a:ext cx="3746308" cy="10053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800" baseline="0" dirty="0">
                <a:solidFill>
                  <a:srgbClr val="FFFFFF"/>
                </a:solidFill>
                <a:latin typeface="Aptos"/>
              </a:rPr>
              <a:t>Enquiry </a:t>
            </a:r>
            <a:r>
              <a:rPr lang="en-GB" dirty="0">
                <a:solidFill>
                  <a:srgbClr val="FFFFFF"/>
                </a:solidFill>
                <a:latin typeface="Aptos"/>
              </a:rPr>
              <a:t>of</a:t>
            </a:r>
            <a:r>
              <a:rPr lang="en-GB" sz="1800" baseline="0" dirty="0">
                <a:solidFill>
                  <a:srgbClr val="FFFFFF"/>
                </a:solidFill>
                <a:latin typeface="Aptos"/>
              </a:rPr>
              <a:t> </a:t>
            </a:r>
            <a:r>
              <a:rPr lang="en-GB" dirty="0">
                <a:solidFill>
                  <a:srgbClr val="FFFFFF"/>
                </a:solidFill>
                <a:latin typeface="Aptos"/>
              </a:rPr>
              <a:t>students' involvement and engagement</a:t>
            </a:r>
            <a:r>
              <a:rPr lang="en-GB" sz="1800" dirty="0">
                <a:latin typeface="Aptos"/>
                <a:ea typeface="Aptos"/>
                <a:cs typeface="Aptos"/>
              </a:rPr>
              <a:t>​</a:t>
            </a:r>
            <a:endParaRPr lang="en-GB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C7BAE56-0171-7F7B-6578-7ED7402B3F39}"/>
              </a:ext>
            </a:extLst>
          </p:cNvPr>
          <p:cNvCxnSpPr/>
          <p:nvPr/>
        </p:nvCxnSpPr>
        <p:spPr>
          <a:xfrm flipV="1">
            <a:off x="4322342" y="5091826"/>
            <a:ext cx="920086" cy="11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8CA6A38-2FF8-1456-A35A-1A96B00FC727}"/>
              </a:ext>
            </a:extLst>
          </p:cNvPr>
          <p:cNvSpPr/>
          <p:nvPr/>
        </p:nvSpPr>
        <p:spPr>
          <a:xfrm>
            <a:off x="5244849" y="4751769"/>
            <a:ext cx="1647966" cy="39123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 dirty="0"/>
              <a:t>Potential solutions' suggestions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E003B09-CCA2-89BF-BD46-FBF3DC42BBD3}"/>
              </a:ext>
            </a:extLst>
          </p:cNvPr>
          <p:cNvCxnSpPr/>
          <p:nvPr/>
        </p:nvCxnSpPr>
        <p:spPr>
          <a:xfrm flipV="1">
            <a:off x="6924038" y="4806213"/>
            <a:ext cx="539086" cy="113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9FE826C3-56BE-EF2C-8CF8-C3652D8031F1}"/>
              </a:ext>
            </a:extLst>
          </p:cNvPr>
          <p:cNvSpPr/>
          <p:nvPr/>
        </p:nvSpPr>
        <p:spPr>
          <a:xfrm>
            <a:off x="7456373" y="4481382"/>
            <a:ext cx="2131324" cy="5732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Discussion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CD03DE5-A02C-8EA5-6129-2A9163D31AD0}"/>
              </a:ext>
            </a:extLst>
          </p:cNvPr>
          <p:cNvCxnSpPr/>
          <p:nvPr/>
        </p:nvCxnSpPr>
        <p:spPr>
          <a:xfrm flipH="1" flipV="1">
            <a:off x="7703831" y="3881356"/>
            <a:ext cx="505186" cy="6220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BF766EF-39DE-04CE-0211-4C69EB2AF36F}"/>
              </a:ext>
            </a:extLst>
          </p:cNvPr>
          <p:cNvSpPr/>
          <p:nvPr/>
        </p:nvSpPr>
        <p:spPr>
          <a:xfrm>
            <a:off x="6908077" y="3375802"/>
            <a:ext cx="1465997" cy="50496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Reinforcement of policies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15D2EBE-0661-58E6-DC8A-2FA7AD45EE40}"/>
              </a:ext>
            </a:extLst>
          </p:cNvPr>
          <p:cNvCxnSpPr/>
          <p:nvPr/>
        </p:nvCxnSpPr>
        <p:spPr>
          <a:xfrm flipV="1">
            <a:off x="9008806" y="3945524"/>
            <a:ext cx="277505" cy="5470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05768F1-3B93-ECED-B799-D84D7D6204B7}"/>
              </a:ext>
            </a:extLst>
          </p:cNvPr>
          <p:cNvSpPr/>
          <p:nvPr/>
        </p:nvSpPr>
        <p:spPr>
          <a:xfrm>
            <a:off x="8747408" y="3366261"/>
            <a:ext cx="1369325" cy="57889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Introduction of oral exams 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30758CD-5291-A533-EF88-669A58E9DF95}"/>
              </a:ext>
            </a:extLst>
          </p:cNvPr>
          <p:cNvCxnSpPr/>
          <p:nvPr/>
        </p:nvCxnSpPr>
        <p:spPr>
          <a:xfrm flipH="1" flipV="1">
            <a:off x="9434162" y="3061354"/>
            <a:ext cx="6822" cy="26840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D4F8ABCA-1C80-7972-F8BC-9FC26693C8F8}"/>
              </a:ext>
            </a:extLst>
          </p:cNvPr>
          <p:cNvSpPr/>
          <p:nvPr/>
        </p:nvSpPr>
        <p:spPr>
          <a:xfrm>
            <a:off x="8635513" y="2233906"/>
            <a:ext cx="1608159" cy="80066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>
              <a:latin typeface="ArialMT"/>
            </a:endParaRPr>
          </a:p>
          <a:p>
            <a:pPr algn="ctr"/>
            <a:endParaRPr lang="en-GB" sz="1100">
              <a:latin typeface="ArialMT"/>
            </a:endParaRPr>
          </a:p>
          <a:p>
            <a:pPr algn="ctr"/>
            <a:r>
              <a:rPr lang="en-GB" sz="1100">
                <a:latin typeface="ArialMT"/>
              </a:rPr>
              <a:t>VIVA, random oral exams, presentations</a:t>
            </a:r>
            <a:endParaRPr lang="en-US"/>
          </a:p>
          <a:p>
            <a:pPr algn="ctr"/>
            <a:endParaRPr lang="en-GB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24768BF-A712-A136-B6CB-B194990834DB}"/>
              </a:ext>
            </a:extLst>
          </p:cNvPr>
          <p:cNvCxnSpPr/>
          <p:nvPr/>
        </p:nvCxnSpPr>
        <p:spPr>
          <a:xfrm flipH="1" flipV="1">
            <a:off x="8255242" y="1901148"/>
            <a:ext cx="950576" cy="3494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F55831D7-231F-6837-BA42-C9CCB1FC09B8}"/>
              </a:ext>
            </a:extLst>
          </p:cNvPr>
          <p:cNvSpPr/>
          <p:nvPr/>
        </p:nvSpPr>
        <p:spPr>
          <a:xfrm>
            <a:off x="6712533" y="1316531"/>
            <a:ext cx="2847832" cy="77223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 </a:t>
            </a:r>
            <a:r>
              <a:rPr lang="en-GB" sz="1200" dirty="0"/>
              <a:t>functions for no native</a:t>
            </a:r>
            <a:r>
              <a:rPr lang="en-GB" dirty="0"/>
              <a:t> </a:t>
            </a:r>
            <a:r>
              <a:rPr lang="en-GB" sz="1200" dirty="0"/>
              <a:t>English speakers and ALN students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2A9B375-959A-DA30-6AF5-35A3275A9ACF}"/>
              </a:ext>
            </a:extLst>
          </p:cNvPr>
          <p:cNvCxnSpPr/>
          <p:nvPr/>
        </p:nvCxnSpPr>
        <p:spPr>
          <a:xfrm flipV="1">
            <a:off x="8051995" y="886702"/>
            <a:ext cx="10236" cy="46743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Oval 29">
            <a:extLst>
              <a:ext uri="{FF2B5EF4-FFF2-40B4-BE49-F238E27FC236}">
                <a16:creationId xmlns:a16="http://schemas.microsoft.com/office/drawing/2014/main" id="{4DA518A8-7C9D-9AA1-E6BB-857280AC9177}"/>
              </a:ext>
            </a:extLst>
          </p:cNvPr>
          <p:cNvSpPr/>
          <p:nvPr/>
        </p:nvSpPr>
        <p:spPr>
          <a:xfrm>
            <a:off x="7048774" y="254063"/>
            <a:ext cx="2182504" cy="64144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Methodology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AAA02552-50B1-F240-1010-479B871C5934}"/>
              </a:ext>
            </a:extLst>
          </p:cNvPr>
          <p:cNvCxnSpPr/>
          <p:nvPr/>
        </p:nvCxnSpPr>
        <p:spPr>
          <a:xfrm>
            <a:off x="9266902" y="565354"/>
            <a:ext cx="430161" cy="1229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6BEB116A-E3E1-9314-1CBA-886EC0BC94B4}"/>
              </a:ext>
            </a:extLst>
          </p:cNvPr>
          <p:cNvSpPr/>
          <p:nvPr/>
        </p:nvSpPr>
        <p:spPr>
          <a:xfrm>
            <a:off x="9693946" y="148402"/>
            <a:ext cx="1318146" cy="69831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b="1" dirty="0">
                <a:latin typeface="Arial"/>
                <a:ea typeface="Arial"/>
                <a:cs typeface="Arial"/>
              </a:rPr>
              <a:t>Personal evidences of writing process</a:t>
            </a:r>
            <a:endParaRPr lang="en-GB" sz="1100" dirty="0"/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78A21B5E-2747-BA4B-9726-20C1C800D4D7}"/>
              </a:ext>
            </a:extLst>
          </p:cNvPr>
          <p:cNvCxnSpPr/>
          <p:nvPr/>
        </p:nvCxnSpPr>
        <p:spPr>
          <a:xfrm flipH="1">
            <a:off x="6505981" y="581495"/>
            <a:ext cx="541326" cy="183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9856E38A-2B35-9685-B8CD-07924DE92AFF}"/>
              </a:ext>
            </a:extLst>
          </p:cNvPr>
          <p:cNvSpPr/>
          <p:nvPr/>
        </p:nvSpPr>
        <p:spPr>
          <a:xfrm>
            <a:off x="5243014" y="147848"/>
            <a:ext cx="1261281" cy="68694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>
                <a:latin typeface="Arial"/>
                <a:cs typeface="Arial"/>
              </a:rPr>
              <a:t>Survey on students' perception on AI</a:t>
            </a:r>
            <a:endParaRPr lang="en-US" sz="800" dirty="0"/>
          </a:p>
          <a:p>
            <a:pPr algn="ctr"/>
            <a:endParaRPr lang="en-GB" dirty="0"/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C1E91094-D10D-9E5F-7DED-FEBDB9589143}"/>
              </a:ext>
            </a:extLst>
          </p:cNvPr>
          <p:cNvCxnSpPr/>
          <p:nvPr/>
        </p:nvCxnSpPr>
        <p:spPr>
          <a:xfrm flipH="1">
            <a:off x="4707340" y="523163"/>
            <a:ext cx="495869" cy="45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Oval 35">
            <a:extLst>
              <a:ext uri="{FF2B5EF4-FFF2-40B4-BE49-F238E27FC236}">
                <a16:creationId xmlns:a16="http://schemas.microsoft.com/office/drawing/2014/main" id="{08067DE0-1990-6DA7-3F23-819E59B4D72E}"/>
              </a:ext>
            </a:extLst>
          </p:cNvPr>
          <p:cNvSpPr/>
          <p:nvPr/>
        </p:nvSpPr>
        <p:spPr>
          <a:xfrm>
            <a:off x="3093491" y="193343"/>
            <a:ext cx="1579726" cy="68125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latin typeface="ArialMT"/>
              </a:rPr>
              <a:t>CONCLUSION</a:t>
            </a:r>
          </a:p>
          <a:p>
            <a:pPr algn="ctr"/>
            <a:endParaRPr lang="en-GB" dirty="0"/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A8D6F0BE-FAF5-2FAC-BDD4-68FCCEFBB292}"/>
              </a:ext>
            </a:extLst>
          </p:cNvPr>
          <p:cNvCxnSpPr/>
          <p:nvPr/>
        </p:nvCxnSpPr>
        <p:spPr>
          <a:xfrm>
            <a:off x="3986285" y="841612"/>
            <a:ext cx="328683" cy="32299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8A2A2EB4-23E7-BD09-8FBB-F4F49CC1D899}"/>
              </a:ext>
            </a:extLst>
          </p:cNvPr>
          <p:cNvSpPr/>
          <p:nvPr/>
        </p:nvSpPr>
        <p:spPr>
          <a:xfrm>
            <a:off x="4327479" y="898477"/>
            <a:ext cx="2046023" cy="10793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i="1" dirty="0">
                <a:latin typeface="Arial"/>
                <a:cs typeface="Arial"/>
              </a:rPr>
              <a:t>The Evolution of AI: From Rudimentary Tools to Powerful Innovations.</a:t>
            </a:r>
            <a:endParaRPr lang="en-US" sz="800" dirty="0">
              <a:latin typeface="Aptos" panose="020B0004020202020204"/>
              <a:cs typeface="Arial"/>
            </a:endParaRPr>
          </a:p>
          <a:p>
            <a:pPr algn="ctr"/>
            <a:endParaRPr lang="en-GB" sz="800" b="1" i="1" dirty="0">
              <a:latin typeface="Arial"/>
              <a:cs typeface="Arial"/>
            </a:endParaRPr>
          </a:p>
          <a:p>
            <a:pPr algn="ctr"/>
            <a:r>
              <a:rPr lang="en-GB" sz="800" b="1" i="1" dirty="0">
                <a:latin typeface="Arial"/>
                <a:cs typeface="Arial"/>
              </a:rPr>
              <a:t>REFLECTION ON FUTURE DIRECTIONS</a:t>
            </a:r>
            <a:endParaRPr lang="en-GB" dirty="0"/>
          </a:p>
          <a:p>
            <a:pPr algn="ctr"/>
            <a:endParaRPr lang="en-GB" dirty="0"/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70D738C4-AF0A-847C-A5DB-EC78308AA531}"/>
              </a:ext>
            </a:extLst>
          </p:cNvPr>
          <p:cNvCxnSpPr/>
          <p:nvPr/>
        </p:nvCxnSpPr>
        <p:spPr>
          <a:xfrm>
            <a:off x="4532193" y="1592239"/>
            <a:ext cx="2341729" cy="181287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B2495F25-AC0B-088B-AB4F-CEBCAE35F46F}"/>
              </a:ext>
            </a:extLst>
          </p:cNvPr>
          <p:cNvCxnSpPr/>
          <p:nvPr/>
        </p:nvCxnSpPr>
        <p:spPr>
          <a:xfrm>
            <a:off x="5612641" y="1922059"/>
            <a:ext cx="3013880" cy="14898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C7AAFA45-84C0-0562-0352-C84992056F35}"/>
              </a:ext>
            </a:extLst>
          </p:cNvPr>
          <p:cNvCxnSpPr/>
          <p:nvPr/>
        </p:nvCxnSpPr>
        <p:spPr>
          <a:xfrm>
            <a:off x="5754806" y="1865193"/>
            <a:ext cx="2877402" cy="6596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468C6F1B-7343-CFA0-2761-5921449298E2}"/>
              </a:ext>
            </a:extLst>
          </p:cNvPr>
          <p:cNvCxnSpPr/>
          <p:nvPr/>
        </p:nvCxnSpPr>
        <p:spPr>
          <a:xfrm>
            <a:off x="5021239" y="1973238"/>
            <a:ext cx="1330656" cy="27181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31493053-7426-6BC0-9D30-0C93A61BE523}"/>
              </a:ext>
            </a:extLst>
          </p:cNvPr>
          <p:cNvCxnSpPr/>
          <p:nvPr/>
        </p:nvCxnSpPr>
        <p:spPr>
          <a:xfrm>
            <a:off x="5009864" y="1916373"/>
            <a:ext cx="0" cy="170028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F70EEC21-E9B9-F268-8487-BCDF2BC40577}"/>
              </a:ext>
            </a:extLst>
          </p:cNvPr>
          <p:cNvCxnSpPr/>
          <p:nvPr/>
        </p:nvCxnSpPr>
        <p:spPr>
          <a:xfrm flipH="1">
            <a:off x="2432715" y="4225120"/>
            <a:ext cx="6823" cy="34005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7984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CCDE0-2FF1-4FCD-221E-5B502CCBAB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INTRODUCTION                                              </a:t>
            </a:r>
            <a:r>
              <a:rPr lang="en-GB">
                <a:latin typeface="Aptos"/>
              </a:rPr>
              <a:t>                        DISCUSSION</a:t>
            </a:r>
            <a:endParaRPr lang="en-GB">
              <a:latin typeface="ArialMT"/>
            </a:endParaRPr>
          </a:p>
          <a:p>
            <a:pPr>
              <a:buNone/>
            </a:pPr>
            <a:r>
              <a:rPr lang="en-GB" sz="1400">
                <a:latin typeface="Aptos"/>
                <a:cs typeface="Arial"/>
              </a:rPr>
              <a:t>Overview of AI’ role in research and education                                                                                                                                AI-generated essays</a:t>
            </a:r>
          </a:p>
          <a:p>
            <a:pPr>
              <a:buNone/>
            </a:pPr>
            <a:r>
              <a:rPr lang="en-GB" sz="1400">
                <a:latin typeface="Aptos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Plagiarism platforms correctors</a:t>
            </a:r>
          </a:p>
          <a:p>
            <a:pPr>
              <a:buNone/>
            </a:pPr>
            <a:r>
              <a:rPr lang="en-GB" sz="1400">
                <a:latin typeface="Aptos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Data of AI usage </a:t>
            </a:r>
          </a:p>
          <a:p>
            <a:pPr>
              <a:buNone/>
            </a:pPr>
            <a:r>
              <a:rPr lang="en-GB" sz="1100" b="1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GB" sz="1100">
                <a:latin typeface="Arial"/>
                <a:cs typeface="Arial"/>
              </a:rPr>
              <a:t>                                                                             </a:t>
            </a:r>
            <a:endParaRPr lang="en-GB" sz="1400"/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/>
              <a:t>LITERATURE REVIEW                                                          METHODOLOGY</a:t>
            </a:r>
          </a:p>
          <a:p>
            <a:pPr marL="0" indent="0">
              <a:buNone/>
            </a:pPr>
            <a:r>
              <a:rPr lang="en-GB" sz="1400"/>
              <a:t>Analisys of t</a:t>
            </a:r>
            <a:r>
              <a:rPr lang="en-GB" sz="1400">
                <a:latin typeface="Arial"/>
                <a:cs typeface="Arial"/>
              </a:rPr>
              <a:t>ransformative potential of AI in education                                                                  Personal evidence on own writing process</a:t>
            </a:r>
            <a:endParaRPr lang="en-GB" sz="1400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Concerns in AI Integration                                                                                                               Students' survey on perception of AI </a:t>
            </a:r>
            <a:endParaRPr lang="en-GB" sz="1400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European AI Framework</a:t>
            </a:r>
          </a:p>
          <a:p>
            <a:pPr>
              <a:buNone/>
            </a:pPr>
            <a:r>
              <a:rPr lang="en-GB" sz="1400">
                <a:latin typeface="Arial"/>
                <a:cs typeface="Arial"/>
              </a:rPr>
              <a:t>Balancing Policy, Responsibility, and Flexibility                                                                                 </a:t>
            </a:r>
            <a:r>
              <a:rPr lang="en-GB" sz="2400">
                <a:latin typeface="Arial"/>
                <a:cs typeface="Arial"/>
              </a:rPr>
              <a:t>    CONCLUSION </a:t>
            </a:r>
            <a:endParaRPr lang="en-GB" sz="2400"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GB" sz="1400">
                <a:latin typeface="Arial"/>
                <a:cs typeface="Arial"/>
              </a:rPr>
              <a:t>Students’ engagement enquiry                                                                                                         The dual nature of AI in contemporary society </a:t>
            </a:r>
          </a:p>
          <a:p>
            <a:pPr>
              <a:buNone/>
            </a:pPr>
            <a:r>
              <a:rPr lang="en-GB" sz="1400">
                <a:latin typeface="Arial"/>
                <a:cs typeface="Arial"/>
              </a:rPr>
              <a:t>Academic Integrity                                                                                                                                          AI in the art context </a:t>
            </a:r>
            <a:endParaRPr lang="en-GB" sz="1400">
              <a:latin typeface="Aptos" panose="020B0004020202020204"/>
              <a:cs typeface="Arial"/>
            </a:endParaRPr>
          </a:p>
          <a:p>
            <a:pPr>
              <a:buNone/>
            </a:pPr>
            <a:r>
              <a:rPr lang="en-GB" sz="1400">
                <a:latin typeface="Arial"/>
                <a:cs typeface="Arial"/>
              </a:rPr>
              <a:t>Technology and Society                                                                                                                                  The evolution of AI </a:t>
            </a:r>
            <a:endParaRPr lang="en-GB" sz="1400"/>
          </a:p>
          <a:p>
            <a:pPr marL="0" indent="0">
              <a:buNone/>
            </a:pPr>
            <a:r>
              <a:rPr lang="en-GB" sz="110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  <a:r>
              <a:rPr lang="en-GB" sz="1400">
                <a:latin typeface="Arial"/>
                <a:cs typeface="Arial"/>
              </a:rPr>
              <a:t>                Future directions 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305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137</cp:revision>
  <dcterms:created xsi:type="dcterms:W3CDTF">2025-04-01T20:33:47Z</dcterms:created>
  <dcterms:modified xsi:type="dcterms:W3CDTF">2025-04-02T16:14:32Z</dcterms:modified>
</cp:coreProperties>
</file>