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58" r:id="rId3"/>
  </p:sldIdLst>
  <p:sldSz cx="12192000" cy="6858000"/>
  <p:notesSz cx="9988550" cy="14373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05C76A-D20F-4A53-BD71-978C7A24F77A}"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A9ACD066-0E2B-47B6-9654-9CAD523A7F38}">
      <dgm:prSet phldrT="[Text]" custT="1"/>
      <dgm:spPr/>
      <dgm:t>
        <a:bodyPr/>
        <a:lstStyle/>
        <a:p>
          <a:r>
            <a:rPr lang="en-GB" sz="1300" b="1" dirty="0">
              <a:latin typeface="Arial Narrow" panose="020B0606020202030204" pitchFamily="34" charset="0"/>
            </a:rPr>
            <a:t>The Hidden Curriculum </a:t>
          </a:r>
        </a:p>
      </dgm:t>
    </dgm:pt>
    <dgm:pt modelId="{ADD813A8-7FF6-4D72-98EF-DBB0F2E8001A}" type="parTrans" cxnId="{3703CF98-6232-4EFA-8DB3-E9D1D7D5F7D3}">
      <dgm:prSet/>
      <dgm:spPr/>
      <dgm:t>
        <a:bodyPr/>
        <a:lstStyle/>
        <a:p>
          <a:endParaRPr lang="en-GB" sz="1300">
            <a:latin typeface="Arial Narrow" panose="020B0606020202030204" pitchFamily="34" charset="0"/>
          </a:endParaRPr>
        </a:p>
      </dgm:t>
    </dgm:pt>
    <dgm:pt modelId="{1347C432-22B7-4093-A2B0-DD9B3EF58465}" type="sibTrans" cxnId="{3703CF98-6232-4EFA-8DB3-E9D1D7D5F7D3}">
      <dgm:prSet/>
      <dgm:spPr/>
      <dgm:t>
        <a:bodyPr/>
        <a:lstStyle/>
        <a:p>
          <a:endParaRPr lang="en-GB" sz="1300">
            <a:latin typeface="Arial Narrow" panose="020B0606020202030204" pitchFamily="34" charset="0"/>
          </a:endParaRPr>
        </a:p>
      </dgm:t>
    </dgm:pt>
    <dgm:pt modelId="{F0ED2813-5B81-4F69-A876-08113FBBDD37}">
      <dgm:prSet phldrT="[Text]" custT="1"/>
      <dgm:spPr/>
      <dgm:t>
        <a:bodyPr/>
        <a:lstStyle/>
        <a:p>
          <a:r>
            <a:rPr lang="en-GB" sz="1300" dirty="0">
              <a:latin typeface="Arial Narrow" panose="020B0606020202030204" pitchFamily="34" charset="0"/>
            </a:rPr>
            <a:t>Lower Grades</a:t>
          </a:r>
        </a:p>
      </dgm:t>
    </dgm:pt>
    <dgm:pt modelId="{A8451F76-5F8B-4870-96F0-26187263C5ED}" type="parTrans" cxnId="{14353E22-B9A4-4C38-85CD-41AA4F39DBD5}">
      <dgm:prSet/>
      <dgm:spPr/>
      <dgm:t>
        <a:bodyPr/>
        <a:lstStyle/>
        <a:p>
          <a:endParaRPr lang="en-GB" sz="1300">
            <a:latin typeface="Arial Narrow" panose="020B0606020202030204" pitchFamily="34" charset="0"/>
          </a:endParaRPr>
        </a:p>
      </dgm:t>
    </dgm:pt>
    <dgm:pt modelId="{54422CF2-74E3-490F-B869-C93F5473C42D}" type="sibTrans" cxnId="{14353E22-B9A4-4C38-85CD-41AA4F39DBD5}">
      <dgm:prSet/>
      <dgm:spPr/>
      <dgm:t>
        <a:bodyPr/>
        <a:lstStyle/>
        <a:p>
          <a:endParaRPr lang="en-GB" sz="1300">
            <a:latin typeface="Arial Narrow" panose="020B0606020202030204" pitchFamily="34" charset="0"/>
          </a:endParaRPr>
        </a:p>
      </dgm:t>
    </dgm:pt>
    <dgm:pt modelId="{B007E4D8-6DB2-4520-B135-EC5F75DFEAC9}">
      <dgm:prSet phldrT="[Text]" custT="1"/>
      <dgm:spPr/>
      <dgm:t>
        <a:bodyPr/>
        <a:lstStyle/>
        <a:p>
          <a:r>
            <a:rPr lang="en-GB" sz="1300" b="0" dirty="0">
              <a:solidFill>
                <a:schemeClr val="accent1">
                  <a:lumMod val="50000"/>
                </a:schemeClr>
              </a:solidFill>
              <a:latin typeface="Arial Narrow" panose="020B0606020202030204" pitchFamily="34" charset="0"/>
            </a:rPr>
            <a:t>Social Interaction</a:t>
          </a:r>
        </a:p>
      </dgm:t>
    </dgm:pt>
    <dgm:pt modelId="{8EFAED76-46BF-4606-BA56-D7CB9664C664}" type="parTrans" cxnId="{842FC78B-0A7A-47E1-A87A-DE260C2394BB}">
      <dgm:prSet/>
      <dgm:spPr/>
      <dgm:t>
        <a:bodyPr/>
        <a:lstStyle/>
        <a:p>
          <a:endParaRPr lang="en-GB" sz="1300">
            <a:latin typeface="Arial Narrow" panose="020B0606020202030204" pitchFamily="34" charset="0"/>
          </a:endParaRPr>
        </a:p>
      </dgm:t>
    </dgm:pt>
    <dgm:pt modelId="{961E6BDD-3C85-4C4C-B276-58E430E6792E}" type="sibTrans" cxnId="{842FC78B-0A7A-47E1-A87A-DE260C2394BB}">
      <dgm:prSet/>
      <dgm:spPr/>
      <dgm:t>
        <a:bodyPr/>
        <a:lstStyle/>
        <a:p>
          <a:endParaRPr lang="en-GB" sz="1300">
            <a:latin typeface="Arial Narrow" panose="020B0606020202030204" pitchFamily="34" charset="0"/>
          </a:endParaRPr>
        </a:p>
      </dgm:t>
    </dgm:pt>
    <dgm:pt modelId="{642F25CA-2385-41DD-8D07-35F391631CBF}">
      <dgm:prSet phldrT="[Text]" custT="1"/>
      <dgm:spPr/>
      <dgm:t>
        <a:bodyPr/>
        <a:lstStyle/>
        <a:p>
          <a:r>
            <a:rPr lang="en-GB" sz="1300" dirty="0">
              <a:latin typeface="Arial Narrow" panose="020B0606020202030204" pitchFamily="34" charset="0"/>
            </a:rPr>
            <a:t>Mental Health</a:t>
          </a:r>
        </a:p>
      </dgm:t>
    </dgm:pt>
    <dgm:pt modelId="{ED31C6EE-1BBF-443A-83F0-D3C8A582CFB2}" type="parTrans" cxnId="{097FFF3C-7F01-4A1A-94EA-4B09B19E53A7}">
      <dgm:prSet/>
      <dgm:spPr/>
      <dgm:t>
        <a:bodyPr/>
        <a:lstStyle/>
        <a:p>
          <a:endParaRPr lang="en-GB" sz="1300">
            <a:latin typeface="Arial Narrow" panose="020B0606020202030204" pitchFamily="34" charset="0"/>
          </a:endParaRPr>
        </a:p>
      </dgm:t>
    </dgm:pt>
    <dgm:pt modelId="{85978559-69EC-45F9-B1C8-0F5324BF4AA0}" type="sibTrans" cxnId="{097FFF3C-7F01-4A1A-94EA-4B09B19E53A7}">
      <dgm:prSet/>
      <dgm:spPr/>
      <dgm:t>
        <a:bodyPr/>
        <a:lstStyle/>
        <a:p>
          <a:endParaRPr lang="en-GB" sz="1300">
            <a:latin typeface="Arial Narrow" panose="020B0606020202030204" pitchFamily="34" charset="0"/>
          </a:endParaRPr>
        </a:p>
      </dgm:t>
    </dgm:pt>
    <dgm:pt modelId="{8D6617AD-9639-425C-B3D8-2F7D7528B82C}">
      <dgm:prSet phldrT="[Text]" custT="1"/>
      <dgm:spPr/>
      <dgm:t>
        <a:bodyPr/>
        <a:lstStyle/>
        <a:p>
          <a:r>
            <a:rPr lang="en-GB" sz="1300" dirty="0">
              <a:latin typeface="Arial Narrow" panose="020B0606020202030204" pitchFamily="34" charset="0"/>
            </a:rPr>
            <a:t>Bullying</a:t>
          </a:r>
        </a:p>
      </dgm:t>
    </dgm:pt>
    <dgm:pt modelId="{F3C5FADB-AF22-41CD-9510-05A497BB722E}" type="parTrans" cxnId="{077CEF33-8BFE-48D0-83C1-3036CD3B3312}">
      <dgm:prSet/>
      <dgm:spPr/>
      <dgm:t>
        <a:bodyPr/>
        <a:lstStyle/>
        <a:p>
          <a:endParaRPr lang="en-GB" sz="1300">
            <a:latin typeface="Arial Narrow" panose="020B0606020202030204" pitchFamily="34" charset="0"/>
          </a:endParaRPr>
        </a:p>
      </dgm:t>
    </dgm:pt>
    <dgm:pt modelId="{39EBC109-E6C8-4D1A-B55C-6BAD6E5F9DBC}" type="sibTrans" cxnId="{077CEF33-8BFE-48D0-83C1-3036CD3B3312}">
      <dgm:prSet/>
      <dgm:spPr/>
      <dgm:t>
        <a:bodyPr/>
        <a:lstStyle/>
        <a:p>
          <a:endParaRPr lang="en-GB" sz="1300">
            <a:latin typeface="Arial Narrow" panose="020B0606020202030204" pitchFamily="34" charset="0"/>
          </a:endParaRPr>
        </a:p>
      </dgm:t>
    </dgm:pt>
    <dgm:pt modelId="{B823468E-E87E-4919-9AAB-25454E1B672D}">
      <dgm:prSet phldrT="[Text]" custT="1"/>
      <dgm:spPr/>
      <dgm:t>
        <a:bodyPr/>
        <a:lstStyle/>
        <a:p>
          <a:r>
            <a:rPr lang="en-GB" sz="1240" dirty="0">
              <a:latin typeface="Arial Narrow" panose="020B0606020202030204" pitchFamily="34" charset="0"/>
            </a:rPr>
            <a:t>Vulnerability</a:t>
          </a:r>
        </a:p>
      </dgm:t>
    </dgm:pt>
    <dgm:pt modelId="{AA6F2E10-AC1A-486A-8893-2BEE7689C137}" type="parTrans" cxnId="{C6833A1C-08AA-42C1-A599-04781BFD9388}">
      <dgm:prSet/>
      <dgm:spPr/>
      <dgm:t>
        <a:bodyPr/>
        <a:lstStyle/>
        <a:p>
          <a:endParaRPr lang="en-GB" sz="1300">
            <a:latin typeface="Arial Narrow" panose="020B0606020202030204" pitchFamily="34" charset="0"/>
          </a:endParaRPr>
        </a:p>
      </dgm:t>
    </dgm:pt>
    <dgm:pt modelId="{69BF60AC-24D2-48F2-A2D6-48149F6C25A9}" type="sibTrans" cxnId="{C6833A1C-08AA-42C1-A599-04781BFD9388}">
      <dgm:prSet/>
      <dgm:spPr/>
      <dgm:t>
        <a:bodyPr/>
        <a:lstStyle/>
        <a:p>
          <a:endParaRPr lang="en-GB" sz="1300">
            <a:latin typeface="Arial Narrow" panose="020B0606020202030204" pitchFamily="34" charset="0"/>
          </a:endParaRPr>
        </a:p>
      </dgm:t>
    </dgm:pt>
    <dgm:pt modelId="{1AD5BF7E-1892-4311-ACB8-F6B9EE3D49E0}">
      <dgm:prSet phldrT="[Text]" custT="1"/>
      <dgm:spPr/>
      <dgm:t>
        <a:bodyPr/>
        <a:lstStyle/>
        <a:p>
          <a:r>
            <a:rPr lang="en-GB" sz="1200" dirty="0">
              <a:latin typeface="Arial Narrow" panose="020B0606020202030204" pitchFamily="34" charset="0"/>
            </a:rPr>
            <a:t>Future employment &amp; later life</a:t>
          </a:r>
        </a:p>
      </dgm:t>
    </dgm:pt>
    <dgm:pt modelId="{994DA47D-C4DD-4A99-838A-5F80B2B0B8B8}" type="parTrans" cxnId="{C0FC0212-5050-4781-A0C9-90A0143B835F}">
      <dgm:prSet/>
      <dgm:spPr/>
      <dgm:t>
        <a:bodyPr/>
        <a:lstStyle/>
        <a:p>
          <a:endParaRPr lang="en-GB" sz="1300">
            <a:latin typeface="Arial Narrow" panose="020B0606020202030204" pitchFamily="34" charset="0"/>
          </a:endParaRPr>
        </a:p>
      </dgm:t>
    </dgm:pt>
    <dgm:pt modelId="{8A300B0E-0C1B-4E61-9898-23D78605D119}" type="sibTrans" cxnId="{C0FC0212-5050-4781-A0C9-90A0143B835F}">
      <dgm:prSet/>
      <dgm:spPr/>
      <dgm:t>
        <a:bodyPr/>
        <a:lstStyle/>
        <a:p>
          <a:endParaRPr lang="en-GB" sz="1300">
            <a:latin typeface="Arial Narrow" panose="020B0606020202030204" pitchFamily="34" charset="0"/>
          </a:endParaRPr>
        </a:p>
      </dgm:t>
    </dgm:pt>
    <dgm:pt modelId="{98046411-868D-4124-96F7-B16527DA9044}" type="pres">
      <dgm:prSet presAssocID="{CC05C76A-D20F-4A53-BD71-978C7A24F77A}" presName="Name0" presStyleCnt="0">
        <dgm:presLayoutVars>
          <dgm:chMax val="1"/>
          <dgm:chPref val="1"/>
          <dgm:dir/>
          <dgm:animOne val="branch"/>
          <dgm:animLvl val="lvl"/>
        </dgm:presLayoutVars>
      </dgm:prSet>
      <dgm:spPr/>
    </dgm:pt>
    <dgm:pt modelId="{55760C75-08C7-41CA-8051-2C96CDE6B599}" type="pres">
      <dgm:prSet presAssocID="{A9ACD066-0E2B-47B6-9654-9CAD523A7F38}" presName="Parent" presStyleLbl="node0" presStyleIdx="0" presStyleCnt="1">
        <dgm:presLayoutVars>
          <dgm:chMax val="6"/>
          <dgm:chPref val="6"/>
        </dgm:presLayoutVars>
      </dgm:prSet>
      <dgm:spPr/>
    </dgm:pt>
    <dgm:pt modelId="{7D9A060E-973E-40C8-BC25-45EA7092FB8B}" type="pres">
      <dgm:prSet presAssocID="{F0ED2813-5B81-4F69-A876-08113FBBDD37}" presName="Accent1" presStyleCnt="0"/>
      <dgm:spPr/>
    </dgm:pt>
    <dgm:pt modelId="{72CD62E5-0C71-46CB-9243-6795B35E0E0A}" type="pres">
      <dgm:prSet presAssocID="{F0ED2813-5B81-4F69-A876-08113FBBDD37}" presName="Accent" presStyleLbl="bgShp" presStyleIdx="0" presStyleCnt="6"/>
      <dgm:spPr/>
    </dgm:pt>
    <dgm:pt modelId="{7E9F1FB0-10C2-4AA4-A84F-2F01C6540EC6}" type="pres">
      <dgm:prSet presAssocID="{F0ED2813-5B81-4F69-A876-08113FBBDD37}" presName="Child1" presStyleLbl="node1" presStyleIdx="0" presStyleCnt="6">
        <dgm:presLayoutVars>
          <dgm:chMax val="0"/>
          <dgm:chPref val="0"/>
          <dgm:bulletEnabled val="1"/>
        </dgm:presLayoutVars>
      </dgm:prSet>
      <dgm:spPr/>
    </dgm:pt>
    <dgm:pt modelId="{0F8B53D1-27DE-4C34-8360-72690CA144E6}" type="pres">
      <dgm:prSet presAssocID="{B007E4D8-6DB2-4520-B135-EC5F75DFEAC9}" presName="Accent2" presStyleCnt="0"/>
      <dgm:spPr/>
    </dgm:pt>
    <dgm:pt modelId="{26B41873-6AD9-481A-B68B-817E1B62F240}" type="pres">
      <dgm:prSet presAssocID="{B007E4D8-6DB2-4520-B135-EC5F75DFEAC9}" presName="Accent" presStyleLbl="bgShp" presStyleIdx="1" presStyleCnt="6"/>
      <dgm:spPr/>
    </dgm:pt>
    <dgm:pt modelId="{D157E25F-066D-4CB2-81B2-DE4B9EC3C598}" type="pres">
      <dgm:prSet presAssocID="{B007E4D8-6DB2-4520-B135-EC5F75DFEAC9}" presName="Child2" presStyleLbl="node1" presStyleIdx="1" presStyleCnt="6">
        <dgm:presLayoutVars>
          <dgm:chMax val="0"/>
          <dgm:chPref val="0"/>
          <dgm:bulletEnabled val="1"/>
        </dgm:presLayoutVars>
      </dgm:prSet>
      <dgm:spPr/>
    </dgm:pt>
    <dgm:pt modelId="{21B4F4E9-1CDB-4FE3-B63F-40C000ED842A}" type="pres">
      <dgm:prSet presAssocID="{642F25CA-2385-41DD-8D07-35F391631CBF}" presName="Accent3" presStyleCnt="0"/>
      <dgm:spPr/>
    </dgm:pt>
    <dgm:pt modelId="{9AF069DD-E2A0-40F5-8F4A-988DA8F417B9}" type="pres">
      <dgm:prSet presAssocID="{642F25CA-2385-41DD-8D07-35F391631CBF}" presName="Accent" presStyleLbl="bgShp" presStyleIdx="2" presStyleCnt="6"/>
      <dgm:spPr/>
    </dgm:pt>
    <dgm:pt modelId="{C901F48F-BB35-4052-90B5-0E32F753E823}" type="pres">
      <dgm:prSet presAssocID="{642F25CA-2385-41DD-8D07-35F391631CBF}" presName="Child3" presStyleLbl="node1" presStyleIdx="2" presStyleCnt="6">
        <dgm:presLayoutVars>
          <dgm:chMax val="0"/>
          <dgm:chPref val="0"/>
          <dgm:bulletEnabled val="1"/>
        </dgm:presLayoutVars>
      </dgm:prSet>
      <dgm:spPr/>
    </dgm:pt>
    <dgm:pt modelId="{929A43CD-122D-4F99-8585-385F4CCEDF72}" type="pres">
      <dgm:prSet presAssocID="{8D6617AD-9639-425C-B3D8-2F7D7528B82C}" presName="Accent4" presStyleCnt="0"/>
      <dgm:spPr/>
    </dgm:pt>
    <dgm:pt modelId="{B8EC2C03-A776-4424-98FD-F1F04353D2FB}" type="pres">
      <dgm:prSet presAssocID="{8D6617AD-9639-425C-B3D8-2F7D7528B82C}" presName="Accent" presStyleLbl="bgShp" presStyleIdx="3" presStyleCnt="6"/>
      <dgm:spPr/>
    </dgm:pt>
    <dgm:pt modelId="{B51FB2C6-85E1-4066-B2BD-FBA79AAC0C51}" type="pres">
      <dgm:prSet presAssocID="{8D6617AD-9639-425C-B3D8-2F7D7528B82C}" presName="Child4" presStyleLbl="node1" presStyleIdx="3" presStyleCnt="6">
        <dgm:presLayoutVars>
          <dgm:chMax val="0"/>
          <dgm:chPref val="0"/>
          <dgm:bulletEnabled val="1"/>
        </dgm:presLayoutVars>
      </dgm:prSet>
      <dgm:spPr/>
    </dgm:pt>
    <dgm:pt modelId="{F636DDA0-5ACF-49F1-81CC-6C7E26C6840C}" type="pres">
      <dgm:prSet presAssocID="{B823468E-E87E-4919-9AAB-25454E1B672D}" presName="Accent5" presStyleCnt="0"/>
      <dgm:spPr/>
    </dgm:pt>
    <dgm:pt modelId="{650F80E4-DFF3-47C3-B11E-E3D82F963ECB}" type="pres">
      <dgm:prSet presAssocID="{B823468E-E87E-4919-9AAB-25454E1B672D}" presName="Accent" presStyleLbl="bgShp" presStyleIdx="4" presStyleCnt="6"/>
      <dgm:spPr/>
    </dgm:pt>
    <dgm:pt modelId="{566FEA67-5469-4450-8308-A07162780C49}" type="pres">
      <dgm:prSet presAssocID="{B823468E-E87E-4919-9AAB-25454E1B672D}" presName="Child5" presStyleLbl="node1" presStyleIdx="4" presStyleCnt="6">
        <dgm:presLayoutVars>
          <dgm:chMax val="0"/>
          <dgm:chPref val="0"/>
          <dgm:bulletEnabled val="1"/>
        </dgm:presLayoutVars>
      </dgm:prSet>
      <dgm:spPr/>
    </dgm:pt>
    <dgm:pt modelId="{7C5CD786-6909-411F-87E0-4BCED4E719FE}" type="pres">
      <dgm:prSet presAssocID="{1AD5BF7E-1892-4311-ACB8-F6B9EE3D49E0}" presName="Accent6" presStyleCnt="0"/>
      <dgm:spPr/>
    </dgm:pt>
    <dgm:pt modelId="{DE077796-AA13-45A7-9E86-C29EB333EE02}" type="pres">
      <dgm:prSet presAssocID="{1AD5BF7E-1892-4311-ACB8-F6B9EE3D49E0}" presName="Accent" presStyleLbl="bgShp" presStyleIdx="5" presStyleCnt="6"/>
      <dgm:spPr/>
    </dgm:pt>
    <dgm:pt modelId="{8235156E-9970-4CAB-BBD9-14A2D532718A}" type="pres">
      <dgm:prSet presAssocID="{1AD5BF7E-1892-4311-ACB8-F6B9EE3D49E0}" presName="Child6" presStyleLbl="node1" presStyleIdx="5" presStyleCnt="6">
        <dgm:presLayoutVars>
          <dgm:chMax val="0"/>
          <dgm:chPref val="0"/>
          <dgm:bulletEnabled val="1"/>
        </dgm:presLayoutVars>
      </dgm:prSet>
      <dgm:spPr/>
    </dgm:pt>
  </dgm:ptLst>
  <dgm:cxnLst>
    <dgm:cxn modelId="{C0FC0212-5050-4781-A0C9-90A0143B835F}" srcId="{A9ACD066-0E2B-47B6-9654-9CAD523A7F38}" destId="{1AD5BF7E-1892-4311-ACB8-F6B9EE3D49E0}" srcOrd="5" destOrd="0" parTransId="{994DA47D-C4DD-4A99-838A-5F80B2B0B8B8}" sibTransId="{8A300B0E-0C1B-4E61-9898-23D78605D119}"/>
    <dgm:cxn modelId="{C6833A1C-08AA-42C1-A599-04781BFD9388}" srcId="{A9ACD066-0E2B-47B6-9654-9CAD523A7F38}" destId="{B823468E-E87E-4919-9AAB-25454E1B672D}" srcOrd="4" destOrd="0" parTransId="{AA6F2E10-AC1A-486A-8893-2BEE7689C137}" sibTransId="{69BF60AC-24D2-48F2-A2D6-48149F6C25A9}"/>
    <dgm:cxn modelId="{39F3401E-5A5B-460A-AE0F-9355DE894DFA}" type="presOf" srcId="{CC05C76A-D20F-4A53-BD71-978C7A24F77A}" destId="{98046411-868D-4124-96F7-B16527DA9044}" srcOrd="0" destOrd="0" presId="urn:microsoft.com/office/officeart/2011/layout/HexagonRadial"/>
    <dgm:cxn modelId="{14353E22-B9A4-4C38-85CD-41AA4F39DBD5}" srcId="{A9ACD066-0E2B-47B6-9654-9CAD523A7F38}" destId="{F0ED2813-5B81-4F69-A876-08113FBBDD37}" srcOrd="0" destOrd="0" parTransId="{A8451F76-5F8B-4870-96F0-26187263C5ED}" sibTransId="{54422CF2-74E3-490F-B869-C93F5473C42D}"/>
    <dgm:cxn modelId="{57592023-4907-422C-9210-B8EAA8F89DD4}" type="presOf" srcId="{A9ACD066-0E2B-47B6-9654-9CAD523A7F38}" destId="{55760C75-08C7-41CA-8051-2C96CDE6B599}" srcOrd="0" destOrd="0" presId="urn:microsoft.com/office/officeart/2011/layout/HexagonRadial"/>
    <dgm:cxn modelId="{10DB4026-1301-42D1-B6F4-39949738B934}" type="presOf" srcId="{B823468E-E87E-4919-9AAB-25454E1B672D}" destId="{566FEA67-5469-4450-8308-A07162780C49}" srcOrd="0" destOrd="0" presId="urn:microsoft.com/office/officeart/2011/layout/HexagonRadial"/>
    <dgm:cxn modelId="{077CEF33-8BFE-48D0-83C1-3036CD3B3312}" srcId="{A9ACD066-0E2B-47B6-9654-9CAD523A7F38}" destId="{8D6617AD-9639-425C-B3D8-2F7D7528B82C}" srcOrd="3" destOrd="0" parTransId="{F3C5FADB-AF22-41CD-9510-05A497BB722E}" sibTransId="{39EBC109-E6C8-4D1A-B55C-6BAD6E5F9DBC}"/>
    <dgm:cxn modelId="{097FFF3C-7F01-4A1A-94EA-4B09B19E53A7}" srcId="{A9ACD066-0E2B-47B6-9654-9CAD523A7F38}" destId="{642F25CA-2385-41DD-8D07-35F391631CBF}" srcOrd="2" destOrd="0" parTransId="{ED31C6EE-1BBF-443A-83F0-D3C8A582CFB2}" sibTransId="{85978559-69EC-45F9-B1C8-0F5324BF4AA0}"/>
    <dgm:cxn modelId="{80ACAD4E-6CBE-48E4-88BE-8A0C9EEE9821}" type="presOf" srcId="{1AD5BF7E-1892-4311-ACB8-F6B9EE3D49E0}" destId="{8235156E-9970-4CAB-BBD9-14A2D532718A}" srcOrd="0" destOrd="0" presId="urn:microsoft.com/office/officeart/2011/layout/HexagonRadial"/>
    <dgm:cxn modelId="{842FC78B-0A7A-47E1-A87A-DE260C2394BB}" srcId="{A9ACD066-0E2B-47B6-9654-9CAD523A7F38}" destId="{B007E4D8-6DB2-4520-B135-EC5F75DFEAC9}" srcOrd="1" destOrd="0" parTransId="{8EFAED76-46BF-4606-BA56-D7CB9664C664}" sibTransId="{961E6BDD-3C85-4C4C-B276-58E430E6792E}"/>
    <dgm:cxn modelId="{AD7FD894-A71B-4728-95C3-8A7E95CE4A44}" type="presOf" srcId="{B007E4D8-6DB2-4520-B135-EC5F75DFEAC9}" destId="{D157E25F-066D-4CB2-81B2-DE4B9EC3C598}" srcOrd="0" destOrd="0" presId="urn:microsoft.com/office/officeart/2011/layout/HexagonRadial"/>
    <dgm:cxn modelId="{3703CF98-6232-4EFA-8DB3-E9D1D7D5F7D3}" srcId="{CC05C76A-D20F-4A53-BD71-978C7A24F77A}" destId="{A9ACD066-0E2B-47B6-9654-9CAD523A7F38}" srcOrd="0" destOrd="0" parTransId="{ADD813A8-7FF6-4D72-98EF-DBB0F2E8001A}" sibTransId="{1347C432-22B7-4093-A2B0-DD9B3EF58465}"/>
    <dgm:cxn modelId="{2850CB9B-D73F-455A-9B62-A0552A587806}" type="presOf" srcId="{F0ED2813-5B81-4F69-A876-08113FBBDD37}" destId="{7E9F1FB0-10C2-4AA4-A84F-2F01C6540EC6}" srcOrd="0" destOrd="0" presId="urn:microsoft.com/office/officeart/2011/layout/HexagonRadial"/>
    <dgm:cxn modelId="{B8B632E7-CC36-4FD7-BB16-6885F4BD7586}" type="presOf" srcId="{642F25CA-2385-41DD-8D07-35F391631CBF}" destId="{C901F48F-BB35-4052-90B5-0E32F753E823}" srcOrd="0" destOrd="0" presId="urn:microsoft.com/office/officeart/2011/layout/HexagonRadial"/>
    <dgm:cxn modelId="{314185EA-2E97-4C8B-8E0D-E6C7BC4A64A2}" type="presOf" srcId="{8D6617AD-9639-425C-B3D8-2F7D7528B82C}" destId="{B51FB2C6-85E1-4066-B2BD-FBA79AAC0C51}" srcOrd="0" destOrd="0" presId="urn:microsoft.com/office/officeart/2011/layout/HexagonRadial"/>
    <dgm:cxn modelId="{0C042828-2E5D-473E-9368-FD45C9D54576}" type="presParOf" srcId="{98046411-868D-4124-96F7-B16527DA9044}" destId="{55760C75-08C7-41CA-8051-2C96CDE6B599}" srcOrd="0" destOrd="0" presId="urn:microsoft.com/office/officeart/2011/layout/HexagonRadial"/>
    <dgm:cxn modelId="{23DB6172-B681-4BB5-AF1C-11C9295BADC6}" type="presParOf" srcId="{98046411-868D-4124-96F7-B16527DA9044}" destId="{7D9A060E-973E-40C8-BC25-45EA7092FB8B}" srcOrd="1" destOrd="0" presId="urn:microsoft.com/office/officeart/2011/layout/HexagonRadial"/>
    <dgm:cxn modelId="{04A96C2D-9DFD-43D3-BC47-62EB26CEC79A}" type="presParOf" srcId="{7D9A060E-973E-40C8-BC25-45EA7092FB8B}" destId="{72CD62E5-0C71-46CB-9243-6795B35E0E0A}" srcOrd="0" destOrd="0" presId="urn:microsoft.com/office/officeart/2011/layout/HexagonRadial"/>
    <dgm:cxn modelId="{7D04F67A-7D59-4938-9B0F-D91BFE68BE28}" type="presParOf" srcId="{98046411-868D-4124-96F7-B16527DA9044}" destId="{7E9F1FB0-10C2-4AA4-A84F-2F01C6540EC6}" srcOrd="2" destOrd="0" presId="urn:microsoft.com/office/officeart/2011/layout/HexagonRadial"/>
    <dgm:cxn modelId="{7FCFF85F-787C-45F0-BDCE-2B5C828679D9}" type="presParOf" srcId="{98046411-868D-4124-96F7-B16527DA9044}" destId="{0F8B53D1-27DE-4C34-8360-72690CA144E6}" srcOrd="3" destOrd="0" presId="urn:microsoft.com/office/officeart/2011/layout/HexagonRadial"/>
    <dgm:cxn modelId="{478E37F1-CF3F-48FD-8EA3-453C2A8B6CE7}" type="presParOf" srcId="{0F8B53D1-27DE-4C34-8360-72690CA144E6}" destId="{26B41873-6AD9-481A-B68B-817E1B62F240}" srcOrd="0" destOrd="0" presId="urn:microsoft.com/office/officeart/2011/layout/HexagonRadial"/>
    <dgm:cxn modelId="{61AD46F3-5653-428E-9331-77382109F780}" type="presParOf" srcId="{98046411-868D-4124-96F7-B16527DA9044}" destId="{D157E25F-066D-4CB2-81B2-DE4B9EC3C598}" srcOrd="4" destOrd="0" presId="urn:microsoft.com/office/officeart/2011/layout/HexagonRadial"/>
    <dgm:cxn modelId="{AF4CB7FC-5640-4230-AC10-843F72A3206F}" type="presParOf" srcId="{98046411-868D-4124-96F7-B16527DA9044}" destId="{21B4F4E9-1CDB-4FE3-B63F-40C000ED842A}" srcOrd="5" destOrd="0" presId="urn:microsoft.com/office/officeart/2011/layout/HexagonRadial"/>
    <dgm:cxn modelId="{5977C967-B002-4F15-A495-EF24293C2E8B}" type="presParOf" srcId="{21B4F4E9-1CDB-4FE3-B63F-40C000ED842A}" destId="{9AF069DD-E2A0-40F5-8F4A-988DA8F417B9}" srcOrd="0" destOrd="0" presId="urn:microsoft.com/office/officeart/2011/layout/HexagonRadial"/>
    <dgm:cxn modelId="{4A4200AE-7346-4816-B11B-163B25515E86}" type="presParOf" srcId="{98046411-868D-4124-96F7-B16527DA9044}" destId="{C901F48F-BB35-4052-90B5-0E32F753E823}" srcOrd="6" destOrd="0" presId="urn:microsoft.com/office/officeart/2011/layout/HexagonRadial"/>
    <dgm:cxn modelId="{8AFCFE47-D328-4A72-9011-504E5BA55F77}" type="presParOf" srcId="{98046411-868D-4124-96F7-B16527DA9044}" destId="{929A43CD-122D-4F99-8585-385F4CCEDF72}" srcOrd="7" destOrd="0" presId="urn:microsoft.com/office/officeart/2011/layout/HexagonRadial"/>
    <dgm:cxn modelId="{F1AD70B7-3C9A-458E-B929-099E15204881}" type="presParOf" srcId="{929A43CD-122D-4F99-8585-385F4CCEDF72}" destId="{B8EC2C03-A776-4424-98FD-F1F04353D2FB}" srcOrd="0" destOrd="0" presId="urn:microsoft.com/office/officeart/2011/layout/HexagonRadial"/>
    <dgm:cxn modelId="{630D0EDE-19B8-49C3-ABF3-8743CF663375}" type="presParOf" srcId="{98046411-868D-4124-96F7-B16527DA9044}" destId="{B51FB2C6-85E1-4066-B2BD-FBA79AAC0C51}" srcOrd="8" destOrd="0" presId="urn:microsoft.com/office/officeart/2011/layout/HexagonRadial"/>
    <dgm:cxn modelId="{5D3A1D1D-57AB-45D3-B14D-46815C6A0720}" type="presParOf" srcId="{98046411-868D-4124-96F7-B16527DA9044}" destId="{F636DDA0-5ACF-49F1-81CC-6C7E26C6840C}" srcOrd="9" destOrd="0" presId="urn:microsoft.com/office/officeart/2011/layout/HexagonRadial"/>
    <dgm:cxn modelId="{1CDCB4F3-DCEE-4DDE-946A-238F08A70F41}" type="presParOf" srcId="{F636DDA0-5ACF-49F1-81CC-6C7E26C6840C}" destId="{650F80E4-DFF3-47C3-B11E-E3D82F963ECB}" srcOrd="0" destOrd="0" presId="urn:microsoft.com/office/officeart/2011/layout/HexagonRadial"/>
    <dgm:cxn modelId="{032C0582-02E8-47FB-9969-38ED8324AEC1}" type="presParOf" srcId="{98046411-868D-4124-96F7-B16527DA9044}" destId="{566FEA67-5469-4450-8308-A07162780C49}" srcOrd="10" destOrd="0" presId="urn:microsoft.com/office/officeart/2011/layout/HexagonRadial"/>
    <dgm:cxn modelId="{CCCA280A-2183-4294-BDB2-16EEA2A32931}" type="presParOf" srcId="{98046411-868D-4124-96F7-B16527DA9044}" destId="{7C5CD786-6909-411F-87E0-4BCED4E719FE}" srcOrd="11" destOrd="0" presId="urn:microsoft.com/office/officeart/2011/layout/HexagonRadial"/>
    <dgm:cxn modelId="{977D9D68-98C5-41BB-8E72-F5D9A03D5C57}" type="presParOf" srcId="{7C5CD786-6909-411F-87E0-4BCED4E719FE}" destId="{DE077796-AA13-45A7-9E86-C29EB333EE02}" srcOrd="0" destOrd="0" presId="urn:microsoft.com/office/officeart/2011/layout/HexagonRadial"/>
    <dgm:cxn modelId="{C25C423C-A9A5-41C4-A638-35E377F60770}" type="presParOf" srcId="{98046411-868D-4124-96F7-B16527DA9044}" destId="{8235156E-9970-4CAB-BBD9-14A2D532718A}"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5D9554-3A17-4F7D-AB8D-1C6579099988}" type="doc">
      <dgm:prSet loTypeId="urn:microsoft.com/office/officeart/2005/8/layout/process1" loCatId="process" qsTypeId="urn:microsoft.com/office/officeart/2005/8/quickstyle/simple4" qsCatId="simple" csTypeId="urn:microsoft.com/office/officeart/2005/8/colors/accent1_2" csCatId="accent1" phldr="1"/>
      <dgm:spPr/>
    </dgm:pt>
    <dgm:pt modelId="{2AC7E7BD-5C29-4724-A0F9-A828B76490E0}">
      <dgm:prSet phldrT="[Text]" custT="1"/>
      <dgm:spPr/>
      <dgm:t>
        <a:bodyPr/>
        <a:lstStyle/>
        <a:p>
          <a:r>
            <a:rPr lang="en-GB" sz="1100" dirty="0">
              <a:latin typeface="Arial Narrow" panose="020B0606020202030204" pitchFamily="34" charset="0"/>
            </a:rPr>
            <a:t>Unemployment</a:t>
          </a:r>
        </a:p>
      </dgm:t>
    </dgm:pt>
    <dgm:pt modelId="{CA7C2C74-2ACD-4925-8AD2-12705807ABB8}" type="parTrans" cxnId="{54C3FF59-8A66-484F-BD9A-51566DC4961B}">
      <dgm:prSet/>
      <dgm:spPr/>
      <dgm:t>
        <a:bodyPr/>
        <a:lstStyle/>
        <a:p>
          <a:endParaRPr lang="en-GB" sz="1400">
            <a:latin typeface="Arial Narrow" panose="020B0606020202030204" pitchFamily="34" charset="0"/>
          </a:endParaRPr>
        </a:p>
      </dgm:t>
    </dgm:pt>
    <dgm:pt modelId="{0F8CB3A7-CC74-4599-86A4-3CA3C2301104}" type="sibTrans" cxnId="{54C3FF59-8A66-484F-BD9A-51566DC4961B}">
      <dgm:prSet/>
      <dgm:spPr/>
      <dgm:t>
        <a:bodyPr/>
        <a:lstStyle/>
        <a:p>
          <a:endParaRPr lang="en-GB" sz="1400">
            <a:latin typeface="Arial Narrow" panose="020B0606020202030204" pitchFamily="34" charset="0"/>
          </a:endParaRPr>
        </a:p>
      </dgm:t>
    </dgm:pt>
    <dgm:pt modelId="{5AB57EAC-AFE1-4E00-8257-3BDC5EB4EC42}">
      <dgm:prSet phldrT="[Text]" custT="1"/>
      <dgm:spPr/>
      <dgm:t>
        <a:bodyPr/>
        <a:lstStyle/>
        <a:p>
          <a:r>
            <a:rPr lang="en-GB" sz="1100" dirty="0">
              <a:latin typeface="Arial Narrow" panose="020B0606020202030204" pitchFamily="34" charset="0"/>
            </a:rPr>
            <a:t>Mental health</a:t>
          </a:r>
        </a:p>
      </dgm:t>
    </dgm:pt>
    <dgm:pt modelId="{7F5415F1-863B-4BA4-ACA2-4EF1A83061F7}" type="parTrans" cxnId="{F9B0ABB7-4D96-4E9F-9742-61C609120D11}">
      <dgm:prSet/>
      <dgm:spPr/>
      <dgm:t>
        <a:bodyPr/>
        <a:lstStyle/>
        <a:p>
          <a:endParaRPr lang="en-GB"/>
        </a:p>
      </dgm:t>
    </dgm:pt>
    <dgm:pt modelId="{7DE38708-974C-493C-AFDD-5E080934B015}" type="sibTrans" cxnId="{F9B0ABB7-4D96-4E9F-9742-61C609120D11}">
      <dgm:prSet/>
      <dgm:spPr/>
      <dgm:t>
        <a:bodyPr/>
        <a:lstStyle/>
        <a:p>
          <a:endParaRPr lang="en-GB"/>
        </a:p>
      </dgm:t>
    </dgm:pt>
    <dgm:pt modelId="{1BC1710F-90E6-4D15-8F4A-D2241C8CBD3C}">
      <dgm:prSet phldrT="[Text]" custT="1"/>
      <dgm:spPr/>
      <dgm:t>
        <a:bodyPr/>
        <a:lstStyle/>
        <a:p>
          <a:r>
            <a:rPr lang="en-GB" sz="1100" dirty="0">
              <a:latin typeface="Arial Narrow" panose="020B0606020202030204" pitchFamily="34" charset="0"/>
            </a:rPr>
            <a:t>Little social Interaction</a:t>
          </a:r>
        </a:p>
      </dgm:t>
    </dgm:pt>
    <dgm:pt modelId="{2988D072-BDA2-452C-925D-92CA7D7BE27F}" type="parTrans" cxnId="{724445FF-0774-4B7E-AC85-2C096D34D3A5}">
      <dgm:prSet/>
      <dgm:spPr/>
      <dgm:t>
        <a:bodyPr/>
        <a:lstStyle/>
        <a:p>
          <a:endParaRPr lang="en-GB"/>
        </a:p>
      </dgm:t>
    </dgm:pt>
    <dgm:pt modelId="{265EE54D-7566-463E-A578-9486A5550209}" type="sibTrans" cxnId="{724445FF-0774-4B7E-AC85-2C096D34D3A5}">
      <dgm:prSet/>
      <dgm:spPr/>
      <dgm:t>
        <a:bodyPr/>
        <a:lstStyle/>
        <a:p>
          <a:endParaRPr lang="en-GB"/>
        </a:p>
      </dgm:t>
    </dgm:pt>
    <dgm:pt modelId="{E6D4CCF9-F344-4886-A95A-66E8CBD1342A}">
      <dgm:prSet phldrT="[Text]" custT="1"/>
      <dgm:spPr/>
      <dgm:t>
        <a:bodyPr/>
        <a:lstStyle/>
        <a:p>
          <a:r>
            <a:rPr lang="en-GB" sz="1100" dirty="0">
              <a:latin typeface="Arial Narrow" panose="020B0606020202030204" pitchFamily="34" charset="0"/>
            </a:rPr>
            <a:t>Isolation/ exclusion in school</a:t>
          </a:r>
        </a:p>
      </dgm:t>
    </dgm:pt>
    <dgm:pt modelId="{541628C5-E061-43A9-9E79-BCBA48D15FEC}" type="parTrans" cxnId="{DEFE739B-376E-4499-B392-FBE44DD7478C}">
      <dgm:prSet/>
      <dgm:spPr/>
      <dgm:t>
        <a:bodyPr/>
        <a:lstStyle/>
        <a:p>
          <a:endParaRPr lang="en-GB"/>
        </a:p>
      </dgm:t>
    </dgm:pt>
    <dgm:pt modelId="{EB2DBDE5-E683-4F9C-8F19-CF152E85B41C}" type="sibTrans" cxnId="{DEFE739B-376E-4499-B392-FBE44DD7478C}">
      <dgm:prSet/>
      <dgm:spPr/>
      <dgm:t>
        <a:bodyPr/>
        <a:lstStyle/>
        <a:p>
          <a:endParaRPr lang="en-GB"/>
        </a:p>
      </dgm:t>
    </dgm:pt>
    <dgm:pt modelId="{B356091D-5DB1-4F78-A4B1-C32EF4D8CEDF}" type="pres">
      <dgm:prSet presAssocID="{0E5D9554-3A17-4F7D-AB8D-1C6579099988}" presName="Name0" presStyleCnt="0">
        <dgm:presLayoutVars>
          <dgm:dir/>
          <dgm:resizeHandles val="exact"/>
        </dgm:presLayoutVars>
      </dgm:prSet>
      <dgm:spPr/>
    </dgm:pt>
    <dgm:pt modelId="{63C19308-8957-4588-A4E3-08C91039A156}" type="pres">
      <dgm:prSet presAssocID="{E6D4CCF9-F344-4886-A95A-66E8CBD1342A}" presName="node" presStyleLbl="node1" presStyleIdx="0" presStyleCnt="4">
        <dgm:presLayoutVars>
          <dgm:bulletEnabled val="1"/>
        </dgm:presLayoutVars>
      </dgm:prSet>
      <dgm:spPr/>
    </dgm:pt>
    <dgm:pt modelId="{BF77C183-5C22-4E5C-8A38-32F953FEDE30}" type="pres">
      <dgm:prSet presAssocID="{EB2DBDE5-E683-4F9C-8F19-CF152E85B41C}" presName="sibTrans" presStyleLbl="sibTrans2D1" presStyleIdx="0" presStyleCnt="3"/>
      <dgm:spPr/>
    </dgm:pt>
    <dgm:pt modelId="{B4AC3039-3A38-485E-AB07-9F34A1D6AA4B}" type="pres">
      <dgm:prSet presAssocID="{EB2DBDE5-E683-4F9C-8F19-CF152E85B41C}" presName="connectorText" presStyleLbl="sibTrans2D1" presStyleIdx="0" presStyleCnt="3"/>
      <dgm:spPr/>
    </dgm:pt>
    <dgm:pt modelId="{8D6A83A1-6A34-4A78-ABD0-759E01341F05}" type="pres">
      <dgm:prSet presAssocID="{1BC1710F-90E6-4D15-8F4A-D2241C8CBD3C}" presName="node" presStyleLbl="node1" presStyleIdx="1" presStyleCnt="4">
        <dgm:presLayoutVars>
          <dgm:bulletEnabled val="1"/>
        </dgm:presLayoutVars>
      </dgm:prSet>
      <dgm:spPr/>
    </dgm:pt>
    <dgm:pt modelId="{23E598D9-B724-4F8B-B364-640C1A5A22EC}" type="pres">
      <dgm:prSet presAssocID="{265EE54D-7566-463E-A578-9486A5550209}" presName="sibTrans" presStyleLbl="sibTrans2D1" presStyleIdx="1" presStyleCnt="3"/>
      <dgm:spPr/>
    </dgm:pt>
    <dgm:pt modelId="{39977727-8F8E-4A1B-A5C0-04A9B929AC44}" type="pres">
      <dgm:prSet presAssocID="{265EE54D-7566-463E-A578-9486A5550209}" presName="connectorText" presStyleLbl="sibTrans2D1" presStyleIdx="1" presStyleCnt="3"/>
      <dgm:spPr/>
    </dgm:pt>
    <dgm:pt modelId="{08702CCE-6BA1-43AA-A2B0-907A28812B8C}" type="pres">
      <dgm:prSet presAssocID="{2AC7E7BD-5C29-4724-A0F9-A828B76490E0}" presName="node" presStyleLbl="node1" presStyleIdx="2" presStyleCnt="4" custScaleX="124275">
        <dgm:presLayoutVars>
          <dgm:bulletEnabled val="1"/>
        </dgm:presLayoutVars>
      </dgm:prSet>
      <dgm:spPr/>
    </dgm:pt>
    <dgm:pt modelId="{FA2FF1E8-60A6-46B3-82D3-5B7E7A474E83}" type="pres">
      <dgm:prSet presAssocID="{0F8CB3A7-CC74-4599-86A4-3CA3C2301104}" presName="sibTrans" presStyleLbl="sibTrans2D1" presStyleIdx="2" presStyleCnt="3"/>
      <dgm:spPr/>
    </dgm:pt>
    <dgm:pt modelId="{1F1E1F63-488C-4798-907F-8D1DC528E1A8}" type="pres">
      <dgm:prSet presAssocID="{0F8CB3A7-CC74-4599-86A4-3CA3C2301104}" presName="connectorText" presStyleLbl="sibTrans2D1" presStyleIdx="2" presStyleCnt="3"/>
      <dgm:spPr/>
    </dgm:pt>
    <dgm:pt modelId="{ED082A75-24BA-45DE-800C-1142AB28808A}" type="pres">
      <dgm:prSet presAssocID="{5AB57EAC-AFE1-4E00-8257-3BDC5EB4EC42}" presName="node" presStyleLbl="node1" presStyleIdx="3" presStyleCnt="4">
        <dgm:presLayoutVars>
          <dgm:bulletEnabled val="1"/>
        </dgm:presLayoutVars>
      </dgm:prSet>
      <dgm:spPr/>
    </dgm:pt>
  </dgm:ptLst>
  <dgm:cxnLst>
    <dgm:cxn modelId="{0D8C460C-56C2-4D58-AA0B-D4CF6298AD94}" type="presOf" srcId="{1BC1710F-90E6-4D15-8F4A-D2241C8CBD3C}" destId="{8D6A83A1-6A34-4A78-ABD0-759E01341F05}" srcOrd="0" destOrd="0" presId="urn:microsoft.com/office/officeart/2005/8/layout/process1"/>
    <dgm:cxn modelId="{8C178820-CB40-4CDA-8D08-6629269A281E}" type="presOf" srcId="{EB2DBDE5-E683-4F9C-8F19-CF152E85B41C}" destId="{B4AC3039-3A38-485E-AB07-9F34A1D6AA4B}" srcOrd="1" destOrd="0" presId="urn:microsoft.com/office/officeart/2005/8/layout/process1"/>
    <dgm:cxn modelId="{0209FF25-E3C0-45B5-A61B-855CE6CD918C}" type="presOf" srcId="{265EE54D-7566-463E-A578-9486A5550209}" destId="{23E598D9-B724-4F8B-B364-640C1A5A22EC}" srcOrd="0" destOrd="0" presId="urn:microsoft.com/office/officeart/2005/8/layout/process1"/>
    <dgm:cxn modelId="{E8A22433-2054-4C3E-9179-7242ADDD0B21}" type="presOf" srcId="{0F8CB3A7-CC74-4599-86A4-3CA3C2301104}" destId="{FA2FF1E8-60A6-46B3-82D3-5B7E7A474E83}" srcOrd="0" destOrd="0" presId="urn:microsoft.com/office/officeart/2005/8/layout/process1"/>
    <dgm:cxn modelId="{EC6D1672-3F42-45C6-AB82-2C04D101C9AF}" type="presOf" srcId="{265EE54D-7566-463E-A578-9486A5550209}" destId="{39977727-8F8E-4A1B-A5C0-04A9B929AC44}" srcOrd="1" destOrd="0" presId="urn:microsoft.com/office/officeart/2005/8/layout/process1"/>
    <dgm:cxn modelId="{54C3FF59-8A66-484F-BD9A-51566DC4961B}" srcId="{0E5D9554-3A17-4F7D-AB8D-1C6579099988}" destId="{2AC7E7BD-5C29-4724-A0F9-A828B76490E0}" srcOrd="2" destOrd="0" parTransId="{CA7C2C74-2ACD-4925-8AD2-12705807ABB8}" sibTransId="{0F8CB3A7-CC74-4599-86A4-3CA3C2301104}"/>
    <dgm:cxn modelId="{88C0AF7D-98B7-4364-B412-755E956CA235}" type="presOf" srcId="{5AB57EAC-AFE1-4E00-8257-3BDC5EB4EC42}" destId="{ED082A75-24BA-45DE-800C-1142AB28808A}" srcOrd="0" destOrd="0" presId="urn:microsoft.com/office/officeart/2005/8/layout/process1"/>
    <dgm:cxn modelId="{9AE44A88-0F1F-4385-8579-283AA9CBF5DF}" type="presOf" srcId="{0F8CB3A7-CC74-4599-86A4-3CA3C2301104}" destId="{1F1E1F63-488C-4798-907F-8D1DC528E1A8}" srcOrd="1" destOrd="0" presId="urn:microsoft.com/office/officeart/2005/8/layout/process1"/>
    <dgm:cxn modelId="{8853F689-902A-4794-A7FF-FDC29ECC8D30}" type="presOf" srcId="{EB2DBDE5-E683-4F9C-8F19-CF152E85B41C}" destId="{BF77C183-5C22-4E5C-8A38-32F953FEDE30}" srcOrd="0" destOrd="0" presId="urn:microsoft.com/office/officeart/2005/8/layout/process1"/>
    <dgm:cxn modelId="{DEFE739B-376E-4499-B392-FBE44DD7478C}" srcId="{0E5D9554-3A17-4F7D-AB8D-1C6579099988}" destId="{E6D4CCF9-F344-4886-A95A-66E8CBD1342A}" srcOrd="0" destOrd="0" parTransId="{541628C5-E061-43A9-9E79-BCBA48D15FEC}" sibTransId="{EB2DBDE5-E683-4F9C-8F19-CF152E85B41C}"/>
    <dgm:cxn modelId="{F9B0ABB7-4D96-4E9F-9742-61C609120D11}" srcId="{0E5D9554-3A17-4F7D-AB8D-1C6579099988}" destId="{5AB57EAC-AFE1-4E00-8257-3BDC5EB4EC42}" srcOrd="3" destOrd="0" parTransId="{7F5415F1-863B-4BA4-ACA2-4EF1A83061F7}" sibTransId="{7DE38708-974C-493C-AFDD-5E080934B015}"/>
    <dgm:cxn modelId="{8560BDC7-F2C4-452F-8589-B6C175F65134}" type="presOf" srcId="{2AC7E7BD-5C29-4724-A0F9-A828B76490E0}" destId="{08702CCE-6BA1-43AA-A2B0-907A28812B8C}" srcOrd="0" destOrd="0" presId="urn:microsoft.com/office/officeart/2005/8/layout/process1"/>
    <dgm:cxn modelId="{0D8EBCDE-E557-477E-92C4-C90E972B2A15}" type="presOf" srcId="{0E5D9554-3A17-4F7D-AB8D-1C6579099988}" destId="{B356091D-5DB1-4F78-A4B1-C32EF4D8CEDF}" srcOrd="0" destOrd="0" presId="urn:microsoft.com/office/officeart/2005/8/layout/process1"/>
    <dgm:cxn modelId="{2BA1A8F4-D60D-449D-B267-A2D442C3845D}" type="presOf" srcId="{E6D4CCF9-F344-4886-A95A-66E8CBD1342A}" destId="{63C19308-8957-4588-A4E3-08C91039A156}" srcOrd="0" destOrd="0" presId="urn:microsoft.com/office/officeart/2005/8/layout/process1"/>
    <dgm:cxn modelId="{724445FF-0774-4B7E-AC85-2C096D34D3A5}" srcId="{0E5D9554-3A17-4F7D-AB8D-1C6579099988}" destId="{1BC1710F-90E6-4D15-8F4A-D2241C8CBD3C}" srcOrd="1" destOrd="0" parTransId="{2988D072-BDA2-452C-925D-92CA7D7BE27F}" sibTransId="{265EE54D-7566-463E-A578-9486A5550209}"/>
    <dgm:cxn modelId="{8D0FDE31-4448-4361-896E-1F6EA0D76321}" type="presParOf" srcId="{B356091D-5DB1-4F78-A4B1-C32EF4D8CEDF}" destId="{63C19308-8957-4588-A4E3-08C91039A156}" srcOrd="0" destOrd="0" presId="urn:microsoft.com/office/officeart/2005/8/layout/process1"/>
    <dgm:cxn modelId="{C8F6D3A1-AC9C-4C55-ADB9-8B39A273AB42}" type="presParOf" srcId="{B356091D-5DB1-4F78-A4B1-C32EF4D8CEDF}" destId="{BF77C183-5C22-4E5C-8A38-32F953FEDE30}" srcOrd="1" destOrd="0" presId="urn:microsoft.com/office/officeart/2005/8/layout/process1"/>
    <dgm:cxn modelId="{A5DDEE9C-08C3-4E89-88CE-A1B70002678D}" type="presParOf" srcId="{BF77C183-5C22-4E5C-8A38-32F953FEDE30}" destId="{B4AC3039-3A38-485E-AB07-9F34A1D6AA4B}" srcOrd="0" destOrd="0" presId="urn:microsoft.com/office/officeart/2005/8/layout/process1"/>
    <dgm:cxn modelId="{40FEADA5-31EF-4B8A-8BE1-2932E82F225D}" type="presParOf" srcId="{B356091D-5DB1-4F78-A4B1-C32EF4D8CEDF}" destId="{8D6A83A1-6A34-4A78-ABD0-759E01341F05}" srcOrd="2" destOrd="0" presId="urn:microsoft.com/office/officeart/2005/8/layout/process1"/>
    <dgm:cxn modelId="{9802B206-6D17-481D-910C-EDCA42567615}" type="presParOf" srcId="{B356091D-5DB1-4F78-A4B1-C32EF4D8CEDF}" destId="{23E598D9-B724-4F8B-B364-640C1A5A22EC}" srcOrd="3" destOrd="0" presId="urn:microsoft.com/office/officeart/2005/8/layout/process1"/>
    <dgm:cxn modelId="{4EF0A453-0502-4FFB-B617-728F34FB0899}" type="presParOf" srcId="{23E598D9-B724-4F8B-B364-640C1A5A22EC}" destId="{39977727-8F8E-4A1B-A5C0-04A9B929AC44}" srcOrd="0" destOrd="0" presId="urn:microsoft.com/office/officeart/2005/8/layout/process1"/>
    <dgm:cxn modelId="{63B09A0A-C33F-41C6-A1E2-10E45424C857}" type="presParOf" srcId="{B356091D-5DB1-4F78-A4B1-C32EF4D8CEDF}" destId="{08702CCE-6BA1-43AA-A2B0-907A28812B8C}" srcOrd="4" destOrd="0" presId="urn:microsoft.com/office/officeart/2005/8/layout/process1"/>
    <dgm:cxn modelId="{FE4823D2-39BF-4F30-9402-658EB310D603}" type="presParOf" srcId="{B356091D-5DB1-4F78-A4B1-C32EF4D8CEDF}" destId="{FA2FF1E8-60A6-46B3-82D3-5B7E7A474E83}" srcOrd="5" destOrd="0" presId="urn:microsoft.com/office/officeart/2005/8/layout/process1"/>
    <dgm:cxn modelId="{E85260E4-8880-4F76-B024-8B37759E1CC6}" type="presParOf" srcId="{FA2FF1E8-60A6-46B3-82D3-5B7E7A474E83}" destId="{1F1E1F63-488C-4798-907F-8D1DC528E1A8}" srcOrd="0" destOrd="0" presId="urn:microsoft.com/office/officeart/2005/8/layout/process1"/>
    <dgm:cxn modelId="{E94952C2-E6A6-4183-ADF5-96AB08472708}" type="presParOf" srcId="{B356091D-5DB1-4F78-A4B1-C32EF4D8CEDF}" destId="{ED082A75-24BA-45DE-800C-1142AB28808A}" srcOrd="6"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760C75-08C7-41CA-8051-2C96CDE6B599}">
      <dsp:nvSpPr>
        <dsp:cNvPr id="0" name=""/>
        <dsp:cNvSpPr/>
      </dsp:nvSpPr>
      <dsp:spPr>
        <a:xfrm>
          <a:off x="1039175" y="1052988"/>
          <a:ext cx="1338394" cy="1157765"/>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Narrow" panose="020B0606020202030204" pitchFamily="34" charset="0"/>
            </a:rPr>
            <a:t>The Hidden Curriculum </a:t>
          </a:r>
        </a:p>
      </dsp:txBody>
      <dsp:txXfrm>
        <a:off x="1260966" y="1244846"/>
        <a:ext cx="894812" cy="774049"/>
      </dsp:txXfrm>
    </dsp:sp>
    <dsp:sp modelId="{26B41873-6AD9-481A-B68B-817E1B62F240}">
      <dsp:nvSpPr>
        <dsp:cNvPr id="0" name=""/>
        <dsp:cNvSpPr/>
      </dsp:nvSpPr>
      <dsp:spPr>
        <a:xfrm>
          <a:off x="1877267" y="499076"/>
          <a:ext cx="504972" cy="43510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9F1FB0-10C2-4AA4-A84F-2F01C6540EC6}">
      <dsp:nvSpPr>
        <dsp:cNvPr id="0" name=""/>
        <dsp:cNvSpPr/>
      </dsp:nvSpPr>
      <dsp:spPr>
        <a:xfrm>
          <a:off x="1162460" y="0"/>
          <a:ext cx="1096804" cy="94886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Narrow" panose="020B0606020202030204" pitchFamily="34" charset="0"/>
            </a:rPr>
            <a:t>Lower Grades</a:t>
          </a:r>
        </a:p>
      </dsp:txBody>
      <dsp:txXfrm>
        <a:off x="1344224" y="157247"/>
        <a:ext cx="733276" cy="634370"/>
      </dsp:txXfrm>
    </dsp:sp>
    <dsp:sp modelId="{9AF069DD-E2A0-40F5-8F4A-988DA8F417B9}">
      <dsp:nvSpPr>
        <dsp:cNvPr id="0" name=""/>
        <dsp:cNvSpPr/>
      </dsp:nvSpPr>
      <dsp:spPr>
        <a:xfrm>
          <a:off x="2466609" y="1312482"/>
          <a:ext cx="504972" cy="43510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57E25F-066D-4CB2-81B2-DE4B9EC3C598}">
      <dsp:nvSpPr>
        <dsp:cNvPr id="0" name=""/>
        <dsp:cNvSpPr/>
      </dsp:nvSpPr>
      <dsp:spPr>
        <a:xfrm>
          <a:off x="2168357" y="583615"/>
          <a:ext cx="1096804" cy="94886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0" kern="1200" dirty="0">
              <a:solidFill>
                <a:schemeClr val="accent1">
                  <a:lumMod val="50000"/>
                </a:schemeClr>
              </a:solidFill>
              <a:latin typeface="Arial Narrow" panose="020B0606020202030204" pitchFamily="34" charset="0"/>
            </a:rPr>
            <a:t>Social Interaction</a:t>
          </a:r>
        </a:p>
      </dsp:txBody>
      <dsp:txXfrm>
        <a:off x="2350121" y="740862"/>
        <a:ext cx="733276" cy="634370"/>
      </dsp:txXfrm>
    </dsp:sp>
    <dsp:sp modelId="{B8EC2C03-A776-4424-98FD-F1F04353D2FB}">
      <dsp:nvSpPr>
        <dsp:cNvPr id="0" name=""/>
        <dsp:cNvSpPr/>
      </dsp:nvSpPr>
      <dsp:spPr>
        <a:xfrm>
          <a:off x="2057214" y="2230664"/>
          <a:ext cx="504972" cy="43510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01F48F-BB35-4052-90B5-0E32F753E823}">
      <dsp:nvSpPr>
        <dsp:cNvPr id="0" name=""/>
        <dsp:cNvSpPr/>
      </dsp:nvSpPr>
      <dsp:spPr>
        <a:xfrm>
          <a:off x="2168357" y="1730935"/>
          <a:ext cx="1096804" cy="94886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Narrow" panose="020B0606020202030204" pitchFamily="34" charset="0"/>
            </a:rPr>
            <a:t>Mental Health</a:t>
          </a:r>
        </a:p>
      </dsp:txBody>
      <dsp:txXfrm>
        <a:off x="2350121" y="1888182"/>
        <a:ext cx="733276" cy="634370"/>
      </dsp:txXfrm>
    </dsp:sp>
    <dsp:sp modelId="{650F80E4-DFF3-47C3-B11E-E3D82F963ECB}">
      <dsp:nvSpPr>
        <dsp:cNvPr id="0" name=""/>
        <dsp:cNvSpPr/>
      </dsp:nvSpPr>
      <dsp:spPr>
        <a:xfrm>
          <a:off x="1041665" y="2325975"/>
          <a:ext cx="504972" cy="43510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1FB2C6-85E1-4066-B2BD-FBA79AAC0C51}">
      <dsp:nvSpPr>
        <dsp:cNvPr id="0" name=""/>
        <dsp:cNvSpPr/>
      </dsp:nvSpPr>
      <dsp:spPr>
        <a:xfrm>
          <a:off x="1162460" y="2315204"/>
          <a:ext cx="1096804" cy="94886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Narrow" panose="020B0606020202030204" pitchFamily="34" charset="0"/>
            </a:rPr>
            <a:t>Bullying</a:t>
          </a:r>
        </a:p>
      </dsp:txBody>
      <dsp:txXfrm>
        <a:off x="1344224" y="2472451"/>
        <a:ext cx="733276" cy="634370"/>
      </dsp:txXfrm>
    </dsp:sp>
    <dsp:sp modelId="{DE077796-AA13-45A7-9E86-C29EB333EE02}">
      <dsp:nvSpPr>
        <dsp:cNvPr id="0" name=""/>
        <dsp:cNvSpPr/>
      </dsp:nvSpPr>
      <dsp:spPr>
        <a:xfrm>
          <a:off x="442672" y="1512895"/>
          <a:ext cx="504972" cy="43510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6FEA67-5469-4450-8308-A07162780C49}">
      <dsp:nvSpPr>
        <dsp:cNvPr id="0" name=""/>
        <dsp:cNvSpPr/>
      </dsp:nvSpPr>
      <dsp:spPr>
        <a:xfrm>
          <a:off x="151893" y="1731588"/>
          <a:ext cx="1096804" cy="94886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51180">
            <a:lnSpc>
              <a:spcPct val="90000"/>
            </a:lnSpc>
            <a:spcBef>
              <a:spcPct val="0"/>
            </a:spcBef>
            <a:spcAft>
              <a:spcPct val="35000"/>
            </a:spcAft>
            <a:buNone/>
          </a:pPr>
          <a:r>
            <a:rPr lang="en-GB" sz="1240" kern="1200" dirty="0">
              <a:latin typeface="Arial Narrow" panose="020B0606020202030204" pitchFamily="34" charset="0"/>
            </a:rPr>
            <a:t>Vulnerability</a:t>
          </a:r>
        </a:p>
      </dsp:txBody>
      <dsp:txXfrm>
        <a:off x="333657" y="1888835"/>
        <a:ext cx="733276" cy="634370"/>
      </dsp:txXfrm>
    </dsp:sp>
    <dsp:sp modelId="{8235156E-9970-4CAB-BBD9-14A2D532718A}">
      <dsp:nvSpPr>
        <dsp:cNvPr id="0" name=""/>
        <dsp:cNvSpPr/>
      </dsp:nvSpPr>
      <dsp:spPr>
        <a:xfrm>
          <a:off x="151893" y="582309"/>
          <a:ext cx="1096804" cy="94886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Future employment &amp; later life</a:t>
          </a:r>
        </a:p>
      </dsp:txBody>
      <dsp:txXfrm>
        <a:off x="333657" y="739556"/>
        <a:ext cx="733276" cy="6343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19308-8957-4588-A4E3-08C91039A156}">
      <dsp:nvSpPr>
        <dsp:cNvPr id="0" name=""/>
        <dsp:cNvSpPr/>
      </dsp:nvSpPr>
      <dsp:spPr>
        <a:xfrm>
          <a:off x="3435" y="26116"/>
          <a:ext cx="732264" cy="562928"/>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Narrow" panose="020B0606020202030204" pitchFamily="34" charset="0"/>
            </a:rPr>
            <a:t>Isolation/ exclusion in school</a:t>
          </a:r>
        </a:p>
      </dsp:txBody>
      <dsp:txXfrm>
        <a:off x="19923" y="42604"/>
        <a:ext cx="699288" cy="529952"/>
      </dsp:txXfrm>
    </dsp:sp>
    <dsp:sp modelId="{BF77C183-5C22-4E5C-8A38-32F953FEDE30}">
      <dsp:nvSpPr>
        <dsp:cNvPr id="0" name=""/>
        <dsp:cNvSpPr/>
      </dsp:nvSpPr>
      <dsp:spPr>
        <a:xfrm>
          <a:off x="808926" y="216780"/>
          <a:ext cx="155240" cy="181601"/>
        </a:xfrm>
        <a:prstGeom prst="rightArrow">
          <a:avLst>
            <a:gd name="adj1" fmla="val 60000"/>
            <a:gd name="adj2" fmla="val 50000"/>
          </a:avLst>
        </a:prstGeom>
        <a:gradFill rotWithShape="0">
          <a:gsLst>
            <a:gs pos="0">
              <a:schemeClr val="accent1">
                <a:tint val="60000"/>
                <a:hueOff val="0"/>
                <a:satOff val="0"/>
                <a:lumOff val="0"/>
                <a:alphaOff val="0"/>
                <a:tint val="96000"/>
                <a:lumMod val="100000"/>
              </a:schemeClr>
            </a:gs>
            <a:gs pos="78000">
              <a:schemeClr val="accent1">
                <a:tint val="6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808926" y="253100"/>
        <a:ext cx="108668" cy="108961"/>
      </dsp:txXfrm>
    </dsp:sp>
    <dsp:sp modelId="{8D6A83A1-6A34-4A78-ABD0-759E01341F05}">
      <dsp:nvSpPr>
        <dsp:cNvPr id="0" name=""/>
        <dsp:cNvSpPr/>
      </dsp:nvSpPr>
      <dsp:spPr>
        <a:xfrm>
          <a:off x="1028606" y="26116"/>
          <a:ext cx="732264" cy="562928"/>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Narrow" panose="020B0606020202030204" pitchFamily="34" charset="0"/>
            </a:rPr>
            <a:t>Little social Interaction</a:t>
          </a:r>
        </a:p>
      </dsp:txBody>
      <dsp:txXfrm>
        <a:off x="1045094" y="42604"/>
        <a:ext cx="699288" cy="529952"/>
      </dsp:txXfrm>
    </dsp:sp>
    <dsp:sp modelId="{23E598D9-B724-4F8B-B364-640C1A5A22EC}">
      <dsp:nvSpPr>
        <dsp:cNvPr id="0" name=""/>
        <dsp:cNvSpPr/>
      </dsp:nvSpPr>
      <dsp:spPr>
        <a:xfrm>
          <a:off x="1834097" y="216780"/>
          <a:ext cx="155240" cy="181601"/>
        </a:xfrm>
        <a:prstGeom prst="rightArrow">
          <a:avLst>
            <a:gd name="adj1" fmla="val 60000"/>
            <a:gd name="adj2" fmla="val 50000"/>
          </a:avLst>
        </a:prstGeom>
        <a:gradFill rotWithShape="0">
          <a:gsLst>
            <a:gs pos="0">
              <a:schemeClr val="accent1">
                <a:tint val="60000"/>
                <a:hueOff val="0"/>
                <a:satOff val="0"/>
                <a:lumOff val="0"/>
                <a:alphaOff val="0"/>
                <a:tint val="96000"/>
                <a:lumMod val="100000"/>
              </a:schemeClr>
            </a:gs>
            <a:gs pos="78000">
              <a:schemeClr val="accent1">
                <a:tint val="6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1834097" y="253100"/>
        <a:ext cx="108668" cy="108961"/>
      </dsp:txXfrm>
    </dsp:sp>
    <dsp:sp modelId="{08702CCE-6BA1-43AA-A2B0-907A28812B8C}">
      <dsp:nvSpPr>
        <dsp:cNvPr id="0" name=""/>
        <dsp:cNvSpPr/>
      </dsp:nvSpPr>
      <dsp:spPr>
        <a:xfrm>
          <a:off x="2053776" y="26116"/>
          <a:ext cx="910022" cy="562928"/>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Narrow" panose="020B0606020202030204" pitchFamily="34" charset="0"/>
            </a:rPr>
            <a:t>Unemployment</a:t>
          </a:r>
        </a:p>
      </dsp:txBody>
      <dsp:txXfrm>
        <a:off x="2070264" y="42604"/>
        <a:ext cx="877046" cy="529952"/>
      </dsp:txXfrm>
    </dsp:sp>
    <dsp:sp modelId="{FA2FF1E8-60A6-46B3-82D3-5B7E7A474E83}">
      <dsp:nvSpPr>
        <dsp:cNvPr id="0" name=""/>
        <dsp:cNvSpPr/>
      </dsp:nvSpPr>
      <dsp:spPr>
        <a:xfrm>
          <a:off x="3037025" y="216780"/>
          <a:ext cx="155240" cy="181601"/>
        </a:xfrm>
        <a:prstGeom prst="rightArrow">
          <a:avLst>
            <a:gd name="adj1" fmla="val 60000"/>
            <a:gd name="adj2" fmla="val 50000"/>
          </a:avLst>
        </a:prstGeom>
        <a:gradFill rotWithShape="0">
          <a:gsLst>
            <a:gs pos="0">
              <a:schemeClr val="accent1">
                <a:tint val="60000"/>
                <a:hueOff val="0"/>
                <a:satOff val="0"/>
                <a:lumOff val="0"/>
                <a:alphaOff val="0"/>
                <a:tint val="96000"/>
                <a:lumMod val="100000"/>
              </a:schemeClr>
            </a:gs>
            <a:gs pos="78000">
              <a:schemeClr val="accent1">
                <a:tint val="6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latin typeface="Arial Narrow" panose="020B0606020202030204" pitchFamily="34" charset="0"/>
          </a:endParaRPr>
        </a:p>
      </dsp:txBody>
      <dsp:txXfrm>
        <a:off x="3037025" y="253100"/>
        <a:ext cx="108668" cy="108961"/>
      </dsp:txXfrm>
    </dsp:sp>
    <dsp:sp modelId="{ED082A75-24BA-45DE-800C-1142AB28808A}">
      <dsp:nvSpPr>
        <dsp:cNvPr id="0" name=""/>
        <dsp:cNvSpPr/>
      </dsp:nvSpPr>
      <dsp:spPr>
        <a:xfrm>
          <a:off x="3256704" y="26116"/>
          <a:ext cx="732264" cy="562928"/>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Narrow" panose="020B0606020202030204" pitchFamily="34" charset="0"/>
            </a:rPr>
            <a:t>Mental health</a:t>
          </a:r>
        </a:p>
      </dsp:txBody>
      <dsp:txXfrm>
        <a:off x="3273192" y="42604"/>
        <a:ext cx="699288" cy="529952"/>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12/4/2018</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12/4/2018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xml.rels><?xml version="1.0" encoding="UTF-8" standalone="yes"?>
<Relationships xmlns="http://schemas.openxmlformats.org/package/2006/relationships"><Relationship Id="rId3" Type="http://schemas.openxmlformats.org/officeDocument/2006/relationships/hyperlink" Target="https://www.tes.com/news/why-you-need-know-about-hidden-curriculum-and-how-teach-it-sponsored-article" TargetMode="External"/><Relationship Id="rId7" Type="http://schemas.openxmlformats.org/officeDocument/2006/relationships/hyperlink" Target="https://beta.gov.wales/sites/default/files/publications/2018-02/foundation-phase-framework-revised-2015.pdf" TargetMode="External"/><Relationship Id="rId2" Type="http://schemas.openxmlformats.org/officeDocument/2006/relationships/hyperlink" Target="https://autismawarenesscentre.com/autism-and-vulnerability/" TargetMode="External"/><Relationship Id="rId1" Type="http://schemas.openxmlformats.org/officeDocument/2006/relationships/slideLayout" Target="../slideLayouts/slideLayout2.xml"/><Relationship Id="rId6" Type="http://schemas.openxmlformats.org/officeDocument/2006/relationships/hyperlink" Target="file:///C:\Users\user\Downloads\TMI%20Employment%20Report%2024pp%20WEB.pdf" TargetMode="External"/><Relationship Id="rId5" Type="http://schemas.openxmlformats.org/officeDocument/2006/relationships/hyperlink" Target="https://www.autism.org.uk/about/what-is/asd.aspx" TargetMode="External"/><Relationship Id="rId4" Type="http://schemas.openxmlformats.org/officeDocument/2006/relationships/hyperlink" Target="https://rosannarossetti.myportfolio.com/autism-in-fem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3933"/>
            <a:ext cx="12192000" cy="746234"/>
          </a:xfrm>
          <a:noFill/>
          <a:ln>
            <a:noFill/>
          </a:ln>
        </p:spPr>
        <p:txBody>
          <a:bodyPr>
            <a:normAutofit/>
          </a:bodyPr>
          <a:lstStyle/>
          <a:p>
            <a:pPr algn="ctr"/>
            <a:r>
              <a:rPr lang="en-GB" sz="3000" dirty="0">
                <a:solidFill>
                  <a:srgbClr val="002060"/>
                </a:solidFill>
                <a:latin typeface="Arial Narrow" panose="020B0606020202030204" pitchFamily="34" charset="0"/>
              </a:rPr>
              <a:t>How does the Hidden Curriculum affect how learners with autism socially interact?</a:t>
            </a:r>
          </a:p>
        </p:txBody>
      </p:sp>
      <p:sp>
        <p:nvSpPr>
          <p:cNvPr id="4" name="TextBox 3"/>
          <p:cNvSpPr txBox="1"/>
          <p:nvPr/>
        </p:nvSpPr>
        <p:spPr>
          <a:xfrm>
            <a:off x="155080" y="566758"/>
            <a:ext cx="3850569" cy="6332503"/>
          </a:xfrm>
          <a:prstGeom prst="rect">
            <a:avLst/>
          </a:prstGeom>
          <a:noFill/>
        </p:spPr>
        <p:txBody>
          <a:bodyPr wrap="square" rtlCol="0">
            <a:spAutoFit/>
          </a:bodyPr>
          <a:lstStyle/>
          <a:p>
            <a:r>
              <a:rPr lang="en-GB" sz="1150" b="1" dirty="0">
                <a:solidFill>
                  <a:schemeClr val="accent2">
                    <a:lumMod val="50000"/>
                  </a:schemeClr>
                </a:solidFill>
                <a:latin typeface="Arial Narrow" panose="020B0606020202030204" pitchFamily="34" charset="0"/>
              </a:rPr>
              <a:t>What is the Hidden Curriculum?</a:t>
            </a:r>
          </a:p>
          <a:p>
            <a:endParaRPr lang="en-GB" sz="900" b="1" dirty="0">
              <a:solidFill>
                <a:schemeClr val="accent2">
                  <a:lumMod val="50000"/>
                </a:schemeClr>
              </a:solidFill>
              <a:latin typeface="Arial Narrow" panose="020B0606020202030204" pitchFamily="34" charset="0"/>
            </a:endParaRPr>
          </a:p>
          <a:p>
            <a:r>
              <a:rPr lang="en-GB" sz="1100" dirty="0">
                <a:solidFill>
                  <a:schemeClr val="accent2">
                    <a:lumMod val="50000"/>
                  </a:schemeClr>
                </a:solidFill>
                <a:latin typeface="Arial Narrow" panose="020B0606020202030204" pitchFamily="34" charset="0"/>
              </a:rPr>
              <a:t>The term ‘Hidden Curriculum’ refers to the social information that is not directly taught but is assumed that everyone knows (Myles, Trautman, &amp; Schelvan, 2004). Endow (2010) further states how this information or unstated rules can make the world a confusing and isolating place, if not properly understood. The Hidden Curriculum can be especially challenging for students with autism spectrum disorders (ASD). </a:t>
            </a:r>
          </a:p>
          <a:p>
            <a:r>
              <a:rPr lang="en-GB" sz="1100" dirty="0">
                <a:solidFill>
                  <a:schemeClr val="accent2">
                    <a:lumMod val="50000"/>
                  </a:schemeClr>
                </a:solidFill>
                <a:latin typeface="Arial Narrow" panose="020B0606020202030204" pitchFamily="34" charset="0"/>
              </a:rPr>
              <a:t>The National Autistic Society (NAS) define autism as a lifelong developmental disability that effects how people perceive the world and interact with others. Those with ASD may find it challenging to pick up on elements of the hidden curriculum within schools, for instance, the hidden rules, social cues and ‘pecking orders’, which could lead to negativity.</a:t>
            </a:r>
          </a:p>
          <a:p>
            <a:endParaRPr lang="en-GB" sz="1100" dirty="0">
              <a:solidFill>
                <a:schemeClr val="accent2">
                  <a:lumMod val="50000"/>
                </a:schemeClr>
              </a:solidFill>
              <a:latin typeface="Arial Narrow" panose="020B0606020202030204" pitchFamily="34" charset="0"/>
            </a:endParaRPr>
          </a:p>
          <a:p>
            <a:endParaRPr lang="en-GB" sz="1100" dirty="0">
              <a:solidFill>
                <a:schemeClr val="accent2">
                  <a:lumMod val="50000"/>
                </a:schemeClr>
              </a:solidFill>
              <a:latin typeface="Arial Narrow" panose="020B0606020202030204" pitchFamily="34" charset="0"/>
            </a:endParaRPr>
          </a:p>
          <a:p>
            <a:endParaRPr lang="en-GB" sz="1100" dirty="0">
              <a:solidFill>
                <a:schemeClr val="accent2">
                  <a:lumMod val="50000"/>
                </a:schemeClr>
              </a:solidFill>
              <a:latin typeface="Arial Narrow" panose="020B0606020202030204" pitchFamily="34" charset="0"/>
            </a:endParaRPr>
          </a:p>
          <a:p>
            <a:endParaRPr lang="en-GB" sz="1100" dirty="0">
              <a:solidFill>
                <a:schemeClr val="accent2">
                  <a:lumMod val="50000"/>
                </a:schemeClr>
              </a:solidFill>
              <a:latin typeface="Arial Narrow" panose="020B0606020202030204" pitchFamily="34" charset="0"/>
            </a:endParaRPr>
          </a:p>
          <a:p>
            <a:endParaRPr lang="en-GB" sz="1100" dirty="0">
              <a:solidFill>
                <a:schemeClr val="accent2">
                  <a:lumMod val="50000"/>
                </a:schemeClr>
              </a:solidFill>
              <a:latin typeface="Arial Narrow" panose="020B0606020202030204" pitchFamily="34" charset="0"/>
            </a:endParaRPr>
          </a:p>
          <a:p>
            <a:endParaRPr lang="en-GB" sz="1100" b="1" dirty="0">
              <a:solidFill>
                <a:schemeClr val="accent2">
                  <a:lumMod val="50000"/>
                </a:schemeClr>
              </a:solidFill>
              <a:latin typeface="Arial Narrow" panose="020B0606020202030204" pitchFamily="34" charset="0"/>
            </a:endParaRPr>
          </a:p>
          <a:p>
            <a:r>
              <a:rPr lang="en-GB" sz="1100" b="1" dirty="0">
                <a:solidFill>
                  <a:schemeClr val="accent2">
                    <a:lumMod val="50000"/>
                  </a:schemeClr>
                </a:solidFill>
                <a:latin typeface="Arial Narrow" panose="020B0606020202030204" pitchFamily="34" charset="0"/>
              </a:rPr>
              <a:t>Facts about autism</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There are around 700,000 people on the autism spectrum in the UK (Brugha et al. 2012)</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At least one in three autistic adults experience severe mental health difficulties (Rosenblatt, 2008)</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Only 16% of autistic adults in the UK are in full-time paid employment (NAS, 2016)</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Early intervention with autism is key (Autism Speaks, 2018). </a:t>
            </a:r>
          </a:p>
          <a:p>
            <a:endParaRPr lang="en-GB" sz="1100" dirty="0">
              <a:solidFill>
                <a:schemeClr val="accent2">
                  <a:lumMod val="50000"/>
                </a:schemeClr>
              </a:solidFill>
              <a:latin typeface="Arial Narrow" panose="020B0606020202030204" pitchFamily="34" charset="0"/>
            </a:endParaRPr>
          </a:p>
          <a:p>
            <a:r>
              <a:rPr lang="en-GB" sz="1100" b="1" dirty="0">
                <a:solidFill>
                  <a:schemeClr val="accent2">
                    <a:lumMod val="50000"/>
                  </a:schemeClr>
                </a:solidFill>
                <a:latin typeface="Arial Narrow" panose="020B0606020202030204" pitchFamily="34" charset="0"/>
              </a:rPr>
              <a:t>How effective is the Foundation Phase? (Welsh Government, 2015)</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Personal and social development, well-being and cultural diversity</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Language, literacy and communication skills</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Mathematical development</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Welsh language development</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Knowledge and understanding of the world</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Physical Development</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Creative Development</a:t>
            </a:r>
          </a:p>
        </p:txBody>
      </p:sp>
      <p:sp>
        <p:nvSpPr>
          <p:cNvPr id="6" name="TextBox 5">
            <a:extLst>
              <a:ext uri="{FF2B5EF4-FFF2-40B4-BE49-F238E27FC236}">
                <a16:creationId xmlns:a16="http://schemas.microsoft.com/office/drawing/2014/main" id="{D5DDC8AF-B1B9-4578-8C9E-4FCF2A5D8C1B}"/>
              </a:ext>
            </a:extLst>
          </p:cNvPr>
          <p:cNvSpPr txBox="1"/>
          <p:nvPr/>
        </p:nvSpPr>
        <p:spPr>
          <a:xfrm>
            <a:off x="4093658" y="566758"/>
            <a:ext cx="3781683" cy="6324808"/>
          </a:xfrm>
          <a:prstGeom prst="rect">
            <a:avLst/>
          </a:prstGeom>
          <a:noFill/>
        </p:spPr>
        <p:txBody>
          <a:bodyPr wrap="square" rtlCol="0">
            <a:spAutoFit/>
          </a:bodyPr>
          <a:lstStyle/>
          <a:p>
            <a:r>
              <a:rPr lang="en-GB" sz="1200" b="1" dirty="0">
                <a:solidFill>
                  <a:schemeClr val="accent2">
                    <a:lumMod val="50000"/>
                  </a:schemeClr>
                </a:solidFill>
                <a:latin typeface="Arial Narrow" panose="020B0606020202030204" pitchFamily="34" charset="0"/>
              </a:rPr>
              <a:t>How can the Hidden Curriculum affect autistic learners?</a:t>
            </a: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100" dirty="0">
              <a:solidFill>
                <a:schemeClr val="accent1">
                  <a:lumMod val="50000"/>
                </a:schemeClr>
              </a:solidFill>
              <a:latin typeface="Arial Narrow" panose="020B0606020202030204" pitchFamily="34" charset="0"/>
            </a:endParaRPr>
          </a:p>
          <a:p>
            <a:pPr algn="ctr"/>
            <a:endParaRPr lang="en-GB" sz="1100" dirty="0">
              <a:solidFill>
                <a:schemeClr val="accent1">
                  <a:lumMod val="50000"/>
                </a:schemeClr>
              </a:solidFill>
              <a:latin typeface="Arial Narrow" panose="020B0606020202030204" pitchFamily="34" charset="0"/>
            </a:endParaRPr>
          </a:p>
          <a:p>
            <a:pPr algn="ctr"/>
            <a:endParaRPr lang="en-GB" sz="1100" dirty="0">
              <a:solidFill>
                <a:schemeClr val="accent1">
                  <a:lumMod val="50000"/>
                </a:schemeClr>
              </a:solidFill>
              <a:latin typeface="Arial Narrow" panose="020B0606020202030204" pitchFamily="34" charset="0"/>
            </a:endParaRPr>
          </a:p>
          <a:p>
            <a:endParaRPr lang="en-GB" sz="1100" b="1" dirty="0">
              <a:solidFill>
                <a:schemeClr val="accent2">
                  <a:lumMod val="50000"/>
                </a:schemeClr>
              </a:solidFill>
              <a:latin typeface="Arial Narrow" panose="020B0606020202030204" pitchFamily="34" charset="0"/>
            </a:endParaRPr>
          </a:p>
          <a:p>
            <a:endParaRPr lang="en-GB" sz="1100" b="1" dirty="0">
              <a:solidFill>
                <a:schemeClr val="accent2">
                  <a:lumMod val="50000"/>
                </a:schemeClr>
              </a:solidFill>
              <a:latin typeface="Arial Narrow" panose="020B0606020202030204" pitchFamily="34" charset="0"/>
            </a:endParaRPr>
          </a:p>
          <a:p>
            <a:endParaRPr lang="en-GB" sz="1100" b="1" dirty="0">
              <a:solidFill>
                <a:schemeClr val="accent2">
                  <a:lumMod val="50000"/>
                </a:schemeClr>
              </a:solidFill>
              <a:latin typeface="Arial Narrow" panose="020B0606020202030204" pitchFamily="34" charset="0"/>
            </a:endParaRPr>
          </a:p>
          <a:p>
            <a:r>
              <a:rPr lang="en-GB" sz="1100" b="1" dirty="0">
                <a:solidFill>
                  <a:schemeClr val="accent2">
                    <a:lumMod val="50000"/>
                  </a:schemeClr>
                </a:solidFill>
                <a:latin typeface="Arial Narrow" panose="020B0606020202030204" pitchFamily="34" charset="0"/>
              </a:rPr>
              <a:t>Social Interaction</a:t>
            </a:r>
          </a:p>
          <a:p>
            <a:r>
              <a:rPr lang="en-GB" sz="1100" dirty="0">
                <a:solidFill>
                  <a:schemeClr val="accent2">
                    <a:lumMod val="50000"/>
                  </a:schemeClr>
                </a:solidFill>
                <a:latin typeface="Arial Narrow" panose="020B0606020202030204" pitchFamily="34" charset="0"/>
              </a:rPr>
              <a:t>Individuals with ASD can find social interaction significantly challenging. They are often unaware of the hidden curriculum within socialising and it’s ‘hidden rules’ surrounding relationships. Theorist Peter Vermuelen (2012) discusses the idea of autistic individuals having </a:t>
            </a:r>
            <a:r>
              <a:rPr lang="en-GB" sz="1100" b="1" dirty="0">
                <a:solidFill>
                  <a:schemeClr val="accent2">
                    <a:lumMod val="50000"/>
                  </a:schemeClr>
                </a:solidFill>
                <a:latin typeface="Arial Narrow" panose="020B0606020202030204" pitchFamily="34" charset="0"/>
              </a:rPr>
              <a:t>‘context blindness’</a:t>
            </a:r>
            <a:r>
              <a:rPr lang="en-GB" sz="1100" dirty="0">
                <a:solidFill>
                  <a:schemeClr val="accent2">
                    <a:lumMod val="50000"/>
                  </a:schemeClr>
                </a:solidFill>
                <a:latin typeface="Arial Narrow" panose="020B0606020202030204" pitchFamily="34" charset="0"/>
              </a:rPr>
              <a:t>, explaining how the autistic brain functions with a lack of sensitivity to, and awareness of the context in which things happen. He emphasises that the human brain is incredibly sensitive to context and the lack of contextual sensitivity in the autistic brain can effect how those with ASD understand language and communication, face perception and emotional recognition. Baron-Cohen’s et al. (1985) theory is based on the idea that autism leads to a delay in the development of ‘theory of mind’, meaning that people with autism have difficulty understanding the mental states of others, for instance, their plans, thoughts and point of view. </a:t>
            </a:r>
          </a:p>
        </p:txBody>
      </p:sp>
      <p:graphicFrame>
        <p:nvGraphicFramePr>
          <p:cNvPr id="3" name="Diagram 2">
            <a:extLst>
              <a:ext uri="{FF2B5EF4-FFF2-40B4-BE49-F238E27FC236}">
                <a16:creationId xmlns:a16="http://schemas.microsoft.com/office/drawing/2014/main" id="{A610147A-F057-42D1-B715-5F2D647DFBAE}"/>
              </a:ext>
            </a:extLst>
          </p:cNvPr>
          <p:cNvGraphicFramePr/>
          <p:nvPr>
            <p:extLst>
              <p:ext uri="{D42A27DB-BD31-4B8C-83A1-F6EECF244321}">
                <p14:modId xmlns:p14="http://schemas.microsoft.com/office/powerpoint/2010/main" val="2715892819"/>
              </p:ext>
            </p:extLst>
          </p:nvPr>
        </p:nvGraphicFramePr>
        <p:xfrm>
          <a:off x="4231601" y="1091928"/>
          <a:ext cx="3417056" cy="3264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EE4E8FDF-7171-41CF-8271-56C026C51973}"/>
              </a:ext>
            </a:extLst>
          </p:cNvPr>
          <p:cNvSpPr txBox="1"/>
          <p:nvPr/>
        </p:nvSpPr>
        <p:spPr>
          <a:xfrm>
            <a:off x="8032236" y="1897711"/>
            <a:ext cx="3889335" cy="5101397"/>
          </a:xfrm>
          <a:prstGeom prst="rect">
            <a:avLst/>
          </a:prstGeom>
          <a:noFill/>
        </p:spPr>
        <p:txBody>
          <a:bodyPr wrap="square" rtlCol="0">
            <a:spAutoFit/>
          </a:bodyPr>
          <a:lstStyle/>
          <a:p>
            <a:r>
              <a:rPr lang="en-GB" sz="1150" b="1" dirty="0">
                <a:solidFill>
                  <a:schemeClr val="accent2">
                    <a:lumMod val="50000"/>
                  </a:schemeClr>
                </a:solidFill>
                <a:latin typeface="Arial Narrow" panose="020B0606020202030204" pitchFamily="34" charset="0"/>
              </a:rPr>
              <a:t>Conclusion</a:t>
            </a:r>
          </a:p>
          <a:p>
            <a:r>
              <a:rPr lang="en-GB" sz="1100" dirty="0">
                <a:solidFill>
                  <a:schemeClr val="accent2">
                    <a:lumMod val="50000"/>
                  </a:schemeClr>
                </a:solidFill>
                <a:latin typeface="Arial Narrow" panose="020B0606020202030204" pitchFamily="34" charset="0"/>
              </a:rPr>
              <a:t>To conclude, through exploring the Hidden Curriculum and how it effects learners with ASD, it has become clear how many barriers face ASD individuals within the school environment. Both Vermeulen's and Baron-Cohen’s theoretical perspectives have highlighted that the autistic brain functions with a lack of awareness to context and understanding. As a result, they are less able to recognise and comprehend the feelings of others and therefore, socially interact. The diagram below represents the knock-on effects that an individual with ASD and their families may face with little understanding of societies hidden curriculum. </a:t>
            </a:r>
          </a:p>
          <a:p>
            <a:endParaRPr lang="en-GB" sz="1100" dirty="0">
              <a:solidFill>
                <a:schemeClr val="accent2">
                  <a:lumMod val="50000"/>
                </a:schemeClr>
              </a:solidFill>
              <a:latin typeface="Arial Narrow" panose="020B0606020202030204" pitchFamily="34" charset="0"/>
            </a:endParaRPr>
          </a:p>
          <a:p>
            <a:endParaRPr lang="en-GB" sz="1100" dirty="0">
              <a:solidFill>
                <a:schemeClr val="accent2">
                  <a:lumMod val="50000"/>
                </a:schemeClr>
              </a:solidFill>
              <a:latin typeface="Arial Narrow" panose="020B0606020202030204" pitchFamily="34" charset="0"/>
            </a:endParaRPr>
          </a:p>
          <a:p>
            <a:endParaRPr lang="en-GB" sz="1100" dirty="0">
              <a:solidFill>
                <a:schemeClr val="accent2">
                  <a:lumMod val="50000"/>
                </a:schemeClr>
              </a:solidFill>
              <a:latin typeface="Arial Narrow" panose="020B0606020202030204" pitchFamily="34" charset="0"/>
            </a:endParaRPr>
          </a:p>
          <a:p>
            <a:endParaRPr lang="en-GB" sz="1100" dirty="0">
              <a:solidFill>
                <a:schemeClr val="accent2">
                  <a:lumMod val="50000"/>
                </a:schemeClr>
              </a:solidFill>
              <a:latin typeface="Arial Narrow" panose="020B0606020202030204" pitchFamily="34" charset="0"/>
            </a:endParaRPr>
          </a:p>
          <a:p>
            <a:r>
              <a:rPr lang="en-GB" sz="1100" dirty="0">
                <a:solidFill>
                  <a:schemeClr val="accent2">
                    <a:lumMod val="50000"/>
                  </a:schemeClr>
                </a:solidFill>
                <a:latin typeface="Arial Narrow" panose="020B0606020202030204" pitchFamily="34" charset="0"/>
              </a:rPr>
              <a:t>Therefore, it is imperative that schools foster a system that includes the everyday teaching of the hidden curriculum, helping to break down the barriers between an autistic person’s ‘own world’ and their ‘shared world.’</a:t>
            </a:r>
          </a:p>
          <a:p>
            <a:r>
              <a:rPr lang="en-GB" sz="800" dirty="0">
                <a:solidFill>
                  <a:schemeClr val="accent2">
                    <a:lumMod val="50000"/>
                  </a:schemeClr>
                </a:solidFill>
                <a:latin typeface="Arial Narrow" panose="020B0606020202030204" pitchFamily="34" charset="0"/>
              </a:rPr>
              <a:t> </a:t>
            </a:r>
          </a:p>
          <a:p>
            <a:r>
              <a:rPr lang="en-GB" sz="1100" b="1" dirty="0">
                <a:solidFill>
                  <a:schemeClr val="accent2">
                    <a:lumMod val="50000"/>
                  </a:schemeClr>
                </a:solidFill>
                <a:latin typeface="Arial Narrow" panose="020B0606020202030204" pitchFamily="34" charset="0"/>
              </a:rPr>
              <a:t>Moving Forward</a:t>
            </a:r>
          </a:p>
          <a:p>
            <a:r>
              <a:rPr lang="en-GB" sz="1100" dirty="0">
                <a:solidFill>
                  <a:schemeClr val="accent2">
                    <a:lumMod val="50000"/>
                  </a:schemeClr>
                </a:solidFill>
                <a:latin typeface="Arial Narrow" panose="020B0606020202030204" pitchFamily="34" charset="0"/>
              </a:rPr>
              <a:t>Donaldson’s ‘Successful Futures’ (2015), sets out a curriculum in which health and well-being is directly linked with a learners ability to successfully engage in education. He sees the development of social interaction being key to a learners success. James (2018) believes that in order for the hidden curriculum to be taught, schools and organisations must do the following four things:</a:t>
            </a:r>
          </a:p>
          <a:p>
            <a:pPr marL="171450" indent="-1714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Character education</a:t>
            </a:r>
          </a:p>
          <a:p>
            <a:pPr marL="171450" indent="-1714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Start with an endpoint</a:t>
            </a:r>
          </a:p>
          <a:p>
            <a:pPr marL="171450" indent="-1714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Make it fun</a:t>
            </a:r>
          </a:p>
          <a:p>
            <a:pPr marL="171450" indent="-1714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Make it personal            </a:t>
            </a:r>
            <a:endParaRPr lang="en-GB" sz="1100" dirty="0">
              <a:solidFill>
                <a:schemeClr val="accent1">
                  <a:lumMod val="50000"/>
                </a:schemeClr>
              </a:solidFill>
              <a:latin typeface="Arial Narrow" panose="020B0606020202030204" pitchFamily="34" charset="0"/>
            </a:endParaRPr>
          </a:p>
        </p:txBody>
      </p:sp>
      <p:graphicFrame>
        <p:nvGraphicFramePr>
          <p:cNvPr id="8" name="Diagram 7">
            <a:extLst>
              <a:ext uri="{FF2B5EF4-FFF2-40B4-BE49-F238E27FC236}">
                <a16:creationId xmlns:a16="http://schemas.microsoft.com/office/drawing/2014/main" id="{8E4AFDF8-9882-4969-B419-6362E8E8BE92}"/>
              </a:ext>
            </a:extLst>
          </p:cNvPr>
          <p:cNvGraphicFramePr/>
          <p:nvPr>
            <p:extLst>
              <p:ext uri="{D42A27DB-BD31-4B8C-83A1-F6EECF244321}">
                <p14:modId xmlns:p14="http://schemas.microsoft.com/office/powerpoint/2010/main" val="1127451569"/>
              </p:ext>
            </p:extLst>
          </p:nvPr>
        </p:nvGraphicFramePr>
        <p:xfrm>
          <a:off x="8086061" y="3648371"/>
          <a:ext cx="3992405" cy="61516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TextBox 4">
            <a:extLst>
              <a:ext uri="{FF2B5EF4-FFF2-40B4-BE49-F238E27FC236}">
                <a16:creationId xmlns:a16="http://schemas.microsoft.com/office/drawing/2014/main" id="{1F059A11-89DA-46A6-AB45-3503C03BE0FD}"/>
              </a:ext>
            </a:extLst>
          </p:cNvPr>
          <p:cNvSpPr txBox="1"/>
          <p:nvPr/>
        </p:nvSpPr>
        <p:spPr>
          <a:xfrm>
            <a:off x="9541565" y="3691748"/>
            <a:ext cx="184731" cy="369332"/>
          </a:xfrm>
          <a:prstGeom prst="rect">
            <a:avLst/>
          </a:prstGeom>
          <a:noFill/>
        </p:spPr>
        <p:txBody>
          <a:bodyPr wrap="none" rtlCol="0">
            <a:spAutoFit/>
          </a:bodyPr>
          <a:lstStyle/>
          <a:p>
            <a:endParaRPr lang="en-GB" dirty="0"/>
          </a:p>
        </p:txBody>
      </p:sp>
      <p:graphicFrame>
        <p:nvGraphicFramePr>
          <p:cNvPr id="10" name="Table 9">
            <a:extLst>
              <a:ext uri="{FF2B5EF4-FFF2-40B4-BE49-F238E27FC236}">
                <a16:creationId xmlns:a16="http://schemas.microsoft.com/office/drawing/2014/main" id="{31011CBC-1B1F-442C-A17F-778A2D223444}"/>
              </a:ext>
            </a:extLst>
          </p:cNvPr>
          <p:cNvGraphicFramePr>
            <a:graphicFrameLocks noGrp="1"/>
          </p:cNvGraphicFramePr>
          <p:nvPr>
            <p:extLst>
              <p:ext uri="{D42A27DB-BD31-4B8C-83A1-F6EECF244321}">
                <p14:modId xmlns:p14="http://schemas.microsoft.com/office/powerpoint/2010/main" val="1116426565"/>
              </p:ext>
            </p:extLst>
          </p:nvPr>
        </p:nvGraphicFramePr>
        <p:xfrm>
          <a:off x="8086061" y="545069"/>
          <a:ext cx="3889334" cy="1330953"/>
        </p:xfrm>
        <a:graphic>
          <a:graphicData uri="http://schemas.openxmlformats.org/drawingml/2006/table">
            <a:tbl>
              <a:tblPr firstRow="1" bandRow="1">
                <a:tableStyleId>{5C22544A-7EE6-4342-B048-85BDC9FD1C3A}</a:tableStyleId>
              </a:tblPr>
              <a:tblGrid>
                <a:gridCol w="1944667">
                  <a:extLst>
                    <a:ext uri="{9D8B030D-6E8A-4147-A177-3AD203B41FA5}">
                      <a16:colId xmlns:a16="http://schemas.microsoft.com/office/drawing/2014/main" val="1865521215"/>
                    </a:ext>
                  </a:extLst>
                </a:gridCol>
                <a:gridCol w="1944667">
                  <a:extLst>
                    <a:ext uri="{9D8B030D-6E8A-4147-A177-3AD203B41FA5}">
                      <a16:colId xmlns:a16="http://schemas.microsoft.com/office/drawing/2014/main" val="2719244498"/>
                    </a:ext>
                  </a:extLst>
                </a:gridCol>
              </a:tblGrid>
              <a:tr h="294633">
                <a:tc>
                  <a:txBody>
                    <a:bodyPr/>
                    <a:lstStyle/>
                    <a:p>
                      <a:r>
                        <a:rPr lang="en-GB" sz="1100" b="1" dirty="0">
                          <a:latin typeface="Arial Narrow" panose="020B0606020202030204" pitchFamily="34" charset="0"/>
                        </a:rPr>
                        <a:t>An autistic persons </a:t>
                      </a:r>
                      <a:r>
                        <a:rPr lang="en-GB" sz="1100" b="1" u="sng" dirty="0">
                          <a:latin typeface="Arial Narrow" panose="020B0606020202030204" pitchFamily="34" charset="0"/>
                        </a:rPr>
                        <a:t>own world </a:t>
                      </a:r>
                    </a:p>
                  </a:txBody>
                  <a:tcPr/>
                </a:tc>
                <a:tc>
                  <a:txBody>
                    <a:bodyPr/>
                    <a:lstStyle/>
                    <a:p>
                      <a:r>
                        <a:rPr lang="en-GB" sz="1100" b="1" u="sng" dirty="0">
                          <a:latin typeface="Arial Narrow" panose="020B0606020202030204" pitchFamily="34" charset="0"/>
                        </a:rPr>
                        <a:t>Shared world/</a:t>
                      </a:r>
                      <a:r>
                        <a:rPr lang="en-GB" sz="1100" b="1" dirty="0">
                          <a:latin typeface="Arial Narrow" panose="020B0606020202030204" pitchFamily="34" charset="0"/>
                        </a:rPr>
                        <a:t>hidden curriculum</a:t>
                      </a:r>
                    </a:p>
                  </a:txBody>
                  <a:tcPr/>
                </a:tc>
                <a:extLst>
                  <a:ext uri="{0D108BD9-81ED-4DB2-BD59-A6C34878D82A}">
                    <a16:rowId xmlns:a16="http://schemas.microsoft.com/office/drawing/2014/main" val="1622370036"/>
                  </a:ext>
                </a:extLst>
              </a:tr>
              <a:tr h="250562">
                <a:tc>
                  <a:txBody>
                    <a:bodyPr/>
                    <a:lstStyle/>
                    <a:p>
                      <a:r>
                        <a:rPr lang="en-GB" sz="1100" dirty="0">
                          <a:solidFill>
                            <a:schemeClr val="accent1">
                              <a:lumMod val="50000"/>
                            </a:schemeClr>
                          </a:solidFill>
                          <a:latin typeface="Arial Narrow" panose="020B0606020202030204" pitchFamily="34" charset="0"/>
                        </a:rPr>
                        <a:t>Simply and clear</a:t>
                      </a:r>
                    </a:p>
                  </a:txBody>
                  <a:tcPr/>
                </a:tc>
                <a:tc>
                  <a:txBody>
                    <a:bodyPr/>
                    <a:lstStyle/>
                    <a:p>
                      <a:r>
                        <a:rPr lang="en-GB" sz="1100" dirty="0">
                          <a:solidFill>
                            <a:schemeClr val="accent1">
                              <a:lumMod val="50000"/>
                            </a:schemeClr>
                          </a:solidFill>
                          <a:latin typeface="Arial Narrow" panose="020B0606020202030204" pitchFamily="34" charset="0"/>
                        </a:rPr>
                        <a:t>Many social complexities </a:t>
                      </a:r>
                    </a:p>
                  </a:txBody>
                  <a:tcPr/>
                </a:tc>
                <a:extLst>
                  <a:ext uri="{0D108BD9-81ED-4DB2-BD59-A6C34878D82A}">
                    <a16:rowId xmlns:a16="http://schemas.microsoft.com/office/drawing/2014/main" val="556708502"/>
                  </a:ext>
                </a:extLst>
              </a:tr>
              <a:tr h="250562">
                <a:tc>
                  <a:txBody>
                    <a:bodyPr/>
                    <a:lstStyle/>
                    <a:p>
                      <a:r>
                        <a:rPr lang="en-GB" sz="1100" dirty="0">
                          <a:solidFill>
                            <a:schemeClr val="accent1">
                              <a:lumMod val="50000"/>
                            </a:schemeClr>
                          </a:solidFill>
                          <a:latin typeface="Arial Narrow" panose="020B0606020202030204" pitchFamily="34" charset="0"/>
                        </a:rPr>
                        <a:t>Safe</a:t>
                      </a:r>
                    </a:p>
                  </a:txBody>
                  <a:tcPr/>
                </a:tc>
                <a:tc>
                  <a:txBody>
                    <a:bodyPr/>
                    <a:lstStyle/>
                    <a:p>
                      <a:r>
                        <a:rPr lang="en-GB" sz="1100" dirty="0">
                          <a:solidFill>
                            <a:schemeClr val="accent1">
                              <a:lumMod val="50000"/>
                            </a:schemeClr>
                          </a:solidFill>
                          <a:latin typeface="Arial Narrow" panose="020B0606020202030204" pitchFamily="34" charset="0"/>
                        </a:rPr>
                        <a:t>Threats</a:t>
                      </a:r>
                    </a:p>
                  </a:txBody>
                  <a:tcPr/>
                </a:tc>
                <a:extLst>
                  <a:ext uri="{0D108BD9-81ED-4DB2-BD59-A6C34878D82A}">
                    <a16:rowId xmlns:a16="http://schemas.microsoft.com/office/drawing/2014/main" val="3863289193"/>
                  </a:ext>
                </a:extLst>
              </a:tr>
              <a:tr h="250562">
                <a:tc>
                  <a:txBody>
                    <a:bodyPr/>
                    <a:lstStyle/>
                    <a:p>
                      <a:r>
                        <a:rPr lang="en-GB" sz="1100" dirty="0">
                          <a:solidFill>
                            <a:schemeClr val="accent1">
                              <a:lumMod val="50000"/>
                            </a:schemeClr>
                          </a:solidFill>
                          <a:latin typeface="Arial Narrow" panose="020B0606020202030204" pitchFamily="34" charset="0"/>
                        </a:rPr>
                        <a:t>Predictable</a:t>
                      </a:r>
                    </a:p>
                  </a:txBody>
                  <a:tcPr/>
                </a:tc>
                <a:tc>
                  <a:txBody>
                    <a:bodyPr/>
                    <a:lstStyle/>
                    <a:p>
                      <a:r>
                        <a:rPr lang="en-GB" sz="1100" dirty="0">
                          <a:solidFill>
                            <a:schemeClr val="accent1">
                              <a:lumMod val="50000"/>
                            </a:schemeClr>
                          </a:solidFill>
                          <a:latin typeface="Arial Narrow" panose="020B0606020202030204" pitchFamily="34" charset="0"/>
                        </a:rPr>
                        <a:t>Unpredictable</a:t>
                      </a:r>
                    </a:p>
                  </a:txBody>
                  <a:tcPr/>
                </a:tc>
                <a:extLst>
                  <a:ext uri="{0D108BD9-81ED-4DB2-BD59-A6C34878D82A}">
                    <a16:rowId xmlns:a16="http://schemas.microsoft.com/office/drawing/2014/main" val="2132145506"/>
                  </a:ext>
                </a:extLst>
              </a:tr>
              <a:tr h="250562">
                <a:tc>
                  <a:txBody>
                    <a:bodyPr/>
                    <a:lstStyle/>
                    <a:p>
                      <a:r>
                        <a:rPr lang="en-GB" sz="1100" dirty="0">
                          <a:solidFill>
                            <a:schemeClr val="accent1">
                              <a:lumMod val="50000"/>
                            </a:schemeClr>
                          </a:solidFill>
                          <a:latin typeface="Arial Narrow" panose="020B0606020202030204" pitchFamily="34" charset="0"/>
                        </a:rPr>
                        <a:t>No barriers or incapability</a:t>
                      </a:r>
                    </a:p>
                  </a:txBody>
                  <a:tcPr/>
                </a:tc>
                <a:tc>
                  <a:txBody>
                    <a:bodyPr/>
                    <a:lstStyle/>
                    <a:p>
                      <a:r>
                        <a:rPr lang="en-GB" sz="1100" dirty="0">
                          <a:solidFill>
                            <a:schemeClr val="accent1">
                              <a:lumMod val="50000"/>
                            </a:schemeClr>
                          </a:solidFill>
                          <a:latin typeface="Arial Narrow" panose="020B0606020202030204" pitchFamily="34" charset="0"/>
                        </a:rPr>
                        <a:t>More dependent on others</a:t>
                      </a:r>
                    </a:p>
                  </a:txBody>
                  <a:tcPr/>
                </a:tc>
                <a:extLst>
                  <a:ext uri="{0D108BD9-81ED-4DB2-BD59-A6C34878D82A}">
                    <a16:rowId xmlns:a16="http://schemas.microsoft.com/office/drawing/2014/main" val="2157856587"/>
                  </a:ext>
                </a:extLst>
              </a:tr>
            </a:tbl>
          </a:graphicData>
        </a:graphic>
      </p:graphicFrame>
      <p:sp>
        <p:nvSpPr>
          <p:cNvPr id="11" name="TextBox 10">
            <a:extLst>
              <a:ext uri="{FF2B5EF4-FFF2-40B4-BE49-F238E27FC236}">
                <a16:creationId xmlns:a16="http://schemas.microsoft.com/office/drawing/2014/main" id="{E1C40FC3-F2C7-4F2E-8AC7-8A6C97C0634A}"/>
              </a:ext>
            </a:extLst>
          </p:cNvPr>
          <p:cNvSpPr txBox="1"/>
          <p:nvPr/>
        </p:nvSpPr>
        <p:spPr>
          <a:xfrm>
            <a:off x="11049748" y="1284075"/>
            <a:ext cx="1082543" cy="261610"/>
          </a:xfrm>
          <a:prstGeom prst="rect">
            <a:avLst/>
          </a:prstGeom>
          <a:noFill/>
        </p:spPr>
        <p:txBody>
          <a:bodyPr wrap="square" rtlCol="0">
            <a:spAutoFit/>
          </a:bodyPr>
          <a:lstStyle/>
          <a:p>
            <a:r>
              <a:rPr lang="en-GB" sz="1100" dirty="0">
                <a:solidFill>
                  <a:schemeClr val="accent2">
                    <a:lumMod val="50000"/>
                  </a:schemeClr>
                </a:solidFill>
                <a:latin typeface="Arial Narrow" panose="020B0606020202030204" pitchFamily="34" charset="0"/>
              </a:rPr>
              <a:t>(Bennie, 2010)</a:t>
            </a:r>
          </a:p>
        </p:txBody>
      </p:sp>
      <p:pic>
        <p:nvPicPr>
          <p:cNvPr id="12" name="Picture 11">
            <a:extLst>
              <a:ext uri="{FF2B5EF4-FFF2-40B4-BE49-F238E27FC236}">
                <a16:creationId xmlns:a16="http://schemas.microsoft.com/office/drawing/2014/main" id="{85F2F601-7C97-45B9-9FD0-2B42740757DA}"/>
              </a:ext>
            </a:extLst>
          </p:cNvPr>
          <p:cNvPicPr>
            <a:picLocks noChangeAspect="1"/>
          </p:cNvPicPr>
          <p:nvPr/>
        </p:nvPicPr>
        <p:blipFill>
          <a:blip r:embed="rId12"/>
          <a:stretch>
            <a:fillRect/>
          </a:stretch>
        </p:blipFill>
        <p:spPr>
          <a:xfrm>
            <a:off x="6857465" y="859802"/>
            <a:ext cx="1071700" cy="814492"/>
          </a:xfrm>
          <a:prstGeom prst="rect">
            <a:avLst/>
          </a:prstGeom>
        </p:spPr>
      </p:pic>
      <p:cxnSp>
        <p:nvCxnSpPr>
          <p:cNvPr id="14" name="Straight Arrow Connector 13">
            <a:extLst>
              <a:ext uri="{FF2B5EF4-FFF2-40B4-BE49-F238E27FC236}">
                <a16:creationId xmlns:a16="http://schemas.microsoft.com/office/drawing/2014/main" id="{185FC810-EA17-4DB2-8692-BA4B34E2C35F}"/>
              </a:ext>
            </a:extLst>
          </p:cNvPr>
          <p:cNvCxnSpPr>
            <a:endCxn id="12" idx="1"/>
          </p:cNvCxnSpPr>
          <p:nvPr/>
        </p:nvCxnSpPr>
        <p:spPr>
          <a:xfrm flipV="1">
            <a:off x="6321286" y="1267048"/>
            <a:ext cx="536179" cy="289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9F0094C5-03DF-46F4-9C80-89308436208E}"/>
              </a:ext>
            </a:extLst>
          </p:cNvPr>
          <p:cNvSpPr txBox="1"/>
          <p:nvPr/>
        </p:nvSpPr>
        <p:spPr>
          <a:xfrm>
            <a:off x="7014361" y="1505205"/>
            <a:ext cx="1071700" cy="261610"/>
          </a:xfrm>
          <a:prstGeom prst="rect">
            <a:avLst/>
          </a:prstGeom>
          <a:noFill/>
        </p:spPr>
        <p:txBody>
          <a:bodyPr wrap="square" rtlCol="0">
            <a:spAutoFit/>
          </a:bodyPr>
          <a:lstStyle/>
          <a:p>
            <a:r>
              <a:rPr lang="en-GB" sz="1100" dirty="0">
                <a:solidFill>
                  <a:schemeClr val="accent2">
                    <a:lumMod val="50000"/>
                  </a:schemeClr>
                </a:solidFill>
                <a:latin typeface="Arial Narrow" panose="020B0606020202030204" pitchFamily="34" charset="0"/>
              </a:rPr>
              <a:t>(Rossetti</a:t>
            </a:r>
            <a:r>
              <a:rPr lang="en-GB" sz="1100" dirty="0">
                <a:latin typeface="Arial Narrow" panose="020B0606020202030204" pitchFamily="34" charset="0"/>
              </a:rPr>
              <a:t>)</a:t>
            </a:r>
          </a:p>
        </p:txBody>
      </p:sp>
      <p:pic>
        <p:nvPicPr>
          <p:cNvPr id="16" name="Picture 15">
            <a:extLst>
              <a:ext uri="{FF2B5EF4-FFF2-40B4-BE49-F238E27FC236}">
                <a16:creationId xmlns:a16="http://schemas.microsoft.com/office/drawing/2014/main" id="{AAA77947-C1AF-42B6-95A9-6EA3963709E1}"/>
              </a:ext>
            </a:extLst>
          </p:cNvPr>
          <p:cNvPicPr>
            <a:picLocks noChangeAspect="1"/>
          </p:cNvPicPr>
          <p:nvPr/>
        </p:nvPicPr>
        <p:blipFill>
          <a:blip r:embed="rId13"/>
          <a:stretch>
            <a:fillRect/>
          </a:stretch>
        </p:blipFill>
        <p:spPr>
          <a:xfrm>
            <a:off x="1926163" y="2801330"/>
            <a:ext cx="1657566" cy="1259750"/>
          </a:xfrm>
          <a:prstGeom prst="rect">
            <a:avLst/>
          </a:prstGeom>
        </p:spPr>
      </p:pic>
      <p:sp>
        <p:nvSpPr>
          <p:cNvPr id="20" name="Arrow: Curved Left 19">
            <a:extLst>
              <a:ext uri="{FF2B5EF4-FFF2-40B4-BE49-F238E27FC236}">
                <a16:creationId xmlns:a16="http://schemas.microsoft.com/office/drawing/2014/main" id="{2195D374-FDB5-4E90-8FD9-A2C9F5B653F2}"/>
              </a:ext>
            </a:extLst>
          </p:cNvPr>
          <p:cNvSpPr/>
          <p:nvPr/>
        </p:nvSpPr>
        <p:spPr>
          <a:xfrm>
            <a:off x="3606045" y="5102088"/>
            <a:ext cx="456105" cy="1061810"/>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TextBox 20">
            <a:extLst>
              <a:ext uri="{FF2B5EF4-FFF2-40B4-BE49-F238E27FC236}">
                <a16:creationId xmlns:a16="http://schemas.microsoft.com/office/drawing/2014/main" id="{A6794E8C-2704-473A-9E2D-590726194ADE}"/>
              </a:ext>
            </a:extLst>
          </p:cNvPr>
          <p:cNvSpPr txBox="1"/>
          <p:nvPr/>
        </p:nvSpPr>
        <p:spPr>
          <a:xfrm>
            <a:off x="1352521" y="3799470"/>
            <a:ext cx="1113183" cy="261610"/>
          </a:xfrm>
          <a:prstGeom prst="rect">
            <a:avLst/>
          </a:prstGeom>
          <a:noFill/>
        </p:spPr>
        <p:txBody>
          <a:bodyPr wrap="square" rtlCol="0">
            <a:spAutoFit/>
          </a:bodyPr>
          <a:lstStyle/>
          <a:p>
            <a:r>
              <a:rPr lang="en-GB" sz="1100" dirty="0">
                <a:solidFill>
                  <a:schemeClr val="accent2">
                    <a:lumMod val="50000"/>
                  </a:schemeClr>
                </a:solidFill>
                <a:latin typeface="Arial Narrow" panose="020B0606020202030204" pitchFamily="34" charset="0"/>
              </a:rPr>
              <a:t>(Rossetti, 2018)</a:t>
            </a:r>
          </a:p>
        </p:txBody>
      </p:sp>
    </p:spTree>
    <p:extLst>
      <p:ext uri="{BB962C8B-B14F-4D97-AF65-F5344CB8AC3E}">
        <p14:creationId xmlns:p14="http://schemas.microsoft.com/office/powerpoint/2010/main" val="2791414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599"/>
            <a:ext cx="10837332" cy="714703"/>
          </a:xfrm>
        </p:spPr>
        <p:txBody>
          <a:bodyPr>
            <a:normAutofit fontScale="90000"/>
          </a:bodyPr>
          <a:lstStyle/>
          <a:p>
            <a:r>
              <a:rPr lang="en-GB" dirty="0"/>
              <a:t>References      </a:t>
            </a:r>
            <a:r>
              <a:rPr lang="en-GB" dirty="0">
                <a:solidFill>
                  <a:schemeClr val="accent2">
                    <a:lumMod val="50000"/>
                  </a:schemeClr>
                </a:solidFill>
              </a:rPr>
              <a:t>SJIE6001 - 1502678 - Ruby Armstrong Twigg</a:t>
            </a:r>
          </a:p>
        </p:txBody>
      </p:sp>
      <p:sp>
        <p:nvSpPr>
          <p:cNvPr id="3" name="Content Placeholder 2"/>
          <p:cNvSpPr>
            <a:spLocks noGrp="1"/>
          </p:cNvSpPr>
          <p:nvPr>
            <p:ph idx="1"/>
          </p:nvPr>
        </p:nvSpPr>
        <p:spPr>
          <a:xfrm>
            <a:off x="677334" y="1324302"/>
            <a:ext cx="8596668" cy="5381298"/>
          </a:xfrm>
        </p:spPr>
        <p:txBody>
          <a:bodyPr>
            <a:normAutofit fontScale="77500" lnSpcReduction="20000"/>
          </a:bodyPr>
          <a:lstStyle/>
          <a:p>
            <a:pPr marL="0" indent="0">
              <a:buNone/>
            </a:pPr>
            <a:r>
              <a:rPr lang="en-GB" sz="1400" dirty="0">
                <a:solidFill>
                  <a:schemeClr val="accent2">
                    <a:lumMod val="50000"/>
                  </a:schemeClr>
                </a:solidFill>
              </a:rPr>
              <a:t>Baron-Cohen, S., Leslie, A. M. and Frith, U. (1985, p37-46). </a:t>
            </a:r>
            <a:r>
              <a:rPr lang="en-GB" sz="1400" i="1" dirty="0">
                <a:solidFill>
                  <a:schemeClr val="accent2">
                    <a:lumMod val="50000"/>
                  </a:schemeClr>
                </a:solidFill>
              </a:rPr>
              <a:t>Does the autistic child have 'theory of mind’?</a:t>
            </a:r>
            <a:r>
              <a:rPr lang="en-GB" sz="1400" dirty="0">
                <a:solidFill>
                  <a:schemeClr val="accent2">
                    <a:lumMod val="50000"/>
                  </a:schemeClr>
                </a:solidFill>
              </a:rPr>
              <a:t> London: MRC Cognitive Development Unit.</a:t>
            </a:r>
          </a:p>
          <a:p>
            <a:pPr marL="0" indent="0">
              <a:buNone/>
            </a:pPr>
            <a:r>
              <a:rPr lang="en-GB" sz="1400" dirty="0">
                <a:solidFill>
                  <a:schemeClr val="accent2">
                    <a:lumMod val="50000"/>
                  </a:schemeClr>
                </a:solidFill>
              </a:rPr>
              <a:t>Bennie, M. (2010). Autism and Vulnerability. </a:t>
            </a:r>
            <a:r>
              <a:rPr lang="en-GB" sz="1400" dirty="0">
                <a:solidFill>
                  <a:schemeClr val="accent2">
                    <a:lumMod val="50000"/>
                  </a:schemeClr>
                </a:solidFill>
                <a:hlinkClick r:id="rId2">
                  <a:extLst>
                    <a:ext uri="{A12FA001-AC4F-418D-AE19-62706E023703}">
                      <ahyp:hlinkClr xmlns:ahyp="http://schemas.microsoft.com/office/drawing/2018/hyperlinkcolor" val="tx"/>
                    </a:ext>
                  </a:extLst>
                </a:hlinkClick>
              </a:rPr>
              <a:t>https://autismawarenesscentre.com/autism-and-vulnerability/</a:t>
            </a:r>
            <a:r>
              <a:rPr lang="en-GB" sz="1400" dirty="0">
                <a:solidFill>
                  <a:schemeClr val="accent2">
                    <a:lumMod val="50000"/>
                  </a:schemeClr>
                </a:solidFill>
              </a:rPr>
              <a:t> (Accessed: 25th November 2018). </a:t>
            </a:r>
          </a:p>
          <a:p>
            <a:pPr marL="0" indent="0">
              <a:buNone/>
            </a:pPr>
            <a:r>
              <a:rPr lang="en-GB" sz="1400" dirty="0">
                <a:solidFill>
                  <a:schemeClr val="accent2">
                    <a:lumMod val="50000"/>
                  </a:schemeClr>
                </a:solidFill>
              </a:rPr>
              <a:t>Donaldson, G. (2015, pp45, 54). </a:t>
            </a:r>
            <a:r>
              <a:rPr lang="en-GB" sz="1400" i="1" dirty="0">
                <a:solidFill>
                  <a:schemeClr val="accent2">
                    <a:lumMod val="50000"/>
                  </a:schemeClr>
                </a:solidFill>
              </a:rPr>
              <a:t>Successful Futures: Independent review of curriculum and assessment arrangements in Wales. </a:t>
            </a:r>
            <a:r>
              <a:rPr lang="en-GB" sz="1400" dirty="0">
                <a:solidFill>
                  <a:schemeClr val="accent2">
                    <a:lumMod val="50000"/>
                  </a:schemeClr>
                </a:solidFill>
              </a:rPr>
              <a:t>Caerdydd: Llywodraeth Cenedlaethol Cymru.</a:t>
            </a:r>
          </a:p>
          <a:p>
            <a:pPr marL="0" indent="0">
              <a:buNone/>
            </a:pPr>
            <a:r>
              <a:rPr lang="en-GB" sz="1400" dirty="0">
                <a:solidFill>
                  <a:schemeClr val="accent2">
                    <a:lumMod val="50000"/>
                  </a:schemeClr>
                </a:solidFill>
              </a:rPr>
              <a:t>Endow, J. (2010). </a:t>
            </a:r>
            <a:r>
              <a:rPr lang="en-GB" sz="1400" i="1" dirty="0">
                <a:solidFill>
                  <a:schemeClr val="accent2">
                    <a:lumMod val="50000"/>
                  </a:schemeClr>
                </a:solidFill>
              </a:rPr>
              <a:t>2011 Hidden Curriculum One-A-Day Calendar for Older Adolescents and Adults. </a:t>
            </a:r>
            <a:r>
              <a:rPr lang="en-GB" sz="1400" dirty="0">
                <a:solidFill>
                  <a:schemeClr val="accent2">
                    <a:lumMod val="50000"/>
                  </a:schemeClr>
                </a:solidFill>
              </a:rPr>
              <a:t>Shawnee Mission, Kan: Autism Asperger Publishing Company.</a:t>
            </a:r>
          </a:p>
          <a:p>
            <a:pPr marL="0" indent="0">
              <a:buNone/>
            </a:pPr>
            <a:r>
              <a:rPr lang="en-GB" sz="1400" dirty="0">
                <a:solidFill>
                  <a:schemeClr val="accent2">
                    <a:lumMod val="50000"/>
                  </a:schemeClr>
                </a:solidFill>
              </a:rPr>
              <a:t>James, D. (2018). Why you need to know about the ‘hidden curriculum’, and how to teach it. </a:t>
            </a:r>
            <a:r>
              <a:rPr lang="en-GB" sz="1400" dirty="0">
                <a:solidFill>
                  <a:schemeClr val="accent2">
                    <a:lumMod val="50000"/>
                  </a:schemeClr>
                </a:solidFill>
                <a:hlinkClick r:id="rId3">
                  <a:extLst>
                    <a:ext uri="{A12FA001-AC4F-418D-AE19-62706E023703}">
                      <ahyp:hlinkClr xmlns:ahyp="http://schemas.microsoft.com/office/drawing/2018/hyperlinkcolor" val="tx"/>
                    </a:ext>
                  </a:extLst>
                </a:hlinkClick>
              </a:rPr>
              <a:t>https://www.tes.com/news/why-you-need-know-about-hidden-curriculum-and-how-teach-it-sponsored-article</a:t>
            </a:r>
            <a:r>
              <a:rPr lang="en-GB" sz="1400" dirty="0">
                <a:solidFill>
                  <a:schemeClr val="accent2">
                    <a:lumMod val="50000"/>
                  </a:schemeClr>
                </a:solidFill>
              </a:rPr>
              <a:t> (Accessed: 1</a:t>
            </a:r>
            <a:r>
              <a:rPr lang="en-GB" sz="1400" baseline="30000" dirty="0">
                <a:solidFill>
                  <a:schemeClr val="accent2">
                    <a:lumMod val="50000"/>
                  </a:schemeClr>
                </a:solidFill>
              </a:rPr>
              <a:t>st</a:t>
            </a:r>
            <a:r>
              <a:rPr lang="en-GB" sz="1400" dirty="0">
                <a:solidFill>
                  <a:schemeClr val="accent2">
                    <a:lumMod val="50000"/>
                  </a:schemeClr>
                </a:solidFill>
              </a:rPr>
              <a:t> December 2018). </a:t>
            </a:r>
          </a:p>
          <a:p>
            <a:pPr marL="0" indent="0">
              <a:buNone/>
            </a:pPr>
            <a:r>
              <a:rPr lang="en-GB" sz="1400" dirty="0">
                <a:solidFill>
                  <a:schemeClr val="accent2">
                    <a:lumMod val="50000"/>
                  </a:schemeClr>
                </a:solidFill>
              </a:rPr>
              <a:t>Myles, B.S., Trautman, M.L. &amp; Schelvan, R.S. (2004).</a:t>
            </a:r>
            <a:r>
              <a:rPr lang="en-GB" sz="1400" i="1" dirty="0">
                <a:solidFill>
                  <a:schemeClr val="accent2">
                    <a:lumMod val="50000"/>
                  </a:schemeClr>
                </a:solidFill>
              </a:rPr>
              <a:t> The Hidden Curriculum: Practical Solutions for Understanding Unstated Rules in Social Situations</a:t>
            </a:r>
            <a:r>
              <a:rPr lang="en-GB" sz="1400" dirty="0">
                <a:solidFill>
                  <a:schemeClr val="accent2">
                    <a:lumMod val="50000"/>
                  </a:schemeClr>
                </a:solidFill>
              </a:rPr>
              <a:t>. Shawnee Mission, Kan: Autism Asperger Publishing Company</a:t>
            </a:r>
          </a:p>
          <a:p>
            <a:pPr marL="0" indent="0">
              <a:buNone/>
            </a:pPr>
            <a:r>
              <a:rPr lang="en-GB" sz="1400" dirty="0">
                <a:solidFill>
                  <a:schemeClr val="accent2">
                    <a:lumMod val="50000"/>
                  </a:schemeClr>
                </a:solidFill>
              </a:rPr>
              <a:t>Green, H., McGinnity, A,. Meltzer, H., Ford, T. and Goodman, R. (2005). </a:t>
            </a:r>
            <a:r>
              <a:rPr lang="en-GB" sz="1400" i="1" dirty="0">
                <a:solidFill>
                  <a:schemeClr val="accent2">
                    <a:lumMod val="50000"/>
                  </a:schemeClr>
                </a:solidFill>
              </a:rPr>
              <a:t>Mental health of children and young people in Great Britain.</a:t>
            </a:r>
            <a:r>
              <a:rPr lang="en-GB" sz="1400" dirty="0">
                <a:solidFill>
                  <a:schemeClr val="accent2">
                    <a:lumMod val="50000"/>
                  </a:schemeClr>
                </a:solidFill>
              </a:rPr>
              <a:t> London: Palgrave Macmillan</a:t>
            </a:r>
          </a:p>
          <a:p>
            <a:pPr marL="0" indent="0">
              <a:buNone/>
            </a:pPr>
            <a:r>
              <a:rPr lang="en-GB" sz="1400" dirty="0">
                <a:solidFill>
                  <a:schemeClr val="accent2">
                    <a:lumMod val="50000"/>
                  </a:schemeClr>
                </a:solidFill>
              </a:rPr>
              <a:t>Rosenblatt, M. (2008, p3). </a:t>
            </a:r>
            <a:r>
              <a:rPr lang="en-GB" sz="1400" i="1" dirty="0">
                <a:solidFill>
                  <a:schemeClr val="accent2">
                    <a:lumMod val="50000"/>
                  </a:schemeClr>
                </a:solidFill>
              </a:rPr>
              <a:t>I Exist: the message from adults with autism in England. </a:t>
            </a:r>
            <a:r>
              <a:rPr lang="en-GB" sz="1400" dirty="0">
                <a:solidFill>
                  <a:schemeClr val="accent2">
                    <a:lumMod val="50000"/>
                  </a:schemeClr>
                </a:solidFill>
              </a:rPr>
              <a:t>London: The National Autistic Society.</a:t>
            </a:r>
          </a:p>
          <a:p>
            <a:pPr marL="0" indent="0">
              <a:buNone/>
            </a:pPr>
            <a:r>
              <a:rPr lang="en-GB" sz="1400" dirty="0">
                <a:solidFill>
                  <a:schemeClr val="accent2">
                    <a:lumMod val="50000"/>
                  </a:schemeClr>
                </a:solidFill>
              </a:rPr>
              <a:t>Rossetti, R. (2018). Autism in Females. </a:t>
            </a:r>
            <a:r>
              <a:rPr lang="en-GB" sz="1400" dirty="0">
                <a:solidFill>
                  <a:schemeClr val="accent2">
                    <a:lumMod val="50000"/>
                  </a:schemeClr>
                </a:solidFill>
                <a:hlinkClick r:id="rId4">
                  <a:extLst>
                    <a:ext uri="{A12FA001-AC4F-418D-AE19-62706E023703}">
                      <ahyp:hlinkClr xmlns:ahyp="http://schemas.microsoft.com/office/drawing/2018/hyperlinkcolor" val="tx"/>
                    </a:ext>
                  </a:extLst>
                </a:hlinkClick>
              </a:rPr>
              <a:t>https://rosannarossetti.myportfolio.com/autism-in-females</a:t>
            </a:r>
            <a:r>
              <a:rPr lang="en-GB" sz="1400" dirty="0">
                <a:solidFill>
                  <a:schemeClr val="accent2">
                    <a:lumMod val="50000"/>
                  </a:schemeClr>
                </a:solidFill>
              </a:rPr>
              <a:t> (Accessed: 28</a:t>
            </a:r>
            <a:r>
              <a:rPr lang="en-GB" sz="1400" baseline="30000" dirty="0">
                <a:solidFill>
                  <a:schemeClr val="accent2">
                    <a:lumMod val="50000"/>
                  </a:schemeClr>
                </a:solidFill>
              </a:rPr>
              <a:t>th</a:t>
            </a:r>
            <a:r>
              <a:rPr lang="en-GB" sz="1400" dirty="0">
                <a:solidFill>
                  <a:schemeClr val="accent2">
                    <a:lumMod val="50000"/>
                  </a:schemeClr>
                </a:solidFill>
              </a:rPr>
              <a:t> November 2018). </a:t>
            </a:r>
          </a:p>
          <a:p>
            <a:pPr marL="0" indent="0">
              <a:buNone/>
            </a:pPr>
            <a:r>
              <a:rPr lang="en-GB" sz="1400" dirty="0">
                <a:solidFill>
                  <a:schemeClr val="accent2">
                    <a:lumMod val="50000"/>
                  </a:schemeClr>
                </a:solidFill>
              </a:rPr>
              <a:t>National Autistic Society. (2018). Autism – What is autism? </a:t>
            </a:r>
            <a:r>
              <a:rPr lang="en-GB" sz="1400" dirty="0">
                <a:solidFill>
                  <a:schemeClr val="accent2">
                    <a:lumMod val="50000"/>
                  </a:schemeClr>
                </a:solidFill>
                <a:hlinkClick r:id="rId5">
                  <a:extLst>
                    <a:ext uri="{A12FA001-AC4F-418D-AE19-62706E023703}">
                      <ahyp:hlinkClr xmlns:ahyp="http://schemas.microsoft.com/office/drawing/2018/hyperlinkcolor" val="tx"/>
                    </a:ext>
                  </a:extLst>
                </a:hlinkClick>
              </a:rPr>
              <a:t>https://www.autism.org.uk/about/what-is/asd.aspx</a:t>
            </a:r>
            <a:r>
              <a:rPr lang="en-GB" sz="1400" dirty="0">
                <a:solidFill>
                  <a:schemeClr val="accent2">
                    <a:lumMod val="50000"/>
                  </a:schemeClr>
                </a:solidFill>
              </a:rPr>
              <a:t> (Accessed: 15</a:t>
            </a:r>
            <a:r>
              <a:rPr lang="en-GB" sz="1400" baseline="30000" dirty="0">
                <a:solidFill>
                  <a:schemeClr val="accent2">
                    <a:lumMod val="50000"/>
                  </a:schemeClr>
                </a:solidFill>
              </a:rPr>
              <a:t>th</a:t>
            </a:r>
            <a:r>
              <a:rPr lang="en-GB" sz="1400" dirty="0">
                <a:solidFill>
                  <a:schemeClr val="accent2">
                    <a:lumMod val="50000"/>
                  </a:schemeClr>
                </a:solidFill>
              </a:rPr>
              <a:t> November 2018). </a:t>
            </a:r>
          </a:p>
          <a:p>
            <a:pPr marL="0" indent="0">
              <a:buNone/>
            </a:pPr>
            <a:r>
              <a:rPr lang="en-GB" sz="1400" dirty="0">
                <a:solidFill>
                  <a:schemeClr val="accent2">
                    <a:lumMod val="50000"/>
                  </a:schemeClr>
                </a:solidFill>
              </a:rPr>
              <a:t>National Autistic Society. (2016, p2-5). The autism employment gap: Too Much Information in the workplace. </a:t>
            </a:r>
            <a:r>
              <a:rPr lang="en-GB" sz="1400" dirty="0">
                <a:solidFill>
                  <a:schemeClr val="accent2">
                    <a:lumMod val="50000"/>
                  </a:schemeClr>
                </a:solidFill>
                <a:hlinkClick r:id="rId6" action="ppaction://hlinkfile">
                  <a:extLst>
                    <a:ext uri="{A12FA001-AC4F-418D-AE19-62706E023703}">
                      <ahyp:hlinkClr xmlns:ahyp="http://schemas.microsoft.com/office/drawing/2018/hyperlinkcolor" val="tx"/>
                    </a:ext>
                  </a:extLst>
                </a:hlinkClick>
              </a:rPr>
              <a:t>file:///C:/Users/user/Downloads/TMI%20Employment%20Report%2024pp%20WEB.pdf</a:t>
            </a:r>
            <a:r>
              <a:rPr lang="en-GB" sz="1400" dirty="0">
                <a:solidFill>
                  <a:schemeClr val="accent2">
                    <a:lumMod val="50000"/>
                  </a:schemeClr>
                </a:solidFill>
              </a:rPr>
              <a:t> (Accessed: 29</a:t>
            </a:r>
            <a:r>
              <a:rPr lang="en-GB" sz="1400" baseline="30000" dirty="0">
                <a:solidFill>
                  <a:schemeClr val="accent2">
                    <a:lumMod val="50000"/>
                  </a:schemeClr>
                </a:solidFill>
              </a:rPr>
              <a:t>th</a:t>
            </a:r>
            <a:r>
              <a:rPr lang="en-GB" sz="1400" dirty="0">
                <a:solidFill>
                  <a:schemeClr val="accent2">
                    <a:lumMod val="50000"/>
                  </a:schemeClr>
                </a:solidFill>
              </a:rPr>
              <a:t> November 2018). </a:t>
            </a:r>
          </a:p>
          <a:p>
            <a:pPr marL="0" indent="0">
              <a:buNone/>
            </a:pPr>
            <a:r>
              <a:rPr lang="en-GB" sz="1400" dirty="0">
                <a:solidFill>
                  <a:schemeClr val="accent2">
                    <a:lumMod val="50000"/>
                  </a:schemeClr>
                </a:solidFill>
              </a:rPr>
              <a:t>The NHS Information Centre, Community and Mental Health Team, Brugha, T. et al. (2012). </a:t>
            </a:r>
            <a:r>
              <a:rPr lang="en-GB" sz="1400" i="1" dirty="0">
                <a:solidFill>
                  <a:schemeClr val="accent2">
                    <a:lumMod val="50000"/>
                  </a:schemeClr>
                </a:solidFill>
              </a:rPr>
              <a:t>Estimating the prevalence of autism spectrum conditions in adults: extending the 2007 Adult Psychiatric Morbidity Survey.</a:t>
            </a:r>
            <a:r>
              <a:rPr lang="en-GB" sz="1400" dirty="0">
                <a:solidFill>
                  <a:schemeClr val="accent2">
                    <a:lumMod val="50000"/>
                  </a:schemeClr>
                </a:solidFill>
              </a:rPr>
              <a:t> Leeds: NHS Information Centre for Health and. Social Care</a:t>
            </a:r>
          </a:p>
          <a:p>
            <a:pPr marL="0" indent="0">
              <a:buNone/>
            </a:pPr>
            <a:r>
              <a:rPr lang="en-GB" sz="1400" dirty="0">
                <a:solidFill>
                  <a:schemeClr val="accent2">
                    <a:lumMod val="50000"/>
                  </a:schemeClr>
                </a:solidFill>
              </a:rPr>
              <a:t>Vermuelen, P. (2012). </a:t>
            </a:r>
            <a:r>
              <a:rPr lang="en-GB" sz="1400" i="1" dirty="0">
                <a:solidFill>
                  <a:schemeClr val="accent2">
                    <a:lumMod val="50000"/>
                  </a:schemeClr>
                </a:solidFill>
              </a:rPr>
              <a:t>Autism as Context Blindness. </a:t>
            </a:r>
            <a:r>
              <a:rPr lang="en-GB" sz="1400" dirty="0">
                <a:solidFill>
                  <a:schemeClr val="accent2">
                    <a:lumMod val="50000"/>
                  </a:schemeClr>
                </a:solidFill>
              </a:rPr>
              <a:t>Kansas: AAPC Publishing.</a:t>
            </a:r>
          </a:p>
          <a:p>
            <a:pPr marL="0" indent="0">
              <a:buNone/>
            </a:pPr>
            <a:r>
              <a:rPr lang="en-GB" sz="1400" dirty="0">
                <a:solidFill>
                  <a:schemeClr val="accent2">
                    <a:lumMod val="50000"/>
                  </a:schemeClr>
                </a:solidFill>
              </a:rPr>
              <a:t>Welsh Government. (2015, pp9-11). Foundation Phase Framework. </a:t>
            </a:r>
            <a:r>
              <a:rPr lang="en-GB" sz="1400" dirty="0">
                <a:solidFill>
                  <a:schemeClr val="accent2">
                    <a:lumMod val="50000"/>
                  </a:schemeClr>
                </a:solidFill>
                <a:hlinkClick r:id="rId7">
                  <a:extLst>
                    <a:ext uri="{A12FA001-AC4F-418D-AE19-62706E023703}">
                      <ahyp:hlinkClr xmlns:ahyp="http://schemas.microsoft.com/office/drawing/2018/hyperlinkcolor" val="tx"/>
                    </a:ext>
                  </a:extLst>
                </a:hlinkClick>
              </a:rPr>
              <a:t>https://beta.gov.wales/sites/default/files/publications/2018-02/foundation-phase-framework-revised-2015.pdf</a:t>
            </a:r>
            <a:r>
              <a:rPr lang="en-GB" sz="1400" dirty="0">
                <a:solidFill>
                  <a:schemeClr val="accent2">
                    <a:lumMod val="50000"/>
                  </a:schemeClr>
                </a:solidFill>
              </a:rPr>
              <a:t> (Accessed: 20</a:t>
            </a:r>
            <a:r>
              <a:rPr lang="en-GB" sz="1400" baseline="30000" dirty="0">
                <a:solidFill>
                  <a:schemeClr val="accent2">
                    <a:lumMod val="50000"/>
                  </a:schemeClr>
                </a:solidFill>
              </a:rPr>
              <a:t>th</a:t>
            </a:r>
            <a:r>
              <a:rPr lang="en-GB" sz="1400" dirty="0">
                <a:solidFill>
                  <a:schemeClr val="accent2">
                    <a:lumMod val="50000"/>
                  </a:schemeClr>
                </a:solidFill>
              </a:rPr>
              <a:t> November 2018). </a:t>
            </a:r>
          </a:p>
          <a:p>
            <a:pPr marL="0" indent="0">
              <a:buNone/>
            </a:pPr>
            <a:endParaRPr lang="en-GB" sz="1400" dirty="0"/>
          </a:p>
        </p:txBody>
      </p:sp>
    </p:spTree>
    <p:extLst>
      <p:ext uri="{BB962C8B-B14F-4D97-AF65-F5344CB8AC3E}">
        <p14:creationId xmlns:p14="http://schemas.microsoft.com/office/powerpoint/2010/main" val="15777207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4914</TotalTime>
  <Words>1241</Words>
  <Application>Microsoft Office PowerPoint</Application>
  <PresentationFormat>Widescreen</PresentationFormat>
  <Paragraphs>99</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Arial Narrow</vt:lpstr>
      <vt:lpstr>Trebuchet MS</vt:lpstr>
      <vt:lpstr>Wingdings 3</vt:lpstr>
      <vt:lpstr>Facet</vt:lpstr>
      <vt:lpstr>How does the Hidden Curriculum affect how learners with autism socially interact?</vt:lpstr>
      <vt:lpstr>References      SJIE6001 - 1502678 - Ruby Armstrong Twigg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Hidden Curriculum for learners with autism</dc:title>
  <dc:creator>Ruby Armstrong-Twigg</dc:creator>
  <cp:lastModifiedBy>Ruby Matilda Armstrong Twigg</cp:lastModifiedBy>
  <cp:revision>63</cp:revision>
  <dcterms:created xsi:type="dcterms:W3CDTF">2018-11-26T14:48:33Z</dcterms:created>
  <dcterms:modified xsi:type="dcterms:W3CDTF">2018-12-04T15:18:15Z</dcterms:modified>
</cp:coreProperties>
</file>