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2" r:id="rId1"/>
  </p:sldMasterIdLst>
  <p:notesMasterIdLst>
    <p:notesMasterId r:id="rId20"/>
  </p:notesMasterIdLst>
  <p:sldIdLst>
    <p:sldId id="256" r:id="rId2"/>
    <p:sldId id="258" r:id="rId3"/>
    <p:sldId id="273" r:id="rId4"/>
    <p:sldId id="263" r:id="rId5"/>
    <p:sldId id="257" r:id="rId6"/>
    <p:sldId id="264" r:id="rId7"/>
    <p:sldId id="261" r:id="rId8"/>
    <p:sldId id="266" r:id="rId9"/>
    <p:sldId id="276" r:id="rId10"/>
    <p:sldId id="277" r:id="rId11"/>
    <p:sldId id="260" r:id="rId12"/>
    <p:sldId id="280" r:id="rId13"/>
    <p:sldId id="267" r:id="rId14"/>
    <p:sldId id="262" r:id="rId15"/>
    <p:sldId id="268" r:id="rId16"/>
    <p:sldId id="279" r:id="rId17"/>
    <p:sldId id="270" r:id="rId18"/>
    <p:sldId id="28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1523" autoAdjust="0"/>
  </p:normalViewPr>
  <p:slideViewPr>
    <p:cSldViewPr snapToGrid="0">
      <p:cViewPr varScale="1">
        <p:scale>
          <a:sx n="160" d="100"/>
          <a:sy n="160" d="100"/>
        </p:scale>
        <p:origin x="1878" y="-3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6.png"/><Relationship Id="rId5" Type="http://schemas.openxmlformats.org/officeDocument/2006/relationships/image" Target="../media/image3.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5.pn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image" Target="../media/image10.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6.png"/><Relationship Id="rId5" Type="http://schemas.openxmlformats.org/officeDocument/2006/relationships/image" Target="../media/image3.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image" Target="../media/image10.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2926D7-37BC-45D5-8CFB-7D9B055EBDC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E7BFB71-35E6-4A0E-B80F-FB4011602A70}">
      <dgm:prSet/>
      <dgm:spPr/>
      <dgm:t>
        <a:bodyPr/>
        <a:lstStyle/>
        <a:p>
          <a:pPr>
            <a:lnSpc>
              <a:spcPct val="100000"/>
            </a:lnSpc>
            <a:defRPr cap="all"/>
          </a:pPr>
          <a:r>
            <a:rPr lang="en-GB"/>
            <a:t>Stakeholder Segmentation, Targeting and Positioning</a:t>
          </a:r>
          <a:endParaRPr lang="en-US"/>
        </a:p>
      </dgm:t>
    </dgm:pt>
    <dgm:pt modelId="{49CF0B6B-8E53-46D7-9643-E1E17972C06E}" type="parTrans" cxnId="{962FC085-9AD8-48EF-89E9-F584A4699731}">
      <dgm:prSet/>
      <dgm:spPr/>
      <dgm:t>
        <a:bodyPr/>
        <a:lstStyle/>
        <a:p>
          <a:endParaRPr lang="en-US"/>
        </a:p>
      </dgm:t>
    </dgm:pt>
    <dgm:pt modelId="{DDB5D88F-3ED4-450A-93A0-8F5DC3EBCEAF}" type="sibTrans" cxnId="{962FC085-9AD8-48EF-89E9-F584A4699731}">
      <dgm:prSet/>
      <dgm:spPr/>
      <dgm:t>
        <a:bodyPr/>
        <a:lstStyle/>
        <a:p>
          <a:endParaRPr lang="en-US"/>
        </a:p>
      </dgm:t>
    </dgm:pt>
    <dgm:pt modelId="{645F975C-C94A-4E00-858E-02728654D56F}">
      <dgm:prSet/>
      <dgm:spPr/>
      <dgm:t>
        <a:bodyPr/>
        <a:lstStyle/>
        <a:p>
          <a:pPr>
            <a:lnSpc>
              <a:spcPct val="100000"/>
            </a:lnSpc>
            <a:defRPr cap="all"/>
          </a:pPr>
          <a:r>
            <a:rPr lang="en-GB" dirty="0"/>
            <a:t>Cost to The Consumer</a:t>
          </a:r>
          <a:endParaRPr lang="en-US" dirty="0"/>
        </a:p>
      </dgm:t>
    </dgm:pt>
    <dgm:pt modelId="{F245AEC5-7BE7-442B-A485-1335A0224BC7}" type="parTrans" cxnId="{15238558-B704-4DB5-BE22-876DBF5A1F83}">
      <dgm:prSet/>
      <dgm:spPr/>
      <dgm:t>
        <a:bodyPr/>
        <a:lstStyle/>
        <a:p>
          <a:endParaRPr lang="en-US"/>
        </a:p>
      </dgm:t>
    </dgm:pt>
    <dgm:pt modelId="{1F3D16D0-A0BD-4128-B50B-4FAA77B89470}" type="sibTrans" cxnId="{15238558-B704-4DB5-BE22-876DBF5A1F83}">
      <dgm:prSet/>
      <dgm:spPr/>
      <dgm:t>
        <a:bodyPr/>
        <a:lstStyle/>
        <a:p>
          <a:endParaRPr lang="en-US"/>
        </a:p>
      </dgm:t>
    </dgm:pt>
    <dgm:pt modelId="{94B95C74-BC81-447A-9ECC-9BCBFD7C29E9}">
      <dgm:prSet/>
      <dgm:spPr/>
      <dgm:t>
        <a:bodyPr/>
        <a:lstStyle/>
        <a:p>
          <a:pPr>
            <a:lnSpc>
              <a:spcPct val="100000"/>
            </a:lnSpc>
            <a:defRPr cap="all"/>
          </a:pPr>
          <a:r>
            <a:rPr lang="en-GB" dirty="0"/>
            <a:t>Consumer Needs</a:t>
          </a:r>
          <a:endParaRPr lang="en-US" dirty="0"/>
        </a:p>
      </dgm:t>
    </dgm:pt>
    <dgm:pt modelId="{E3CDF4B0-82BB-48BC-8F0B-A4EFF5D44000}" type="parTrans" cxnId="{0ECDC5AC-17EF-41D1-838C-63B356CC1ED4}">
      <dgm:prSet/>
      <dgm:spPr/>
      <dgm:t>
        <a:bodyPr/>
        <a:lstStyle/>
        <a:p>
          <a:endParaRPr lang="en-US"/>
        </a:p>
      </dgm:t>
    </dgm:pt>
    <dgm:pt modelId="{A8D8BF7A-8AD5-47D7-8E5B-E6A5FA896985}" type="sibTrans" cxnId="{0ECDC5AC-17EF-41D1-838C-63B356CC1ED4}">
      <dgm:prSet/>
      <dgm:spPr/>
      <dgm:t>
        <a:bodyPr/>
        <a:lstStyle/>
        <a:p>
          <a:endParaRPr lang="en-US"/>
        </a:p>
      </dgm:t>
    </dgm:pt>
    <dgm:pt modelId="{910B3A38-6295-4018-B61F-5EBCB4F338D3}">
      <dgm:prSet/>
      <dgm:spPr/>
      <dgm:t>
        <a:bodyPr/>
        <a:lstStyle/>
        <a:p>
          <a:pPr>
            <a:lnSpc>
              <a:spcPct val="100000"/>
            </a:lnSpc>
            <a:defRPr cap="all"/>
          </a:pPr>
          <a:r>
            <a:rPr lang="en-GB" dirty="0"/>
            <a:t>Customer Convenience</a:t>
          </a:r>
          <a:endParaRPr lang="en-US" dirty="0"/>
        </a:p>
      </dgm:t>
    </dgm:pt>
    <dgm:pt modelId="{DE77672F-D9CC-4117-B595-01507B8330BD}" type="parTrans" cxnId="{9216D13E-1C13-414C-8D5B-DDDE7F4546CF}">
      <dgm:prSet/>
      <dgm:spPr/>
      <dgm:t>
        <a:bodyPr/>
        <a:lstStyle/>
        <a:p>
          <a:endParaRPr lang="en-US"/>
        </a:p>
      </dgm:t>
    </dgm:pt>
    <dgm:pt modelId="{F89D01B8-BE6E-4449-9B10-48EF99F9A398}" type="sibTrans" cxnId="{9216D13E-1C13-414C-8D5B-DDDE7F4546CF}">
      <dgm:prSet/>
      <dgm:spPr/>
      <dgm:t>
        <a:bodyPr/>
        <a:lstStyle/>
        <a:p>
          <a:endParaRPr lang="en-US"/>
        </a:p>
      </dgm:t>
    </dgm:pt>
    <dgm:pt modelId="{B710DF42-FC25-4AE4-8903-B5B2CF1B284B}">
      <dgm:prSet/>
      <dgm:spPr/>
      <dgm:t>
        <a:bodyPr/>
        <a:lstStyle/>
        <a:p>
          <a:pPr>
            <a:lnSpc>
              <a:spcPct val="100000"/>
            </a:lnSpc>
            <a:defRPr cap="all"/>
          </a:pPr>
          <a:r>
            <a:rPr lang="en-GB" dirty="0"/>
            <a:t>Communication</a:t>
          </a:r>
          <a:endParaRPr lang="en-US" dirty="0"/>
        </a:p>
      </dgm:t>
    </dgm:pt>
    <dgm:pt modelId="{281EE2F5-F083-405C-A658-943E75156AAB}" type="parTrans" cxnId="{B00A9EE8-1F89-4C1B-9A7C-400DE3D2ECF0}">
      <dgm:prSet/>
      <dgm:spPr/>
      <dgm:t>
        <a:bodyPr/>
        <a:lstStyle/>
        <a:p>
          <a:endParaRPr lang="en-US"/>
        </a:p>
      </dgm:t>
    </dgm:pt>
    <dgm:pt modelId="{A651A5A1-CD1D-4E11-9CB9-4FA27F46BD41}" type="sibTrans" cxnId="{B00A9EE8-1F89-4C1B-9A7C-400DE3D2ECF0}">
      <dgm:prSet/>
      <dgm:spPr/>
      <dgm:t>
        <a:bodyPr/>
        <a:lstStyle/>
        <a:p>
          <a:endParaRPr lang="en-US"/>
        </a:p>
      </dgm:t>
    </dgm:pt>
    <dgm:pt modelId="{98443BE3-6D3E-47EC-BC52-EF85D8AD12B0}">
      <dgm:prSet/>
      <dgm:spPr/>
      <dgm:t>
        <a:bodyPr/>
        <a:lstStyle/>
        <a:p>
          <a:pPr>
            <a:lnSpc>
              <a:spcPct val="100000"/>
            </a:lnSpc>
            <a:defRPr cap="all"/>
          </a:pPr>
          <a:r>
            <a:rPr lang="en-GB"/>
            <a:t>Recommendations</a:t>
          </a:r>
          <a:endParaRPr lang="en-US" dirty="0"/>
        </a:p>
      </dgm:t>
    </dgm:pt>
    <dgm:pt modelId="{95B871FE-BB2F-4817-A690-5551A86282C6}" type="parTrans" cxnId="{82CE5FF0-DC58-4123-9662-8D65338B4B86}">
      <dgm:prSet/>
      <dgm:spPr/>
      <dgm:t>
        <a:bodyPr/>
        <a:lstStyle/>
        <a:p>
          <a:endParaRPr lang="en-US"/>
        </a:p>
      </dgm:t>
    </dgm:pt>
    <dgm:pt modelId="{984C9A83-F8D0-42DF-8891-D14B6B7D523F}" type="sibTrans" cxnId="{82CE5FF0-DC58-4123-9662-8D65338B4B86}">
      <dgm:prSet/>
      <dgm:spPr/>
      <dgm:t>
        <a:bodyPr/>
        <a:lstStyle/>
        <a:p>
          <a:endParaRPr lang="en-US"/>
        </a:p>
      </dgm:t>
    </dgm:pt>
    <dgm:pt modelId="{3D3A2135-E658-4611-9440-252D2624CEC2}" type="pres">
      <dgm:prSet presAssocID="{732926D7-37BC-45D5-8CFB-7D9B055EBDC7}" presName="root" presStyleCnt="0">
        <dgm:presLayoutVars>
          <dgm:dir/>
          <dgm:resizeHandles val="exact"/>
        </dgm:presLayoutVars>
      </dgm:prSet>
      <dgm:spPr/>
      <dgm:t>
        <a:bodyPr/>
        <a:lstStyle/>
        <a:p>
          <a:endParaRPr lang="en-US"/>
        </a:p>
      </dgm:t>
    </dgm:pt>
    <dgm:pt modelId="{ED6628AE-BB64-41BB-83AB-42C9FAB8CC8B}" type="pres">
      <dgm:prSet presAssocID="{AE7BFB71-35E6-4A0E-B80F-FB4011602A70}" presName="compNode" presStyleCnt="0"/>
      <dgm:spPr/>
    </dgm:pt>
    <dgm:pt modelId="{F9D05025-E271-4541-955D-7D7DFEB4299B}" type="pres">
      <dgm:prSet presAssocID="{AE7BFB71-35E6-4A0E-B80F-FB4011602A70}" presName="iconBgRect" presStyleLbl="bgShp" presStyleIdx="0" presStyleCnt="6"/>
      <dgm:spPr>
        <a:prstGeom prst="round2DiagRect">
          <a:avLst>
            <a:gd name="adj1" fmla="val 29727"/>
            <a:gd name="adj2" fmla="val 0"/>
          </a:avLst>
        </a:prstGeom>
      </dgm:spPr>
    </dgm:pt>
    <dgm:pt modelId="{B8A3CAAC-7609-4D4D-A1EC-386FE1DF4DEA}" type="pres">
      <dgm:prSet presAssocID="{AE7BFB71-35E6-4A0E-B80F-FB4011602A7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Bullseye"/>
        </a:ext>
      </dgm:extLst>
    </dgm:pt>
    <dgm:pt modelId="{78B7BB3E-118B-46EE-966B-2F6575FB63E5}" type="pres">
      <dgm:prSet presAssocID="{AE7BFB71-35E6-4A0E-B80F-FB4011602A70}" presName="spaceRect" presStyleCnt="0"/>
      <dgm:spPr/>
    </dgm:pt>
    <dgm:pt modelId="{022D3A88-0E1C-4ABE-9999-059F3FE2A0B6}" type="pres">
      <dgm:prSet presAssocID="{AE7BFB71-35E6-4A0E-B80F-FB4011602A70}" presName="textRect" presStyleLbl="revTx" presStyleIdx="0" presStyleCnt="6">
        <dgm:presLayoutVars>
          <dgm:chMax val="1"/>
          <dgm:chPref val="1"/>
        </dgm:presLayoutVars>
      </dgm:prSet>
      <dgm:spPr/>
      <dgm:t>
        <a:bodyPr/>
        <a:lstStyle/>
        <a:p>
          <a:endParaRPr lang="en-US"/>
        </a:p>
      </dgm:t>
    </dgm:pt>
    <dgm:pt modelId="{DFF9CEE3-8518-46E4-941E-A6BEBDE7C8E5}" type="pres">
      <dgm:prSet presAssocID="{DDB5D88F-3ED4-450A-93A0-8F5DC3EBCEAF}" presName="sibTrans" presStyleCnt="0"/>
      <dgm:spPr/>
    </dgm:pt>
    <dgm:pt modelId="{8593DDA5-8A54-4CCC-8385-07885A5B945A}" type="pres">
      <dgm:prSet presAssocID="{645F975C-C94A-4E00-858E-02728654D56F}" presName="compNode" presStyleCnt="0"/>
      <dgm:spPr/>
    </dgm:pt>
    <dgm:pt modelId="{C21532C7-C222-408A-9CBE-0BED2C80F470}" type="pres">
      <dgm:prSet presAssocID="{645F975C-C94A-4E00-858E-02728654D56F}" presName="iconBgRect" presStyleLbl="bgShp" presStyleIdx="1" presStyleCnt="6"/>
      <dgm:spPr>
        <a:prstGeom prst="round2DiagRect">
          <a:avLst>
            <a:gd name="adj1" fmla="val 29727"/>
            <a:gd name="adj2" fmla="val 0"/>
          </a:avLst>
        </a:prstGeom>
      </dgm:spPr>
    </dgm:pt>
    <dgm:pt modelId="{F3ED7AF3-7309-4BE6-862A-8583825E04A8}" type="pres">
      <dgm:prSet presAssocID="{645F975C-C94A-4E00-858E-02728654D56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a:blipFill>
        <a:ln>
          <a:noFill/>
        </a:ln>
      </dgm:spPr>
      <dgm:extLst>
        <a:ext uri="{E40237B7-FDA0-4F09-8148-C483321AD2D9}">
          <dgm14:cNvPr xmlns:dgm14="http://schemas.microsoft.com/office/drawing/2010/diagram" id="0" name="" descr="Pound"/>
        </a:ext>
      </dgm:extLst>
    </dgm:pt>
    <dgm:pt modelId="{10AD6794-20FC-4A6C-A818-236DACBF8A6D}" type="pres">
      <dgm:prSet presAssocID="{645F975C-C94A-4E00-858E-02728654D56F}" presName="spaceRect" presStyleCnt="0"/>
      <dgm:spPr/>
    </dgm:pt>
    <dgm:pt modelId="{5D509B8A-FD99-4AB2-860C-7B7CA277F5E9}" type="pres">
      <dgm:prSet presAssocID="{645F975C-C94A-4E00-858E-02728654D56F}" presName="textRect" presStyleLbl="revTx" presStyleIdx="1" presStyleCnt="6">
        <dgm:presLayoutVars>
          <dgm:chMax val="1"/>
          <dgm:chPref val="1"/>
        </dgm:presLayoutVars>
      </dgm:prSet>
      <dgm:spPr/>
      <dgm:t>
        <a:bodyPr/>
        <a:lstStyle/>
        <a:p>
          <a:endParaRPr lang="en-US"/>
        </a:p>
      </dgm:t>
    </dgm:pt>
    <dgm:pt modelId="{AF1F223D-09D2-4F0A-A984-99D07015861A}" type="pres">
      <dgm:prSet presAssocID="{1F3D16D0-A0BD-4128-B50B-4FAA77B89470}" presName="sibTrans" presStyleCnt="0"/>
      <dgm:spPr/>
    </dgm:pt>
    <dgm:pt modelId="{CEFB1E58-1B22-4ED2-AF8E-B4E2DB4503ED}" type="pres">
      <dgm:prSet presAssocID="{94B95C74-BC81-447A-9ECC-9BCBFD7C29E9}" presName="compNode" presStyleCnt="0"/>
      <dgm:spPr/>
    </dgm:pt>
    <dgm:pt modelId="{5028E2F9-1A31-45FB-9A5D-AE31544C859D}" type="pres">
      <dgm:prSet presAssocID="{94B95C74-BC81-447A-9ECC-9BCBFD7C29E9}" presName="iconBgRect" presStyleLbl="bgShp" presStyleIdx="2" presStyleCnt="6"/>
      <dgm:spPr>
        <a:prstGeom prst="round2DiagRect">
          <a:avLst>
            <a:gd name="adj1" fmla="val 29727"/>
            <a:gd name="adj2" fmla="val 0"/>
          </a:avLst>
        </a:prstGeom>
      </dgm:spPr>
    </dgm:pt>
    <dgm:pt modelId="{1E1820F2-E0E6-4038-AA5B-16AD163798CC}" type="pres">
      <dgm:prSet presAssocID="{94B95C74-BC81-447A-9ECC-9BCBFD7C29E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User"/>
        </a:ext>
      </dgm:extLst>
    </dgm:pt>
    <dgm:pt modelId="{D0305392-C77A-4A27-B13A-F237CF900A1A}" type="pres">
      <dgm:prSet presAssocID="{94B95C74-BC81-447A-9ECC-9BCBFD7C29E9}" presName="spaceRect" presStyleCnt="0"/>
      <dgm:spPr/>
    </dgm:pt>
    <dgm:pt modelId="{48C32A86-618E-472E-8F4B-C0F54599EC93}" type="pres">
      <dgm:prSet presAssocID="{94B95C74-BC81-447A-9ECC-9BCBFD7C29E9}" presName="textRect" presStyleLbl="revTx" presStyleIdx="2" presStyleCnt="6">
        <dgm:presLayoutVars>
          <dgm:chMax val="1"/>
          <dgm:chPref val="1"/>
        </dgm:presLayoutVars>
      </dgm:prSet>
      <dgm:spPr/>
      <dgm:t>
        <a:bodyPr/>
        <a:lstStyle/>
        <a:p>
          <a:endParaRPr lang="en-US"/>
        </a:p>
      </dgm:t>
    </dgm:pt>
    <dgm:pt modelId="{9B46AAD2-ECEF-4862-A33B-C2C5C612AAC8}" type="pres">
      <dgm:prSet presAssocID="{A8D8BF7A-8AD5-47D7-8E5B-E6A5FA896985}" presName="sibTrans" presStyleCnt="0"/>
      <dgm:spPr/>
    </dgm:pt>
    <dgm:pt modelId="{3FDA0B28-DF46-4BC6-956A-CC7FD990E7EB}" type="pres">
      <dgm:prSet presAssocID="{910B3A38-6295-4018-B61F-5EBCB4F338D3}" presName="compNode" presStyleCnt="0"/>
      <dgm:spPr/>
    </dgm:pt>
    <dgm:pt modelId="{83B0BF64-582F-4BF7-B503-AB417DBEDA19}" type="pres">
      <dgm:prSet presAssocID="{910B3A38-6295-4018-B61F-5EBCB4F338D3}" presName="iconBgRect" presStyleLbl="bgShp" presStyleIdx="3" presStyleCnt="6"/>
      <dgm:spPr>
        <a:prstGeom prst="round2DiagRect">
          <a:avLst>
            <a:gd name="adj1" fmla="val 29727"/>
            <a:gd name="adj2" fmla="val 0"/>
          </a:avLst>
        </a:prstGeom>
      </dgm:spPr>
    </dgm:pt>
    <dgm:pt modelId="{75A6B09F-D9FA-4268-BBD6-78741AF4614D}" type="pres">
      <dgm:prSet presAssocID="{910B3A38-6295-4018-B61F-5EBCB4F338D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Smart Phone"/>
        </a:ext>
      </dgm:extLst>
    </dgm:pt>
    <dgm:pt modelId="{5A9E85E0-39C7-49F9-A931-850A7903817F}" type="pres">
      <dgm:prSet presAssocID="{910B3A38-6295-4018-B61F-5EBCB4F338D3}" presName="spaceRect" presStyleCnt="0"/>
      <dgm:spPr/>
    </dgm:pt>
    <dgm:pt modelId="{DB2B8B5E-E0C4-4862-97E2-2D204EB26B54}" type="pres">
      <dgm:prSet presAssocID="{910B3A38-6295-4018-B61F-5EBCB4F338D3}" presName="textRect" presStyleLbl="revTx" presStyleIdx="3" presStyleCnt="6">
        <dgm:presLayoutVars>
          <dgm:chMax val="1"/>
          <dgm:chPref val="1"/>
        </dgm:presLayoutVars>
      </dgm:prSet>
      <dgm:spPr/>
      <dgm:t>
        <a:bodyPr/>
        <a:lstStyle/>
        <a:p>
          <a:endParaRPr lang="en-US"/>
        </a:p>
      </dgm:t>
    </dgm:pt>
    <dgm:pt modelId="{D4A05FD9-EEC8-41D0-A7BB-6336A7EE7325}" type="pres">
      <dgm:prSet presAssocID="{F89D01B8-BE6E-4449-9B10-48EF99F9A398}" presName="sibTrans" presStyleCnt="0"/>
      <dgm:spPr/>
    </dgm:pt>
    <dgm:pt modelId="{2B41AB40-3149-423A-8E56-F917F0B45EC4}" type="pres">
      <dgm:prSet presAssocID="{B710DF42-FC25-4AE4-8903-B5B2CF1B284B}" presName="compNode" presStyleCnt="0"/>
      <dgm:spPr/>
    </dgm:pt>
    <dgm:pt modelId="{B35B8BD1-0649-461F-90EF-64EFDB750F8C}" type="pres">
      <dgm:prSet presAssocID="{B710DF42-FC25-4AE4-8903-B5B2CF1B284B}" presName="iconBgRect" presStyleLbl="bgShp" presStyleIdx="4" presStyleCnt="6"/>
      <dgm:spPr>
        <a:prstGeom prst="round2DiagRect">
          <a:avLst>
            <a:gd name="adj1" fmla="val 29727"/>
            <a:gd name="adj2" fmla="val 0"/>
          </a:avLst>
        </a:prstGeom>
      </dgm:spPr>
    </dgm:pt>
    <dgm:pt modelId="{09ECE6DA-ED69-4909-B765-9E0CCA2EE2BE}" type="pres">
      <dgm:prSet presAssocID="{B710DF42-FC25-4AE4-8903-B5B2CF1B284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Chat"/>
        </a:ext>
      </dgm:extLst>
    </dgm:pt>
    <dgm:pt modelId="{FADFF0C4-9693-4B9D-B7B4-38406964E965}" type="pres">
      <dgm:prSet presAssocID="{B710DF42-FC25-4AE4-8903-B5B2CF1B284B}" presName="spaceRect" presStyleCnt="0"/>
      <dgm:spPr/>
    </dgm:pt>
    <dgm:pt modelId="{4A3ED214-E6E0-4157-A332-54E3E3670924}" type="pres">
      <dgm:prSet presAssocID="{B710DF42-FC25-4AE4-8903-B5B2CF1B284B}" presName="textRect" presStyleLbl="revTx" presStyleIdx="4" presStyleCnt="6">
        <dgm:presLayoutVars>
          <dgm:chMax val="1"/>
          <dgm:chPref val="1"/>
        </dgm:presLayoutVars>
      </dgm:prSet>
      <dgm:spPr/>
      <dgm:t>
        <a:bodyPr/>
        <a:lstStyle/>
        <a:p>
          <a:endParaRPr lang="en-US"/>
        </a:p>
      </dgm:t>
    </dgm:pt>
    <dgm:pt modelId="{D9B6EEA4-9CD4-4DCA-8960-54BECB5CE3E0}" type="pres">
      <dgm:prSet presAssocID="{A651A5A1-CD1D-4E11-9CB9-4FA27F46BD41}" presName="sibTrans" presStyleCnt="0"/>
      <dgm:spPr/>
    </dgm:pt>
    <dgm:pt modelId="{97D67847-204B-4A44-9080-364241FD0070}" type="pres">
      <dgm:prSet presAssocID="{98443BE3-6D3E-47EC-BC52-EF85D8AD12B0}" presName="compNode" presStyleCnt="0"/>
      <dgm:spPr/>
    </dgm:pt>
    <dgm:pt modelId="{D37CFE92-32A5-4DE2-BD0E-95C5B13C38B0}" type="pres">
      <dgm:prSet presAssocID="{98443BE3-6D3E-47EC-BC52-EF85D8AD12B0}" presName="iconBgRect" presStyleLbl="bgShp" presStyleIdx="5" presStyleCnt="6"/>
      <dgm:spPr>
        <a:prstGeom prst="round2DiagRect">
          <a:avLst>
            <a:gd name="adj1" fmla="val 29727"/>
            <a:gd name="adj2" fmla="val 0"/>
          </a:avLst>
        </a:prstGeom>
      </dgm:spPr>
    </dgm:pt>
    <dgm:pt modelId="{93ADAFD7-5884-405F-A7EB-280E28A008E1}" type="pres">
      <dgm:prSet presAssocID="{98443BE3-6D3E-47EC-BC52-EF85D8AD12B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rcRect/>
          <a:stretch>
            <a:fillRect/>
          </a:stretch>
        </a:blipFill>
        <a:ln>
          <a:noFill/>
        </a:ln>
      </dgm:spPr>
      <dgm:extLst>
        <a:ext uri="{E40237B7-FDA0-4F09-8148-C483321AD2D9}">
          <dgm14:cNvPr xmlns:dgm14="http://schemas.microsoft.com/office/drawing/2010/diagram" id="0" name="" descr="Lightbulb"/>
        </a:ext>
      </dgm:extLst>
    </dgm:pt>
    <dgm:pt modelId="{0C5E36BD-281C-4661-B22C-7EDA3A4A52D8}" type="pres">
      <dgm:prSet presAssocID="{98443BE3-6D3E-47EC-BC52-EF85D8AD12B0}" presName="spaceRect" presStyleCnt="0"/>
      <dgm:spPr/>
    </dgm:pt>
    <dgm:pt modelId="{FB55869C-C48F-40D1-9BD0-1A6379CEA569}" type="pres">
      <dgm:prSet presAssocID="{98443BE3-6D3E-47EC-BC52-EF85D8AD12B0}" presName="textRect" presStyleLbl="revTx" presStyleIdx="5" presStyleCnt="6">
        <dgm:presLayoutVars>
          <dgm:chMax val="1"/>
          <dgm:chPref val="1"/>
        </dgm:presLayoutVars>
      </dgm:prSet>
      <dgm:spPr/>
      <dgm:t>
        <a:bodyPr/>
        <a:lstStyle/>
        <a:p>
          <a:endParaRPr lang="en-US"/>
        </a:p>
      </dgm:t>
    </dgm:pt>
  </dgm:ptLst>
  <dgm:cxnLst>
    <dgm:cxn modelId="{765CE54B-1B6F-4EF4-8954-93E7C443AC55}" type="presOf" srcId="{910B3A38-6295-4018-B61F-5EBCB4F338D3}" destId="{DB2B8B5E-E0C4-4862-97E2-2D204EB26B54}" srcOrd="0" destOrd="0" presId="urn:microsoft.com/office/officeart/2018/5/layout/IconLeafLabelList"/>
    <dgm:cxn modelId="{B00A9EE8-1F89-4C1B-9A7C-400DE3D2ECF0}" srcId="{732926D7-37BC-45D5-8CFB-7D9B055EBDC7}" destId="{B710DF42-FC25-4AE4-8903-B5B2CF1B284B}" srcOrd="4" destOrd="0" parTransId="{281EE2F5-F083-405C-A658-943E75156AAB}" sibTransId="{A651A5A1-CD1D-4E11-9CB9-4FA27F46BD41}"/>
    <dgm:cxn modelId="{08FB429B-0CDE-41CF-B24F-E777EDE2383C}" type="presOf" srcId="{732926D7-37BC-45D5-8CFB-7D9B055EBDC7}" destId="{3D3A2135-E658-4611-9440-252D2624CEC2}" srcOrd="0" destOrd="0" presId="urn:microsoft.com/office/officeart/2018/5/layout/IconLeafLabelList"/>
    <dgm:cxn modelId="{15238558-B704-4DB5-BE22-876DBF5A1F83}" srcId="{732926D7-37BC-45D5-8CFB-7D9B055EBDC7}" destId="{645F975C-C94A-4E00-858E-02728654D56F}" srcOrd="1" destOrd="0" parTransId="{F245AEC5-7BE7-442B-A485-1335A0224BC7}" sibTransId="{1F3D16D0-A0BD-4128-B50B-4FAA77B89470}"/>
    <dgm:cxn modelId="{3840000E-4D15-4495-9C54-F02CEF26AB22}" type="presOf" srcId="{94B95C74-BC81-447A-9ECC-9BCBFD7C29E9}" destId="{48C32A86-618E-472E-8F4B-C0F54599EC93}" srcOrd="0" destOrd="0" presId="urn:microsoft.com/office/officeart/2018/5/layout/IconLeafLabelList"/>
    <dgm:cxn modelId="{9216D13E-1C13-414C-8D5B-DDDE7F4546CF}" srcId="{732926D7-37BC-45D5-8CFB-7D9B055EBDC7}" destId="{910B3A38-6295-4018-B61F-5EBCB4F338D3}" srcOrd="3" destOrd="0" parTransId="{DE77672F-D9CC-4117-B595-01507B8330BD}" sibTransId="{F89D01B8-BE6E-4449-9B10-48EF99F9A398}"/>
    <dgm:cxn modelId="{870C2CE6-69E7-43CF-A2CF-596591545D60}" type="presOf" srcId="{645F975C-C94A-4E00-858E-02728654D56F}" destId="{5D509B8A-FD99-4AB2-860C-7B7CA277F5E9}" srcOrd="0" destOrd="0" presId="urn:microsoft.com/office/officeart/2018/5/layout/IconLeafLabelList"/>
    <dgm:cxn modelId="{962FC085-9AD8-48EF-89E9-F584A4699731}" srcId="{732926D7-37BC-45D5-8CFB-7D9B055EBDC7}" destId="{AE7BFB71-35E6-4A0E-B80F-FB4011602A70}" srcOrd="0" destOrd="0" parTransId="{49CF0B6B-8E53-46D7-9643-E1E17972C06E}" sibTransId="{DDB5D88F-3ED4-450A-93A0-8F5DC3EBCEAF}"/>
    <dgm:cxn modelId="{48E8E1CF-826A-475D-8EAC-FB3472B6BED1}" type="presOf" srcId="{B710DF42-FC25-4AE4-8903-B5B2CF1B284B}" destId="{4A3ED214-E6E0-4157-A332-54E3E3670924}" srcOrd="0" destOrd="0" presId="urn:microsoft.com/office/officeart/2018/5/layout/IconLeafLabelList"/>
    <dgm:cxn modelId="{82CE5FF0-DC58-4123-9662-8D65338B4B86}" srcId="{732926D7-37BC-45D5-8CFB-7D9B055EBDC7}" destId="{98443BE3-6D3E-47EC-BC52-EF85D8AD12B0}" srcOrd="5" destOrd="0" parTransId="{95B871FE-BB2F-4817-A690-5551A86282C6}" sibTransId="{984C9A83-F8D0-42DF-8891-D14B6B7D523F}"/>
    <dgm:cxn modelId="{0ECDC5AC-17EF-41D1-838C-63B356CC1ED4}" srcId="{732926D7-37BC-45D5-8CFB-7D9B055EBDC7}" destId="{94B95C74-BC81-447A-9ECC-9BCBFD7C29E9}" srcOrd="2" destOrd="0" parTransId="{E3CDF4B0-82BB-48BC-8F0B-A4EFF5D44000}" sibTransId="{A8D8BF7A-8AD5-47D7-8E5B-E6A5FA896985}"/>
    <dgm:cxn modelId="{7963E8EC-17BA-4B45-AE84-BAD02D57CE25}" type="presOf" srcId="{AE7BFB71-35E6-4A0E-B80F-FB4011602A70}" destId="{022D3A88-0E1C-4ABE-9999-059F3FE2A0B6}" srcOrd="0" destOrd="0" presId="urn:microsoft.com/office/officeart/2018/5/layout/IconLeafLabelList"/>
    <dgm:cxn modelId="{AA1DD0CD-C3D4-46CD-ABBB-1106FB036D53}" type="presOf" srcId="{98443BE3-6D3E-47EC-BC52-EF85D8AD12B0}" destId="{FB55869C-C48F-40D1-9BD0-1A6379CEA569}" srcOrd="0" destOrd="0" presId="urn:microsoft.com/office/officeart/2018/5/layout/IconLeafLabelList"/>
    <dgm:cxn modelId="{F9B50D73-A156-4AEA-8243-3FA4EDAD8D5D}" type="presParOf" srcId="{3D3A2135-E658-4611-9440-252D2624CEC2}" destId="{ED6628AE-BB64-41BB-83AB-42C9FAB8CC8B}" srcOrd="0" destOrd="0" presId="urn:microsoft.com/office/officeart/2018/5/layout/IconLeafLabelList"/>
    <dgm:cxn modelId="{6F61F533-EDA4-4CF1-AECD-53F45E7014C4}" type="presParOf" srcId="{ED6628AE-BB64-41BB-83AB-42C9FAB8CC8B}" destId="{F9D05025-E271-4541-955D-7D7DFEB4299B}" srcOrd="0" destOrd="0" presId="urn:microsoft.com/office/officeart/2018/5/layout/IconLeafLabelList"/>
    <dgm:cxn modelId="{CE426A08-9F82-4816-A023-192B458E98ED}" type="presParOf" srcId="{ED6628AE-BB64-41BB-83AB-42C9FAB8CC8B}" destId="{B8A3CAAC-7609-4D4D-A1EC-386FE1DF4DEA}" srcOrd="1" destOrd="0" presId="urn:microsoft.com/office/officeart/2018/5/layout/IconLeafLabelList"/>
    <dgm:cxn modelId="{1EC14047-7634-4E86-89E6-E2E1C4AE521D}" type="presParOf" srcId="{ED6628AE-BB64-41BB-83AB-42C9FAB8CC8B}" destId="{78B7BB3E-118B-46EE-966B-2F6575FB63E5}" srcOrd="2" destOrd="0" presId="urn:microsoft.com/office/officeart/2018/5/layout/IconLeafLabelList"/>
    <dgm:cxn modelId="{65B4D5BC-3308-46CC-B919-E2034F24D182}" type="presParOf" srcId="{ED6628AE-BB64-41BB-83AB-42C9FAB8CC8B}" destId="{022D3A88-0E1C-4ABE-9999-059F3FE2A0B6}" srcOrd="3" destOrd="0" presId="urn:microsoft.com/office/officeart/2018/5/layout/IconLeafLabelList"/>
    <dgm:cxn modelId="{D25608B2-97DD-4F58-B8A5-5D7A4C9FD5B7}" type="presParOf" srcId="{3D3A2135-E658-4611-9440-252D2624CEC2}" destId="{DFF9CEE3-8518-46E4-941E-A6BEBDE7C8E5}" srcOrd="1" destOrd="0" presId="urn:microsoft.com/office/officeart/2018/5/layout/IconLeafLabelList"/>
    <dgm:cxn modelId="{C8E45CE8-1A03-4424-877F-A2292E9571EC}" type="presParOf" srcId="{3D3A2135-E658-4611-9440-252D2624CEC2}" destId="{8593DDA5-8A54-4CCC-8385-07885A5B945A}" srcOrd="2" destOrd="0" presId="urn:microsoft.com/office/officeart/2018/5/layout/IconLeafLabelList"/>
    <dgm:cxn modelId="{661A65C8-4802-40C5-B186-16DD55FDCDFA}" type="presParOf" srcId="{8593DDA5-8A54-4CCC-8385-07885A5B945A}" destId="{C21532C7-C222-408A-9CBE-0BED2C80F470}" srcOrd="0" destOrd="0" presId="urn:microsoft.com/office/officeart/2018/5/layout/IconLeafLabelList"/>
    <dgm:cxn modelId="{11ABF085-4187-4075-A3D2-DC2CD7A6BCC6}" type="presParOf" srcId="{8593DDA5-8A54-4CCC-8385-07885A5B945A}" destId="{F3ED7AF3-7309-4BE6-862A-8583825E04A8}" srcOrd="1" destOrd="0" presId="urn:microsoft.com/office/officeart/2018/5/layout/IconLeafLabelList"/>
    <dgm:cxn modelId="{D041A998-B0C3-4626-B350-0BE2AAB4216D}" type="presParOf" srcId="{8593DDA5-8A54-4CCC-8385-07885A5B945A}" destId="{10AD6794-20FC-4A6C-A818-236DACBF8A6D}" srcOrd="2" destOrd="0" presId="urn:microsoft.com/office/officeart/2018/5/layout/IconLeafLabelList"/>
    <dgm:cxn modelId="{F52F94AF-DB68-4223-A16E-9E7B64FB486D}" type="presParOf" srcId="{8593DDA5-8A54-4CCC-8385-07885A5B945A}" destId="{5D509B8A-FD99-4AB2-860C-7B7CA277F5E9}" srcOrd="3" destOrd="0" presId="urn:microsoft.com/office/officeart/2018/5/layout/IconLeafLabelList"/>
    <dgm:cxn modelId="{516C8799-3C40-430A-A243-C65AF6A1FB05}" type="presParOf" srcId="{3D3A2135-E658-4611-9440-252D2624CEC2}" destId="{AF1F223D-09D2-4F0A-A984-99D07015861A}" srcOrd="3" destOrd="0" presId="urn:microsoft.com/office/officeart/2018/5/layout/IconLeafLabelList"/>
    <dgm:cxn modelId="{3C76EBE1-03F6-4C8D-B0FD-857DF2F29B15}" type="presParOf" srcId="{3D3A2135-E658-4611-9440-252D2624CEC2}" destId="{CEFB1E58-1B22-4ED2-AF8E-B4E2DB4503ED}" srcOrd="4" destOrd="0" presId="urn:microsoft.com/office/officeart/2018/5/layout/IconLeafLabelList"/>
    <dgm:cxn modelId="{36518D79-7B07-4525-96FE-06078E9F7DA6}" type="presParOf" srcId="{CEFB1E58-1B22-4ED2-AF8E-B4E2DB4503ED}" destId="{5028E2F9-1A31-45FB-9A5D-AE31544C859D}" srcOrd="0" destOrd="0" presId="urn:microsoft.com/office/officeart/2018/5/layout/IconLeafLabelList"/>
    <dgm:cxn modelId="{ED8504A7-8C78-4CFF-BB07-CA613C733F1D}" type="presParOf" srcId="{CEFB1E58-1B22-4ED2-AF8E-B4E2DB4503ED}" destId="{1E1820F2-E0E6-4038-AA5B-16AD163798CC}" srcOrd="1" destOrd="0" presId="urn:microsoft.com/office/officeart/2018/5/layout/IconLeafLabelList"/>
    <dgm:cxn modelId="{A9032049-CA70-4248-93CB-D25DA3140654}" type="presParOf" srcId="{CEFB1E58-1B22-4ED2-AF8E-B4E2DB4503ED}" destId="{D0305392-C77A-4A27-B13A-F237CF900A1A}" srcOrd="2" destOrd="0" presId="urn:microsoft.com/office/officeart/2018/5/layout/IconLeafLabelList"/>
    <dgm:cxn modelId="{F1FF3E01-B442-41A1-B63A-588725852938}" type="presParOf" srcId="{CEFB1E58-1B22-4ED2-AF8E-B4E2DB4503ED}" destId="{48C32A86-618E-472E-8F4B-C0F54599EC93}" srcOrd="3" destOrd="0" presId="urn:microsoft.com/office/officeart/2018/5/layout/IconLeafLabelList"/>
    <dgm:cxn modelId="{03A84D9E-EFCB-497C-8F26-4BE8BB2E29E5}" type="presParOf" srcId="{3D3A2135-E658-4611-9440-252D2624CEC2}" destId="{9B46AAD2-ECEF-4862-A33B-C2C5C612AAC8}" srcOrd="5" destOrd="0" presId="urn:microsoft.com/office/officeart/2018/5/layout/IconLeafLabelList"/>
    <dgm:cxn modelId="{E680710C-E085-414A-AD93-1C7661B21080}" type="presParOf" srcId="{3D3A2135-E658-4611-9440-252D2624CEC2}" destId="{3FDA0B28-DF46-4BC6-956A-CC7FD990E7EB}" srcOrd="6" destOrd="0" presId="urn:microsoft.com/office/officeart/2018/5/layout/IconLeafLabelList"/>
    <dgm:cxn modelId="{F7C33EB5-2B0B-4047-B301-96548AE0BF91}" type="presParOf" srcId="{3FDA0B28-DF46-4BC6-956A-CC7FD990E7EB}" destId="{83B0BF64-582F-4BF7-B503-AB417DBEDA19}" srcOrd="0" destOrd="0" presId="urn:microsoft.com/office/officeart/2018/5/layout/IconLeafLabelList"/>
    <dgm:cxn modelId="{A332E92F-AB54-462D-8016-DA94BD2A8F1A}" type="presParOf" srcId="{3FDA0B28-DF46-4BC6-956A-CC7FD990E7EB}" destId="{75A6B09F-D9FA-4268-BBD6-78741AF4614D}" srcOrd="1" destOrd="0" presId="urn:microsoft.com/office/officeart/2018/5/layout/IconLeafLabelList"/>
    <dgm:cxn modelId="{2F6E2179-A446-42E6-A42F-6CA2FB99768B}" type="presParOf" srcId="{3FDA0B28-DF46-4BC6-956A-CC7FD990E7EB}" destId="{5A9E85E0-39C7-49F9-A931-850A7903817F}" srcOrd="2" destOrd="0" presId="urn:microsoft.com/office/officeart/2018/5/layout/IconLeafLabelList"/>
    <dgm:cxn modelId="{4CF9486B-616B-4F9A-B4B8-A0195EC03946}" type="presParOf" srcId="{3FDA0B28-DF46-4BC6-956A-CC7FD990E7EB}" destId="{DB2B8B5E-E0C4-4862-97E2-2D204EB26B54}" srcOrd="3" destOrd="0" presId="urn:microsoft.com/office/officeart/2018/5/layout/IconLeafLabelList"/>
    <dgm:cxn modelId="{D18EBB55-A060-4C35-B115-1CF57E8DA1DF}" type="presParOf" srcId="{3D3A2135-E658-4611-9440-252D2624CEC2}" destId="{D4A05FD9-EEC8-41D0-A7BB-6336A7EE7325}" srcOrd="7" destOrd="0" presId="urn:microsoft.com/office/officeart/2018/5/layout/IconLeafLabelList"/>
    <dgm:cxn modelId="{0B5F2652-6376-4B2D-B29F-0C42C22160B9}" type="presParOf" srcId="{3D3A2135-E658-4611-9440-252D2624CEC2}" destId="{2B41AB40-3149-423A-8E56-F917F0B45EC4}" srcOrd="8" destOrd="0" presId="urn:microsoft.com/office/officeart/2018/5/layout/IconLeafLabelList"/>
    <dgm:cxn modelId="{034FE4CB-DB4A-4BAA-AA61-AF7AA9B59197}" type="presParOf" srcId="{2B41AB40-3149-423A-8E56-F917F0B45EC4}" destId="{B35B8BD1-0649-461F-90EF-64EFDB750F8C}" srcOrd="0" destOrd="0" presId="urn:microsoft.com/office/officeart/2018/5/layout/IconLeafLabelList"/>
    <dgm:cxn modelId="{CD3C4B40-14C7-4E6C-9B1D-12C363CD1A80}" type="presParOf" srcId="{2B41AB40-3149-423A-8E56-F917F0B45EC4}" destId="{09ECE6DA-ED69-4909-B765-9E0CCA2EE2BE}" srcOrd="1" destOrd="0" presId="urn:microsoft.com/office/officeart/2018/5/layout/IconLeafLabelList"/>
    <dgm:cxn modelId="{40521CEE-C57C-4528-86A3-4E759C1011C8}" type="presParOf" srcId="{2B41AB40-3149-423A-8E56-F917F0B45EC4}" destId="{FADFF0C4-9693-4B9D-B7B4-38406964E965}" srcOrd="2" destOrd="0" presId="urn:microsoft.com/office/officeart/2018/5/layout/IconLeafLabelList"/>
    <dgm:cxn modelId="{26347646-72AA-4249-B8B0-AC116ED08310}" type="presParOf" srcId="{2B41AB40-3149-423A-8E56-F917F0B45EC4}" destId="{4A3ED214-E6E0-4157-A332-54E3E3670924}" srcOrd="3" destOrd="0" presId="urn:microsoft.com/office/officeart/2018/5/layout/IconLeafLabelList"/>
    <dgm:cxn modelId="{343B21B8-D4C5-499E-9428-FDB3D6BA446D}" type="presParOf" srcId="{3D3A2135-E658-4611-9440-252D2624CEC2}" destId="{D9B6EEA4-9CD4-4DCA-8960-54BECB5CE3E0}" srcOrd="9" destOrd="0" presId="urn:microsoft.com/office/officeart/2018/5/layout/IconLeafLabelList"/>
    <dgm:cxn modelId="{207A9665-9956-4322-87BC-A56E8F8701D9}" type="presParOf" srcId="{3D3A2135-E658-4611-9440-252D2624CEC2}" destId="{97D67847-204B-4A44-9080-364241FD0070}" srcOrd="10" destOrd="0" presId="urn:microsoft.com/office/officeart/2018/5/layout/IconLeafLabelList"/>
    <dgm:cxn modelId="{895487EC-DDF9-4E89-98E4-7482C954E5F3}" type="presParOf" srcId="{97D67847-204B-4A44-9080-364241FD0070}" destId="{D37CFE92-32A5-4DE2-BD0E-95C5B13C38B0}" srcOrd="0" destOrd="0" presId="urn:microsoft.com/office/officeart/2018/5/layout/IconLeafLabelList"/>
    <dgm:cxn modelId="{A14A58E3-A459-44D3-8723-1277D4BF4DEB}" type="presParOf" srcId="{97D67847-204B-4A44-9080-364241FD0070}" destId="{93ADAFD7-5884-405F-A7EB-280E28A008E1}" srcOrd="1" destOrd="0" presId="urn:microsoft.com/office/officeart/2018/5/layout/IconLeafLabelList"/>
    <dgm:cxn modelId="{8E059555-DFFB-41F4-A224-87BCDEB3DE22}" type="presParOf" srcId="{97D67847-204B-4A44-9080-364241FD0070}" destId="{0C5E36BD-281C-4661-B22C-7EDA3A4A52D8}" srcOrd="2" destOrd="0" presId="urn:microsoft.com/office/officeart/2018/5/layout/IconLeafLabelList"/>
    <dgm:cxn modelId="{93992D5F-DF57-4BB7-BDD8-A120202A48AB}" type="presParOf" srcId="{97D67847-204B-4A44-9080-364241FD0070}" destId="{FB55869C-C48F-40D1-9BD0-1A6379CEA56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61000F-BF65-4C46-8186-F0624F6B16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DC2FF9-684A-4A9C-9A2E-FC2F637DC0D4}">
      <dgm:prSet/>
      <dgm:spPr/>
      <dgm:t>
        <a:bodyPr/>
        <a:lstStyle/>
        <a:p>
          <a:pPr>
            <a:lnSpc>
              <a:spcPct val="100000"/>
            </a:lnSpc>
          </a:pPr>
          <a:r>
            <a:rPr lang="en-GB"/>
            <a:t>Tangible Promotion</a:t>
          </a:r>
          <a:endParaRPr lang="en-US"/>
        </a:p>
      </dgm:t>
    </dgm:pt>
    <dgm:pt modelId="{1A8B2251-9227-4E76-AB13-81494106436E}" type="parTrans" cxnId="{CDE0B067-0FD1-478F-A42E-EEC0FA426BA9}">
      <dgm:prSet/>
      <dgm:spPr/>
      <dgm:t>
        <a:bodyPr/>
        <a:lstStyle/>
        <a:p>
          <a:endParaRPr lang="en-US"/>
        </a:p>
      </dgm:t>
    </dgm:pt>
    <dgm:pt modelId="{ACE5D24E-E43A-41ED-BED8-15E139EB3DC4}" type="sibTrans" cxnId="{CDE0B067-0FD1-478F-A42E-EEC0FA426BA9}">
      <dgm:prSet/>
      <dgm:spPr/>
      <dgm:t>
        <a:bodyPr/>
        <a:lstStyle/>
        <a:p>
          <a:endParaRPr lang="en-US"/>
        </a:p>
      </dgm:t>
    </dgm:pt>
    <dgm:pt modelId="{FC51F282-C180-45D7-A55E-63AB781D864A}">
      <dgm:prSet/>
      <dgm:spPr/>
      <dgm:t>
        <a:bodyPr/>
        <a:lstStyle/>
        <a:p>
          <a:pPr>
            <a:lnSpc>
              <a:spcPct val="100000"/>
            </a:lnSpc>
          </a:pPr>
          <a:r>
            <a:rPr lang="en-GB"/>
            <a:t>Minimal Social media</a:t>
          </a:r>
          <a:endParaRPr lang="en-US"/>
        </a:p>
      </dgm:t>
    </dgm:pt>
    <dgm:pt modelId="{6668F274-81D9-430C-8A1D-18E59DBB652C}" type="parTrans" cxnId="{5B4C860F-47F6-4067-8144-7FEEFB43566B}">
      <dgm:prSet/>
      <dgm:spPr/>
      <dgm:t>
        <a:bodyPr/>
        <a:lstStyle/>
        <a:p>
          <a:endParaRPr lang="en-US"/>
        </a:p>
      </dgm:t>
    </dgm:pt>
    <dgm:pt modelId="{23FA9F9A-4745-4C17-9E3F-D0AD685C3BF1}" type="sibTrans" cxnId="{5B4C860F-47F6-4067-8144-7FEEFB43566B}">
      <dgm:prSet/>
      <dgm:spPr/>
      <dgm:t>
        <a:bodyPr/>
        <a:lstStyle/>
        <a:p>
          <a:endParaRPr lang="en-US"/>
        </a:p>
      </dgm:t>
    </dgm:pt>
    <dgm:pt modelId="{7C23DB94-1F40-4AA2-A8AA-860A76B6B387}" type="pres">
      <dgm:prSet presAssocID="{AD61000F-BF65-4C46-8186-F0624F6B165B}" presName="root" presStyleCnt="0">
        <dgm:presLayoutVars>
          <dgm:dir/>
          <dgm:resizeHandles val="exact"/>
        </dgm:presLayoutVars>
      </dgm:prSet>
      <dgm:spPr/>
      <dgm:t>
        <a:bodyPr/>
        <a:lstStyle/>
        <a:p>
          <a:endParaRPr lang="en-US"/>
        </a:p>
      </dgm:t>
    </dgm:pt>
    <dgm:pt modelId="{BF45EF39-B8FD-4C43-B99D-AF6F97CEC741}" type="pres">
      <dgm:prSet presAssocID="{8ADC2FF9-684A-4A9C-9A2E-FC2F637DC0D4}" presName="compNode" presStyleCnt="0"/>
      <dgm:spPr/>
    </dgm:pt>
    <dgm:pt modelId="{5CCD6A25-0455-42EF-A00F-1D4A1E9CE8B9}" type="pres">
      <dgm:prSet presAssocID="{8ADC2FF9-684A-4A9C-9A2E-FC2F637DC0D4}" presName="bgRect" presStyleLbl="bgShp" presStyleIdx="0" presStyleCnt="2"/>
      <dgm:spPr/>
    </dgm:pt>
    <dgm:pt modelId="{01C7416D-2796-4734-BBD8-0FE0D1962117}" type="pres">
      <dgm:prSet presAssocID="{8ADC2FF9-684A-4A9C-9A2E-FC2F637DC0D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Shopping cart"/>
        </a:ext>
      </dgm:extLst>
    </dgm:pt>
    <dgm:pt modelId="{8A0616D6-F40B-4B5C-AB08-F5B0D3FE6EA5}" type="pres">
      <dgm:prSet presAssocID="{8ADC2FF9-684A-4A9C-9A2E-FC2F637DC0D4}" presName="spaceRect" presStyleCnt="0"/>
      <dgm:spPr/>
    </dgm:pt>
    <dgm:pt modelId="{47EF21BD-4433-44AB-AB5F-C2DF213E3149}" type="pres">
      <dgm:prSet presAssocID="{8ADC2FF9-684A-4A9C-9A2E-FC2F637DC0D4}" presName="parTx" presStyleLbl="revTx" presStyleIdx="0" presStyleCnt="2">
        <dgm:presLayoutVars>
          <dgm:chMax val="0"/>
          <dgm:chPref val="0"/>
        </dgm:presLayoutVars>
      </dgm:prSet>
      <dgm:spPr/>
      <dgm:t>
        <a:bodyPr/>
        <a:lstStyle/>
        <a:p>
          <a:endParaRPr lang="en-US"/>
        </a:p>
      </dgm:t>
    </dgm:pt>
    <dgm:pt modelId="{64BE1F02-CCBA-45D4-9692-8824573CD8AF}" type="pres">
      <dgm:prSet presAssocID="{ACE5D24E-E43A-41ED-BED8-15E139EB3DC4}" presName="sibTrans" presStyleCnt="0"/>
      <dgm:spPr/>
    </dgm:pt>
    <dgm:pt modelId="{EACE8641-27EB-4A15-AA60-EC38EDBA9CA9}" type="pres">
      <dgm:prSet presAssocID="{FC51F282-C180-45D7-A55E-63AB781D864A}" presName="compNode" presStyleCnt="0"/>
      <dgm:spPr/>
    </dgm:pt>
    <dgm:pt modelId="{DDBE8F19-8F16-40D1-ADB0-A0A86BFCED2D}" type="pres">
      <dgm:prSet presAssocID="{FC51F282-C180-45D7-A55E-63AB781D864A}" presName="bgRect" presStyleLbl="bgShp" presStyleIdx="1" presStyleCnt="2"/>
      <dgm:spPr/>
    </dgm:pt>
    <dgm:pt modelId="{C0B37F43-0EC4-4AD4-9A47-0A7C36366609}" type="pres">
      <dgm:prSet presAssocID="{FC51F282-C180-45D7-A55E-63AB781D86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Smart Phone"/>
        </a:ext>
      </dgm:extLst>
    </dgm:pt>
    <dgm:pt modelId="{CC0081C2-E193-4290-B228-82FF7256B5DA}" type="pres">
      <dgm:prSet presAssocID="{FC51F282-C180-45D7-A55E-63AB781D864A}" presName="spaceRect" presStyleCnt="0"/>
      <dgm:spPr/>
    </dgm:pt>
    <dgm:pt modelId="{7FB01F91-E020-4071-A725-3F23708D67B8}" type="pres">
      <dgm:prSet presAssocID="{FC51F282-C180-45D7-A55E-63AB781D864A}" presName="parTx" presStyleLbl="revTx" presStyleIdx="1" presStyleCnt="2">
        <dgm:presLayoutVars>
          <dgm:chMax val="0"/>
          <dgm:chPref val="0"/>
        </dgm:presLayoutVars>
      </dgm:prSet>
      <dgm:spPr/>
      <dgm:t>
        <a:bodyPr/>
        <a:lstStyle/>
        <a:p>
          <a:endParaRPr lang="en-US"/>
        </a:p>
      </dgm:t>
    </dgm:pt>
  </dgm:ptLst>
  <dgm:cxnLst>
    <dgm:cxn modelId="{0165886B-8D8C-4548-878F-80E6B6DD300A}" type="presOf" srcId="{8ADC2FF9-684A-4A9C-9A2E-FC2F637DC0D4}" destId="{47EF21BD-4433-44AB-AB5F-C2DF213E3149}" srcOrd="0" destOrd="0" presId="urn:microsoft.com/office/officeart/2018/2/layout/IconVerticalSolidList"/>
    <dgm:cxn modelId="{A05BF32D-6470-4DEE-B0DD-7723E1D9256C}" type="presOf" srcId="{FC51F282-C180-45D7-A55E-63AB781D864A}" destId="{7FB01F91-E020-4071-A725-3F23708D67B8}" srcOrd="0" destOrd="0" presId="urn:microsoft.com/office/officeart/2018/2/layout/IconVerticalSolidList"/>
    <dgm:cxn modelId="{812C344C-BB91-4169-B597-0749A7A05D9F}" type="presOf" srcId="{AD61000F-BF65-4C46-8186-F0624F6B165B}" destId="{7C23DB94-1F40-4AA2-A8AA-860A76B6B387}" srcOrd="0" destOrd="0" presId="urn:microsoft.com/office/officeart/2018/2/layout/IconVerticalSolidList"/>
    <dgm:cxn modelId="{5B4C860F-47F6-4067-8144-7FEEFB43566B}" srcId="{AD61000F-BF65-4C46-8186-F0624F6B165B}" destId="{FC51F282-C180-45D7-A55E-63AB781D864A}" srcOrd="1" destOrd="0" parTransId="{6668F274-81D9-430C-8A1D-18E59DBB652C}" sibTransId="{23FA9F9A-4745-4C17-9E3F-D0AD685C3BF1}"/>
    <dgm:cxn modelId="{CDE0B067-0FD1-478F-A42E-EEC0FA426BA9}" srcId="{AD61000F-BF65-4C46-8186-F0624F6B165B}" destId="{8ADC2FF9-684A-4A9C-9A2E-FC2F637DC0D4}" srcOrd="0" destOrd="0" parTransId="{1A8B2251-9227-4E76-AB13-81494106436E}" sibTransId="{ACE5D24E-E43A-41ED-BED8-15E139EB3DC4}"/>
    <dgm:cxn modelId="{4F07BC48-7A97-4B4D-ADCF-D9ADA3223DB8}" type="presParOf" srcId="{7C23DB94-1F40-4AA2-A8AA-860A76B6B387}" destId="{BF45EF39-B8FD-4C43-B99D-AF6F97CEC741}" srcOrd="0" destOrd="0" presId="urn:microsoft.com/office/officeart/2018/2/layout/IconVerticalSolidList"/>
    <dgm:cxn modelId="{604F74B7-C88B-43E7-BE98-4FFF9A9FB925}" type="presParOf" srcId="{BF45EF39-B8FD-4C43-B99D-AF6F97CEC741}" destId="{5CCD6A25-0455-42EF-A00F-1D4A1E9CE8B9}" srcOrd="0" destOrd="0" presId="urn:microsoft.com/office/officeart/2018/2/layout/IconVerticalSolidList"/>
    <dgm:cxn modelId="{F0D9B657-684F-4495-998D-A6F434788EC9}" type="presParOf" srcId="{BF45EF39-B8FD-4C43-B99D-AF6F97CEC741}" destId="{01C7416D-2796-4734-BBD8-0FE0D1962117}" srcOrd="1" destOrd="0" presId="urn:microsoft.com/office/officeart/2018/2/layout/IconVerticalSolidList"/>
    <dgm:cxn modelId="{4DD059B9-26AB-44DB-A8A6-7928A1BA79ED}" type="presParOf" srcId="{BF45EF39-B8FD-4C43-B99D-AF6F97CEC741}" destId="{8A0616D6-F40B-4B5C-AB08-F5B0D3FE6EA5}" srcOrd="2" destOrd="0" presId="urn:microsoft.com/office/officeart/2018/2/layout/IconVerticalSolidList"/>
    <dgm:cxn modelId="{31642FF6-EE3D-488C-A32E-C867EE478F27}" type="presParOf" srcId="{BF45EF39-B8FD-4C43-B99D-AF6F97CEC741}" destId="{47EF21BD-4433-44AB-AB5F-C2DF213E3149}" srcOrd="3" destOrd="0" presId="urn:microsoft.com/office/officeart/2018/2/layout/IconVerticalSolidList"/>
    <dgm:cxn modelId="{B49D38DB-F374-4AB4-9342-87C609B03600}" type="presParOf" srcId="{7C23DB94-1F40-4AA2-A8AA-860A76B6B387}" destId="{64BE1F02-CCBA-45D4-9692-8824573CD8AF}" srcOrd="1" destOrd="0" presId="urn:microsoft.com/office/officeart/2018/2/layout/IconVerticalSolidList"/>
    <dgm:cxn modelId="{DC3E03B7-6960-4710-807E-A5BF133F98D7}" type="presParOf" srcId="{7C23DB94-1F40-4AA2-A8AA-860A76B6B387}" destId="{EACE8641-27EB-4A15-AA60-EC38EDBA9CA9}" srcOrd="2" destOrd="0" presId="urn:microsoft.com/office/officeart/2018/2/layout/IconVerticalSolidList"/>
    <dgm:cxn modelId="{F3914D14-4C0D-4A1B-94F0-2B49852AA88B}" type="presParOf" srcId="{EACE8641-27EB-4A15-AA60-EC38EDBA9CA9}" destId="{DDBE8F19-8F16-40D1-ADB0-A0A86BFCED2D}" srcOrd="0" destOrd="0" presId="urn:microsoft.com/office/officeart/2018/2/layout/IconVerticalSolidList"/>
    <dgm:cxn modelId="{0C7994E7-416E-4C92-95A9-6E3D2414D9C4}" type="presParOf" srcId="{EACE8641-27EB-4A15-AA60-EC38EDBA9CA9}" destId="{C0B37F43-0EC4-4AD4-9A47-0A7C36366609}" srcOrd="1" destOrd="0" presId="urn:microsoft.com/office/officeart/2018/2/layout/IconVerticalSolidList"/>
    <dgm:cxn modelId="{F2B9EF50-671D-4640-A5F7-A4A3199B7574}" type="presParOf" srcId="{EACE8641-27EB-4A15-AA60-EC38EDBA9CA9}" destId="{CC0081C2-E193-4290-B228-82FF7256B5DA}" srcOrd="2" destOrd="0" presId="urn:microsoft.com/office/officeart/2018/2/layout/IconVerticalSolidList"/>
    <dgm:cxn modelId="{FF2F5FBC-9E8C-4F39-B05F-1071AE207485}" type="presParOf" srcId="{EACE8641-27EB-4A15-AA60-EC38EDBA9CA9}" destId="{7FB01F91-E020-4071-A725-3F23708D67B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05025-E271-4541-955D-7D7DFEB4299B}">
      <dsp:nvSpPr>
        <dsp:cNvPr id="0" name=""/>
        <dsp:cNvSpPr/>
      </dsp:nvSpPr>
      <dsp:spPr>
        <a:xfrm>
          <a:off x="346956" y="431839"/>
          <a:ext cx="1085132" cy="108513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A3CAAC-7609-4D4D-A1EC-386FE1DF4DEA}">
      <dsp:nvSpPr>
        <dsp:cNvPr id="0" name=""/>
        <dsp:cNvSpPr/>
      </dsp:nvSpPr>
      <dsp:spPr>
        <a:xfrm>
          <a:off x="578214" y="663097"/>
          <a:ext cx="622617" cy="6226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22D3A88-0E1C-4ABE-9999-059F3FE2A0B6}">
      <dsp:nvSpPr>
        <dsp:cNvPr id="0" name=""/>
        <dsp:cNvSpPr/>
      </dsp:nvSpPr>
      <dsp:spPr>
        <a:xfrm>
          <a:off x="69" y="1854964"/>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a:t>Stakeholder Segmentation, Targeting and Positioning</a:t>
          </a:r>
          <a:endParaRPr lang="en-US" sz="1200" kern="1200"/>
        </a:p>
      </dsp:txBody>
      <dsp:txXfrm>
        <a:off x="69" y="1854964"/>
        <a:ext cx="1778906" cy="711562"/>
      </dsp:txXfrm>
    </dsp:sp>
    <dsp:sp modelId="{C21532C7-C222-408A-9CBE-0BED2C80F470}">
      <dsp:nvSpPr>
        <dsp:cNvPr id="0" name=""/>
        <dsp:cNvSpPr/>
      </dsp:nvSpPr>
      <dsp:spPr>
        <a:xfrm>
          <a:off x="2437171" y="431839"/>
          <a:ext cx="1085132" cy="108513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ED7AF3-7309-4BE6-862A-8583825E04A8}">
      <dsp:nvSpPr>
        <dsp:cNvPr id="0" name=""/>
        <dsp:cNvSpPr/>
      </dsp:nvSpPr>
      <dsp:spPr>
        <a:xfrm>
          <a:off x="2668428" y="663097"/>
          <a:ext cx="622617" cy="6226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5D509B8A-FD99-4AB2-860C-7B7CA277F5E9}">
      <dsp:nvSpPr>
        <dsp:cNvPr id="0" name=""/>
        <dsp:cNvSpPr/>
      </dsp:nvSpPr>
      <dsp:spPr>
        <a:xfrm>
          <a:off x="2090284" y="1854964"/>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dirty="0"/>
            <a:t>Cost to The Consumer</a:t>
          </a:r>
          <a:endParaRPr lang="en-US" sz="1200" kern="1200" dirty="0"/>
        </a:p>
      </dsp:txBody>
      <dsp:txXfrm>
        <a:off x="2090284" y="1854964"/>
        <a:ext cx="1778906" cy="711562"/>
      </dsp:txXfrm>
    </dsp:sp>
    <dsp:sp modelId="{5028E2F9-1A31-45FB-9A5D-AE31544C859D}">
      <dsp:nvSpPr>
        <dsp:cNvPr id="0" name=""/>
        <dsp:cNvSpPr/>
      </dsp:nvSpPr>
      <dsp:spPr>
        <a:xfrm>
          <a:off x="4527385" y="431839"/>
          <a:ext cx="1085132" cy="108513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1820F2-E0E6-4038-AA5B-16AD163798CC}">
      <dsp:nvSpPr>
        <dsp:cNvPr id="0" name=""/>
        <dsp:cNvSpPr/>
      </dsp:nvSpPr>
      <dsp:spPr>
        <a:xfrm>
          <a:off x="4758643" y="663097"/>
          <a:ext cx="622617" cy="6226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8C32A86-618E-472E-8F4B-C0F54599EC93}">
      <dsp:nvSpPr>
        <dsp:cNvPr id="0" name=""/>
        <dsp:cNvSpPr/>
      </dsp:nvSpPr>
      <dsp:spPr>
        <a:xfrm>
          <a:off x="4180499" y="1854964"/>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dirty="0"/>
            <a:t>Consumer Needs</a:t>
          </a:r>
          <a:endParaRPr lang="en-US" sz="1200" kern="1200" dirty="0"/>
        </a:p>
      </dsp:txBody>
      <dsp:txXfrm>
        <a:off x="4180499" y="1854964"/>
        <a:ext cx="1778906" cy="711562"/>
      </dsp:txXfrm>
    </dsp:sp>
    <dsp:sp modelId="{83B0BF64-582F-4BF7-B503-AB417DBEDA19}">
      <dsp:nvSpPr>
        <dsp:cNvPr id="0" name=""/>
        <dsp:cNvSpPr/>
      </dsp:nvSpPr>
      <dsp:spPr>
        <a:xfrm>
          <a:off x="346956" y="3011253"/>
          <a:ext cx="1085132" cy="108513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6B09F-D9FA-4268-BBD6-78741AF4614D}">
      <dsp:nvSpPr>
        <dsp:cNvPr id="0" name=""/>
        <dsp:cNvSpPr/>
      </dsp:nvSpPr>
      <dsp:spPr>
        <a:xfrm>
          <a:off x="578214" y="3242511"/>
          <a:ext cx="622617" cy="6226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B2B8B5E-E0C4-4862-97E2-2D204EB26B54}">
      <dsp:nvSpPr>
        <dsp:cNvPr id="0" name=""/>
        <dsp:cNvSpPr/>
      </dsp:nvSpPr>
      <dsp:spPr>
        <a:xfrm>
          <a:off x="69" y="4434378"/>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dirty="0"/>
            <a:t>Customer Convenience</a:t>
          </a:r>
          <a:endParaRPr lang="en-US" sz="1200" kern="1200" dirty="0"/>
        </a:p>
      </dsp:txBody>
      <dsp:txXfrm>
        <a:off x="69" y="4434378"/>
        <a:ext cx="1778906" cy="711562"/>
      </dsp:txXfrm>
    </dsp:sp>
    <dsp:sp modelId="{B35B8BD1-0649-461F-90EF-64EFDB750F8C}">
      <dsp:nvSpPr>
        <dsp:cNvPr id="0" name=""/>
        <dsp:cNvSpPr/>
      </dsp:nvSpPr>
      <dsp:spPr>
        <a:xfrm>
          <a:off x="2437171" y="3011253"/>
          <a:ext cx="1085132" cy="1085132"/>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CE6DA-ED69-4909-B765-9E0CCA2EE2BE}">
      <dsp:nvSpPr>
        <dsp:cNvPr id="0" name=""/>
        <dsp:cNvSpPr/>
      </dsp:nvSpPr>
      <dsp:spPr>
        <a:xfrm>
          <a:off x="2668428" y="3242511"/>
          <a:ext cx="622617" cy="6226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A3ED214-E6E0-4157-A332-54E3E3670924}">
      <dsp:nvSpPr>
        <dsp:cNvPr id="0" name=""/>
        <dsp:cNvSpPr/>
      </dsp:nvSpPr>
      <dsp:spPr>
        <a:xfrm>
          <a:off x="2090284" y="4434378"/>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dirty="0"/>
            <a:t>Communication</a:t>
          </a:r>
          <a:endParaRPr lang="en-US" sz="1200" kern="1200" dirty="0"/>
        </a:p>
      </dsp:txBody>
      <dsp:txXfrm>
        <a:off x="2090284" y="4434378"/>
        <a:ext cx="1778906" cy="711562"/>
      </dsp:txXfrm>
    </dsp:sp>
    <dsp:sp modelId="{D37CFE92-32A5-4DE2-BD0E-95C5B13C38B0}">
      <dsp:nvSpPr>
        <dsp:cNvPr id="0" name=""/>
        <dsp:cNvSpPr/>
      </dsp:nvSpPr>
      <dsp:spPr>
        <a:xfrm>
          <a:off x="4527385" y="3011253"/>
          <a:ext cx="1085132" cy="108513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DAFD7-5884-405F-A7EB-280E28A008E1}">
      <dsp:nvSpPr>
        <dsp:cNvPr id="0" name=""/>
        <dsp:cNvSpPr/>
      </dsp:nvSpPr>
      <dsp:spPr>
        <a:xfrm>
          <a:off x="4758643" y="3242511"/>
          <a:ext cx="622617" cy="6226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rcRect/>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B55869C-C48F-40D1-9BD0-1A6379CEA569}">
      <dsp:nvSpPr>
        <dsp:cNvPr id="0" name=""/>
        <dsp:cNvSpPr/>
      </dsp:nvSpPr>
      <dsp:spPr>
        <a:xfrm>
          <a:off x="4180499" y="4434378"/>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a:t>Recommendations</a:t>
          </a:r>
          <a:endParaRPr lang="en-US" sz="1200" kern="1200" dirty="0"/>
        </a:p>
      </dsp:txBody>
      <dsp:txXfrm>
        <a:off x="4180499" y="4434378"/>
        <a:ext cx="1778906" cy="711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D6A25-0455-42EF-A00F-1D4A1E9CE8B9}">
      <dsp:nvSpPr>
        <dsp:cNvPr id="0" name=""/>
        <dsp:cNvSpPr/>
      </dsp:nvSpPr>
      <dsp:spPr>
        <a:xfrm>
          <a:off x="0" y="906389"/>
          <a:ext cx="5959475" cy="16733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C7416D-2796-4734-BBD8-0FE0D1962117}">
      <dsp:nvSpPr>
        <dsp:cNvPr id="0" name=""/>
        <dsp:cNvSpPr/>
      </dsp:nvSpPr>
      <dsp:spPr>
        <a:xfrm>
          <a:off x="506183" y="1282889"/>
          <a:ext cx="920333" cy="9203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7EF21BD-4433-44AB-AB5F-C2DF213E3149}">
      <dsp:nvSpPr>
        <dsp:cNvPr id="0" name=""/>
        <dsp:cNvSpPr/>
      </dsp:nvSpPr>
      <dsp:spPr>
        <a:xfrm>
          <a:off x="1932701" y="906389"/>
          <a:ext cx="4026773" cy="1673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095" tIns="177095" rIns="177095" bIns="177095" numCol="1" spcCol="1270" anchor="ctr" anchorCtr="0">
          <a:noAutofit/>
        </a:bodyPr>
        <a:lstStyle/>
        <a:p>
          <a:pPr lvl="0" algn="l" defTabSz="1111250">
            <a:lnSpc>
              <a:spcPct val="100000"/>
            </a:lnSpc>
            <a:spcBef>
              <a:spcPct val="0"/>
            </a:spcBef>
            <a:spcAft>
              <a:spcPct val="35000"/>
            </a:spcAft>
          </a:pPr>
          <a:r>
            <a:rPr lang="en-GB" sz="2500" kern="1200"/>
            <a:t>Tangible Promotion</a:t>
          </a:r>
          <a:endParaRPr lang="en-US" sz="2500" kern="1200"/>
        </a:p>
      </dsp:txBody>
      <dsp:txXfrm>
        <a:off x="1932701" y="906389"/>
        <a:ext cx="4026773" cy="1673334"/>
      </dsp:txXfrm>
    </dsp:sp>
    <dsp:sp modelId="{DDBE8F19-8F16-40D1-ADB0-A0A86BFCED2D}">
      <dsp:nvSpPr>
        <dsp:cNvPr id="0" name=""/>
        <dsp:cNvSpPr/>
      </dsp:nvSpPr>
      <dsp:spPr>
        <a:xfrm>
          <a:off x="0" y="2998057"/>
          <a:ext cx="5959475" cy="16733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B37F43-0EC4-4AD4-9A47-0A7C36366609}">
      <dsp:nvSpPr>
        <dsp:cNvPr id="0" name=""/>
        <dsp:cNvSpPr/>
      </dsp:nvSpPr>
      <dsp:spPr>
        <a:xfrm>
          <a:off x="506183" y="3374557"/>
          <a:ext cx="920333" cy="9203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FB01F91-E020-4071-A725-3F23708D67B8}">
      <dsp:nvSpPr>
        <dsp:cNvPr id="0" name=""/>
        <dsp:cNvSpPr/>
      </dsp:nvSpPr>
      <dsp:spPr>
        <a:xfrm>
          <a:off x="1932701" y="2998057"/>
          <a:ext cx="4026773" cy="1673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095" tIns="177095" rIns="177095" bIns="177095" numCol="1" spcCol="1270" anchor="ctr" anchorCtr="0">
          <a:noAutofit/>
        </a:bodyPr>
        <a:lstStyle/>
        <a:p>
          <a:pPr lvl="0" algn="l" defTabSz="1111250">
            <a:lnSpc>
              <a:spcPct val="100000"/>
            </a:lnSpc>
            <a:spcBef>
              <a:spcPct val="0"/>
            </a:spcBef>
            <a:spcAft>
              <a:spcPct val="35000"/>
            </a:spcAft>
          </a:pPr>
          <a:r>
            <a:rPr lang="en-GB" sz="2500" kern="1200"/>
            <a:t>Minimal Social media</a:t>
          </a:r>
          <a:endParaRPr lang="en-US" sz="2500" kern="1200"/>
        </a:p>
      </dsp:txBody>
      <dsp:txXfrm>
        <a:off x="1932701" y="2998057"/>
        <a:ext cx="4026773" cy="167333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B36539-D742-4E29-905D-41525D65FB6C}" type="datetimeFigureOut">
              <a:rPr lang="en-GB" smtClean="0"/>
              <a:t>15/05/2019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926562-C2F5-4705-B4E9-E945AE0C08A6}" type="slidenum">
              <a:rPr lang="en-GB" smtClean="0"/>
              <a:t>‹#›</a:t>
            </a:fld>
            <a:endParaRPr lang="en-GB"/>
          </a:p>
        </p:txBody>
      </p:sp>
    </p:spTree>
    <p:extLst>
      <p:ext uri="{BB962C8B-B14F-4D97-AF65-F5344CB8AC3E}">
        <p14:creationId xmlns:p14="http://schemas.microsoft.com/office/powerpoint/2010/main" val="3607921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Within this slide, I shall introduce myself and the course to my audience and the assessor. </a:t>
            </a:r>
          </a:p>
        </p:txBody>
      </p:sp>
      <p:sp>
        <p:nvSpPr>
          <p:cNvPr id="4" name="Slide Number Placeholder 3"/>
          <p:cNvSpPr>
            <a:spLocks noGrp="1"/>
          </p:cNvSpPr>
          <p:nvPr>
            <p:ph type="sldNum" sz="quarter" idx="5"/>
          </p:nvPr>
        </p:nvSpPr>
        <p:spPr/>
        <p:txBody>
          <a:bodyPr/>
          <a:lstStyle/>
          <a:p>
            <a:fld id="{56926562-C2F5-4705-B4E9-E945AE0C08A6}" type="slidenum">
              <a:rPr lang="en-GB" smtClean="0"/>
              <a:t>1</a:t>
            </a:fld>
            <a:endParaRPr lang="en-GB"/>
          </a:p>
        </p:txBody>
      </p:sp>
    </p:spTree>
    <p:extLst>
      <p:ext uri="{BB962C8B-B14F-4D97-AF65-F5344CB8AC3E}">
        <p14:creationId xmlns:p14="http://schemas.microsoft.com/office/powerpoint/2010/main" val="876579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latin typeface="Times New Roman" panose="02020603050405020304" pitchFamily="18" charset="0"/>
                <a:cs typeface="Times New Roman" panose="02020603050405020304" pitchFamily="18" charset="0"/>
              </a:rPr>
              <a:t>Purpose of The Presentation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latin typeface="Times New Roman" panose="02020603050405020304" pitchFamily="18" charset="0"/>
                <a:cs typeface="Times New Roman" panose="02020603050405020304" pitchFamily="18" charset="0"/>
              </a:rPr>
              <a:t>The purpose of this presentation is </a:t>
            </a:r>
            <a:r>
              <a:rPr lang="en-GB" dirty="0" smtClean="0">
                <a:latin typeface="Times New Roman" panose="02020603050405020304" pitchFamily="18" charset="0"/>
                <a:cs typeface="Times New Roman" panose="02020603050405020304" pitchFamily="18" charset="0"/>
              </a:rPr>
              <a:t>to </a:t>
            </a:r>
            <a:r>
              <a:rPr lang="en-GB" dirty="0">
                <a:latin typeface="Times New Roman" panose="02020603050405020304" pitchFamily="18" charset="0"/>
                <a:cs typeface="Times New Roman" panose="02020603050405020304" pitchFamily="18" charset="0"/>
              </a:rPr>
              <a:t>convey the tasks involved with the assignment. This is to create clarity concerning the context of the topic that I shall be mentioning within the presentation. The assignment brief states; </a:t>
            </a:r>
            <a:r>
              <a:rPr lang="en-GB" b="0" i="1" u="none" dirty="0">
                <a:latin typeface="Times New Roman" panose="02020603050405020304" pitchFamily="18" charset="0"/>
                <a:cs typeface="Times New Roman" panose="02020603050405020304" pitchFamily="18" charset="0"/>
              </a:rPr>
              <a:t>“</a:t>
            </a:r>
            <a:r>
              <a:rPr lang="en-GB" sz="1200" b="0" i="1" u="none" kern="1200" dirty="0">
                <a:solidFill>
                  <a:schemeClr val="tx1"/>
                </a:solidFill>
                <a:effectLst/>
                <a:latin typeface="Times New Roman" panose="02020603050405020304" pitchFamily="18" charset="0"/>
                <a:ea typeface="+mn-ea"/>
                <a:cs typeface="Times New Roman" panose="02020603050405020304" pitchFamily="18" charset="0"/>
              </a:rPr>
              <a:t>For this task you are asked to produce and present a social marketing plan for the RCAHMW.”</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Not only shall the mentioning of the task will be made, but also I shall </a:t>
            </a:r>
            <a:r>
              <a:rPr lang="en-GB" dirty="0" smtClean="0">
                <a:latin typeface="Times New Roman" panose="02020603050405020304" pitchFamily="18" charset="0"/>
                <a:cs typeface="Times New Roman" panose="02020603050405020304" pitchFamily="18" charset="0"/>
              </a:rPr>
              <a:t>emphasised,</a:t>
            </a:r>
            <a:r>
              <a:rPr lang="en-GB" baseline="0" dirty="0" smtClean="0">
                <a:latin typeface="Times New Roman" panose="02020603050405020304" pitchFamily="18" charset="0"/>
                <a:cs typeface="Times New Roman" panose="02020603050405020304" pitchFamily="18" charset="0"/>
              </a:rPr>
              <a:t> but</a:t>
            </a:r>
            <a:r>
              <a:rPr lang="en-GB" dirty="0" smtClean="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the importance of social issues will be conveyed as a fundamental </a:t>
            </a:r>
            <a:r>
              <a:rPr lang="en-GB" dirty="0" smtClean="0">
                <a:latin typeface="Times New Roman" panose="02020603050405020304" pitchFamily="18" charset="0"/>
                <a:cs typeface="Times New Roman" panose="02020603050405020304" pitchFamily="18" charset="0"/>
              </a:rPr>
              <a:t>framework</a:t>
            </a:r>
            <a:r>
              <a:rPr lang="en-GB" baseline="0" dirty="0" smtClean="0">
                <a:latin typeface="Times New Roman" panose="02020603050405020304" pitchFamily="18" charset="0"/>
                <a:cs typeface="Times New Roman" panose="02020603050405020304" pitchFamily="18" charset="0"/>
              </a:rPr>
              <a:t> and it’s relationship to</a:t>
            </a:r>
            <a:r>
              <a:rPr lang="en-GB" dirty="0" smtClean="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modernised marketing throughout the duration of the presentation.</a:t>
            </a:r>
          </a:p>
          <a:p>
            <a:pPr marL="0" indent="0">
              <a:buFont typeface="Arial" panose="020B0604020202020204" pitchFamily="34" charset="0"/>
              <a:buNone/>
            </a:pPr>
            <a:endParaRPr lang="en-GB"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latin typeface="Times New Roman" panose="02020603050405020304" pitchFamily="18" charset="0"/>
                <a:cs typeface="Times New Roman" panose="02020603050405020304" pitchFamily="18" charset="0"/>
              </a:rPr>
              <a:t>Who are the Royal Commission on the Ancient and Historical Monuments of Wales?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u="none"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dirty="0">
                <a:latin typeface="Times New Roman" panose="02020603050405020304" pitchFamily="18" charset="0"/>
                <a:cs typeface="Times New Roman" panose="02020603050405020304" pitchFamily="18" charset="0"/>
              </a:rPr>
              <a:t>The Royal Commission on the Ancient and Historical Monuments of Wales (RCAHMW) is a Welsh based social organisation that primarily resides in Aberystwyth. RCAHMW’s most significant </a:t>
            </a:r>
            <a:r>
              <a:rPr lang="en-GB" b="0" dirty="0" smtClean="0">
                <a:latin typeface="Times New Roman" panose="02020603050405020304" pitchFamily="18" charset="0"/>
                <a:cs typeface="Times New Roman" panose="02020603050405020304" pitchFamily="18" charset="0"/>
              </a:rPr>
              <a:t>functions include: </a:t>
            </a:r>
            <a:r>
              <a:rPr lang="en-GB" b="0" dirty="0">
                <a:latin typeface="Times New Roman" panose="02020603050405020304" pitchFamily="18" charset="0"/>
                <a:cs typeface="Times New Roman" panose="02020603050405020304" pitchFamily="18" charset="0"/>
              </a:rPr>
              <a:t>Storing and </a:t>
            </a:r>
            <a:r>
              <a:rPr lang="en-GB" b="0" dirty="0" smtClean="0">
                <a:latin typeface="Times New Roman" panose="02020603050405020304" pitchFamily="18" charset="0"/>
                <a:cs typeface="Times New Roman" panose="02020603050405020304" pitchFamily="18" charset="0"/>
              </a:rPr>
              <a:t>supplying</a:t>
            </a:r>
            <a:r>
              <a:rPr lang="en-GB" b="0" baseline="0" dirty="0" smtClean="0">
                <a:latin typeface="Times New Roman" panose="02020603050405020304" pitchFamily="18" charset="0"/>
                <a:cs typeface="Times New Roman" panose="02020603050405020304" pitchFamily="18" charset="0"/>
              </a:rPr>
              <a:t> the historical </a:t>
            </a:r>
            <a:r>
              <a:rPr lang="en-GB" sz="1200" b="0" i="0" kern="1200" dirty="0" smtClean="0">
                <a:solidFill>
                  <a:schemeClr val="tx1"/>
                </a:solidFill>
                <a:effectLst/>
                <a:latin typeface="Times New Roman" panose="02020603050405020304" pitchFamily="18" charset="0"/>
                <a:ea typeface="+mn-ea"/>
                <a:cs typeface="Times New Roman" panose="02020603050405020304" pitchFamily="18" charset="0"/>
              </a:rPr>
              <a:t>archaeological</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built and maritime information </a:t>
            </a:r>
            <a:r>
              <a:rPr lang="en-GB" sz="1200" b="0" i="0" kern="1200" dirty="0" smtClean="0">
                <a:solidFill>
                  <a:schemeClr val="tx1"/>
                </a:solidFill>
                <a:effectLst/>
                <a:latin typeface="Times New Roman" panose="02020603050405020304" pitchFamily="18" charset="0"/>
                <a:ea typeface="+mn-ea"/>
                <a:cs typeface="Times New Roman" panose="02020603050405020304" pitchFamily="18" charset="0"/>
              </a:rPr>
              <a:t>of Wales</a:t>
            </a:r>
            <a:r>
              <a:rPr lang="en-GB" sz="1200" b="0" i="0" kern="1200" baseline="0" dirty="0" smtClean="0">
                <a:solidFill>
                  <a:schemeClr val="tx1"/>
                </a:solidFill>
                <a:effectLst/>
                <a:latin typeface="Times New Roman" panose="02020603050405020304" pitchFamily="18" charset="0"/>
                <a:ea typeface="+mn-ea"/>
                <a:cs typeface="Times New Roman" panose="02020603050405020304" pitchFamily="18" charset="0"/>
              </a:rPr>
              <a:t> and the UK </a:t>
            </a:r>
            <a:r>
              <a:rPr lang="en-GB" sz="1200" b="0" i="0" kern="1200" dirty="0" smtClean="0">
                <a:solidFill>
                  <a:schemeClr val="tx1"/>
                </a:solidFill>
                <a:effectLst/>
                <a:latin typeface="Times New Roman" panose="02020603050405020304" pitchFamily="18" charset="0"/>
                <a:ea typeface="+mn-ea"/>
                <a:cs typeface="Times New Roman" panose="02020603050405020304" pitchFamily="18" charset="0"/>
              </a:rPr>
              <a:t>within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their archives. </a:t>
            </a:r>
            <a:r>
              <a:rPr lang="en-GB" dirty="0">
                <a:latin typeface="Times New Roman" panose="02020603050405020304" pitchFamily="18" charset="0"/>
                <a:cs typeface="Times New Roman" panose="02020603050405020304" pitchFamily="18" charset="0"/>
              </a:rPr>
              <a:t>Their primary means of income is third-party investment from the welsh government and The National Heritage Lottery Fund. The goals of the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RCAHMW entail educating the general public through the utilistation of historical information regarding the heritage of Wales </a:t>
            </a:r>
            <a:r>
              <a:rPr lang="en-GB" dirty="0">
                <a:latin typeface="Times New Roman" panose="02020603050405020304" pitchFamily="18" charset="0"/>
                <a:cs typeface="Times New Roman" panose="02020603050405020304" pitchFamily="18" charset="0"/>
              </a:rPr>
              <a:t>(</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RCAHMW, 2019)</a:t>
            </a:r>
            <a:r>
              <a:rPr lang="en-GB" dirty="0">
                <a:latin typeface="Times New Roman" panose="02020603050405020304" pitchFamily="18" charset="0"/>
                <a:cs typeface="Times New Roman" panose="02020603050405020304" pitchFamily="18" charset="0"/>
              </a:rPr>
              <a:t>. </a:t>
            </a:r>
          </a:p>
          <a:p>
            <a:pPr marL="0" indent="0">
              <a:buFont typeface="Arial" panose="020B0604020202020204" pitchFamily="34" charset="0"/>
              <a:buNone/>
            </a:pPr>
            <a:r>
              <a:rPr lang="en-GB" dirty="0">
                <a:latin typeface="Times New Roman" panose="02020603050405020304" pitchFamily="18" charset="0"/>
                <a:cs typeface="Times New Roman" panose="02020603050405020304" pitchFamily="18" charset="0"/>
              </a:rPr>
              <a:t>The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RCAHMW uphold a plethora of resources to their disposal. Here is but a list of the resources available to the RCAHMW; </a:t>
            </a:r>
          </a:p>
          <a:p>
            <a:pPr marL="171450" indent="-171450">
              <a:buFont typeface="Arial" panose="020B0604020202020204" pitchFamily="34" charset="0"/>
              <a:buChar cha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Maritime equipment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Lidar equipment</a:t>
            </a:r>
          </a:p>
          <a:p>
            <a:pPr marL="171450" indent="-171450">
              <a:buFont typeface="Arial" panose="020B0604020202020204" pitchFamily="34" charset="0"/>
              <a:buChar cha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Artefact storage space </a:t>
            </a:r>
          </a:p>
          <a:p>
            <a:pPr marL="171450" indent="-171450">
              <a:buFont typeface="Arial" panose="020B0604020202020204" pitchFamily="34" charset="0"/>
              <a:buChar cha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Large memory storage used to store intangible information such as a Geographic Information System (GIS)</a:t>
            </a:r>
          </a:p>
          <a:p>
            <a:pPr marL="171450" indent="-171450">
              <a:buFont typeface="Arial" panose="020B0604020202020204" pitchFamily="34" charset="0"/>
              <a:buChar char="•"/>
            </a:pPr>
            <a:r>
              <a:rPr lang="en-GB" sz="1200" b="0" i="0" kern="1200" dirty="0" smtClean="0">
                <a:solidFill>
                  <a:schemeClr val="tx1"/>
                </a:solidFill>
                <a:effectLst/>
                <a:latin typeface="Times New Roman" panose="02020603050405020304" pitchFamily="18" charset="0"/>
                <a:ea typeface="+mn-ea"/>
                <a:cs typeface="Times New Roman" panose="02020603050405020304" pitchFamily="18" charset="0"/>
              </a:rPr>
              <a:t>Large and attractive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tangible infrastructure in Aberystwyth</a:t>
            </a:r>
          </a:p>
          <a:p>
            <a:pPr marL="171450"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30 members of staff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(Tanner, 2019).</a:t>
            </a:r>
            <a:endParaRPr lang="en-GB"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b="1" u="sng" dirty="0">
                <a:latin typeface="Times New Roman" panose="02020603050405020304" pitchFamily="18" charset="0"/>
                <a:cs typeface="Times New Roman" panose="02020603050405020304" pitchFamily="18" charset="0"/>
              </a:rPr>
              <a:t>What can I do to help?</a:t>
            </a:r>
          </a:p>
          <a:p>
            <a:pPr marL="0" indent="0">
              <a:buFont typeface="Arial" panose="020B0604020202020204" pitchFamily="34" charset="0"/>
              <a:buNone/>
            </a:pPr>
            <a:r>
              <a:rPr lang="en-GB" b="0" u="none" dirty="0">
                <a:latin typeface="Times New Roman" panose="02020603050405020304" pitchFamily="18" charset="0"/>
                <a:cs typeface="Times New Roman" panose="02020603050405020304" pitchFamily="18" charset="0"/>
              </a:rPr>
              <a:t>To provide a ‘crystal clear’ overview of their currant marketing strategy, to later be restructured so that it may function within the digital era’s marketing environment. This is through the use of various social marketing methodologies and theory surrounding the subject. The recommendations within the presentation can be utilised to create greater clarity concerning the present marketing environment. The recommendations within the presentation are influenced by social marketing theory, and can be used to recognise and appease to the needs and wants of their consumers, in hopes to bring greater marketing efficiency to the marketing strategy </a:t>
            </a:r>
            <a:r>
              <a:rPr lang="en-GB" b="0" u="none" dirty="0" smtClean="0">
                <a:latin typeface="Times New Roman" panose="02020603050405020304" pitchFamily="18" charset="0"/>
                <a:cs typeface="Times New Roman" panose="02020603050405020304" pitchFamily="18" charset="0"/>
              </a:rPr>
              <a:t>that </a:t>
            </a:r>
            <a:r>
              <a:rPr lang="en-GB" dirty="0">
                <a:latin typeface="Times New Roman" panose="02020603050405020304" pitchFamily="18" charset="0"/>
                <a:cs typeface="Times New Roman" panose="02020603050405020304" pitchFamily="18" charset="0"/>
              </a:rPr>
              <a:t>RCAHMW already </a:t>
            </a:r>
            <a:r>
              <a:rPr lang="en-GB" dirty="0" smtClean="0">
                <a:latin typeface="Times New Roman" panose="02020603050405020304" pitchFamily="18" charset="0"/>
                <a:cs typeface="Times New Roman" panose="02020603050405020304" pitchFamily="18" charset="0"/>
              </a:rPr>
              <a:t>upholds.</a:t>
            </a:r>
            <a:endParaRPr lang="en-GB" b="0" u="none"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8D27C4E-4086-4F24-BD66-99EA822F2BFF}" type="slidenum">
              <a:rPr lang="en-GB" smtClean="0"/>
              <a:t>2</a:t>
            </a:fld>
            <a:endParaRPr lang="en-GB"/>
          </a:p>
        </p:txBody>
      </p:sp>
    </p:spTree>
    <p:extLst>
      <p:ext uri="{BB962C8B-B14F-4D97-AF65-F5344CB8AC3E}">
        <p14:creationId xmlns:p14="http://schemas.microsoft.com/office/powerpoint/2010/main" val="3321823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latin typeface="Times New Roman" panose="02020603050405020304" pitchFamily="18" charset="0"/>
                <a:cs typeface="Times New Roman" panose="02020603050405020304" pitchFamily="18" charset="0"/>
              </a:rPr>
              <a:t>Within this presentation, I shall be conveying my </a:t>
            </a:r>
            <a:r>
              <a:rPr lang="en-GB" i="1" dirty="0" smtClean="0">
                <a:latin typeface="Times New Roman" panose="02020603050405020304" pitchFamily="18" charset="0"/>
                <a:cs typeface="Times New Roman" panose="02020603050405020304" pitchFamily="18" charset="0"/>
              </a:rPr>
              <a:t>own thoughts</a:t>
            </a:r>
            <a:r>
              <a:rPr lang="en-GB" i="1" baseline="0" dirty="0" smtClean="0">
                <a:latin typeface="Times New Roman" panose="02020603050405020304" pitchFamily="18" charset="0"/>
                <a:cs typeface="Times New Roman" panose="02020603050405020304" pitchFamily="18" charset="0"/>
              </a:rPr>
              <a:t> and feelings towards the RCAHMW’s self produced SWOT analysis. </a:t>
            </a:r>
            <a:endParaRPr lang="en-GB" i="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3</a:t>
            </a:fld>
            <a:endParaRPr lang="en-GB"/>
          </a:p>
        </p:txBody>
      </p:sp>
    </p:spTree>
    <p:extLst>
      <p:ext uri="{BB962C8B-B14F-4D97-AF65-F5344CB8AC3E}">
        <p14:creationId xmlns:p14="http://schemas.microsoft.com/office/powerpoint/2010/main" val="88273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schedule of </a:t>
            </a:r>
            <a:r>
              <a:rPr lang="en-GB" dirty="0" smtClean="0">
                <a:latin typeface="Times New Roman" panose="02020603050405020304" pitchFamily="18" charset="0"/>
                <a:cs typeface="Times New Roman" panose="02020603050405020304" pitchFamily="18" charset="0"/>
              </a:rPr>
              <a:t>this </a:t>
            </a:r>
            <a:r>
              <a:rPr lang="en-GB" dirty="0">
                <a:latin typeface="Times New Roman" panose="02020603050405020304" pitchFamily="18" charset="0"/>
                <a:cs typeface="Times New Roman" panose="02020603050405020304" pitchFamily="18" charset="0"/>
              </a:rPr>
              <a:t>presentation is fairly simple, to enable the audience to follow structure of the presentation. </a:t>
            </a:r>
          </a:p>
          <a:p>
            <a:r>
              <a:rPr lang="en-GB" dirty="0">
                <a:latin typeface="Times New Roman" panose="02020603050405020304" pitchFamily="18" charset="0"/>
                <a:cs typeface="Times New Roman" panose="02020603050405020304" pitchFamily="18" charset="0"/>
              </a:rPr>
              <a:t>Firstly, I shall mention what the 4Ps are used for -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McCarthy’s (1964) microeconomic paradigm known as the ‘4Ps’, is a concept that was brought into </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fruition;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with it’s key functions being, to translate steric marketing strategies into efficient practice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Bermett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1997). However for the purposes of the presentation, the Lauterborn’s (1990) 4Cs theory will be implemented to create more emphasis </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in</a:t>
            </a:r>
            <a:r>
              <a:rPr lang="en-US" sz="1200" kern="1200" baseline="0" dirty="0" smtClean="0">
                <a:solidFill>
                  <a:schemeClr val="tx1"/>
                </a:solidFill>
                <a:effectLst/>
                <a:latin typeface="Times New Roman" panose="02020603050405020304" pitchFamily="18" charset="0"/>
                <a:ea typeface="+mn-ea"/>
                <a:cs typeface="Times New Roman" panose="02020603050405020304" pitchFamily="18" charset="0"/>
              </a:rPr>
              <a:t> which</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focuses </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more significantly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to the </a:t>
            </a:r>
            <a:r>
              <a:rPr lang="en-GB" dirty="0">
                <a:latin typeface="Times New Roman" panose="02020603050405020304" pitchFamily="18" charset="0"/>
                <a:cs typeface="Times New Roman" panose="02020603050405020304" pitchFamily="18" charset="0"/>
              </a:rPr>
              <a:t>RCAHMW customer’s needs. This I </a:t>
            </a:r>
            <a:r>
              <a:rPr lang="en-GB" dirty="0" smtClean="0">
                <a:latin typeface="Times New Roman" panose="02020603050405020304" pitchFamily="18" charset="0"/>
                <a:cs typeface="Times New Roman" panose="02020603050405020304" pitchFamily="18" charset="0"/>
              </a:rPr>
              <a:t>feel</a:t>
            </a:r>
            <a:r>
              <a:rPr lang="en-GB" baseline="0" dirty="0" smtClean="0">
                <a:latin typeface="Times New Roman" panose="02020603050405020304" pitchFamily="18" charset="0"/>
                <a:cs typeface="Times New Roman" panose="02020603050405020304" pitchFamily="18" charset="0"/>
              </a:rPr>
              <a:t> is </a:t>
            </a:r>
            <a:r>
              <a:rPr lang="en-GB" dirty="0" smtClean="0">
                <a:latin typeface="Times New Roman" panose="02020603050405020304" pitchFamily="18" charset="0"/>
                <a:cs typeface="Times New Roman" panose="02020603050405020304" pitchFamily="18" charset="0"/>
              </a:rPr>
              <a:t>suitable </a:t>
            </a:r>
            <a:r>
              <a:rPr lang="en-GB" dirty="0">
                <a:latin typeface="Times New Roman" panose="02020603050405020304" pitchFamily="18" charset="0"/>
                <a:cs typeface="Times New Roman" panose="02020603050405020304" pitchFamily="18" charset="0"/>
              </a:rPr>
              <a:t>for an excellent social marketing strategy, as the 4Cs microeconomic paradigm has more relevant to social and ethical </a:t>
            </a:r>
            <a:r>
              <a:rPr lang="en-GB" dirty="0" smtClean="0">
                <a:latin typeface="Times New Roman" panose="02020603050405020304" pitchFamily="18" charset="0"/>
                <a:cs typeface="Times New Roman" panose="02020603050405020304" pitchFamily="18" charset="0"/>
              </a:rPr>
              <a:t>marketing; </a:t>
            </a:r>
            <a:r>
              <a:rPr lang="en-GB" dirty="0">
                <a:latin typeface="Times New Roman" panose="02020603050405020304" pitchFamily="18" charset="0"/>
                <a:cs typeface="Times New Roman" panose="02020603050405020304" pitchFamily="18" charset="0"/>
              </a:rPr>
              <a:t>and includes factors specifically relating to tackling social problems within societal culture when compared to the outdated 4Ps marketing paradigm. Additionally, within the Digital Era of marketing, the customer’s are perceived as the co-producer of an organisation due to the consumers upholding much more control over what they buy; and business’ significant demand to obtain stakeholders. the 4Cs </a:t>
            </a:r>
            <a:r>
              <a:rPr lang="en-GB" dirty="0" smtClean="0">
                <a:latin typeface="Times New Roman" panose="02020603050405020304" pitchFamily="18" charset="0"/>
                <a:cs typeface="Times New Roman" panose="02020603050405020304" pitchFamily="18" charset="0"/>
              </a:rPr>
              <a:t>paradigm </a:t>
            </a:r>
            <a:r>
              <a:rPr lang="en-GB" dirty="0">
                <a:latin typeface="Times New Roman" panose="02020603050405020304" pitchFamily="18" charset="0"/>
                <a:cs typeface="Times New Roman" panose="02020603050405020304" pitchFamily="18" charset="0"/>
              </a:rPr>
              <a:t>is adapted to suit the demand of the modern consumer (Dennis et al., 2005</a:t>
            </a:r>
            <a:r>
              <a:rPr lang="en-GB" dirty="0" smtClean="0">
                <a:latin typeface="Times New Roman" panose="02020603050405020304" pitchFamily="18" charset="0"/>
                <a:cs typeface="Times New Roman" panose="02020603050405020304" pitchFamily="18" charset="0"/>
              </a:rPr>
              <a:t>).</a:t>
            </a:r>
          </a:p>
          <a:p>
            <a:endParaRPr lang="en-GB" dirty="0" smtClean="0">
              <a:latin typeface="Times New Roman" panose="02020603050405020304" pitchFamily="18" charset="0"/>
              <a:cs typeface="Times New Roman" panose="02020603050405020304" pitchFamily="18" charset="0"/>
            </a:endParaRPr>
          </a:p>
          <a:p>
            <a:r>
              <a:rPr lang="en-GB" b="1" dirty="0" smtClean="0">
                <a:latin typeface="Times New Roman" panose="02020603050405020304" pitchFamily="18" charset="0"/>
                <a:cs typeface="Times New Roman" panose="02020603050405020304" pitchFamily="18" charset="0"/>
              </a:rPr>
              <a:t>A very</a:t>
            </a:r>
            <a:r>
              <a:rPr lang="en-GB" b="1" baseline="0" dirty="0" smtClean="0">
                <a:latin typeface="Times New Roman" panose="02020603050405020304" pitchFamily="18" charset="0"/>
                <a:cs typeface="Times New Roman" panose="02020603050405020304" pitchFamily="18" charset="0"/>
              </a:rPr>
              <a:t> important mention within this presentation is that Cost to the Consumer will be conveyed within the other slides. This is not to un-include the value of considering this, but more so to convey how it interlinks with every-day marketing functions.</a:t>
            </a:r>
            <a:endParaRPr lang="en-GB"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4</a:t>
            </a:fld>
            <a:endParaRPr lang="en-GB"/>
          </a:p>
        </p:txBody>
      </p:sp>
    </p:spTree>
    <p:extLst>
      <p:ext uri="{BB962C8B-B14F-4D97-AF65-F5344CB8AC3E}">
        <p14:creationId xmlns:p14="http://schemas.microsoft.com/office/powerpoint/2010/main" val="591985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Consumer segmentation allows a business to recognise the demographic values that may regard their consumer market. This can be mean anything from religion, age, gender, income, culture and race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(Armstrong, Kotler &amp;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Opresnik</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2015)</a:t>
            </a:r>
            <a:r>
              <a:rPr lang="en-GB"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During the attended field trip, I had communicated with several of the </a:t>
            </a:r>
            <a:r>
              <a:rPr lang="en-GB" dirty="0" smtClean="0">
                <a:latin typeface="Times New Roman" panose="02020603050405020304" pitchFamily="18" charset="0"/>
                <a:cs typeface="Times New Roman" panose="02020603050405020304" pitchFamily="18" charset="0"/>
              </a:rPr>
              <a:t>staff, </a:t>
            </a:r>
            <a:r>
              <a:rPr lang="en-GB" dirty="0">
                <a:latin typeface="Times New Roman" panose="02020603050405020304" pitchFamily="18" charset="0"/>
                <a:cs typeface="Times New Roman" panose="02020603050405020304" pitchFamily="18" charset="0"/>
              </a:rPr>
              <a:t>and was informed that the typical denominator concerning their customer’s demographics pointed towards those who are over 50-years of age.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demand for such services in which the </a:t>
            </a:r>
            <a:r>
              <a:rPr lang="en-GB" dirty="0">
                <a:latin typeface="Times New Roman" panose="02020603050405020304" pitchFamily="18" charset="0"/>
                <a:cs typeface="Times New Roman" panose="02020603050405020304" pitchFamily="18" charset="0"/>
              </a:rPr>
              <a:t>RCAHMW provides for these segmented demographics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can be assumed to occur due to the over 50 year-old customer’s needs for nostalgic information content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(Tanner, 2019)</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Although, this demographic of customer was also accompanied by younger family members. Taking from my research during the first Social and Ethical marketing assignment, it is known that targeting a single demographic can often limit the business’ reach (Dennis et al., 2005;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Thompson, Hamilton &amp; Rust, 2005).</a:t>
            </a:r>
          </a:p>
        </p:txBody>
      </p:sp>
      <p:sp>
        <p:nvSpPr>
          <p:cNvPr id="4" name="Slide Number Placeholder 3"/>
          <p:cNvSpPr>
            <a:spLocks noGrp="1"/>
          </p:cNvSpPr>
          <p:nvPr>
            <p:ph type="sldNum" sz="quarter" idx="5"/>
          </p:nvPr>
        </p:nvSpPr>
        <p:spPr/>
        <p:txBody>
          <a:bodyPr/>
          <a:lstStyle/>
          <a:p>
            <a:fld id="{56926562-C2F5-4705-B4E9-E945AE0C08A6}" type="slidenum">
              <a:rPr lang="en-GB" smtClean="0"/>
              <a:t>5</a:t>
            </a:fld>
            <a:endParaRPr lang="en-GB"/>
          </a:p>
        </p:txBody>
      </p:sp>
    </p:spTree>
    <p:extLst>
      <p:ext uri="{BB962C8B-B14F-4D97-AF65-F5344CB8AC3E}">
        <p14:creationId xmlns:p14="http://schemas.microsoft.com/office/powerpoint/2010/main" val="518389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Building upon the information present within the previous slide, the introduction of new products and services can appease to the needs of the new segmented demographic required for the business to expand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(Armstrong, Kotler &amp;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Opresnik</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2015)</a:t>
            </a:r>
            <a:r>
              <a:rPr lang="en-GB" dirty="0">
                <a:latin typeface="Times New Roman" panose="02020603050405020304" pitchFamily="18" charset="0"/>
                <a:cs typeface="Times New Roman" panose="02020603050405020304" pitchFamily="18" charset="0"/>
              </a:rPr>
              <a:t>. If the RCAHMW was to hypothetically focus their efforts towards the younger </a:t>
            </a:r>
            <a:r>
              <a:rPr lang="en-GB" b="0" dirty="0">
                <a:latin typeface="Times New Roman" panose="02020603050405020304" pitchFamily="18" charset="0"/>
                <a:cs typeface="Times New Roman" panose="02020603050405020304" pitchFamily="18" charset="0"/>
              </a:rPr>
              <a:t>generation of segmented consumer demographics, this would benefit the organisation due to;</a:t>
            </a:r>
          </a:p>
          <a:p>
            <a:pPr marL="171450" indent="-17145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The need for education for young persons – </a:t>
            </a:r>
            <a:r>
              <a:rPr lang="en-GB" b="0" dirty="0">
                <a:latin typeface="Times New Roman" panose="02020603050405020304" pitchFamily="18" charset="0"/>
                <a:cs typeface="Times New Roman" panose="02020603050405020304" pitchFamily="18" charset="0"/>
              </a:rPr>
              <a:t>Parliament UK states that there are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2.3 million students at UK higher education institutions alone, and the rest are learning within compulsory education. This emphasises the need for education in the younger consumer demographic (Parliament UK, 2019). </a:t>
            </a:r>
          </a:p>
          <a:p>
            <a:pPr marL="171450" indent="-171450">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Typically parents of young children – </a:t>
            </a:r>
            <a:r>
              <a:rPr lang="en-GB" sz="1200" dirty="0">
                <a:latin typeface="Times New Roman" panose="02020603050405020304" pitchFamily="18" charset="0"/>
                <a:cs typeface="Times New Roman" panose="02020603050405020304" pitchFamily="18" charset="0"/>
              </a:rPr>
              <a:t>The average age of parents is between 25 - 32 years of age. With this in mind, the assumption of children being indoctrinated into recognising the organisation will be much higher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(Office for National Statistics, 2016)</a:t>
            </a:r>
            <a:r>
              <a:rPr lang="en-GB" sz="1200" dirty="0">
                <a:latin typeface="Times New Roman" panose="02020603050405020304" pitchFamily="18" charset="0"/>
                <a:cs typeface="Times New Roman" panose="02020603050405020304" pitchFamily="18" charset="0"/>
              </a:rPr>
              <a:t>.</a:t>
            </a:r>
            <a:endParaRPr lang="en-GB" sz="1200" b="1"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Proficient with social technology and digital literacy -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expanse of Web 2.0 within the digital era has influenced the digital literacy skills of younger people today, with innovational and technological methods shaping every-day functions, younger people of today have become more proficient with these means. With this statement in mind, the change in culture can allow those of the younger demographic to be more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sensitised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to communicational channels such as social media. In simple terms, this makes it easier for the </a:t>
            </a:r>
            <a:r>
              <a:rPr lang="en-GB" dirty="0">
                <a:latin typeface="Times New Roman" panose="02020603050405020304" pitchFamily="18" charset="0"/>
                <a:cs typeface="Times New Roman" panose="02020603050405020304" pitchFamily="18" charset="0"/>
              </a:rPr>
              <a:t>RCAHMW to communicate and promote their organisation with younger people through utilising social media platforms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(Bernstein et al., 2008;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Eshet-Alkala</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2004.</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r>
              <a:rPr lang="en-GB" sz="1200" b="1" i="0" kern="1200" dirty="0">
                <a:solidFill>
                  <a:schemeClr val="tx1"/>
                </a:solidFill>
                <a:effectLst/>
                <a:latin typeface="Times New Roman" panose="02020603050405020304" pitchFamily="18" charset="0"/>
                <a:ea typeface="+mn-ea"/>
                <a:cs typeface="Times New Roman" panose="02020603050405020304" pitchFamily="18" charset="0"/>
              </a:rPr>
              <a:t>Limited by a single demographic –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As specified within ‘slide 5’.</a:t>
            </a:r>
          </a:p>
          <a:p>
            <a:pPr marL="171450" indent="-171450">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Typically more ethically aware/sensitised to products – </a:t>
            </a:r>
            <a:r>
              <a:rPr lang="en-GB" sz="1200" b="0" dirty="0">
                <a:latin typeface="Times New Roman" panose="02020603050405020304" pitchFamily="18" charset="0"/>
                <a:cs typeface="Times New Roman" panose="02020603050405020304" pitchFamily="18" charset="0"/>
              </a:rPr>
              <a:t>As the eras of marketing have evolved, so has the consumer’s behaviours and needs; this statement regards a business’ existing and potential consumers. Customers have become more aware of the products they purchase, making the consumer a co-producer of the product itself. Over-time the consumer has been perceived to be more sensitised to the ethicality surrounding a product, making the consideration and recognition to social and ethical marketing highly relevant in today’s marketing environment. Businesses must consider this </a:t>
            </a:r>
            <a:r>
              <a:rPr lang="en-GB" sz="1200" b="0" dirty="0" smtClean="0">
                <a:latin typeface="Times New Roman" panose="02020603050405020304" pitchFamily="18" charset="0"/>
                <a:cs typeface="Times New Roman" panose="02020603050405020304" pitchFamily="18" charset="0"/>
              </a:rPr>
              <a:t>approach and</a:t>
            </a:r>
            <a:r>
              <a:rPr lang="en-GB" sz="1200" b="0" baseline="0" dirty="0" smtClean="0">
                <a:latin typeface="Times New Roman" panose="02020603050405020304" pitchFamily="18" charset="0"/>
                <a:cs typeface="Times New Roman" panose="02020603050405020304" pitchFamily="18" charset="0"/>
              </a:rPr>
              <a:t> ethical</a:t>
            </a:r>
            <a:r>
              <a:rPr lang="en-GB" sz="1200" b="0" dirty="0" smtClean="0">
                <a:latin typeface="Times New Roman" panose="02020603050405020304" pitchFamily="18" charset="0"/>
                <a:cs typeface="Times New Roman" panose="02020603050405020304" pitchFamily="18" charset="0"/>
              </a:rPr>
              <a:t> attributes regarding </a:t>
            </a:r>
            <a:r>
              <a:rPr lang="en-GB" sz="1200" b="0" dirty="0">
                <a:latin typeface="Times New Roman" panose="02020603050405020304" pitchFamily="18" charset="0"/>
                <a:cs typeface="Times New Roman" panose="02020603050405020304" pitchFamily="18" charset="0"/>
              </a:rPr>
              <a:t>their products to appease to the consumer’s desire for an social and ethical product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Newholm</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&amp; Shaw, 2007; Dennis et al., 2005)</a:t>
            </a:r>
            <a:r>
              <a:rPr lang="en-GB" sz="1200" b="0" dirty="0">
                <a:latin typeface="Times New Roman" panose="02020603050405020304" pitchFamily="18" charset="0"/>
                <a:cs typeface="Times New Roman" panose="02020603050405020304" pitchFamily="18" charset="0"/>
              </a:rPr>
              <a:t>.</a:t>
            </a:r>
          </a:p>
          <a:p>
            <a:pPr marL="0" indent="0">
              <a:buFont typeface="Arial" panose="020B0604020202020204" pitchFamily="34" charset="0"/>
              <a:buNone/>
            </a:pPr>
            <a:r>
              <a:rPr lang="en-GB" sz="1200" b="0" dirty="0"/>
              <a:t> </a:t>
            </a:r>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6</a:t>
            </a:fld>
            <a:endParaRPr lang="en-GB"/>
          </a:p>
        </p:txBody>
      </p:sp>
    </p:spTree>
    <p:extLst>
      <p:ext uri="{BB962C8B-B14F-4D97-AF65-F5344CB8AC3E}">
        <p14:creationId xmlns:p14="http://schemas.microsoft.com/office/powerpoint/2010/main" val="3299148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latin typeface="Times New Roman" panose="02020603050405020304" pitchFamily="18" charset="0"/>
                <a:cs typeface="Times New Roman" panose="02020603050405020304" pitchFamily="18" charset="0"/>
              </a:rPr>
              <a:t>‘Product is highly relevant within businesses today, as it is the product or services you are attempting to sell. Within the next few slides, the mentioning of how ‘Price’ can be altered to be significantly more relevant not only within the social marketing environment, but the digital era’s competitive market also.</a:t>
            </a:r>
          </a:p>
          <a:p>
            <a:endParaRPr lang="en-GB" i="1" dirty="0">
              <a:latin typeface="Times New Roman" panose="02020603050405020304" pitchFamily="18" charset="0"/>
              <a:cs typeface="Times New Roman" panose="02020603050405020304" pitchFamily="18" charset="0"/>
            </a:endParaRPr>
          </a:p>
          <a:p>
            <a:r>
              <a:rPr lang="en-GB" i="0" dirty="0">
                <a:latin typeface="Times New Roman" panose="02020603050405020304" pitchFamily="18" charset="0"/>
                <a:cs typeface="Times New Roman" panose="02020603050405020304" pitchFamily="18" charset="0"/>
              </a:rPr>
              <a:t>The current product and services in which the RCAHMW sell are; </a:t>
            </a:r>
          </a:p>
          <a:p>
            <a:r>
              <a:rPr lang="en-GB" i="0" dirty="0">
                <a:latin typeface="Times New Roman" panose="02020603050405020304" pitchFamily="18" charset="0"/>
                <a:cs typeface="Times New Roman" panose="02020603050405020304" pitchFamily="18" charset="0"/>
              </a:rPr>
              <a:t>Educational day trips</a:t>
            </a:r>
          </a:p>
          <a:p>
            <a:r>
              <a:rPr lang="en-GB" i="0" dirty="0">
                <a:latin typeface="Times New Roman" panose="02020603050405020304" pitchFamily="18" charset="0"/>
                <a:cs typeface="Times New Roman" panose="02020603050405020304" pitchFamily="18" charset="0"/>
              </a:rPr>
              <a:t>Information for governmental decision makers and contractors in which is sourced from their mass amount of tangible and intangible archives. </a:t>
            </a:r>
            <a:endParaRPr lang="en-GB" i="0" dirty="0" smtClean="0">
              <a:latin typeface="Times New Roman" panose="02020603050405020304" pitchFamily="18" charset="0"/>
              <a:cs typeface="Times New Roman" panose="02020603050405020304" pitchFamily="18" charset="0"/>
            </a:endParaRPr>
          </a:p>
          <a:p>
            <a:r>
              <a:rPr lang="en-GB" i="0" dirty="0" smtClean="0">
                <a:latin typeface="Times New Roman" panose="02020603050405020304" pitchFamily="18" charset="0"/>
                <a:cs typeface="Times New Roman" panose="02020603050405020304" pitchFamily="18" charset="0"/>
              </a:rPr>
              <a:t>This </a:t>
            </a:r>
            <a:r>
              <a:rPr lang="en-GB" i="0" dirty="0">
                <a:latin typeface="Times New Roman" panose="02020603050405020304" pitchFamily="18" charset="0"/>
                <a:cs typeface="Times New Roman" panose="02020603050405020304" pitchFamily="18" charset="0"/>
              </a:rPr>
              <a:t>information can take the form of historical pictures, documents and digitised maps (RCAHMW, </a:t>
            </a:r>
            <a:r>
              <a:rPr lang="en-GB" i="0" dirty="0" smtClean="0">
                <a:latin typeface="Times New Roman" panose="02020603050405020304" pitchFamily="18" charset="0"/>
                <a:cs typeface="Times New Roman" panose="02020603050405020304" pitchFamily="18" charset="0"/>
              </a:rPr>
              <a:t>2019); All </a:t>
            </a:r>
            <a:r>
              <a:rPr lang="en-GB" i="0" dirty="0">
                <a:latin typeface="Times New Roman" panose="02020603050405020304" pitchFamily="18" charset="0"/>
                <a:cs typeface="Times New Roman" panose="02020603050405020304" pitchFamily="18" charset="0"/>
              </a:rPr>
              <a:t>of which the organisation utilised to help the consumer achieve a greater understanding and knowledge of their localised environment. However, within the next few slides, the mentioning of how this method can be improved will be achieved. </a:t>
            </a:r>
          </a:p>
        </p:txBody>
      </p:sp>
      <p:sp>
        <p:nvSpPr>
          <p:cNvPr id="4" name="Slide Number Placeholder 3"/>
          <p:cNvSpPr>
            <a:spLocks noGrp="1"/>
          </p:cNvSpPr>
          <p:nvPr>
            <p:ph type="sldNum" sz="quarter" idx="5"/>
          </p:nvPr>
        </p:nvSpPr>
        <p:spPr/>
        <p:txBody>
          <a:bodyPr/>
          <a:lstStyle/>
          <a:p>
            <a:fld id="{56926562-C2F5-4705-B4E9-E945AE0C08A6}" type="slidenum">
              <a:rPr lang="en-GB" smtClean="0"/>
              <a:t>7</a:t>
            </a:fld>
            <a:endParaRPr lang="en-GB"/>
          </a:p>
        </p:txBody>
      </p:sp>
    </p:spTree>
    <p:extLst>
      <p:ext uri="{BB962C8B-B14F-4D97-AF65-F5344CB8AC3E}">
        <p14:creationId xmlns:p14="http://schemas.microsoft.com/office/powerpoint/2010/main" val="3435870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However, how can get these demographics to want your product? This is fairly complex. However, within this slide the conveyance of methods available will be stated to aid in making the product of ‘education’ more appealing to the wants and needs of the consumer. Within the 4Cs,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McCarthy’s strategy known as ‘Price’ is modified to suit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modernised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marketing environment; and this lead to ‘Price’ translating to ‘Consumer Needs’. Within the social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modernised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marketing environment ‘Consumer needs’ is practiced to solve personal or social issues in which the consumer may face or ‘need’ solving; these methods can also be used to influence behavioral change. </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b="1" u="sng" dirty="0">
                <a:latin typeface="Times New Roman" panose="02020603050405020304" pitchFamily="18" charset="0"/>
                <a:cs typeface="Times New Roman" panose="02020603050405020304" pitchFamily="18" charset="0"/>
              </a:rPr>
              <a:t>Education</a:t>
            </a:r>
          </a:p>
          <a:p>
            <a:pPr marL="0" indent="0">
              <a:buFont typeface="Arial" panose="020B0604020202020204" pitchFamily="34" charset="0"/>
              <a:buNone/>
            </a:pPr>
            <a:r>
              <a:rPr lang="en-GB" b="0" dirty="0">
                <a:latin typeface="Times New Roman" panose="02020603050405020304" pitchFamily="18" charset="0"/>
                <a:cs typeface="Times New Roman" panose="02020603050405020304" pitchFamily="18" charset="0"/>
              </a:rPr>
              <a:t>Education is an affective product known to be desired typically by those within the younger demographic. However, to make this product more appealing to the consumer, factors such as engagement and interaction both have the ability to make the process of learning more intrinsic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Barab</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et al., 2005)</a:t>
            </a:r>
            <a:r>
              <a:rPr lang="en-GB" b="0" dirty="0">
                <a:latin typeface="Times New Roman" panose="02020603050405020304" pitchFamily="18" charset="0"/>
                <a:cs typeface="Times New Roman" panose="02020603050405020304" pitchFamily="18" charset="0"/>
              </a:rPr>
              <a:t>. </a:t>
            </a:r>
          </a:p>
          <a:p>
            <a:pPr marL="0" indent="0">
              <a:buFont typeface="Arial" panose="020B0604020202020204" pitchFamily="34" charset="0"/>
              <a:buNone/>
            </a:pPr>
            <a:endParaRPr lang="en-GB" b="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b="1" u="sng" dirty="0">
                <a:latin typeface="Times New Roman" panose="02020603050405020304" pitchFamily="18" charset="0"/>
                <a:cs typeface="Times New Roman" panose="02020603050405020304" pitchFamily="18" charset="0"/>
              </a:rPr>
              <a:t>Disability Support</a:t>
            </a:r>
          </a:p>
          <a:p>
            <a:pPr marL="0" indent="0">
              <a:buFont typeface="Arial" panose="020B0604020202020204" pitchFamily="34" charset="0"/>
              <a:buNone/>
            </a:pPr>
            <a:r>
              <a:rPr lang="en-GB" b="0" u="none" dirty="0">
                <a:latin typeface="Times New Roman" panose="02020603050405020304" pitchFamily="18" charset="0"/>
                <a:cs typeface="Times New Roman" panose="02020603050405020304" pitchFamily="18" charset="0"/>
              </a:rPr>
              <a:t>Emphasising that the RCAHMW promote the reminiscence of dementia is an excellent selling point, in which has the potential to tackle a social problem that their current segmented demographic may ‘need’. </a:t>
            </a:r>
          </a:p>
          <a:p>
            <a:pPr marL="0" indent="0">
              <a:buFont typeface="Arial" panose="020B0604020202020204" pitchFamily="34" charset="0"/>
              <a:buNone/>
            </a:pPr>
            <a:endParaRPr lang="en-GB" b="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b="1" u="sng" dirty="0">
                <a:latin typeface="Times New Roman" panose="02020603050405020304" pitchFamily="18" charset="0"/>
                <a:cs typeface="Times New Roman" panose="02020603050405020304" pitchFamily="18" charset="0"/>
              </a:rPr>
              <a:t>Ceredigion Off-limits</a:t>
            </a:r>
            <a:endParaRPr lang="en-GB" b="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method of improving young people’s skills and proficiencies can be used to influence behavioral change, a change in which the concept of ‘Ceredigion Off-Limits</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(COL)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has the potential to do (Dennis et al., 2005). More information regarding this subject can be conveyed further in the presentation. </a:t>
            </a:r>
            <a:endParaRPr lang="en-GB"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GB" b="0" dirty="0" smtClean="0"/>
          </a:p>
          <a:p>
            <a:pPr marL="0" indent="0">
              <a:buFont typeface="Arial" panose="020B0604020202020204" pitchFamily="34" charset="0"/>
              <a:buNone/>
            </a:pPr>
            <a:endParaRPr lang="en-GB" b="0" dirty="0" smtClean="0"/>
          </a:p>
          <a:p>
            <a:pPr marL="0" indent="0">
              <a:buFont typeface="Arial" panose="020B0604020202020204" pitchFamily="34" charset="0"/>
              <a:buNone/>
            </a:pPr>
            <a:r>
              <a:rPr lang="en-GB" b="1" u="sng" dirty="0" smtClean="0">
                <a:latin typeface="Times New Roman" panose="02020603050405020304" pitchFamily="18" charset="0"/>
                <a:cs typeface="Times New Roman" panose="02020603050405020304" pitchFamily="18" charset="0"/>
              </a:rPr>
              <a:t>Maslow’s Hierarchy of</a:t>
            </a:r>
            <a:r>
              <a:rPr lang="en-GB" b="1" u="sng" baseline="0" dirty="0" smtClean="0">
                <a:latin typeface="Times New Roman" panose="02020603050405020304" pitchFamily="18" charset="0"/>
                <a:cs typeface="Times New Roman" panose="02020603050405020304" pitchFamily="18" charset="0"/>
              </a:rPr>
              <a:t> Needs Paradigm</a:t>
            </a:r>
            <a:endParaRPr lang="en-GB" b="0" u="none" baseline="0" dirty="0" smtClean="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b="0" u="none" baseline="0" dirty="0" smtClean="0">
                <a:latin typeface="Times New Roman" panose="02020603050405020304" pitchFamily="18" charset="0"/>
                <a:cs typeface="Times New Roman" panose="02020603050405020304" pitchFamily="18" charset="0"/>
              </a:rPr>
              <a:t>Maslow’s hierarchy of needs conveys that the pinnacle of the model is ‘Self Actualisation’. Within my first assignment, it is apparent that self actualisation refers to an individuals ability to achieve ‘Personal Growth’. In reflection of COL; a project that enables one to personally developed themselves, this can be deemed as a suitable project to aid in the self-actualisation of RCAHMW’s consumers. </a:t>
            </a:r>
          </a:p>
          <a:p>
            <a:pPr marL="0" indent="0">
              <a:buFont typeface="Arial" panose="020B0604020202020204" pitchFamily="34" charset="0"/>
              <a:buNone/>
            </a:pPr>
            <a:r>
              <a:rPr lang="en-GB" b="0" u="none" baseline="0" dirty="0" smtClean="0">
                <a:latin typeface="Times New Roman" panose="02020603050405020304" pitchFamily="18" charset="0"/>
                <a:cs typeface="Times New Roman" panose="02020603050405020304" pitchFamily="18" charset="0"/>
              </a:rPr>
              <a:t>RCAHMW should convey the essence the benefits of COL, as well as of the possible ‘Cost to the Consumer’ if this product is ignored or disregarded </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Kenrick</a:t>
            </a:r>
            <a:r>
              <a:rPr lang="en-US" sz="1200" kern="1200" dirty="0" smtClean="0">
                <a:solidFill>
                  <a:schemeClr val="tx1"/>
                </a:solidFill>
                <a:effectLst/>
                <a:latin typeface="+mn-lt"/>
                <a:ea typeface="+mn-ea"/>
                <a:cs typeface="+mn-cs"/>
              </a:rPr>
              <a:t> et al., 2010;</a:t>
            </a:r>
            <a:r>
              <a:rPr lang="en-US" sz="1200" kern="1200" baseline="0" dirty="0" smtClean="0">
                <a:solidFill>
                  <a:schemeClr val="tx1"/>
                </a:solidFill>
                <a:effectLst/>
                <a:latin typeface="+mn-lt"/>
                <a:ea typeface="+mn-ea"/>
                <a:cs typeface="+mn-cs"/>
              </a:rPr>
              <a:t> Maslow, 1962)</a:t>
            </a:r>
            <a:r>
              <a:rPr lang="en-GB" b="0" u="none" baseline="0" dirty="0" smtClean="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56926562-C2F5-4705-B4E9-E945AE0C08A6}" type="slidenum">
              <a:rPr lang="en-GB" smtClean="0"/>
              <a:t>8</a:t>
            </a:fld>
            <a:endParaRPr lang="en-GB"/>
          </a:p>
        </p:txBody>
      </p:sp>
    </p:spTree>
    <p:extLst>
      <p:ext uri="{BB962C8B-B14F-4D97-AF65-F5344CB8AC3E}">
        <p14:creationId xmlns:p14="http://schemas.microsoft.com/office/powerpoint/2010/main" val="34704160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previous slides within the presentation leads me to the recommendation of an educational and interactive mobile application game. Reflecting upon the success surrounding the game ‘Pokémon Go’, the game allows one to travel to locations and collect intangible rewards and information concerning the popular brand known as ‘Pokémon’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(Pokémon GO, 2019).</a:t>
            </a:r>
            <a:r>
              <a:rPr lang="en-GB" dirty="0">
                <a:latin typeface="Times New Roman" panose="02020603050405020304" pitchFamily="18" charset="0"/>
                <a:cs typeface="Times New Roman" panose="02020603050405020304" pitchFamily="18" charset="0"/>
              </a:rPr>
              <a:t> The game entails various geo-tags named ‘</a:t>
            </a:r>
            <a:r>
              <a:rPr lang="en-GB" dirty="0" err="1">
                <a:latin typeface="Times New Roman" panose="02020603050405020304" pitchFamily="18" charset="0"/>
                <a:cs typeface="Times New Roman" panose="02020603050405020304" pitchFamily="18" charset="0"/>
              </a:rPr>
              <a:t>Pokestops</a:t>
            </a:r>
            <a:r>
              <a:rPr lang="en-GB" dirty="0">
                <a:latin typeface="Times New Roman" panose="02020603050405020304" pitchFamily="18" charset="0"/>
                <a:cs typeface="Times New Roman" panose="02020603050405020304" pitchFamily="18" charset="0"/>
              </a:rPr>
              <a:t>’ that are situated around significant and lesser-significant land marks, requiring the user to physically travel to these geo-tags and interact with them; this rewards the application user. Although, if one was to replicate this method of education, this would not only promote your brand, but solve social issues within the UK’s culture. This will be emphasised within the next slide, however. </a:t>
            </a:r>
          </a:p>
          <a:p>
            <a:r>
              <a:rPr lang="en-GB" dirty="0">
                <a:latin typeface="Times New Roman" panose="02020603050405020304" pitchFamily="18" charset="0"/>
                <a:cs typeface="Times New Roman" panose="02020603050405020304" pitchFamily="18" charset="0"/>
              </a:rPr>
              <a:t>The information needed to create such replicated gaming platform/ application is already pre-existing within the RCAHMW’s Geographical Information System (Tanner, 2019). The data within the Geographical Information System can be used to produce intangible infrastructure; assimilating what is known as ‘</a:t>
            </a:r>
            <a:r>
              <a:rPr lang="en-GB" dirty="0" err="1">
                <a:latin typeface="Times New Roman" panose="02020603050405020304" pitchFamily="18" charset="0"/>
                <a:cs typeface="Times New Roman" panose="02020603050405020304" pitchFamily="18" charset="0"/>
              </a:rPr>
              <a:t>Pokéstops</a:t>
            </a:r>
            <a:r>
              <a:rPr lang="en-GB" dirty="0">
                <a:latin typeface="Times New Roman" panose="02020603050405020304" pitchFamily="18" charset="0"/>
                <a:cs typeface="Times New Roman" panose="02020603050405020304" pitchFamily="18" charset="0"/>
              </a:rPr>
              <a:t>.’ Each replicated </a:t>
            </a:r>
            <a:r>
              <a:rPr lang="en-GB" dirty="0" err="1">
                <a:latin typeface="Times New Roman" panose="02020603050405020304" pitchFamily="18" charset="0"/>
                <a:cs typeface="Times New Roman" panose="02020603050405020304" pitchFamily="18" charset="0"/>
              </a:rPr>
              <a:t>Pokestop</a:t>
            </a:r>
            <a:r>
              <a:rPr lang="en-GB" dirty="0">
                <a:latin typeface="Times New Roman" panose="02020603050405020304" pitchFamily="18" charset="0"/>
                <a:cs typeface="Times New Roman" panose="02020603050405020304" pitchFamily="18" charset="0"/>
              </a:rPr>
              <a:t> could in theory reward the user with information regarding the geo-tag’s historical background; thus rewarding the user with a small collection of </a:t>
            </a:r>
            <a:r>
              <a:rPr lang="en-GB" dirty="0" smtClean="0">
                <a:latin typeface="Times New Roman" panose="02020603050405020304" pitchFamily="18" charset="0"/>
                <a:cs typeface="Times New Roman" panose="02020603050405020304" pitchFamily="18" charset="0"/>
              </a:rPr>
              <a:t>personalised and </a:t>
            </a:r>
            <a:r>
              <a:rPr lang="en-GB" dirty="0">
                <a:latin typeface="Times New Roman" panose="02020603050405020304" pitchFamily="18" charset="0"/>
                <a:cs typeface="Times New Roman" panose="02020603050405020304" pitchFamily="18" charset="0"/>
              </a:rPr>
              <a:t>educational knowledge. The reason I have used the word ‘Personalised’ is because within the marketing environment, personalised product’s uphold high success. Additionally, this mobile device application allows one to appreciate the history that their localised environment may hold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Arora et al., 2008).</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9</a:t>
            </a:fld>
            <a:endParaRPr lang="en-GB"/>
          </a:p>
        </p:txBody>
      </p:sp>
    </p:spTree>
    <p:extLst>
      <p:ext uri="{BB962C8B-B14F-4D97-AF65-F5344CB8AC3E}">
        <p14:creationId xmlns:p14="http://schemas.microsoft.com/office/powerpoint/2010/main" val="321409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latin typeface="Times New Roman" panose="02020603050405020304" pitchFamily="18" charset="0"/>
                <a:cs typeface="Times New Roman" panose="02020603050405020304" pitchFamily="18" charset="0"/>
              </a:rPr>
              <a:t>As the RCAHMW is a social organisation with intrinsic goals, tackling social issues should be a main concern of the organisation (</a:t>
            </a:r>
            <a:r>
              <a:rPr lang="en-GB" sz="1200" b="0" i="1" kern="1200" dirty="0">
                <a:solidFill>
                  <a:schemeClr val="tx1"/>
                </a:solidFill>
                <a:effectLst/>
                <a:latin typeface="Times New Roman" panose="02020603050405020304" pitchFamily="18" charset="0"/>
                <a:ea typeface="+mn-ea"/>
                <a:cs typeface="Times New Roman" panose="02020603050405020304" pitchFamily="18" charset="0"/>
              </a:rPr>
              <a:t>RCAHMW, 2019; Forbes, 2016) By implanting data harvested from the CHERISH project and RCAHMW’s Geographic Information System, the video game is achievable. The application may also be used to promote the </a:t>
            </a:r>
            <a:r>
              <a:rPr lang="en-GB" i="1" dirty="0">
                <a:latin typeface="Times New Roman" panose="02020603050405020304" pitchFamily="18" charset="0"/>
                <a:cs typeface="Times New Roman" panose="02020603050405020304" pitchFamily="18" charset="0"/>
              </a:rPr>
              <a:t>Ceredigion off-limits project as it appeals to the younger demographic’s psychographics. </a:t>
            </a:r>
          </a:p>
          <a:p>
            <a:endParaRPr lang="en-GB" sz="12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Obesity and fitness levels: </a:t>
            </a:r>
            <a:r>
              <a:rPr lang="en-GB" sz="1200" dirty="0">
                <a:latin typeface="Times New Roman" panose="02020603050405020304" pitchFamily="18" charset="0"/>
                <a:cs typeface="Times New Roman" panose="02020603050405020304" pitchFamily="18" charset="0"/>
              </a:rPr>
              <a:t>Geotags allow one to collect information on their travels, meaning physical effort is needed. The need for concern regarding societal issues such as obesity and fitness levels is fairly high, as the NHS states, 27% of Welsh children are severely over weight. More so, during 2018 Welsh statistics convey that </a:t>
            </a:r>
            <a:r>
              <a:rPr lang="en-GB" dirty="0">
                <a:latin typeface="Times New Roman" panose="02020603050405020304" pitchFamily="18" charset="0"/>
                <a:cs typeface="Times New Roman" panose="02020603050405020304" pitchFamily="18" charset="0"/>
              </a:rPr>
              <a:t>65% of men were either overweight or obese, being made comparable with 53% of women.</a:t>
            </a:r>
            <a:r>
              <a:rPr lang="en-GB" sz="1200" dirty="0">
                <a:latin typeface="Times New Roman" panose="02020603050405020304" pitchFamily="18" charset="0"/>
                <a:cs typeface="Times New Roman" panose="02020603050405020304" pitchFamily="18" charset="0"/>
              </a:rPr>
              <a:t> This conveys the desperate need for concern regarding societal and cultural issues within the UK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(Parliament UK, 2018)</a:t>
            </a:r>
            <a:r>
              <a:rPr lang="en-GB" sz="1200"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Educational:</a:t>
            </a:r>
            <a:r>
              <a:rPr lang="en-GB" sz="1200" dirty="0">
                <a:latin typeface="Times New Roman" panose="02020603050405020304" pitchFamily="18" charset="0"/>
                <a:cs typeface="Times New Roman" panose="02020603050405020304" pitchFamily="18" charset="0"/>
              </a:rPr>
              <a:t> Each geotag rewards you with information regarding the locations that you’ve interacted with.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Anti-Social and Community Issues: </a:t>
            </a:r>
            <a:r>
              <a:rPr lang="en-GB" sz="1200" b="0" dirty="0">
                <a:latin typeface="Times New Roman" panose="02020603050405020304" pitchFamily="18" charset="0"/>
                <a:cs typeface="Times New Roman" panose="02020603050405020304" pitchFamily="18" charset="0"/>
              </a:rPr>
              <a:t>Theoretically, this a player </a:t>
            </a:r>
            <a:r>
              <a:rPr lang="en-GB" sz="1200" dirty="0">
                <a:latin typeface="Times New Roman" panose="02020603050405020304" pitchFamily="18" charset="0"/>
                <a:cs typeface="Times New Roman" panose="02020603050405020304" pitchFamily="18" charset="0"/>
              </a:rPr>
              <a:t>player-base to interact with each other, leading to the potential for friendships to be made.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Creates a greater knowledge concerning climate change’s impacts on wales: </a:t>
            </a:r>
            <a:r>
              <a:rPr lang="en-GB" sz="1200" b="0" dirty="0">
                <a:latin typeface="Times New Roman" panose="02020603050405020304" pitchFamily="18" charset="0"/>
                <a:cs typeface="Times New Roman" panose="02020603050405020304" pitchFamily="18" charset="0"/>
              </a:rPr>
              <a:t>Pictures rewarded within the application can allow the user to be exposed to not only the historical comparison of their localised environment, but how climate change may of affected the user’s localised surroundings. This method of ‘selling a message’ will be used to promote behavioural change within consumers by building awareness to the issues at hand, aiding in tacking issues such as global climate change and waste/pollution levels within Wales; and this is how RCAHMW can ‘sell a message’.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MacFadyen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et al., 1999; Kotler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Zaltman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1971)</a:t>
            </a:r>
            <a:r>
              <a:rPr lang="en-GB" sz="1200" b="0"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Helps keep Wales’ culture ‘Alive’- </a:t>
            </a:r>
            <a:r>
              <a:rPr lang="en-GB" sz="1200" b="0" dirty="0">
                <a:latin typeface="Times New Roman" panose="02020603050405020304" pitchFamily="18" charset="0"/>
                <a:cs typeface="Times New Roman" panose="02020603050405020304" pitchFamily="18" charset="0"/>
              </a:rPr>
              <a:t>The recommended project coincides suitably with the Future Generations Act of Wales, as it keeps the historical culture alive; while additionally tackling social issues within Wales such as pollution, education and the wellbeing of the general public’s health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(FGA, 2019)</a:t>
            </a:r>
            <a:r>
              <a:rPr lang="en-GB" sz="1200" b="0"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10</a:t>
            </a:fld>
            <a:endParaRPr lang="en-GB"/>
          </a:p>
        </p:txBody>
      </p:sp>
    </p:spTree>
    <p:extLst>
      <p:ext uri="{BB962C8B-B14F-4D97-AF65-F5344CB8AC3E}">
        <p14:creationId xmlns:p14="http://schemas.microsoft.com/office/powerpoint/2010/main" val="3047747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‘Place’ is typically known as the location in which a business’ customers may purchase its product(s). For the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RCAHMW, their ‘place’ can be primarily recognised as their headquarters in Aberystwyth, this is where their customers may visit to experience the RCAHMW’s product (</a:t>
            </a:r>
            <a:r>
              <a:rPr lang="en-US" dirty="0">
                <a:latin typeface="Times New Roman" panose="02020603050405020304" pitchFamily="18" charset="0"/>
                <a:cs typeface="Times New Roman" panose="02020603050405020304" pitchFamily="18" charset="0"/>
              </a:rPr>
              <a:t>McCarthy, 1964)</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However, within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Lauterborn’s (1990) 4Cs adapted</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the marketing practice known as ‘Place’ has been changed to ‘Convenience to the Customer’ , transitioning into a more ethical approach to the marketing practice by conveying the need for a business to appease to the customer’s convenience, and not strictly vice-versa. Although, when speculating the RCAHMW’s method of utilising social media, it was perceived to be somewhat lacking structure and impact; and this will be covered within the next few slides.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However, when implementing such methods of communicational innovations, the problem of leaving behind the previous segmented consumer; this will concern the consumer’s over 50-years old. The older generation are typically unfamiliar with technological advances, this leads to the lack of digital literacy. This phenomenon is known as ‘The Digital Divide’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Acilar</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2011)</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11</a:t>
            </a:fld>
            <a:endParaRPr lang="en-GB"/>
          </a:p>
        </p:txBody>
      </p:sp>
    </p:spTree>
    <p:extLst>
      <p:ext uri="{BB962C8B-B14F-4D97-AF65-F5344CB8AC3E}">
        <p14:creationId xmlns:p14="http://schemas.microsoft.com/office/powerpoint/2010/main" val="2811947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1" u="none" dirty="0">
                <a:latin typeface="Times New Roman" panose="02020603050405020304" pitchFamily="18" charset="0"/>
                <a:cs typeface="Times New Roman" panose="02020603050405020304" pitchFamily="18" charset="0"/>
              </a:rPr>
              <a:t>Within this slide I shall be stating my own personal reflection regarding the RCAHMW’s YouTube channel.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1" u="none"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latin typeface="Times New Roman" panose="02020603050405020304" pitchFamily="18" charset="0"/>
                <a:cs typeface="Times New Roman" panose="02020603050405020304" pitchFamily="18" charset="0"/>
              </a:rPr>
              <a:t>Change the name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latin typeface="Times New Roman" panose="02020603050405020304" pitchFamily="18" charset="0"/>
                <a:cs typeface="Times New Roman" panose="02020603050405020304" pitchFamily="18" charset="0"/>
              </a:rPr>
              <a:t>As stated within the SWOT analysis, the longevity of ‘R</a:t>
            </a:r>
            <a:r>
              <a:rPr lang="en-US" b="0" i="0" u="none" dirty="0">
                <a:latin typeface="Times New Roman" panose="02020603050405020304" pitchFamily="18" charset="0"/>
                <a:cs typeface="Times New Roman" panose="02020603050405020304" pitchFamily="18" charset="0"/>
              </a:rPr>
              <a:t>CRAHMW’ can uphold</a:t>
            </a:r>
            <a:r>
              <a:rPr lang="en-US" i="0" dirty="0">
                <a:latin typeface="Times New Roman" panose="02020603050405020304" pitchFamily="18" charset="0"/>
                <a:cs typeface="Times New Roman" panose="02020603050405020304" pitchFamily="18" charset="0"/>
              </a:rPr>
              <a:t> weakness. This is due to the name being very forgetful. Perhaps lessening it to ‘RCW’ may increase the efficiency.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i="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latin typeface="Times New Roman" panose="02020603050405020304" pitchFamily="18" charset="0"/>
                <a:cs typeface="Times New Roman" panose="02020603050405020304" pitchFamily="18" charset="0"/>
              </a:rPr>
              <a:t>More textual information &amp; more links to other platforms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u="sng"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u="none" dirty="0">
                <a:latin typeface="Times New Roman" panose="02020603050405020304" pitchFamily="18" charset="0"/>
                <a:cs typeface="Times New Roman" panose="02020603050405020304" pitchFamily="18" charset="0"/>
              </a:rPr>
              <a:t>Within the textual description, it is unclear to regard what the organisation is </a:t>
            </a:r>
            <a:r>
              <a:rPr lang="en-US" b="0" i="0" u="none" dirty="0">
                <a:latin typeface="Times New Roman" panose="02020603050405020304" pitchFamily="18" charset="0"/>
                <a:cs typeface="Times New Roman" panose="02020603050405020304" pitchFamily="18" charset="0"/>
              </a:rPr>
              <a:t>truly about. The recommendation of providing much more description of the organisation is fundamental to a video’s success within social media. Additionally, the links to RCAHMW’s other platform’s such as Twitter and Facebook is non-existent within the video’s domain, the addition of this may aid when optimising one’s digital brand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Tuten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&amp; Solomon, 2018). </a:t>
            </a:r>
            <a:endParaRPr lang="en-US" b="0" i="0" u="none"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u="sng" dirty="0"/>
          </a:p>
          <a:p>
            <a:endParaRPr lang="en-GB" dirty="0"/>
          </a:p>
        </p:txBody>
      </p:sp>
      <p:sp>
        <p:nvSpPr>
          <p:cNvPr id="4" name="Slide Number Placeholder 3"/>
          <p:cNvSpPr>
            <a:spLocks noGrp="1"/>
          </p:cNvSpPr>
          <p:nvPr>
            <p:ph type="sldNum" sz="quarter" idx="5"/>
          </p:nvPr>
        </p:nvSpPr>
        <p:spPr/>
        <p:txBody>
          <a:bodyPr/>
          <a:lstStyle/>
          <a:p>
            <a:fld id="{56926562-C2F5-4705-B4E9-E945AE0C08A6}" type="slidenum">
              <a:rPr lang="en-GB" smtClean="0"/>
              <a:t>12</a:t>
            </a:fld>
            <a:endParaRPr lang="en-GB"/>
          </a:p>
        </p:txBody>
      </p:sp>
    </p:spTree>
    <p:extLst>
      <p:ext uri="{BB962C8B-B14F-4D97-AF65-F5344CB8AC3E}">
        <p14:creationId xmlns:p14="http://schemas.microsoft.com/office/powerpoint/2010/main" val="2206038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a:solidFill>
                  <a:schemeClr val="tx1"/>
                </a:solidFill>
                <a:effectLst/>
                <a:latin typeface="Times New Roman" panose="02020603050405020304" pitchFamily="18" charset="0"/>
                <a:ea typeface="+mn-ea"/>
                <a:cs typeface="Times New Roman" panose="02020603050405020304" pitchFamily="18" charset="0"/>
              </a:rPr>
              <a:t>While place is highly relevant within marketing culture today, the digital era and web 2.0 has allowed ‘place’ to be intangible and </a:t>
            </a:r>
            <a:r>
              <a:rPr lang="en-US" sz="1200" i="1" kern="1200" dirty="0" err="1">
                <a:solidFill>
                  <a:schemeClr val="tx1"/>
                </a:solidFill>
                <a:effectLst/>
                <a:latin typeface="Times New Roman" panose="02020603050405020304" pitchFamily="18" charset="0"/>
                <a:ea typeface="+mn-ea"/>
                <a:cs typeface="Times New Roman" panose="02020603050405020304" pitchFamily="18" charset="0"/>
              </a:rPr>
              <a:t>digitalised</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 This method is a more ‘convenient’ way for consumers to visit your business. However, how can the RCAHMW make their organisation more convenient?</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McLuhan (1964) conveys within ’</a:t>
            </a:r>
            <a:r>
              <a:rPr lang="en-GB" dirty="0">
                <a:latin typeface="Times New Roman" panose="02020603050405020304" pitchFamily="18" charset="0"/>
                <a:cs typeface="Times New Roman" panose="02020603050405020304" pitchFamily="18" charset="0"/>
              </a:rPr>
              <a:t>The Medium is the Massage’ the fundamentality of utilising innervational methods of communication, and in my personal reflection to this, social media is no exception. </a:t>
            </a:r>
            <a:endParaRPr lang="en-GB"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Aberystwyth is an inconvenience when travelling distances; and in reflection to the journey and travel time in order to arrive at </a:t>
            </a:r>
            <a:r>
              <a:rPr lang="en-GB" i="0" dirty="0">
                <a:latin typeface="Times New Roman" panose="02020603050405020304" pitchFamily="18" charset="0"/>
                <a:cs typeface="Times New Roman" panose="02020603050405020304" pitchFamily="18" charset="0"/>
              </a:rPr>
              <a:t>the </a:t>
            </a:r>
            <a:r>
              <a:rPr lang="en-US" b="0" i="0" u="none" dirty="0">
                <a:latin typeface="Times New Roman" panose="02020603050405020304" pitchFamily="18" charset="0"/>
                <a:cs typeface="Times New Roman" panose="02020603050405020304" pitchFamily="18" charset="0"/>
              </a:rPr>
              <a:t>RCAHMW’s building, this was the most unappealing part about the trip. It is assumed that those who may not reside within </a:t>
            </a:r>
            <a:r>
              <a:rPr lang="en-GB" dirty="0">
                <a:latin typeface="Times New Roman" panose="02020603050405020304" pitchFamily="18" charset="0"/>
                <a:cs typeface="Times New Roman" panose="02020603050405020304" pitchFamily="18" charset="0"/>
              </a:rPr>
              <a:t>Aberystwyth may also agree that it is in fact a hindrance, especially for those who may not be mobile. The utilisation of social media would in theory benefit the organisation due to factors concerning convenience.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The navigation within </a:t>
            </a:r>
            <a:r>
              <a:rPr lang="en-US" b="0" i="0" u="none" dirty="0">
                <a:latin typeface="Times New Roman" panose="02020603050405020304" pitchFamily="18" charset="0"/>
                <a:cs typeface="Times New Roman" panose="02020603050405020304" pitchFamily="18" charset="0"/>
              </a:rPr>
              <a:t>RCAHMW’s </a:t>
            </a:r>
            <a:r>
              <a:rPr lang="en-GB" dirty="0">
                <a:latin typeface="Times New Roman" panose="02020603050405020304" pitchFamily="18" charset="0"/>
                <a:cs typeface="Times New Roman" panose="02020603050405020304" pitchFamily="18" charset="0"/>
              </a:rPr>
              <a:t>social media and website may need restructuring to decrease clicks, as this may create a disinterest from consumers.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Additionally, introducing new methods of social media platforms could aid in creating a better brand presence and simplifying the way in which a customer can reach the RCAHMW’s digital brand. This can be through the use of emulating the website into a more mobile device-friendly layout, or introducing platforms such as Instagram </a:t>
            </a:r>
            <a:r>
              <a:rPr lang="en-US" b="0" i="0" u="none" dirty="0">
                <a:latin typeface="Times New Roman" panose="02020603050405020304" pitchFamily="18" charset="0"/>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Tuten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&amp; Solomon, 2018; Dennis et al., 2005)</a:t>
            </a:r>
            <a:r>
              <a:rPr lang="en-GB" dirty="0">
                <a:latin typeface="Times New Roman" panose="02020603050405020304" pitchFamily="18" charset="0"/>
                <a:cs typeface="Times New Roman" panose="02020603050405020304" pitchFamily="18" charset="0"/>
              </a:rPr>
              <a:t>. </a:t>
            </a:r>
            <a:endParaRPr lang="en-GB" dirty="0" smtClean="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Times New Roman" panose="02020603050405020304" pitchFamily="18" charset="0"/>
                <a:cs typeface="Times New Roman" panose="02020603050405020304" pitchFamily="18" charset="0"/>
              </a:rPr>
              <a:t>In</a:t>
            </a:r>
            <a:r>
              <a:rPr lang="en-GB" baseline="0" dirty="0" smtClean="0">
                <a:latin typeface="Times New Roman" panose="02020603050405020304" pitchFamily="18" charset="0"/>
                <a:cs typeface="Times New Roman" panose="02020603050405020304" pitchFamily="18" charset="0"/>
              </a:rPr>
              <a:t> order to achieve customer convenience, the organisation must meet the segmented demographics on the customer’s preferred environment. In simplified terms, this means that the organisation must approach the consumer, and not the other way around. This is to decrease the effort needed for a consumer to obtain their wants and needs; in which the organisation’s product and services can help provide for them (</a:t>
            </a:r>
            <a:r>
              <a:rPr lang="en-GB" dirty="0" smtClean="0"/>
              <a:t>Armstrong, Kotler &amp; </a:t>
            </a:r>
            <a:r>
              <a:rPr lang="en-GB" dirty="0" err="1" smtClean="0"/>
              <a:t>Opresnik</a:t>
            </a:r>
            <a:r>
              <a:rPr lang="en-GB" dirty="0" smtClean="0"/>
              <a:t>,</a:t>
            </a:r>
            <a:r>
              <a:rPr lang="en-GB" baseline="0" dirty="0" smtClean="0"/>
              <a:t> </a:t>
            </a:r>
            <a:r>
              <a:rPr lang="en-GB" dirty="0" smtClean="0"/>
              <a:t>2015;</a:t>
            </a:r>
            <a:r>
              <a:rPr lang="en-GB" baseline="0" dirty="0" smtClean="0"/>
              <a:t> </a:t>
            </a:r>
            <a:r>
              <a:rPr lang="en-GB" baseline="0" dirty="0" smtClean="0">
                <a:latin typeface="Times New Roman" panose="02020603050405020304" pitchFamily="18" charset="0"/>
                <a:cs typeface="Times New Roman" panose="02020603050405020304" pitchFamily="18" charset="0"/>
              </a:rPr>
              <a:t>Dennis et al.,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smtClean="0">
                <a:latin typeface="Times New Roman" panose="02020603050405020304" pitchFamily="18" charset="0"/>
                <a:cs typeface="Times New Roman" panose="02020603050405020304" pitchFamily="18" charset="0"/>
              </a:rPr>
              <a:t>The convenience to the customer goes hand-in-hand with ‘Cost to the Consumer’, as this decreases physical exertions; in which is physical ‘cost to the consumer’.</a:t>
            </a:r>
            <a:endParaRPr lang="en-GB"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13</a:t>
            </a:fld>
            <a:endParaRPr lang="en-GB"/>
          </a:p>
        </p:txBody>
      </p:sp>
    </p:spTree>
    <p:extLst>
      <p:ext uri="{BB962C8B-B14F-4D97-AF65-F5344CB8AC3E}">
        <p14:creationId xmlns:p14="http://schemas.microsoft.com/office/powerpoint/2010/main" val="13620523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effectLst/>
                <a:latin typeface="+mn-lt"/>
                <a:ea typeface="+mn-ea"/>
                <a:cs typeface="+mn-cs"/>
              </a:rPr>
              <a:t>Within</a:t>
            </a:r>
            <a:r>
              <a:rPr lang="en-US" sz="1200" i="1" kern="1200" baseline="0" dirty="0" smtClean="0">
                <a:solidFill>
                  <a:schemeClr val="tx1"/>
                </a:solidFill>
                <a:effectLst/>
                <a:latin typeface="+mn-lt"/>
                <a:ea typeface="+mn-ea"/>
                <a:cs typeface="+mn-cs"/>
              </a:rPr>
              <a:t> the 4Ps </a:t>
            </a:r>
            <a:r>
              <a:rPr lang="en-US" sz="1200" i="1" kern="1200" dirty="0" smtClean="0">
                <a:solidFill>
                  <a:schemeClr val="tx1"/>
                </a:solidFill>
                <a:effectLst/>
                <a:latin typeface="+mn-lt"/>
                <a:ea typeface="+mn-ea"/>
                <a:cs typeface="+mn-cs"/>
              </a:rPr>
              <a:t>‘Promotion' may refer to how a business conveys their product to their target consumers. In</a:t>
            </a:r>
            <a:r>
              <a:rPr lang="en-US" sz="1200" i="1" kern="1200" baseline="0" dirty="0" smtClean="0">
                <a:solidFill>
                  <a:schemeClr val="tx1"/>
                </a:solidFill>
                <a:effectLst/>
                <a:latin typeface="+mn-lt"/>
                <a:ea typeface="+mn-ea"/>
                <a:cs typeface="+mn-cs"/>
              </a:rPr>
              <a:t> reflection to RCAHMW’s existing methods of promotion, this can be perceived as lacking; within the presentation, has and will be conveyed. As the marketing environment has evolved, so has the technology and channels in which a business may promote themselves. However, promotion is not at all diminished from the marketing environment, as the functionality of promotional advertising is still seen today.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baseline="0" dirty="0" smtClean="0">
                <a:solidFill>
                  <a:schemeClr val="tx1"/>
                </a:solidFill>
                <a:effectLst/>
                <a:latin typeface="+mn-lt"/>
                <a:ea typeface="+mn-ea"/>
                <a:cs typeface="+mn-cs"/>
              </a:rPr>
              <a:t>RCAHMW’s methods of promotional advertising: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i="0" kern="1200" baseline="0" dirty="0" smtClean="0">
                <a:solidFill>
                  <a:schemeClr val="tx1"/>
                </a:solidFill>
                <a:effectLst/>
                <a:latin typeface="+mn-lt"/>
                <a:ea typeface="+mn-ea"/>
                <a:cs typeface="+mn-cs"/>
              </a:rPr>
              <a:t>Tangible promotion – This method of promotion is rather outdated as it entails physical effort and resources to achieve results. For example, if one was to hand-out promotion fliers, it would </a:t>
            </a:r>
            <a:r>
              <a:rPr lang="en-US" sz="1200" b="1" i="0" kern="1200" baseline="0" dirty="0" smtClean="0">
                <a:solidFill>
                  <a:schemeClr val="tx1"/>
                </a:solidFill>
                <a:effectLst/>
                <a:latin typeface="+mn-lt"/>
                <a:ea typeface="+mn-ea"/>
                <a:cs typeface="+mn-cs"/>
              </a:rPr>
              <a:t>cost</a:t>
            </a:r>
            <a:r>
              <a:rPr lang="en-US" sz="1200" i="0" kern="1200" baseline="0" dirty="0" smtClean="0">
                <a:solidFill>
                  <a:schemeClr val="tx1"/>
                </a:solidFill>
                <a:effectLst/>
                <a:latin typeface="+mn-lt"/>
                <a:ea typeface="+mn-ea"/>
                <a:cs typeface="+mn-cs"/>
              </a:rPr>
              <a:t> the business in resources such as; paper, ink, travel expenditures, physical effort and much more (Dennis et al., 2005).</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i="0" kern="1200" baseline="0" dirty="0" smtClean="0">
                <a:solidFill>
                  <a:schemeClr val="tx1"/>
                </a:solidFill>
                <a:effectLst/>
                <a:latin typeface="+mn-lt"/>
                <a:ea typeface="+mn-ea"/>
                <a:cs typeface="+mn-cs"/>
              </a:rPr>
              <a:t>Minimal social media promotion – Within the presentation, the fact that the marketing environment has changed, should in theory change the functions in which a business uses to promote themselves. Failure to adapt to such shift in environments, could result in the organisation of fail </a:t>
            </a:r>
            <a:r>
              <a:rPr lang="en-GB" sz="1200" kern="1200" dirty="0" smtClean="0">
                <a:solidFill>
                  <a:schemeClr val="tx1"/>
                </a:solidFill>
                <a:effectLst/>
                <a:latin typeface="+mn-lt"/>
                <a:ea typeface="+mn-ea"/>
                <a:cs typeface="+mn-cs"/>
              </a:rPr>
              <a:t>(Gartner, 2004).</a:t>
            </a:r>
            <a:endParaRPr lang="en-US" sz="1200" i="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i="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i="1"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14</a:t>
            </a:fld>
            <a:endParaRPr lang="en-GB"/>
          </a:p>
        </p:txBody>
      </p:sp>
    </p:spTree>
    <p:extLst>
      <p:ext uri="{BB962C8B-B14F-4D97-AF65-F5344CB8AC3E}">
        <p14:creationId xmlns:p14="http://schemas.microsoft.com/office/powerpoint/2010/main" val="32545809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latin typeface="Times New Roman" panose="02020603050405020304" pitchFamily="18" charset="0"/>
                <a:cs typeface="Times New Roman" panose="02020603050405020304" pitchFamily="18" charset="0"/>
              </a:rPr>
              <a:t>Most of the information within the slide is previously mentioned within the slides.</a:t>
            </a:r>
          </a:p>
          <a:p>
            <a:r>
              <a:rPr lang="en-GB" i="0" dirty="0">
                <a:latin typeface="Times New Roman" panose="02020603050405020304" pitchFamily="18" charset="0"/>
                <a:cs typeface="Times New Roman" panose="02020603050405020304" pitchFamily="18" charset="0"/>
              </a:rPr>
              <a:t>Information previously mentioned regards: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Times New Roman" panose="02020603050405020304" pitchFamily="18" charset="0"/>
                <a:cs typeface="Times New Roman" panose="02020603050405020304" pitchFamily="18" charset="0"/>
              </a:rPr>
              <a:t>Greater information within social media channels (YouTube)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Times New Roman" panose="02020603050405020304" pitchFamily="18" charset="0"/>
                <a:cs typeface="Times New Roman" panose="02020603050405020304" pitchFamily="18" charset="0"/>
              </a:rPr>
              <a:t>New innovative channels Instagram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Times New Roman" panose="02020603050405020304" pitchFamily="18" charset="0"/>
                <a:cs typeface="Times New Roman" panose="02020603050405020304" pitchFamily="18" charset="0"/>
              </a:rPr>
              <a:t>You need to come to your customer, before they come to you</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Times New Roman" panose="02020603050405020304" pitchFamily="18" charset="0"/>
                <a:cs typeface="Times New Roman" panose="02020603050405020304" pitchFamily="18" charset="0"/>
              </a:rPr>
              <a:t>Umbrella applications that can </a:t>
            </a:r>
            <a:r>
              <a:rPr lang="en-GB" dirty="0" smtClean="0">
                <a:latin typeface="Times New Roman" panose="02020603050405020304" pitchFamily="18" charset="0"/>
                <a:cs typeface="Times New Roman" panose="02020603050405020304" pitchFamily="18" charset="0"/>
              </a:rPr>
              <a:t>promote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latin typeface="Times New Roman" panose="02020603050405020304" pitchFamily="18" charset="0"/>
                <a:cs typeface="Times New Roman" panose="02020603050405020304" pitchFamily="18" charset="0"/>
              </a:rPr>
              <a:t>Approach</a:t>
            </a:r>
            <a:r>
              <a:rPr lang="en-GB" baseline="0" dirty="0" smtClean="0">
                <a:latin typeface="Times New Roman" panose="02020603050405020304" pitchFamily="18" charset="0"/>
                <a:cs typeface="Times New Roman" panose="02020603050405020304" pitchFamily="18" charset="0"/>
              </a:rPr>
              <a:t> your stakeholders</a:t>
            </a:r>
            <a:endParaRPr lang="en-GB"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i="1"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When adapting ‘Promotion’ within the digital era’s marking environment, ‘communication’ is then introduced as a suitable practice. ‘Communication’ can take form as selling a message or awareness (Kotler &amp;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Zaltman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1971). The RCAHMW can promote awareness to an underlying problem within cultural society, thus, attempting to stimulate behavioral change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Thackeraye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et al., 2008) (Dennis et al., 2005).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latin typeface="Times New Roman" panose="02020603050405020304" pitchFamily="18" charset="0"/>
                <a:cs typeface="Times New Roman" panose="02020603050405020304" pitchFamily="18" charset="0"/>
              </a:rPr>
              <a:t>Social influences</a:t>
            </a:r>
          </a:p>
          <a:p>
            <a:r>
              <a:rPr lang="en-GB" dirty="0">
                <a:latin typeface="Times New Roman" panose="02020603050405020304" pitchFamily="18" charset="0"/>
                <a:cs typeface="Times New Roman" panose="02020603050405020304" pitchFamily="18" charset="0"/>
              </a:rPr>
              <a:t>Social influences within social media is an efficient way to promote your business or organisation through the use of networking. Networking with brands that share the same common interest allows a brand’s (influencer’s) followers to recognise your digital and tangle brand in affiliation to the social influencer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Kostamo</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2013).</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latin typeface="Times New Roman" panose="02020603050405020304" pitchFamily="18" charset="0"/>
                <a:cs typeface="Times New Roman" panose="02020603050405020304" pitchFamily="18" charset="0"/>
              </a:rPr>
              <a:t>Greater relationship with customers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latin typeface="Times New Roman" panose="02020603050405020304" pitchFamily="18" charset="0"/>
                <a:cs typeface="Times New Roman" panose="02020603050405020304" pitchFamily="18" charset="0"/>
              </a:rPr>
              <a:t>The communication between followers, customers and potential customers is key when forming relationships. Relationship marketing creates sentiment between stakeholder’s and the organisation, this allows an organisation to study the needs and wants of their stakeholders with a more personal approach (Crosier, 1995). Furthermore, the most typical ways an organisation can communicate with their customer’s is through social media, this is where transparency is fundamental to the digital brand’s success. Reviews and conversations can be made transparent, thus indirectly promoting the business itself; for instance, if a customer reviews a product positively, other stakeholder may perceive the review as positive validity. However, if one was to receive negative briefing while on social media, the business can consider the changes needed to please it’s stakeholders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Lackermair</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Kailer</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&amp;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Kanmaz</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2013; Dennis et al., 2005)</a:t>
            </a:r>
            <a:r>
              <a:rPr lang="en-GB" b="0" u="none"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latin typeface="Times New Roman" panose="02020603050405020304" pitchFamily="18" charset="0"/>
                <a:cs typeface="Times New Roman" panose="02020603050405020304" pitchFamily="18" charset="0"/>
              </a:rPr>
              <a:t>Additionally, a greater relationship with the customer will opportunities for the organisation to learn their stakeholder’s psychographics such as, needs, wants and scepticisms when regarding a product.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u="sng" dirty="0">
              <a:latin typeface="Times New Roman" panose="02020603050405020304" pitchFamily="18" charset="0"/>
              <a:cs typeface="Times New Roman" panose="02020603050405020304" pitchFamily="18" charset="0"/>
            </a:endParaRPr>
          </a:p>
          <a:p>
            <a:r>
              <a:rPr lang="en-GB" b="1" u="sng" dirty="0" smtClean="0">
                <a:latin typeface="Times New Roman" panose="02020603050405020304" pitchFamily="18" charset="0"/>
                <a:cs typeface="Times New Roman" panose="02020603050405020304" pitchFamily="18" charset="0"/>
              </a:rPr>
              <a:t>Emphasise</a:t>
            </a:r>
            <a:r>
              <a:rPr lang="en-GB" b="1" u="sng" baseline="0" dirty="0" smtClean="0">
                <a:latin typeface="Times New Roman" panose="02020603050405020304" pitchFamily="18" charset="0"/>
                <a:cs typeface="Times New Roman" panose="02020603050405020304" pitchFamily="18" charset="0"/>
              </a:rPr>
              <a:t> your social attributes</a:t>
            </a:r>
          </a:p>
          <a:p>
            <a:r>
              <a:rPr lang="en-GB" b="0" u="none" dirty="0" smtClean="0">
                <a:latin typeface="Times New Roman" panose="02020603050405020304" pitchFamily="18" charset="0"/>
                <a:cs typeface="Times New Roman" panose="02020603050405020304" pitchFamily="18" charset="0"/>
              </a:rPr>
              <a:t>Allowing</a:t>
            </a:r>
            <a:r>
              <a:rPr lang="en-GB" b="0" u="none" baseline="0" dirty="0" smtClean="0">
                <a:latin typeface="Times New Roman" panose="02020603050405020304" pitchFamily="18" charset="0"/>
                <a:cs typeface="Times New Roman" panose="02020603050405020304" pitchFamily="18" charset="0"/>
              </a:rPr>
              <a:t> a business’ customers to understand the concept of what social and ethical impacts the business is attempting to achieve is a fundamental practice within communication, as it allows your customers to further acknowledge how your product may aid them in tackling their own wants and needs </a:t>
            </a:r>
            <a:r>
              <a:rPr lang="en-US" sz="1200" kern="1200" dirty="0" smtClean="0">
                <a:solidFill>
                  <a:schemeClr val="tx1"/>
                </a:solidFill>
                <a:effectLst/>
                <a:latin typeface="+mn-lt"/>
                <a:ea typeface="+mn-ea"/>
                <a:cs typeface="+mn-cs"/>
              </a:rPr>
              <a:t>(Ehmke, 2005)</a:t>
            </a:r>
            <a:r>
              <a:rPr lang="en-GB" b="0" u="none" baseline="0" dirty="0" smtClean="0">
                <a:latin typeface="Times New Roman" panose="02020603050405020304" pitchFamily="18" charset="0"/>
                <a:cs typeface="Times New Roman" panose="02020603050405020304" pitchFamily="18" charset="0"/>
              </a:rPr>
              <a:t>.</a:t>
            </a:r>
          </a:p>
          <a:p>
            <a:endParaRPr lang="en-GB" b="0" u="none" baseline="0" dirty="0" smtClean="0">
              <a:latin typeface="Times New Roman" panose="02020603050405020304" pitchFamily="18" charset="0"/>
              <a:cs typeface="Times New Roman" panose="02020603050405020304" pitchFamily="18" charset="0"/>
            </a:endParaRPr>
          </a:p>
          <a:p>
            <a:r>
              <a:rPr lang="en-GB" b="1" u="sng" baseline="0" dirty="0" smtClean="0">
                <a:latin typeface="Times New Roman" panose="02020603050405020304" pitchFamily="18" charset="0"/>
                <a:cs typeface="Times New Roman" panose="02020603050405020304" pitchFamily="18" charset="0"/>
              </a:rPr>
              <a:t>Provide physical evidence</a:t>
            </a:r>
          </a:p>
          <a:p>
            <a:r>
              <a:rPr lang="en-GB" b="0" u="none" baseline="0" dirty="0" smtClean="0">
                <a:latin typeface="Times New Roman" panose="02020603050405020304" pitchFamily="18" charset="0"/>
                <a:cs typeface="Times New Roman" panose="02020603050405020304" pitchFamily="18" charset="0"/>
              </a:rPr>
              <a:t>The practice of communication is can also be emphasised as the way in which a business can provide their customers with insight regarding the product’s effectiveness in functioning while tackling social problems. For instance, if COL achieves a high success rate when tackling a cultural and social issue, the business may want to express that within their promotional channels (Dennis et al., 2005).</a:t>
            </a:r>
            <a:endParaRPr lang="en-GB" b="0" u="none"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15</a:t>
            </a:fld>
            <a:endParaRPr lang="en-GB"/>
          </a:p>
        </p:txBody>
      </p:sp>
    </p:spTree>
    <p:extLst>
      <p:ext uri="{BB962C8B-B14F-4D97-AF65-F5344CB8AC3E}">
        <p14:creationId xmlns:p14="http://schemas.microsoft.com/office/powerpoint/2010/main" val="37443105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As strategic management becomes increasingly difficult to perform due to the ever-changing and volatile marketing environment, organisational agility has become much more relevant for businesses’ to</a:t>
            </a:r>
            <a:r>
              <a:rPr lang="en-GB" sz="1200" kern="1200" baseline="0" dirty="0" smtClean="0">
                <a:solidFill>
                  <a:schemeClr val="tx1"/>
                </a:solidFill>
                <a:effectLst/>
                <a:latin typeface="+mn-lt"/>
                <a:ea typeface="+mn-ea"/>
                <a:cs typeface="+mn-cs"/>
              </a:rPr>
              <a:t> achieve</a:t>
            </a:r>
            <a:r>
              <a:rPr lang="en-GB" sz="1200" kern="1200" dirty="0" smtClean="0">
                <a:solidFill>
                  <a:schemeClr val="tx1"/>
                </a:solidFill>
                <a:effectLst/>
                <a:latin typeface="+mn-lt"/>
                <a:ea typeface="+mn-ea"/>
                <a:cs typeface="+mn-cs"/>
              </a:rPr>
              <a:t> success. The term ‘Agility’ that is used, is defined as the way a business may adapt to stabilise turbulent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scenarios (Gartner, 2004).</a:t>
            </a:r>
          </a:p>
          <a:p>
            <a:r>
              <a:rPr lang="en-GB" sz="1200" kern="1200" dirty="0" smtClean="0">
                <a:solidFill>
                  <a:schemeClr val="tx1"/>
                </a:solidFill>
                <a:effectLst/>
                <a:latin typeface="+mn-lt"/>
                <a:ea typeface="+mn-ea"/>
                <a:cs typeface="+mn-cs"/>
              </a:rPr>
              <a:t>Reacting</a:t>
            </a:r>
            <a:r>
              <a:rPr lang="en-GB" sz="1200" kern="1200" baseline="0" dirty="0" smtClean="0">
                <a:solidFill>
                  <a:schemeClr val="tx1"/>
                </a:solidFill>
                <a:effectLst/>
                <a:latin typeface="+mn-lt"/>
                <a:ea typeface="+mn-ea"/>
                <a:cs typeface="+mn-cs"/>
              </a:rPr>
              <a:t> so such macro and micro environments within marketing may benefit RCAHMW; this due to the enablement to recognise and understand the changes within the marketing environment. For example; a new platform of social media has been introduced to the digital culture; a greater organisational agility will help RCAHMW adapt and utility change into opportunity.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6926562-C2F5-4705-B4E9-E945AE0C08A6}" type="slidenum">
              <a:rPr lang="en-GB" smtClean="0"/>
              <a:t>16</a:t>
            </a:fld>
            <a:endParaRPr lang="en-GB"/>
          </a:p>
        </p:txBody>
      </p:sp>
    </p:spTree>
    <p:extLst>
      <p:ext uri="{BB962C8B-B14F-4D97-AF65-F5344CB8AC3E}">
        <p14:creationId xmlns:p14="http://schemas.microsoft.com/office/powerpoint/2010/main" val="3991598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926562-C2F5-4705-B4E9-E945AE0C08A6}" type="slidenum">
              <a:rPr lang="en-GB" smtClean="0"/>
              <a:t>18</a:t>
            </a:fld>
            <a:endParaRPr lang="en-GB"/>
          </a:p>
        </p:txBody>
      </p:sp>
    </p:spTree>
    <p:extLst>
      <p:ext uri="{BB962C8B-B14F-4D97-AF65-F5344CB8AC3E}">
        <p14:creationId xmlns:p14="http://schemas.microsoft.com/office/powerpoint/2010/main" val="3146124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3284890-85D2-4D7B-8EF5-15A9C1DB8F42}" type="datetimeFigureOut">
              <a:rPr lang="en-US" smtClean="0"/>
              <a:t>5/15/2019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4FAB73BC-B049-4115-A692-8D63A059BFB8}"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0307435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07139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C6F822A4-8DA6-4447-9B1F-C5DB58435268}" type="datetimeFigureOut">
              <a:rPr lang="en-US" smtClean="0"/>
              <a:t>5/15/2019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4FAB73BC-B049-4115-A692-8D63A059BFB8}"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78267559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96439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5/15/2019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83059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5/15/2019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71698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5/15/2019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25169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A16AA21-1863-4931-97CB-99D0A168701B}" type="datetimeFigureOut">
              <a:rPr lang="en-US" smtClean="0"/>
              <a:t>5/15/2019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FAB73BC-B049-4115-A692-8D63A059BFB8}"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7377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772C379-9A7C-4C87-A116-CBE9F58B04C5}" type="datetimeFigureOut">
              <a:rPr lang="en-US" smtClean="0"/>
              <a:t>5/15/2019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smtClean="0"/>
              <a:t>
              </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FAB73BC-B049-4115-A692-8D63A059BFB8}"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69145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08709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93568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664C608-40B1-4030-A28D-5B74BC98ADCE}" type="datetimeFigureOut">
              <a:rPr lang="en-US" smtClean="0"/>
              <a:t>5/15/2019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4FAB73BC-B049-4115-A692-8D63A059BFB8}"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9991919"/>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futuregenerations.wales/about-us/future-generations-act/" TargetMode="External"/><Relationship Id="rId2" Type="http://schemas.openxmlformats.org/officeDocument/2006/relationships/hyperlink" Target="http://scholar.google.co.uk/scholar_url?url=https://www.learntechlib.org/p/4793/article_4793.pdf&amp;hl=en&amp;sa=X&amp;scisig=AAGBfm0jDC6nJ_ZqiY_tJu37BM5hwsHGqQ&amp;nossl=1&amp;oi=scholarr" TargetMode="External"/><Relationship Id="rId1" Type="http://schemas.openxmlformats.org/officeDocument/2006/relationships/slideLayout" Target="../slideLayouts/slideLayout2.xml"/><Relationship Id="rId4" Type="http://schemas.openxmlformats.org/officeDocument/2006/relationships/hyperlink" Target="http://www.qihub.scot.nhs.uk/media/162221/social_marketing_synopsis.pdf"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CF732-BF64-48D4-9073-D5841DB1FA43}"/>
              </a:ext>
            </a:extLst>
          </p:cNvPr>
          <p:cNvSpPr>
            <a:spLocks noGrp="1"/>
          </p:cNvSpPr>
          <p:nvPr>
            <p:ph type="ctrTitle"/>
          </p:nvPr>
        </p:nvSpPr>
        <p:spPr>
          <a:xfrm>
            <a:off x="1253764" y="1327355"/>
            <a:ext cx="3559425" cy="4482564"/>
          </a:xfrm>
        </p:spPr>
        <p:txBody>
          <a:bodyPr vert="horz" lIns="91440" tIns="45720" rIns="91440" bIns="45720" rtlCol="0" anchor="t">
            <a:normAutofit/>
          </a:bodyPr>
          <a:lstStyle/>
          <a:p>
            <a:pPr algn="l"/>
            <a:r>
              <a:rPr lang="en-US" sz="4400" dirty="0"/>
              <a:t>Social and ethical marketing (BMSP5003)</a:t>
            </a:r>
          </a:p>
        </p:txBody>
      </p:sp>
      <p:sp>
        <p:nvSpPr>
          <p:cNvPr id="3" name="Subtitle 2">
            <a:extLst>
              <a:ext uri="{FF2B5EF4-FFF2-40B4-BE49-F238E27FC236}">
                <a16:creationId xmlns:a16="http://schemas.microsoft.com/office/drawing/2014/main" id="{5D1910D1-70AE-4E07-9DA9-5EE36CFF4E88}"/>
              </a:ext>
            </a:extLst>
          </p:cNvPr>
          <p:cNvSpPr>
            <a:spLocks noGrp="1"/>
          </p:cNvSpPr>
          <p:nvPr>
            <p:ph type="subTitle" idx="1"/>
          </p:nvPr>
        </p:nvSpPr>
        <p:spPr>
          <a:xfrm>
            <a:off x="6100123" y="1327356"/>
            <a:ext cx="4872677" cy="4482564"/>
          </a:xfrm>
        </p:spPr>
        <p:txBody>
          <a:bodyPr vert="horz" lIns="91440" tIns="45720" rIns="91440" bIns="45720" rtlCol="0">
            <a:normAutofit/>
          </a:bodyPr>
          <a:lstStyle/>
          <a:p>
            <a:pPr indent="-384048" algn="l">
              <a:lnSpc>
                <a:spcPct val="94000"/>
              </a:lnSpc>
              <a:spcAft>
                <a:spcPts val="200"/>
              </a:spcAft>
              <a:buFont typeface="Franklin Gothic Book" panose="020B0503020102020204" pitchFamily="34" charset="0"/>
              <a:buChar char="–"/>
            </a:pPr>
            <a:r>
              <a:rPr lang="en-US" sz="2100" dirty="0"/>
              <a:t>Jordan John Coller (1706820)</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Lecturer: Jessica Shore</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Internal Verifier: Louise Emanuel</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Level 5</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Carmarthen Business School</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Faculty of Business and Management</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Semester 2 - 2019</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endParaRPr lang="en-US" sz="2100" dirty="0"/>
          </a:p>
        </p:txBody>
      </p:sp>
    </p:spTree>
    <p:extLst>
      <p:ext uri="{BB962C8B-B14F-4D97-AF65-F5344CB8AC3E}">
        <p14:creationId xmlns:p14="http://schemas.microsoft.com/office/powerpoint/2010/main" val="36046954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CEFF-962C-4C40-8467-BED4133B1906}"/>
              </a:ext>
            </a:extLst>
          </p:cNvPr>
          <p:cNvSpPr>
            <a:spLocks noGrp="1"/>
          </p:cNvSpPr>
          <p:nvPr>
            <p:ph type="title"/>
          </p:nvPr>
        </p:nvSpPr>
        <p:spPr>
          <a:xfrm>
            <a:off x="1253764" y="1327355"/>
            <a:ext cx="3883501" cy="4482564"/>
          </a:xfrm>
        </p:spPr>
        <p:txBody>
          <a:bodyPr>
            <a:normAutofit/>
          </a:bodyPr>
          <a:lstStyle/>
          <a:p>
            <a:r>
              <a:rPr lang="en-GB" dirty="0"/>
              <a:t>INTRODUCTION</a:t>
            </a:r>
          </a:p>
        </p:txBody>
      </p:sp>
      <p:sp>
        <p:nvSpPr>
          <p:cNvPr id="9" name="Content Placeholder 8">
            <a:extLst>
              <a:ext uri="{FF2B5EF4-FFF2-40B4-BE49-F238E27FC236}">
                <a16:creationId xmlns:a16="http://schemas.microsoft.com/office/drawing/2014/main" id="{8F5D3403-5C40-4127-95FC-076340656AB2}"/>
              </a:ext>
            </a:extLst>
          </p:cNvPr>
          <p:cNvSpPr>
            <a:spLocks noGrp="1"/>
          </p:cNvSpPr>
          <p:nvPr>
            <p:ph idx="1"/>
          </p:nvPr>
        </p:nvSpPr>
        <p:spPr>
          <a:xfrm>
            <a:off x="6100123" y="1327356"/>
            <a:ext cx="4872677" cy="4482564"/>
          </a:xfrm>
        </p:spPr>
        <p:txBody>
          <a:bodyPr>
            <a:normAutofit/>
          </a:bodyPr>
          <a:lstStyle/>
          <a:p>
            <a:r>
              <a:rPr lang="en-GB" dirty="0"/>
              <a:t>Purpose of the presentation</a:t>
            </a:r>
          </a:p>
          <a:p>
            <a:pPr marL="0" indent="0">
              <a:buNone/>
            </a:pPr>
            <a:r>
              <a:rPr lang="en-GB" dirty="0"/>
              <a:t>-     Social issues</a:t>
            </a:r>
          </a:p>
          <a:p>
            <a:r>
              <a:rPr lang="en-GB" dirty="0"/>
              <a:t>Who are the Royal Commission on the Ancient and Historical Monuments of Wales?</a:t>
            </a:r>
          </a:p>
          <a:p>
            <a:r>
              <a:rPr lang="en-GB" dirty="0"/>
              <a:t>What are their goals?</a:t>
            </a:r>
          </a:p>
          <a:p>
            <a:r>
              <a:rPr lang="en-GB" dirty="0"/>
              <a:t>Resources available?</a:t>
            </a:r>
          </a:p>
          <a:p>
            <a:r>
              <a:rPr lang="en-GB" dirty="0"/>
              <a:t>What can I do to help?</a:t>
            </a:r>
          </a:p>
          <a:p>
            <a:endParaRPr lang="en-GB" dirty="0"/>
          </a:p>
        </p:txBody>
      </p:sp>
    </p:spTree>
    <p:extLst>
      <p:ext uri="{BB962C8B-B14F-4D97-AF65-F5344CB8AC3E}">
        <p14:creationId xmlns:p14="http://schemas.microsoft.com/office/powerpoint/2010/main" val="286288205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10AB3-5F91-4562-9F57-505905E6E6D6}"/>
              </a:ext>
            </a:extLst>
          </p:cNvPr>
          <p:cNvSpPr>
            <a:spLocks noGrp="1"/>
          </p:cNvSpPr>
          <p:nvPr>
            <p:ph type="title"/>
          </p:nvPr>
        </p:nvSpPr>
        <p:spPr>
          <a:xfrm>
            <a:off x="1253764" y="1327355"/>
            <a:ext cx="3559425" cy="4482564"/>
          </a:xfrm>
        </p:spPr>
        <p:txBody>
          <a:bodyPr>
            <a:normAutofit/>
          </a:bodyPr>
          <a:lstStyle/>
          <a:p>
            <a:r>
              <a:rPr lang="en-GB" dirty="0"/>
              <a:t>SWOT ANALYSIS</a:t>
            </a:r>
          </a:p>
        </p:txBody>
      </p:sp>
      <p:sp>
        <p:nvSpPr>
          <p:cNvPr id="3" name="Content Placeholder 2">
            <a:extLst>
              <a:ext uri="{FF2B5EF4-FFF2-40B4-BE49-F238E27FC236}">
                <a16:creationId xmlns:a16="http://schemas.microsoft.com/office/drawing/2014/main" id="{38DC1CFF-3EE1-4BBF-B8A9-50473B132D4C}"/>
              </a:ext>
            </a:extLst>
          </p:cNvPr>
          <p:cNvSpPr>
            <a:spLocks noGrp="1"/>
          </p:cNvSpPr>
          <p:nvPr>
            <p:ph idx="1"/>
          </p:nvPr>
        </p:nvSpPr>
        <p:spPr>
          <a:xfrm>
            <a:off x="4467902" y="499187"/>
            <a:ext cx="7446660" cy="5859625"/>
          </a:xfrm>
        </p:spPr>
        <p:txBody>
          <a:bodyPr>
            <a:normAutofit/>
          </a:bodyPr>
          <a:lstStyle/>
          <a:p>
            <a:r>
              <a:rPr lang="en-GB" sz="1600" b="1"/>
              <a:t>Strengths</a:t>
            </a:r>
          </a:p>
          <a:p>
            <a:pPr lvl="1"/>
            <a:r>
              <a:rPr lang="en-GB" sz="1200" i="0"/>
              <a:t>We work in a subject that many people across Wales are interested in.</a:t>
            </a:r>
          </a:p>
          <a:p>
            <a:pPr lvl="1"/>
            <a:r>
              <a:rPr lang="en-GB" sz="1200" i="0"/>
              <a:t>We have a broad base of activities, including high profile projects (e.g. CHERISH, Unloved Heritage and Commemorating the U-boat War).</a:t>
            </a:r>
          </a:p>
          <a:p>
            <a:pPr lvl="1"/>
            <a:r>
              <a:rPr lang="en-GB" sz="1200" i="0"/>
              <a:t>We have a large database and archive of information, much of which is visual, digitised and available online (www.coflein.gov.uk).</a:t>
            </a:r>
          </a:p>
          <a:p>
            <a:pPr lvl="1"/>
            <a:r>
              <a:rPr lang="en-GB" sz="1200" i="0"/>
              <a:t>We have enthusiastic specialist staff who are keen to let others know about their work.</a:t>
            </a:r>
          </a:p>
          <a:p>
            <a:r>
              <a:rPr lang="en-GB" sz="1600" b="1"/>
              <a:t>Weaknesses</a:t>
            </a:r>
          </a:p>
          <a:p>
            <a:pPr lvl="1"/>
            <a:r>
              <a:rPr lang="en-GB" sz="1200" i="0"/>
              <a:t>We are a small organisation with little or no marketing budget</a:t>
            </a:r>
          </a:p>
          <a:p>
            <a:pPr lvl="1"/>
            <a:r>
              <a:rPr lang="en-GB" sz="1200" i="0"/>
              <a:t>We have limited diversity in our current user base, which is largely over 50</a:t>
            </a:r>
          </a:p>
          <a:p>
            <a:pPr lvl="1"/>
            <a:r>
              <a:rPr lang="en-GB" sz="1200" i="0"/>
              <a:t>We are based in Aberystwyth but have a Wales-wide remit</a:t>
            </a:r>
          </a:p>
          <a:p>
            <a:pPr lvl="1"/>
            <a:r>
              <a:rPr lang="en-GB" sz="1200" i="0"/>
              <a:t>Diverse ‘brands’ with long names (e.g. RCAHMW and NMRW)</a:t>
            </a:r>
          </a:p>
          <a:p>
            <a:r>
              <a:rPr lang="en-GB" sz="1600" b="1"/>
              <a:t>Opportunities</a:t>
            </a:r>
          </a:p>
          <a:p>
            <a:pPr lvl="1"/>
            <a:r>
              <a:rPr lang="en-GB" sz="1200" i="0"/>
              <a:t>Working with other organisations and campaigns to raise our profile</a:t>
            </a:r>
          </a:p>
          <a:p>
            <a:pPr lvl="1"/>
            <a:r>
              <a:rPr lang="en-GB" sz="1200" i="0"/>
              <a:t>Attracting externally funded projects with promotion and engagement budgets</a:t>
            </a:r>
          </a:p>
          <a:p>
            <a:pPr lvl="1"/>
            <a:r>
              <a:rPr lang="en-GB" sz="1200" i="0"/>
              <a:t>Our Friends Network and established social media followers</a:t>
            </a:r>
          </a:p>
          <a:p>
            <a:r>
              <a:rPr lang="en-GB" sz="1600" b="1"/>
              <a:t>Threats</a:t>
            </a:r>
          </a:p>
          <a:p>
            <a:pPr lvl="1"/>
            <a:r>
              <a:rPr lang="en-GB" sz="1200" i="0"/>
              <a:t>Confusion with other organisations (eg Cadw, Welsh Archaeological Trusts)</a:t>
            </a:r>
          </a:p>
          <a:p>
            <a:pPr lvl="1"/>
            <a:r>
              <a:rPr lang="en-GB" sz="1200" i="0"/>
              <a:t>Lack of profile means we cannot attract funding</a:t>
            </a:r>
          </a:p>
          <a:p>
            <a:pPr lvl="1"/>
            <a:r>
              <a:rPr lang="en-GB" sz="1200" i="0"/>
              <a:t>Our information can come across as too technical and inaccessible</a:t>
            </a:r>
            <a:r>
              <a:rPr lang="en-GB" sz="1200"/>
              <a:t/>
            </a:r>
            <a:br>
              <a:rPr lang="en-GB" sz="1200"/>
            </a:br>
            <a:endParaRPr lang="en-GB" sz="1200"/>
          </a:p>
          <a:p>
            <a:endParaRPr lang="en-GB" sz="800" dirty="0"/>
          </a:p>
        </p:txBody>
      </p:sp>
    </p:spTree>
    <p:extLst>
      <p:ext uri="{BB962C8B-B14F-4D97-AF65-F5344CB8AC3E}">
        <p14:creationId xmlns:p14="http://schemas.microsoft.com/office/powerpoint/2010/main" val="17900764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AAA3-9ACF-40E9-9BA9-6FE22BEE22DA}"/>
              </a:ext>
            </a:extLst>
          </p:cNvPr>
          <p:cNvSpPr>
            <a:spLocks noGrp="1"/>
          </p:cNvSpPr>
          <p:nvPr>
            <p:ph type="title"/>
          </p:nvPr>
        </p:nvSpPr>
        <p:spPr>
          <a:xfrm>
            <a:off x="8252340" y="639704"/>
            <a:ext cx="3299579" cy="5577840"/>
          </a:xfrm>
        </p:spPr>
        <p:txBody>
          <a:bodyPr anchor="ctr">
            <a:normAutofit/>
          </a:bodyPr>
          <a:lstStyle/>
          <a:p>
            <a:r>
              <a:rPr lang="en-GB"/>
              <a:t>Schedule of The Presentation</a:t>
            </a:r>
          </a:p>
        </p:txBody>
      </p:sp>
      <p:graphicFrame>
        <p:nvGraphicFramePr>
          <p:cNvPr id="37" name="Content Placeholder 3">
            <a:extLst>
              <a:ext uri="{FF2B5EF4-FFF2-40B4-BE49-F238E27FC236}">
                <a16:creationId xmlns:a16="http://schemas.microsoft.com/office/drawing/2014/main" id="{CBCFDFE7-393D-4C8D-BBCA-6B1D0039F03F}"/>
              </a:ext>
            </a:extLst>
          </p:cNvPr>
          <p:cNvGraphicFramePr>
            <a:graphicFrameLocks noGrp="1"/>
          </p:cNvGraphicFramePr>
          <p:nvPr>
            <p:ph idx="1"/>
            <p:extLst>
              <p:ext uri="{D42A27DB-BD31-4B8C-83A1-F6EECF244321}">
                <p14:modId xmlns:p14="http://schemas.microsoft.com/office/powerpoint/2010/main" val="3922789326"/>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11411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1EA6-A0D9-4033-B909-C14ADDD9FE31}"/>
              </a:ext>
            </a:extLst>
          </p:cNvPr>
          <p:cNvSpPr>
            <a:spLocks noGrp="1"/>
          </p:cNvSpPr>
          <p:nvPr>
            <p:ph type="title"/>
          </p:nvPr>
        </p:nvSpPr>
        <p:spPr>
          <a:xfrm>
            <a:off x="1253764" y="1327355"/>
            <a:ext cx="4099632" cy="4482564"/>
          </a:xfrm>
        </p:spPr>
        <p:txBody>
          <a:bodyPr>
            <a:normAutofit/>
          </a:bodyPr>
          <a:lstStyle/>
          <a:p>
            <a:r>
              <a:rPr lang="en-GB" sz="4100" dirty="0"/>
              <a:t>EXISTING STAKEHOLDER SEGMENTATION, TARGETING AND POSITIONING</a:t>
            </a:r>
          </a:p>
        </p:txBody>
      </p:sp>
      <p:sp>
        <p:nvSpPr>
          <p:cNvPr id="3" name="Content Placeholder 2">
            <a:extLst>
              <a:ext uri="{FF2B5EF4-FFF2-40B4-BE49-F238E27FC236}">
                <a16:creationId xmlns:a16="http://schemas.microsoft.com/office/drawing/2014/main" id="{89030F88-373F-4863-8726-43D55D81EAA7}"/>
              </a:ext>
            </a:extLst>
          </p:cNvPr>
          <p:cNvSpPr>
            <a:spLocks noGrp="1"/>
          </p:cNvSpPr>
          <p:nvPr>
            <p:ph idx="1"/>
          </p:nvPr>
        </p:nvSpPr>
        <p:spPr>
          <a:xfrm>
            <a:off x="6096000" y="1187718"/>
            <a:ext cx="4872677" cy="4482564"/>
          </a:xfrm>
        </p:spPr>
        <p:txBody>
          <a:bodyPr>
            <a:normAutofit lnSpcReduction="10000"/>
          </a:bodyPr>
          <a:lstStyle/>
          <a:p>
            <a:pPr marL="0" indent="0">
              <a:buNone/>
            </a:pPr>
            <a:r>
              <a:rPr lang="en-GB" sz="3200" b="1" dirty="0"/>
              <a:t>Existing Targeted Demographics</a:t>
            </a:r>
            <a:r>
              <a:rPr lang="en-GB" sz="3200" dirty="0"/>
              <a:t>:</a:t>
            </a:r>
          </a:p>
          <a:p>
            <a:pPr marL="0" indent="0">
              <a:buNone/>
            </a:pPr>
            <a:endParaRPr lang="en-GB" dirty="0"/>
          </a:p>
          <a:p>
            <a:r>
              <a:rPr lang="en-GB" sz="2800" dirty="0"/>
              <a:t>50+ years old</a:t>
            </a:r>
          </a:p>
          <a:p>
            <a:endParaRPr lang="en-GB" sz="2800" dirty="0"/>
          </a:p>
          <a:p>
            <a:r>
              <a:rPr lang="en-GB" sz="2800" dirty="0"/>
              <a:t>Young companions</a:t>
            </a:r>
          </a:p>
          <a:p>
            <a:endParaRPr lang="en-GB" sz="2800" dirty="0"/>
          </a:p>
          <a:p>
            <a:r>
              <a:rPr lang="en-GB" sz="2800" dirty="0"/>
              <a:t>Governmental decision makers</a:t>
            </a:r>
          </a:p>
        </p:txBody>
      </p:sp>
    </p:spTree>
    <p:extLst>
      <p:ext uri="{BB962C8B-B14F-4D97-AF65-F5344CB8AC3E}">
        <p14:creationId xmlns:p14="http://schemas.microsoft.com/office/powerpoint/2010/main" val="25362080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1EA6-A0D9-4033-B909-C14ADDD9FE31}"/>
              </a:ext>
            </a:extLst>
          </p:cNvPr>
          <p:cNvSpPr>
            <a:spLocks noGrp="1"/>
          </p:cNvSpPr>
          <p:nvPr>
            <p:ph type="title"/>
          </p:nvPr>
        </p:nvSpPr>
        <p:spPr>
          <a:xfrm>
            <a:off x="1253764" y="1327355"/>
            <a:ext cx="3817000" cy="4482564"/>
          </a:xfrm>
        </p:spPr>
        <p:txBody>
          <a:bodyPr>
            <a:normAutofit/>
          </a:bodyPr>
          <a:lstStyle/>
          <a:p>
            <a:r>
              <a:rPr lang="en-GB" sz="3100" dirty="0"/>
              <a:t>STAKEHOLD SEGMENTATION, TARGETING AND POSITIONING: RECOMMENDATIONS</a:t>
            </a:r>
          </a:p>
        </p:txBody>
      </p:sp>
      <p:sp>
        <p:nvSpPr>
          <p:cNvPr id="3" name="Content Placeholder 2">
            <a:extLst>
              <a:ext uri="{FF2B5EF4-FFF2-40B4-BE49-F238E27FC236}">
                <a16:creationId xmlns:a16="http://schemas.microsoft.com/office/drawing/2014/main" id="{89030F88-373F-4863-8726-43D55D81EAA7}"/>
              </a:ext>
            </a:extLst>
          </p:cNvPr>
          <p:cNvSpPr>
            <a:spLocks noGrp="1"/>
          </p:cNvSpPr>
          <p:nvPr>
            <p:ph idx="1"/>
          </p:nvPr>
        </p:nvSpPr>
        <p:spPr>
          <a:xfrm>
            <a:off x="5070764" y="1187718"/>
            <a:ext cx="6932814" cy="4482564"/>
          </a:xfrm>
        </p:spPr>
        <p:txBody>
          <a:bodyPr>
            <a:normAutofit fontScale="77500" lnSpcReduction="20000"/>
          </a:bodyPr>
          <a:lstStyle/>
          <a:p>
            <a:pPr marL="0" indent="0">
              <a:buNone/>
            </a:pPr>
            <a:r>
              <a:rPr lang="en-GB" sz="3200" b="1" dirty="0"/>
              <a:t>Shift focus upon the younger generation (&lt;40 year olds)</a:t>
            </a:r>
          </a:p>
          <a:p>
            <a:endParaRPr lang="en-GB" sz="2400" dirty="0"/>
          </a:p>
          <a:p>
            <a:pPr marL="0" indent="0">
              <a:buNone/>
            </a:pPr>
            <a:r>
              <a:rPr lang="en-GB" sz="2400" dirty="0"/>
              <a:t>Why? –      Strive for education (Students)</a:t>
            </a:r>
          </a:p>
          <a:p>
            <a:pPr marL="0" indent="0">
              <a:buNone/>
            </a:pPr>
            <a:endParaRPr lang="en-GB" sz="2400" dirty="0"/>
          </a:p>
          <a:p>
            <a:pPr marL="0" indent="0">
              <a:buNone/>
            </a:pPr>
            <a:r>
              <a:rPr lang="en-GB" sz="2400" dirty="0"/>
              <a:t>                   Typically parents of young children</a:t>
            </a:r>
          </a:p>
          <a:p>
            <a:endParaRPr lang="en-GB" sz="2400" dirty="0"/>
          </a:p>
          <a:p>
            <a:pPr marL="0" indent="0">
              <a:buNone/>
            </a:pPr>
            <a:r>
              <a:rPr lang="en-GB" sz="2400" dirty="0"/>
              <a:t>                   Proficient with social technology and digital literacy</a:t>
            </a:r>
          </a:p>
          <a:p>
            <a:pPr marL="0" indent="0">
              <a:buNone/>
            </a:pPr>
            <a:r>
              <a:rPr lang="en-GB" sz="2400" dirty="0"/>
              <a:t>                </a:t>
            </a:r>
          </a:p>
          <a:p>
            <a:pPr marL="0" indent="0">
              <a:buNone/>
            </a:pPr>
            <a:r>
              <a:rPr lang="en-GB" sz="2400" dirty="0"/>
              <a:t>                   Limited by a single demographic </a:t>
            </a:r>
          </a:p>
          <a:p>
            <a:pPr marL="0" indent="0">
              <a:buNone/>
            </a:pPr>
            <a:endParaRPr lang="en-GB" sz="2400" dirty="0"/>
          </a:p>
          <a:p>
            <a:pPr marL="0" indent="0">
              <a:buNone/>
            </a:pPr>
            <a:r>
              <a:rPr lang="en-GB" sz="2400" dirty="0"/>
              <a:t>	    Typically more ethically aware/sensitised to products</a:t>
            </a:r>
          </a:p>
        </p:txBody>
      </p:sp>
    </p:spTree>
    <p:extLst>
      <p:ext uri="{BB962C8B-B14F-4D97-AF65-F5344CB8AC3E}">
        <p14:creationId xmlns:p14="http://schemas.microsoft.com/office/powerpoint/2010/main" val="14672406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5273-96CF-4DED-95A5-2ACECAB00E90}"/>
              </a:ext>
            </a:extLst>
          </p:cNvPr>
          <p:cNvSpPr>
            <a:spLocks noGrp="1"/>
          </p:cNvSpPr>
          <p:nvPr>
            <p:ph type="title"/>
          </p:nvPr>
        </p:nvSpPr>
        <p:spPr>
          <a:xfrm>
            <a:off x="1253764" y="1327355"/>
            <a:ext cx="4453628" cy="4482564"/>
          </a:xfrm>
        </p:spPr>
        <p:txBody>
          <a:bodyPr>
            <a:normAutofit/>
          </a:bodyPr>
          <a:lstStyle/>
          <a:p>
            <a:r>
              <a:rPr lang="en-GB" dirty="0"/>
              <a:t>PRE-EXISTING ‘PRODUCT’</a:t>
            </a:r>
          </a:p>
        </p:txBody>
      </p:sp>
      <p:sp>
        <p:nvSpPr>
          <p:cNvPr id="3" name="Content Placeholder 2">
            <a:extLst>
              <a:ext uri="{FF2B5EF4-FFF2-40B4-BE49-F238E27FC236}">
                <a16:creationId xmlns:a16="http://schemas.microsoft.com/office/drawing/2014/main" id="{9D4AA4CC-BA6F-4F8E-8A49-3DE9EDD38D8A}"/>
              </a:ext>
            </a:extLst>
          </p:cNvPr>
          <p:cNvSpPr>
            <a:spLocks noGrp="1"/>
          </p:cNvSpPr>
          <p:nvPr>
            <p:ph idx="1"/>
          </p:nvPr>
        </p:nvSpPr>
        <p:spPr>
          <a:xfrm>
            <a:off x="6776623" y="1127421"/>
            <a:ext cx="4453629" cy="4882432"/>
          </a:xfrm>
        </p:spPr>
        <p:txBody>
          <a:bodyPr>
            <a:normAutofit lnSpcReduction="10000"/>
          </a:bodyPr>
          <a:lstStyle/>
          <a:p>
            <a:r>
              <a:rPr lang="en-GB" sz="3800" dirty="0"/>
              <a:t>Education</a:t>
            </a:r>
          </a:p>
          <a:p>
            <a:endParaRPr lang="en-GB" sz="3800" dirty="0"/>
          </a:p>
          <a:p>
            <a:r>
              <a:rPr lang="en-GB" sz="3800" dirty="0"/>
              <a:t>Land Information</a:t>
            </a:r>
          </a:p>
          <a:p>
            <a:endParaRPr lang="en-GB" sz="3800" dirty="0"/>
          </a:p>
          <a:p>
            <a:r>
              <a:rPr lang="en-GB" sz="3800" dirty="0"/>
              <a:t>Tangible and intangible archives: Information</a:t>
            </a:r>
          </a:p>
          <a:p>
            <a:endParaRPr lang="en-GB" sz="3800"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8812236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5273-96CF-4DED-95A5-2ACECAB00E90}"/>
              </a:ext>
            </a:extLst>
          </p:cNvPr>
          <p:cNvSpPr>
            <a:spLocks noGrp="1"/>
          </p:cNvSpPr>
          <p:nvPr>
            <p:ph type="title"/>
          </p:nvPr>
        </p:nvSpPr>
        <p:spPr>
          <a:xfrm>
            <a:off x="1253764" y="1327355"/>
            <a:ext cx="3559425" cy="4482564"/>
          </a:xfrm>
        </p:spPr>
        <p:txBody>
          <a:bodyPr>
            <a:normAutofit/>
          </a:bodyPr>
          <a:lstStyle/>
          <a:p>
            <a:r>
              <a:rPr lang="en-GB" sz="3100" dirty="0"/>
              <a:t>CUSTOMER NEEDS: WHAT CAN BE CHANGED?</a:t>
            </a:r>
          </a:p>
        </p:txBody>
      </p:sp>
      <p:sp>
        <p:nvSpPr>
          <p:cNvPr id="3" name="Content Placeholder 2">
            <a:extLst>
              <a:ext uri="{FF2B5EF4-FFF2-40B4-BE49-F238E27FC236}">
                <a16:creationId xmlns:a16="http://schemas.microsoft.com/office/drawing/2014/main" id="{9D4AA4CC-BA6F-4F8E-8A49-3DE9EDD38D8A}"/>
              </a:ext>
            </a:extLst>
          </p:cNvPr>
          <p:cNvSpPr>
            <a:spLocks noGrp="1"/>
          </p:cNvSpPr>
          <p:nvPr>
            <p:ph idx="1"/>
          </p:nvPr>
        </p:nvSpPr>
        <p:spPr>
          <a:xfrm>
            <a:off x="5760493" y="1327355"/>
            <a:ext cx="2618397" cy="2656816"/>
          </a:xfrm>
        </p:spPr>
        <p:txBody>
          <a:bodyPr>
            <a:normAutofit/>
          </a:bodyPr>
          <a:lstStyle/>
          <a:p>
            <a:r>
              <a:rPr lang="en-GB" sz="1800" dirty="0"/>
              <a:t>Engagement</a:t>
            </a:r>
          </a:p>
          <a:p>
            <a:r>
              <a:rPr lang="en-GB" sz="1800" dirty="0"/>
              <a:t>Interaction</a:t>
            </a:r>
          </a:p>
          <a:p>
            <a:r>
              <a:rPr lang="en-GB" sz="1800" dirty="0"/>
              <a:t>Sensory</a:t>
            </a:r>
          </a:p>
          <a:p>
            <a:endParaRPr lang="en-GB" sz="3200" dirty="0"/>
          </a:p>
        </p:txBody>
      </p:sp>
      <p:sp>
        <p:nvSpPr>
          <p:cNvPr id="4" name="TextBox 3">
            <a:extLst>
              <a:ext uri="{FF2B5EF4-FFF2-40B4-BE49-F238E27FC236}">
                <a16:creationId xmlns:a16="http://schemas.microsoft.com/office/drawing/2014/main" id="{1B875CE6-A3A7-4959-915C-19F8EB9F2D5C}"/>
              </a:ext>
            </a:extLst>
          </p:cNvPr>
          <p:cNvSpPr txBox="1"/>
          <p:nvPr/>
        </p:nvSpPr>
        <p:spPr>
          <a:xfrm>
            <a:off x="5760493" y="681024"/>
            <a:ext cx="2133918" cy="646331"/>
          </a:xfrm>
          <a:prstGeom prst="rect">
            <a:avLst/>
          </a:prstGeom>
          <a:noFill/>
        </p:spPr>
        <p:txBody>
          <a:bodyPr wrap="none" rtlCol="0">
            <a:spAutoFit/>
          </a:bodyPr>
          <a:lstStyle/>
          <a:p>
            <a:r>
              <a:rPr lang="en-GB" sz="3600" b="1" u="sng" dirty="0"/>
              <a:t>Education</a:t>
            </a:r>
            <a:endParaRPr lang="en-GB" sz="7200" b="1" u="sng" dirty="0"/>
          </a:p>
        </p:txBody>
      </p:sp>
      <p:sp>
        <p:nvSpPr>
          <p:cNvPr id="5" name="TextBox 4">
            <a:extLst>
              <a:ext uri="{FF2B5EF4-FFF2-40B4-BE49-F238E27FC236}">
                <a16:creationId xmlns:a16="http://schemas.microsoft.com/office/drawing/2014/main" id="{824B977E-6750-49EE-81B2-37351E55D824}"/>
              </a:ext>
            </a:extLst>
          </p:cNvPr>
          <p:cNvSpPr txBox="1"/>
          <p:nvPr/>
        </p:nvSpPr>
        <p:spPr>
          <a:xfrm>
            <a:off x="8556386" y="681024"/>
            <a:ext cx="3312153" cy="1077218"/>
          </a:xfrm>
          <a:prstGeom prst="rect">
            <a:avLst/>
          </a:prstGeom>
          <a:noFill/>
        </p:spPr>
        <p:txBody>
          <a:bodyPr wrap="square" rtlCol="0">
            <a:spAutoFit/>
          </a:bodyPr>
          <a:lstStyle/>
          <a:p>
            <a:r>
              <a:rPr lang="en-GB" sz="3200" b="1" u="sng" dirty="0"/>
              <a:t>Disability Support</a:t>
            </a:r>
          </a:p>
          <a:p>
            <a:endParaRPr lang="en-GB" sz="3200" b="1" dirty="0"/>
          </a:p>
        </p:txBody>
      </p:sp>
      <p:sp>
        <p:nvSpPr>
          <p:cNvPr id="6" name="TextBox 5">
            <a:extLst>
              <a:ext uri="{FF2B5EF4-FFF2-40B4-BE49-F238E27FC236}">
                <a16:creationId xmlns:a16="http://schemas.microsoft.com/office/drawing/2014/main" id="{63FF62AF-0392-46D7-9AC5-BAE0D6BF63D2}"/>
              </a:ext>
            </a:extLst>
          </p:cNvPr>
          <p:cNvSpPr txBox="1"/>
          <p:nvPr/>
        </p:nvSpPr>
        <p:spPr>
          <a:xfrm>
            <a:off x="8614858" y="1219633"/>
            <a:ext cx="3253681" cy="1200329"/>
          </a:xfrm>
          <a:prstGeom prst="rect">
            <a:avLst/>
          </a:prstGeom>
          <a:noFill/>
        </p:spPr>
        <p:txBody>
          <a:bodyPr wrap="square" rtlCol="0">
            <a:spAutoFit/>
          </a:bodyPr>
          <a:lstStyle/>
          <a:p>
            <a:pPr marL="285750" indent="-285750">
              <a:buFont typeface="Wingdings" panose="05000000000000000000" pitchFamily="2" charset="2"/>
              <a:buChar char="§"/>
            </a:pPr>
            <a:r>
              <a:rPr lang="en-GB" sz="2400" dirty="0"/>
              <a:t>More emphasis on dementia reminiscence</a:t>
            </a:r>
          </a:p>
        </p:txBody>
      </p:sp>
      <p:sp>
        <p:nvSpPr>
          <p:cNvPr id="9" name="TextBox 8">
            <a:extLst>
              <a:ext uri="{FF2B5EF4-FFF2-40B4-BE49-F238E27FC236}">
                <a16:creationId xmlns:a16="http://schemas.microsoft.com/office/drawing/2014/main" id="{4DB92248-0930-469C-BA18-745D29E442D2}"/>
              </a:ext>
            </a:extLst>
          </p:cNvPr>
          <p:cNvSpPr txBox="1"/>
          <p:nvPr/>
        </p:nvSpPr>
        <p:spPr>
          <a:xfrm>
            <a:off x="3033476" y="4456591"/>
            <a:ext cx="5435975" cy="830997"/>
          </a:xfrm>
          <a:prstGeom prst="rect">
            <a:avLst/>
          </a:prstGeom>
          <a:noFill/>
        </p:spPr>
        <p:txBody>
          <a:bodyPr wrap="none" rtlCol="0">
            <a:spAutoFit/>
          </a:bodyPr>
          <a:lstStyle/>
          <a:p>
            <a:r>
              <a:rPr lang="en-GB" sz="4800" dirty="0"/>
              <a:t>Ceredigion Off-limits</a:t>
            </a:r>
          </a:p>
        </p:txBody>
      </p:sp>
      <p:pic>
        <p:nvPicPr>
          <p:cNvPr id="13" name="Graphic 12" descr="Checkmark">
            <a:extLst>
              <a:ext uri="{FF2B5EF4-FFF2-40B4-BE49-F238E27FC236}">
                <a16:creationId xmlns:a16="http://schemas.microsoft.com/office/drawing/2014/main" id="{975887AD-30E9-4548-904E-4B7609585E10}"/>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8620504" y="3984171"/>
            <a:ext cx="1993959" cy="1993959"/>
          </a:xfrm>
          <a:prstGeom prst="rect">
            <a:avLst/>
          </a:prstGeom>
        </p:spPr>
      </p:pic>
      <p:sp>
        <p:nvSpPr>
          <p:cNvPr id="14" name="TextBox 13">
            <a:extLst>
              <a:ext uri="{FF2B5EF4-FFF2-40B4-BE49-F238E27FC236}">
                <a16:creationId xmlns:a16="http://schemas.microsoft.com/office/drawing/2014/main" id="{41D2685B-53FF-4BEF-B42C-A79C72932952}"/>
              </a:ext>
            </a:extLst>
          </p:cNvPr>
          <p:cNvSpPr txBox="1"/>
          <p:nvPr/>
        </p:nvSpPr>
        <p:spPr>
          <a:xfrm>
            <a:off x="3033476" y="5390676"/>
            <a:ext cx="2595326" cy="923330"/>
          </a:xfrm>
          <a:prstGeom prst="rect">
            <a:avLst/>
          </a:prstGeom>
          <a:noFill/>
        </p:spPr>
        <p:txBody>
          <a:bodyPr wrap="none" rtlCol="0">
            <a:spAutoFit/>
          </a:bodyPr>
          <a:lstStyle/>
          <a:p>
            <a:r>
              <a:rPr lang="en-GB" dirty="0"/>
              <a:t>Helps solve social issues</a:t>
            </a:r>
          </a:p>
          <a:p>
            <a:endParaRPr lang="en-GB" dirty="0"/>
          </a:p>
          <a:p>
            <a:r>
              <a:rPr lang="en-GB" dirty="0" smtClean="0"/>
              <a:t>Self-actualisation</a:t>
            </a:r>
            <a:endParaRPr lang="en-GB" dirty="0"/>
          </a:p>
        </p:txBody>
      </p:sp>
    </p:spTree>
    <p:extLst>
      <p:ext uri="{BB962C8B-B14F-4D97-AF65-F5344CB8AC3E}">
        <p14:creationId xmlns:p14="http://schemas.microsoft.com/office/powerpoint/2010/main" val="4916876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9" grpId="0"/>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Image result for Pokemon go">
            <a:extLst>
              <a:ext uri="{FF2B5EF4-FFF2-40B4-BE49-F238E27FC236}">
                <a16:creationId xmlns:a16="http://schemas.microsoft.com/office/drawing/2014/main" id="{F84B5615-295D-4E46-B4E3-DCFBEE02CE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5342077-F082-4797-84D3-E30B128C8BE7}"/>
              </a:ext>
            </a:extLst>
          </p:cNvPr>
          <p:cNvSpPr txBox="1"/>
          <p:nvPr/>
        </p:nvSpPr>
        <p:spPr>
          <a:xfrm>
            <a:off x="1915395" y="2702854"/>
            <a:ext cx="8361229" cy="2098226"/>
          </a:xfrm>
          <a:prstGeom prst="rect">
            <a:avLst/>
          </a:prstGeom>
        </p:spPr>
        <p:txBody>
          <a:bodyPr vert="horz" lIns="91440" tIns="45720" rIns="91440" bIns="45720" rtlCol="0" anchor="b">
            <a:normAutofit fontScale="92500" lnSpcReduction="10000"/>
          </a:bodyPr>
          <a:lstStyle/>
          <a:p>
            <a:pPr algn="ctr" defTabSz="914400">
              <a:lnSpc>
                <a:spcPct val="89000"/>
              </a:lnSpc>
              <a:spcBef>
                <a:spcPct val="0"/>
              </a:spcBef>
              <a:spcAft>
                <a:spcPts val="600"/>
              </a:spcAft>
            </a:pPr>
            <a:r>
              <a:rPr lang="en-US" sz="5600" b="1" cap="all" dirty="0">
                <a:latin typeface="+mj-lt"/>
                <a:ea typeface="+mj-ea"/>
                <a:cs typeface="+mj-cs"/>
              </a:rPr>
              <a:t>Educational and interactive GPS Mobile Application</a:t>
            </a:r>
          </a:p>
        </p:txBody>
      </p:sp>
    </p:spTree>
    <p:extLst>
      <p:ext uri="{BB962C8B-B14F-4D97-AF65-F5344CB8AC3E}">
        <p14:creationId xmlns:p14="http://schemas.microsoft.com/office/powerpoint/2010/main" val="42725568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83C1A-36E0-4E8D-B83A-0479062BC5CB}"/>
              </a:ext>
            </a:extLst>
          </p:cNvPr>
          <p:cNvSpPr>
            <a:spLocks noGrp="1"/>
          </p:cNvSpPr>
          <p:nvPr>
            <p:ph type="title"/>
          </p:nvPr>
        </p:nvSpPr>
        <p:spPr>
          <a:xfrm>
            <a:off x="1253764" y="1327355"/>
            <a:ext cx="3559425" cy="4482564"/>
          </a:xfrm>
        </p:spPr>
        <p:txBody>
          <a:bodyPr>
            <a:normAutofit/>
          </a:bodyPr>
          <a:lstStyle/>
          <a:p>
            <a:r>
              <a:rPr lang="en-GB" dirty="0"/>
              <a:t>What social issues does it help solve?</a:t>
            </a:r>
          </a:p>
        </p:txBody>
      </p:sp>
      <p:sp>
        <p:nvSpPr>
          <p:cNvPr id="3" name="Content Placeholder 2">
            <a:extLst>
              <a:ext uri="{FF2B5EF4-FFF2-40B4-BE49-F238E27FC236}">
                <a16:creationId xmlns:a16="http://schemas.microsoft.com/office/drawing/2014/main" id="{01A5A823-9C82-4F52-AC2F-F2C9C6BE21D2}"/>
              </a:ext>
            </a:extLst>
          </p:cNvPr>
          <p:cNvSpPr>
            <a:spLocks noGrp="1"/>
          </p:cNvSpPr>
          <p:nvPr>
            <p:ph idx="1"/>
          </p:nvPr>
        </p:nvSpPr>
        <p:spPr>
          <a:xfrm>
            <a:off x="6065559" y="634179"/>
            <a:ext cx="5233812" cy="5175739"/>
          </a:xfrm>
        </p:spPr>
        <p:txBody>
          <a:bodyPr>
            <a:normAutofit fontScale="92500" lnSpcReduction="20000"/>
          </a:bodyPr>
          <a:lstStyle/>
          <a:p>
            <a:endParaRPr lang="en-GB" sz="1800" dirty="0"/>
          </a:p>
          <a:p>
            <a:r>
              <a:rPr lang="en-GB" sz="1800" dirty="0"/>
              <a:t>Obesity and fitness levels: Geotags allow one to collect information on their travels, meaning physical effort is needed.</a:t>
            </a:r>
          </a:p>
          <a:p>
            <a:endParaRPr lang="en-GB" sz="1800" dirty="0"/>
          </a:p>
          <a:p>
            <a:r>
              <a:rPr lang="en-GB" sz="1800" dirty="0"/>
              <a:t>Educational needs: Each geotag rewards you with information regarding the locations that you’ve interacted with.</a:t>
            </a:r>
          </a:p>
          <a:p>
            <a:endParaRPr lang="en-GB" sz="1800" dirty="0"/>
          </a:p>
          <a:p>
            <a:r>
              <a:rPr lang="en-GB" sz="1800" dirty="0"/>
              <a:t>Anti-Social and loneliness Issues: Allows a player-base to interact with each other, leading to the potential for friendships to be made.</a:t>
            </a:r>
          </a:p>
          <a:p>
            <a:endParaRPr lang="en-GB" sz="1800" dirty="0"/>
          </a:p>
          <a:p>
            <a:r>
              <a:rPr lang="en-GB" sz="1800" dirty="0"/>
              <a:t>Creates a greater knowledge concerning climate change’s impacts on wales. </a:t>
            </a:r>
          </a:p>
          <a:p>
            <a:endParaRPr lang="en-GB" sz="1800" dirty="0"/>
          </a:p>
          <a:p>
            <a:r>
              <a:rPr lang="en-GB" sz="1800" dirty="0"/>
              <a:t>Helps keep Wales’ culture ‘Alive’.</a:t>
            </a:r>
          </a:p>
          <a:p>
            <a:endParaRPr lang="en-GB" sz="1800" dirty="0"/>
          </a:p>
          <a:p>
            <a:endParaRPr lang="en-GB" sz="1800" dirty="0"/>
          </a:p>
        </p:txBody>
      </p:sp>
    </p:spTree>
    <p:extLst>
      <p:ext uri="{BB962C8B-B14F-4D97-AF65-F5344CB8AC3E}">
        <p14:creationId xmlns:p14="http://schemas.microsoft.com/office/powerpoint/2010/main" val="23016088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3F9E-DF98-4828-AE0E-282A837F7C80}"/>
              </a:ext>
            </a:extLst>
          </p:cNvPr>
          <p:cNvSpPr>
            <a:spLocks noGrp="1"/>
          </p:cNvSpPr>
          <p:nvPr>
            <p:ph type="title"/>
          </p:nvPr>
        </p:nvSpPr>
        <p:spPr>
          <a:xfrm>
            <a:off x="1253764" y="1327355"/>
            <a:ext cx="3559425" cy="4482564"/>
          </a:xfrm>
        </p:spPr>
        <p:txBody>
          <a:bodyPr>
            <a:normAutofit/>
          </a:bodyPr>
          <a:lstStyle/>
          <a:p>
            <a:r>
              <a:rPr lang="en-GB" dirty="0"/>
              <a:t>Existing Place</a:t>
            </a:r>
          </a:p>
        </p:txBody>
      </p:sp>
      <p:sp>
        <p:nvSpPr>
          <p:cNvPr id="3" name="Content Placeholder 2">
            <a:extLst>
              <a:ext uri="{FF2B5EF4-FFF2-40B4-BE49-F238E27FC236}">
                <a16:creationId xmlns:a16="http://schemas.microsoft.com/office/drawing/2014/main" id="{CD4124C8-A0C0-40A9-A5C4-3317FC391BE0}"/>
              </a:ext>
            </a:extLst>
          </p:cNvPr>
          <p:cNvSpPr>
            <a:spLocks noGrp="1"/>
          </p:cNvSpPr>
          <p:nvPr>
            <p:ph idx="1"/>
          </p:nvPr>
        </p:nvSpPr>
        <p:spPr>
          <a:xfrm>
            <a:off x="5317042" y="1327355"/>
            <a:ext cx="6549428" cy="3077898"/>
          </a:xfrm>
        </p:spPr>
        <p:txBody>
          <a:bodyPr>
            <a:normAutofit fontScale="85000" lnSpcReduction="20000"/>
          </a:bodyPr>
          <a:lstStyle/>
          <a:p>
            <a:r>
              <a:rPr lang="en-GB" sz="4000" dirty="0"/>
              <a:t>Tangible infrastructure: Aberystwyth </a:t>
            </a:r>
          </a:p>
          <a:p>
            <a:endParaRPr lang="en-GB" sz="4000" dirty="0"/>
          </a:p>
          <a:p>
            <a:r>
              <a:rPr lang="en-GB" sz="4000" dirty="0"/>
              <a:t>Minimal social media coverage</a:t>
            </a:r>
          </a:p>
          <a:p>
            <a:endParaRPr lang="en-GB" sz="4000" dirty="0"/>
          </a:p>
          <a:p>
            <a:r>
              <a:rPr lang="en-GB" sz="4000" dirty="0"/>
              <a:t>Website</a:t>
            </a:r>
          </a:p>
        </p:txBody>
      </p:sp>
    </p:spTree>
    <p:extLst>
      <p:ext uri="{BB962C8B-B14F-4D97-AF65-F5344CB8AC3E}">
        <p14:creationId xmlns:p14="http://schemas.microsoft.com/office/powerpoint/2010/main" val="29454905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244B7-D7D1-4C3F-9D74-BC871F3480C7}"/>
              </a:ext>
            </a:extLst>
          </p:cNvPr>
          <p:cNvSpPr>
            <a:spLocks noGrp="1"/>
          </p:cNvSpPr>
          <p:nvPr>
            <p:ph type="title"/>
          </p:nvPr>
        </p:nvSpPr>
        <p:spPr>
          <a:xfrm>
            <a:off x="7860667" y="685800"/>
            <a:ext cx="3656419" cy="1485900"/>
          </a:xfrm>
        </p:spPr>
        <p:txBody>
          <a:bodyPr>
            <a:normAutofit/>
          </a:bodyPr>
          <a:lstStyle/>
          <a:p>
            <a:r>
              <a:rPr lang="en-GB" dirty="0"/>
              <a:t>Convenience</a:t>
            </a:r>
          </a:p>
        </p:txBody>
      </p:sp>
      <p:sp>
        <p:nvSpPr>
          <p:cNvPr id="9" name="Content Placeholder 8">
            <a:extLst>
              <a:ext uri="{FF2B5EF4-FFF2-40B4-BE49-F238E27FC236}">
                <a16:creationId xmlns:a16="http://schemas.microsoft.com/office/drawing/2014/main" id="{80B2B345-2921-4828-887E-925736732321}"/>
              </a:ext>
            </a:extLst>
          </p:cNvPr>
          <p:cNvSpPr>
            <a:spLocks noGrp="1"/>
          </p:cNvSpPr>
          <p:nvPr>
            <p:ph idx="1"/>
          </p:nvPr>
        </p:nvSpPr>
        <p:spPr>
          <a:xfrm>
            <a:off x="7860667" y="2286000"/>
            <a:ext cx="3656419" cy="3581400"/>
          </a:xfrm>
        </p:spPr>
        <p:txBody>
          <a:bodyPr>
            <a:normAutofit/>
          </a:bodyPr>
          <a:lstStyle/>
          <a:p>
            <a:endParaRPr lang="en-US" dirty="0"/>
          </a:p>
          <a:p>
            <a:endParaRPr lang="en-US" dirty="0"/>
          </a:p>
        </p:txBody>
      </p:sp>
      <p:pic>
        <p:nvPicPr>
          <p:cNvPr id="7" name="Content Placeholder 3">
            <a:extLst>
              <a:ext uri="{FF2B5EF4-FFF2-40B4-BE49-F238E27FC236}">
                <a16:creationId xmlns:a16="http://schemas.microsoft.com/office/drawing/2014/main" id="{AB9E0BAD-3F1D-4995-B91C-C3C03F295C87}"/>
              </a:ext>
            </a:extLst>
          </p:cNvPr>
          <p:cNvPicPr>
            <a:picLocks noChangeAspect="1"/>
          </p:cNvPicPr>
          <p:nvPr/>
        </p:nvPicPr>
        <p:blipFill rotWithShape="1">
          <a:blip r:embed="rId3"/>
          <a:srcRect l="12358" t="11061" r="35526" b="13328"/>
          <a:stretch/>
        </p:blipFill>
        <p:spPr>
          <a:xfrm>
            <a:off x="736260" y="495300"/>
            <a:ext cx="7190147" cy="5867400"/>
          </a:xfrm>
          <a:prstGeom prst="rect">
            <a:avLst/>
          </a:prstGeom>
        </p:spPr>
      </p:pic>
      <p:sp>
        <p:nvSpPr>
          <p:cNvPr id="5" name="TextBox 4">
            <a:extLst>
              <a:ext uri="{FF2B5EF4-FFF2-40B4-BE49-F238E27FC236}">
                <a16:creationId xmlns:a16="http://schemas.microsoft.com/office/drawing/2014/main" id="{C255AEF2-5321-4F15-BC50-FAD6CF9B1BCF}"/>
              </a:ext>
            </a:extLst>
          </p:cNvPr>
          <p:cNvSpPr txBox="1"/>
          <p:nvPr/>
        </p:nvSpPr>
        <p:spPr>
          <a:xfrm>
            <a:off x="7926407" y="1543056"/>
            <a:ext cx="3184911" cy="1754326"/>
          </a:xfrm>
          <a:prstGeom prst="rect">
            <a:avLst/>
          </a:prstGeom>
          <a:noFill/>
        </p:spPr>
        <p:txBody>
          <a:bodyPr wrap="none" rtlCol="0">
            <a:spAutoFit/>
          </a:bodyPr>
          <a:lstStyle/>
          <a:p>
            <a:pPr marL="285750" lvl="0" indent="-285750" defTabSz="914400">
              <a:buFont typeface="Arial" panose="020B0604020202020204" pitchFamily="34" charset="0"/>
              <a:buChar char="•"/>
              <a:defRPr/>
            </a:pPr>
            <a:r>
              <a:rPr lang="en-US" dirty="0"/>
              <a:t>Revamp your name</a:t>
            </a:r>
          </a:p>
          <a:p>
            <a:pPr marL="285750" lvl="0" indent="-285750" defTabSz="914400">
              <a:buFont typeface="Arial" panose="020B0604020202020204" pitchFamily="34" charset="0"/>
              <a:buChar char="•"/>
              <a:defRPr/>
            </a:pPr>
            <a:endParaRPr lang="en-US" dirty="0"/>
          </a:p>
          <a:p>
            <a:pPr marL="285750" lvl="0" indent="-285750" defTabSz="914400">
              <a:buFont typeface="Arial" panose="020B0604020202020204" pitchFamily="34" charset="0"/>
              <a:buChar char="•"/>
              <a:defRPr/>
            </a:pPr>
            <a:r>
              <a:rPr lang="en-US" dirty="0"/>
              <a:t>More textual information</a:t>
            </a:r>
          </a:p>
          <a:p>
            <a:pPr marL="285750" lvl="0" indent="-285750" defTabSz="914400">
              <a:buFont typeface="Arial" panose="020B0604020202020204" pitchFamily="34" charset="0"/>
              <a:buChar char="•"/>
              <a:defRPr/>
            </a:pPr>
            <a:endParaRPr lang="en-US" dirty="0"/>
          </a:p>
          <a:p>
            <a:pPr marL="285750" lvl="0" indent="-285750" defTabSz="914400">
              <a:buFont typeface="Arial" panose="020B0604020202020204" pitchFamily="34" charset="0"/>
              <a:buChar char="•"/>
              <a:defRPr/>
            </a:pPr>
            <a:r>
              <a:rPr lang="en-US" dirty="0"/>
              <a:t>More links to your platforms</a:t>
            </a:r>
          </a:p>
          <a:p>
            <a:endParaRPr lang="en-GB" dirty="0"/>
          </a:p>
        </p:txBody>
      </p:sp>
    </p:spTree>
    <p:extLst>
      <p:ext uri="{BB962C8B-B14F-4D97-AF65-F5344CB8AC3E}">
        <p14:creationId xmlns:p14="http://schemas.microsoft.com/office/powerpoint/2010/main" val="9078432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3F9E-DF98-4828-AE0E-282A837F7C80}"/>
              </a:ext>
            </a:extLst>
          </p:cNvPr>
          <p:cNvSpPr>
            <a:spLocks noGrp="1"/>
          </p:cNvSpPr>
          <p:nvPr>
            <p:ph type="title"/>
          </p:nvPr>
        </p:nvSpPr>
        <p:spPr>
          <a:xfrm>
            <a:off x="1253764" y="1327355"/>
            <a:ext cx="3559425" cy="4482564"/>
          </a:xfrm>
        </p:spPr>
        <p:txBody>
          <a:bodyPr>
            <a:normAutofit/>
          </a:bodyPr>
          <a:lstStyle/>
          <a:p>
            <a:r>
              <a:rPr lang="en-GB" sz="3100" dirty="0"/>
              <a:t>Customer Convenience: Additional Recommendations</a:t>
            </a:r>
          </a:p>
        </p:txBody>
      </p:sp>
      <p:sp>
        <p:nvSpPr>
          <p:cNvPr id="3" name="Content Placeholder 2">
            <a:extLst>
              <a:ext uri="{FF2B5EF4-FFF2-40B4-BE49-F238E27FC236}">
                <a16:creationId xmlns:a16="http://schemas.microsoft.com/office/drawing/2014/main" id="{CD4124C8-A0C0-40A9-A5C4-3317FC391BE0}"/>
              </a:ext>
            </a:extLst>
          </p:cNvPr>
          <p:cNvSpPr>
            <a:spLocks noGrp="1"/>
          </p:cNvSpPr>
          <p:nvPr>
            <p:ph idx="1"/>
          </p:nvPr>
        </p:nvSpPr>
        <p:spPr>
          <a:xfrm>
            <a:off x="6100123" y="1327356"/>
            <a:ext cx="4872677" cy="4482564"/>
          </a:xfrm>
        </p:spPr>
        <p:txBody>
          <a:bodyPr>
            <a:normAutofit fontScale="85000" lnSpcReduction="20000"/>
          </a:bodyPr>
          <a:lstStyle/>
          <a:p>
            <a:r>
              <a:rPr lang="en-GB" dirty="0"/>
              <a:t>Aberystwyth is an inconvenience when travelling distances</a:t>
            </a:r>
          </a:p>
          <a:p>
            <a:pPr marL="0" indent="0">
              <a:buNone/>
            </a:pPr>
            <a:r>
              <a:rPr lang="en-GB" dirty="0"/>
              <a:t>      - Bring more information to them</a:t>
            </a:r>
          </a:p>
          <a:p>
            <a:pPr marL="0" indent="0">
              <a:buNone/>
            </a:pPr>
            <a:endParaRPr lang="en-GB" dirty="0"/>
          </a:p>
          <a:p>
            <a:r>
              <a:rPr lang="en-GB" dirty="0"/>
              <a:t>Simpler navigation within your website (Searches and links)</a:t>
            </a:r>
          </a:p>
          <a:p>
            <a:pPr marL="0" indent="0">
              <a:buNone/>
            </a:pPr>
            <a:endParaRPr lang="en-GB" dirty="0"/>
          </a:p>
          <a:p>
            <a:r>
              <a:rPr lang="en-GB" dirty="0"/>
              <a:t>Mobile emulated domain (Easier to navigate within mobile devices)</a:t>
            </a:r>
          </a:p>
          <a:p>
            <a:endParaRPr lang="en-GB" dirty="0"/>
          </a:p>
          <a:p>
            <a:r>
              <a:rPr lang="en-GB" dirty="0"/>
              <a:t>Increase the number of platforms</a:t>
            </a:r>
          </a:p>
          <a:p>
            <a:endParaRPr lang="en-GB" dirty="0"/>
          </a:p>
          <a:p>
            <a:r>
              <a:rPr lang="en-GB" dirty="0" smtClean="0"/>
              <a:t>Approach your segmented demographics on their terms</a:t>
            </a:r>
            <a:endParaRPr lang="en-GB" dirty="0"/>
          </a:p>
          <a:p>
            <a:pPr marL="0" indent="0">
              <a:buNone/>
            </a:pPr>
            <a:endParaRPr lang="en-GB" dirty="0"/>
          </a:p>
        </p:txBody>
      </p:sp>
    </p:spTree>
    <p:extLst>
      <p:ext uri="{BB962C8B-B14F-4D97-AF65-F5344CB8AC3E}">
        <p14:creationId xmlns:p14="http://schemas.microsoft.com/office/powerpoint/2010/main" val="7618431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644A-4C55-49FD-A2FF-7E458435E44C}"/>
              </a:ext>
            </a:extLst>
          </p:cNvPr>
          <p:cNvSpPr>
            <a:spLocks noGrp="1"/>
          </p:cNvSpPr>
          <p:nvPr>
            <p:ph type="title"/>
          </p:nvPr>
        </p:nvSpPr>
        <p:spPr>
          <a:xfrm>
            <a:off x="8252340" y="639704"/>
            <a:ext cx="3299579" cy="5577840"/>
          </a:xfrm>
        </p:spPr>
        <p:txBody>
          <a:bodyPr anchor="ctr">
            <a:normAutofit/>
          </a:bodyPr>
          <a:lstStyle/>
          <a:p>
            <a:r>
              <a:rPr lang="en-GB"/>
              <a:t>Existing Promotion methods</a:t>
            </a:r>
            <a:endParaRPr lang="en-GB" dirty="0"/>
          </a:p>
        </p:txBody>
      </p:sp>
      <p:graphicFrame>
        <p:nvGraphicFramePr>
          <p:cNvPr id="5" name="Content Placeholder 2">
            <a:extLst>
              <a:ext uri="{FF2B5EF4-FFF2-40B4-BE49-F238E27FC236}">
                <a16:creationId xmlns:a16="http://schemas.microsoft.com/office/drawing/2014/main" id="{F82C7B47-65BF-485D-B2E6-795F480666F1}"/>
              </a:ext>
            </a:extLst>
          </p:cNvPr>
          <p:cNvGraphicFramePr>
            <a:graphicFrameLocks noGrp="1"/>
          </p:cNvGraphicFramePr>
          <p:nvPr>
            <p:ph idx="1"/>
            <p:extLst>
              <p:ext uri="{D42A27DB-BD31-4B8C-83A1-F6EECF244321}">
                <p14:modId xmlns:p14="http://schemas.microsoft.com/office/powerpoint/2010/main" val="4225358653"/>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657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644A-4C55-49FD-A2FF-7E458435E44C}"/>
              </a:ext>
            </a:extLst>
          </p:cNvPr>
          <p:cNvSpPr>
            <a:spLocks noGrp="1"/>
          </p:cNvSpPr>
          <p:nvPr>
            <p:ph type="title"/>
          </p:nvPr>
        </p:nvSpPr>
        <p:spPr>
          <a:xfrm>
            <a:off x="1253764" y="1327355"/>
            <a:ext cx="3559425" cy="4482564"/>
          </a:xfrm>
        </p:spPr>
        <p:txBody>
          <a:bodyPr>
            <a:normAutofit/>
          </a:bodyPr>
          <a:lstStyle/>
          <a:p>
            <a:r>
              <a:rPr lang="en-GB" sz="3100" dirty="0"/>
              <a:t>Customer Communication: Recommendations</a:t>
            </a:r>
          </a:p>
        </p:txBody>
      </p:sp>
      <p:sp>
        <p:nvSpPr>
          <p:cNvPr id="3" name="Content Placeholder 2">
            <a:extLst>
              <a:ext uri="{FF2B5EF4-FFF2-40B4-BE49-F238E27FC236}">
                <a16:creationId xmlns:a16="http://schemas.microsoft.com/office/drawing/2014/main" id="{2C586665-68B8-4A71-9578-77EB0B7FF6CE}"/>
              </a:ext>
            </a:extLst>
          </p:cNvPr>
          <p:cNvSpPr>
            <a:spLocks noGrp="1"/>
          </p:cNvSpPr>
          <p:nvPr>
            <p:ph idx="1"/>
          </p:nvPr>
        </p:nvSpPr>
        <p:spPr>
          <a:xfrm>
            <a:off x="6065559" y="1327355"/>
            <a:ext cx="4872677" cy="4482564"/>
          </a:xfrm>
        </p:spPr>
        <p:txBody>
          <a:bodyPr>
            <a:normAutofit fontScale="62500" lnSpcReduction="20000"/>
          </a:bodyPr>
          <a:lstStyle/>
          <a:p>
            <a:r>
              <a:rPr lang="en-GB" dirty="0"/>
              <a:t>Greater information within social media channels (YouTube)</a:t>
            </a:r>
          </a:p>
          <a:p>
            <a:endParaRPr lang="en-GB" dirty="0"/>
          </a:p>
          <a:p>
            <a:r>
              <a:rPr lang="en-GB" dirty="0"/>
              <a:t>New innovative channels Instagram</a:t>
            </a:r>
          </a:p>
          <a:p>
            <a:endParaRPr lang="en-GB" dirty="0"/>
          </a:p>
          <a:p>
            <a:r>
              <a:rPr lang="en-GB" dirty="0"/>
              <a:t>Social influences</a:t>
            </a:r>
          </a:p>
          <a:p>
            <a:pPr marL="0" indent="0">
              <a:buNone/>
            </a:pPr>
            <a:endParaRPr lang="en-GB" dirty="0"/>
          </a:p>
          <a:p>
            <a:r>
              <a:rPr lang="en-GB" dirty="0"/>
              <a:t>Greater relationship with customers</a:t>
            </a:r>
          </a:p>
          <a:p>
            <a:pPr marL="0" indent="0">
              <a:buNone/>
            </a:pPr>
            <a:endParaRPr lang="en-GB" dirty="0"/>
          </a:p>
          <a:p>
            <a:r>
              <a:rPr lang="en-GB" dirty="0"/>
              <a:t>Umbrella applications that can promote</a:t>
            </a:r>
          </a:p>
          <a:p>
            <a:endParaRPr lang="en-GB" dirty="0"/>
          </a:p>
          <a:p>
            <a:r>
              <a:rPr lang="en-GB" dirty="0"/>
              <a:t>Approach your </a:t>
            </a:r>
            <a:r>
              <a:rPr lang="en-GB" dirty="0" smtClean="0"/>
              <a:t>stakeholders</a:t>
            </a:r>
          </a:p>
          <a:p>
            <a:endParaRPr lang="en-GB" dirty="0"/>
          </a:p>
          <a:p>
            <a:r>
              <a:rPr lang="en-GB" dirty="0" smtClean="0"/>
              <a:t>Emphasise your social attributes</a:t>
            </a:r>
          </a:p>
          <a:p>
            <a:endParaRPr lang="en-GB" dirty="0"/>
          </a:p>
          <a:p>
            <a:r>
              <a:rPr lang="en-GB" dirty="0" smtClean="0"/>
              <a:t>Provide Physical evidence</a:t>
            </a:r>
            <a:endParaRPr lang="en-GB" dirty="0"/>
          </a:p>
          <a:p>
            <a:endParaRPr lang="en-GB" dirty="0"/>
          </a:p>
        </p:txBody>
      </p:sp>
    </p:spTree>
    <p:extLst>
      <p:ext uri="{BB962C8B-B14F-4D97-AF65-F5344CB8AC3E}">
        <p14:creationId xmlns:p14="http://schemas.microsoft.com/office/powerpoint/2010/main" val="10505035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FD995-EAEE-423E-9F0D-BA54B91695D0}"/>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Additional Recommendation</a:t>
            </a:r>
          </a:p>
        </p:txBody>
      </p:sp>
      <p:sp>
        <p:nvSpPr>
          <p:cNvPr id="3" name="Content Placeholder 2">
            <a:extLst>
              <a:ext uri="{FF2B5EF4-FFF2-40B4-BE49-F238E27FC236}">
                <a16:creationId xmlns:a16="http://schemas.microsoft.com/office/drawing/2014/main" id="{17D3328C-6764-40D9-9D74-C7DF9145F4E9}"/>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b="1" dirty="0"/>
              <a:t>Greater Organisational Agility</a:t>
            </a:r>
          </a:p>
        </p:txBody>
      </p:sp>
    </p:spTree>
    <p:extLst>
      <p:ext uri="{BB962C8B-B14F-4D97-AF65-F5344CB8AC3E}">
        <p14:creationId xmlns:p14="http://schemas.microsoft.com/office/powerpoint/2010/main" val="7845821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37C74-497C-4D99-9A31-B665E007BE50}"/>
              </a:ext>
            </a:extLst>
          </p:cNvPr>
          <p:cNvSpPr>
            <a:spLocks noGrp="1"/>
          </p:cNvSpPr>
          <p:nvPr>
            <p:ph type="title"/>
          </p:nvPr>
        </p:nvSpPr>
        <p:spPr>
          <a:xfrm>
            <a:off x="4565779" y="265924"/>
            <a:ext cx="3060441" cy="900404"/>
          </a:xfrm>
        </p:spPr>
        <p:txBody>
          <a:bodyPr/>
          <a:lstStyle/>
          <a:p>
            <a:r>
              <a:rPr lang="en-GB" dirty="0"/>
              <a:t>References</a:t>
            </a:r>
          </a:p>
        </p:txBody>
      </p:sp>
      <p:sp>
        <p:nvSpPr>
          <p:cNvPr id="3" name="Content Placeholder 2">
            <a:extLst>
              <a:ext uri="{FF2B5EF4-FFF2-40B4-BE49-F238E27FC236}">
                <a16:creationId xmlns:a16="http://schemas.microsoft.com/office/drawing/2014/main" id="{C30D83A2-B369-48EA-A830-F13A912CBEEA}"/>
              </a:ext>
            </a:extLst>
          </p:cNvPr>
          <p:cNvSpPr>
            <a:spLocks noGrp="1"/>
          </p:cNvSpPr>
          <p:nvPr>
            <p:ph idx="1"/>
          </p:nvPr>
        </p:nvSpPr>
        <p:spPr>
          <a:xfrm>
            <a:off x="1371600" y="1045028"/>
            <a:ext cx="10778566" cy="9658831"/>
          </a:xfrm>
        </p:spPr>
        <p:txBody>
          <a:bodyPr>
            <a:normAutofit fontScale="25000" lnSpcReduction="20000"/>
          </a:bodyPr>
          <a:lstStyle/>
          <a:p>
            <a:pPr marL="114300" indent="-571500"/>
            <a:r>
              <a:rPr lang="en-US" sz="3700" dirty="0" err="1">
                <a:latin typeface="Times New Roman" panose="02020603050405020304" pitchFamily="18" charset="0"/>
                <a:cs typeface="Times New Roman" panose="02020603050405020304" pitchFamily="18" charset="0"/>
              </a:rPr>
              <a:t>Acilar</a:t>
            </a:r>
            <a:r>
              <a:rPr lang="en-US" sz="3700" dirty="0">
                <a:latin typeface="Times New Roman" panose="02020603050405020304" pitchFamily="18" charset="0"/>
                <a:cs typeface="Times New Roman" panose="02020603050405020304" pitchFamily="18" charset="0"/>
              </a:rPr>
              <a:t>, A. (2011). Exploring the Aspects of Digital Divide in a Developing Country. Issues in Informing Science and Information Technology, 8, 231-244. </a:t>
            </a:r>
            <a:r>
              <a:rPr lang="en-US" sz="3700" dirty="0" err="1">
                <a:latin typeface="Times New Roman" panose="02020603050405020304" pitchFamily="18" charset="0"/>
                <a:cs typeface="Times New Roman" panose="02020603050405020304" pitchFamily="18" charset="0"/>
              </a:rPr>
              <a:t>doi</a:t>
            </a:r>
            <a:r>
              <a:rPr lang="en-US" sz="3700" dirty="0">
                <a:latin typeface="Times New Roman" panose="02020603050405020304" pitchFamily="18" charset="0"/>
                <a:cs typeface="Times New Roman" panose="02020603050405020304" pitchFamily="18" charset="0"/>
              </a:rPr>
              <a:t>: 10.28945/1415</a:t>
            </a:r>
            <a:endParaRPr lang="en-GB" sz="3700" dirty="0">
              <a:latin typeface="Times New Roman" panose="02020603050405020304" pitchFamily="18" charset="0"/>
              <a:cs typeface="Times New Roman" panose="02020603050405020304" pitchFamily="18" charset="0"/>
            </a:endParaRPr>
          </a:p>
          <a:p>
            <a:pPr marL="114300" indent="-571500"/>
            <a:r>
              <a:rPr lang="en-GB" sz="3700" dirty="0">
                <a:latin typeface="Times New Roman" panose="02020603050405020304" pitchFamily="18" charset="0"/>
                <a:cs typeface="Times New Roman" panose="02020603050405020304" pitchFamily="18" charset="0"/>
              </a:rPr>
              <a:t>Arora, N., </a:t>
            </a:r>
            <a:r>
              <a:rPr lang="en-GB" sz="3700" dirty="0" err="1">
                <a:latin typeface="Times New Roman" panose="02020603050405020304" pitchFamily="18" charset="0"/>
                <a:cs typeface="Times New Roman" panose="02020603050405020304" pitchFamily="18" charset="0"/>
              </a:rPr>
              <a:t>Dreze</a:t>
            </a:r>
            <a:r>
              <a:rPr lang="en-GB" sz="3700" dirty="0">
                <a:latin typeface="Times New Roman" panose="02020603050405020304" pitchFamily="18" charset="0"/>
                <a:cs typeface="Times New Roman" panose="02020603050405020304" pitchFamily="18" charset="0"/>
              </a:rPr>
              <a:t>, X., Ghose, A., Hess, J., Iyengar, R., &amp; Jing, B. et al. (2008).’ Putting one-to-one marketing to work: Personalization, customization, and choice’. </a:t>
            </a:r>
            <a:r>
              <a:rPr lang="en-GB" sz="3700" i="1" dirty="0">
                <a:latin typeface="Times New Roman" panose="02020603050405020304" pitchFamily="18" charset="0"/>
                <a:cs typeface="Times New Roman" panose="02020603050405020304" pitchFamily="18" charset="0"/>
              </a:rPr>
              <a:t>Marketing Letters</a:t>
            </a:r>
            <a:r>
              <a:rPr lang="en-GB" sz="3700" dirty="0">
                <a:latin typeface="Times New Roman" panose="02020603050405020304" pitchFamily="18" charset="0"/>
                <a:cs typeface="Times New Roman" panose="02020603050405020304" pitchFamily="18" charset="0"/>
              </a:rPr>
              <a:t>, </a:t>
            </a:r>
            <a:r>
              <a:rPr lang="en-GB" sz="3700" i="1" dirty="0">
                <a:latin typeface="Times New Roman" panose="02020603050405020304" pitchFamily="18" charset="0"/>
                <a:cs typeface="Times New Roman" panose="02020603050405020304" pitchFamily="18" charset="0"/>
              </a:rPr>
              <a:t>19</a:t>
            </a:r>
            <a:r>
              <a:rPr lang="en-GB" sz="3700" dirty="0">
                <a:latin typeface="Times New Roman" panose="02020603050405020304" pitchFamily="18" charset="0"/>
                <a:cs typeface="Times New Roman" panose="02020603050405020304" pitchFamily="18" charset="0"/>
              </a:rPr>
              <a:t>(3-4), 305-321. </a:t>
            </a:r>
            <a:r>
              <a:rPr lang="en-GB" sz="3700" dirty="0" err="1">
                <a:latin typeface="Times New Roman" panose="02020603050405020304" pitchFamily="18" charset="0"/>
                <a:cs typeface="Times New Roman" panose="02020603050405020304" pitchFamily="18" charset="0"/>
              </a:rPr>
              <a:t>doi</a:t>
            </a:r>
            <a:r>
              <a:rPr lang="en-GB" sz="3700" dirty="0">
                <a:latin typeface="Times New Roman" panose="02020603050405020304" pitchFamily="18" charset="0"/>
                <a:cs typeface="Times New Roman" panose="02020603050405020304" pitchFamily="18" charset="0"/>
              </a:rPr>
              <a:t>: 10.1007/s11002-008-9056-z</a:t>
            </a:r>
          </a:p>
          <a:p>
            <a:pPr marL="114300" indent="-571500"/>
            <a:r>
              <a:rPr lang="en-GB" sz="3700" dirty="0">
                <a:latin typeface="Times New Roman" panose="02020603050405020304" pitchFamily="18" charset="0"/>
                <a:cs typeface="Times New Roman" panose="02020603050405020304" pitchFamily="18" charset="0"/>
              </a:rPr>
              <a:t>Armstrong, G., Kotler, P., &amp; </a:t>
            </a:r>
            <a:r>
              <a:rPr lang="en-GB" sz="3700" dirty="0" err="1">
                <a:latin typeface="Times New Roman" panose="02020603050405020304" pitchFamily="18" charset="0"/>
                <a:cs typeface="Times New Roman" panose="02020603050405020304" pitchFamily="18" charset="0"/>
              </a:rPr>
              <a:t>Opresnik</a:t>
            </a:r>
            <a:r>
              <a:rPr lang="en-GB" sz="3700" dirty="0">
                <a:latin typeface="Times New Roman" panose="02020603050405020304" pitchFamily="18" charset="0"/>
                <a:cs typeface="Times New Roman" panose="02020603050405020304" pitchFamily="18" charset="0"/>
              </a:rPr>
              <a:t>, M. (2015). </a:t>
            </a:r>
            <a:r>
              <a:rPr lang="en-GB" sz="3700" i="1" dirty="0">
                <a:latin typeface="Times New Roman" panose="02020603050405020304" pitchFamily="18" charset="0"/>
                <a:cs typeface="Times New Roman" panose="02020603050405020304" pitchFamily="18" charset="0"/>
              </a:rPr>
              <a:t>Marketing: An Introduction</a:t>
            </a:r>
            <a:r>
              <a:rPr lang="en-GB" sz="3700" dirty="0">
                <a:latin typeface="Times New Roman" panose="02020603050405020304" pitchFamily="18" charset="0"/>
                <a:cs typeface="Times New Roman" panose="02020603050405020304" pitchFamily="18" charset="0"/>
              </a:rPr>
              <a:t> (7th ed.). Boston: Pearson.</a:t>
            </a:r>
          </a:p>
          <a:p>
            <a:pPr marL="114300" indent="-571500"/>
            <a:r>
              <a:rPr lang="en-GB" sz="3700" dirty="0" err="1">
                <a:latin typeface="Times New Roman" panose="02020603050405020304" pitchFamily="18" charset="0"/>
                <a:cs typeface="Times New Roman" panose="02020603050405020304" pitchFamily="18" charset="0"/>
              </a:rPr>
              <a:t>Barab</a:t>
            </a:r>
            <a:r>
              <a:rPr lang="en-GB" sz="3700" dirty="0">
                <a:latin typeface="Times New Roman" panose="02020603050405020304" pitchFamily="18" charset="0"/>
                <a:cs typeface="Times New Roman" panose="02020603050405020304" pitchFamily="18" charset="0"/>
              </a:rPr>
              <a:t>, S., Thomas, M., Dodge, T., </a:t>
            </a:r>
            <a:r>
              <a:rPr lang="en-GB" sz="3700" dirty="0" err="1">
                <a:latin typeface="Times New Roman" panose="02020603050405020304" pitchFamily="18" charset="0"/>
                <a:cs typeface="Times New Roman" panose="02020603050405020304" pitchFamily="18" charset="0"/>
              </a:rPr>
              <a:t>Carteaux</a:t>
            </a:r>
            <a:r>
              <a:rPr lang="en-GB" sz="3700" dirty="0">
                <a:latin typeface="Times New Roman" panose="02020603050405020304" pitchFamily="18" charset="0"/>
                <a:cs typeface="Times New Roman" panose="02020603050405020304" pitchFamily="18" charset="0"/>
              </a:rPr>
              <a:t>, R., &amp; </a:t>
            </a:r>
            <a:r>
              <a:rPr lang="en-GB" sz="3700" dirty="0" err="1">
                <a:latin typeface="Times New Roman" panose="02020603050405020304" pitchFamily="18" charset="0"/>
                <a:cs typeface="Times New Roman" panose="02020603050405020304" pitchFamily="18" charset="0"/>
              </a:rPr>
              <a:t>Tuzun</a:t>
            </a:r>
            <a:r>
              <a:rPr lang="en-GB" sz="3700" dirty="0">
                <a:latin typeface="Times New Roman" panose="02020603050405020304" pitchFamily="18" charset="0"/>
                <a:cs typeface="Times New Roman" panose="02020603050405020304" pitchFamily="18" charset="0"/>
              </a:rPr>
              <a:t>, H. (2005). ‘Making learning fun: Quest Atlantis, a game without guns’. </a:t>
            </a:r>
            <a:r>
              <a:rPr lang="en-GB" sz="3700" i="1" dirty="0">
                <a:latin typeface="Times New Roman" panose="02020603050405020304" pitchFamily="18" charset="0"/>
                <a:cs typeface="Times New Roman" panose="02020603050405020304" pitchFamily="18" charset="0"/>
              </a:rPr>
              <a:t>Educational Technology Research And Development</a:t>
            </a:r>
            <a:r>
              <a:rPr lang="en-GB" sz="3700" dirty="0">
                <a:latin typeface="Times New Roman" panose="02020603050405020304" pitchFamily="18" charset="0"/>
                <a:cs typeface="Times New Roman" panose="02020603050405020304" pitchFamily="18" charset="0"/>
              </a:rPr>
              <a:t>, </a:t>
            </a:r>
            <a:r>
              <a:rPr lang="en-GB" sz="3700" i="1" dirty="0">
                <a:latin typeface="Times New Roman" panose="02020603050405020304" pitchFamily="18" charset="0"/>
                <a:cs typeface="Times New Roman" panose="02020603050405020304" pitchFamily="18" charset="0"/>
              </a:rPr>
              <a:t>53</a:t>
            </a:r>
            <a:r>
              <a:rPr lang="en-GB" sz="3700" dirty="0">
                <a:latin typeface="Times New Roman" panose="02020603050405020304" pitchFamily="18" charset="0"/>
                <a:cs typeface="Times New Roman" panose="02020603050405020304" pitchFamily="18" charset="0"/>
              </a:rPr>
              <a:t>(1), 86-107. </a:t>
            </a:r>
            <a:r>
              <a:rPr lang="en-GB" sz="3700" dirty="0" err="1">
                <a:latin typeface="Times New Roman" panose="02020603050405020304" pitchFamily="18" charset="0"/>
                <a:cs typeface="Times New Roman" panose="02020603050405020304" pitchFamily="18" charset="0"/>
              </a:rPr>
              <a:t>doi</a:t>
            </a:r>
            <a:r>
              <a:rPr lang="en-GB" sz="3700" dirty="0">
                <a:latin typeface="Times New Roman" panose="02020603050405020304" pitchFamily="18" charset="0"/>
                <a:cs typeface="Times New Roman" panose="02020603050405020304" pitchFamily="18" charset="0"/>
              </a:rPr>
              <a:t>: 10.1007/bf02504859</a:t>
            </a:r>
          </a:p>
          <a:p>
            <a:pPr marL="114300" indent="-571500"/>
            <a:r>
              <a:rPr lang="en-GB" sz="3700" dirty="0" err="1">
                <a:latin typeface="Times New Roman" panose="02020603050405020304" pitchFamily="18" charset="0"/>
                <a:cs typeface="Times New Roman" panose="02020603050405020304" pitchFamily="18" charset="0"/>
              </a:rPr>
              <a:t>Bermett</a:t>
            </a:r>
            <a:r>
              <a:rPr lang="en-GB" sz="3700" dirty="0">
                <a:latin typeface="Times New Roman" panose="02020603050405020304" pitchFamily="18" charset="0"/>
                <a:cs typeface="Times New Roman" panose="02020603050405020304" pitchFamily="18" charset="0"/>
              </a:rPr>
              <a:t>, A.R. (1997), "The five Vs - a buyer's perspective of the marketing mix". </a:t>
            </a:r>
            <a:r>
              <a:rPr lang="en-GB" sz="3700" i="1" dirty="0">
                <a:latin typeface="Times New Roman" panose="02020603050405020304" pitchFamily="18" charset="0"/>
                <a:cs typeface="Times New Roman" panose="02020603050405020304" pitchFamily="18" charset="0"/>
              </a:rPr>
              <a:t>Marketing Intelligence &amp; Planning</a:t>
            </a:r>
            <a:r>
              <a:rPr lang="en-GB" sz="3700" dirty="0">
                <a:latin typeface="Times New Roman" panose="02020603050405020304" pitchFamily="18" charset="0"/>
                <a:cs typeface="Times New Roman" panose="02020603050405020304" pitchFamily="18" charset="0"/>
              </a:rPr>
              <a:t>, Vol. 15 Number: 3 Page: 151 – 15</a:t>
            </a:r>
          </a:p>
          <a:p>
            <a:pPr marL="114300" indent="-571500"/>
            <a:r>
              <a:rPr lang="en-GB" sz="3700" dirty="0">
                <a:latin typeface="Times New Roman" panose="02020603050405020304" pitchFamily="18" charset="0"/>
                <a:cs typeface="Times New Roman" panose="02020603050405020304" pitchFamily="18" charset="0"/>
              </a:rPr>
              <a:t>Bernstein, F., J-S. Song and X. Zheng 2004. </a:t>
            </a:r>
            <a:r>
              <a:rPr lang="en-GB" sz="3700" i="1" dirty="0">
                <a:latin typeface="Times New Roman" panose="02020603050405020304" pitchFamily="18" charset="0"/>
                <a:cs typeface="Times New Roman" panose="02020603050405020304" pitchFamily="18" charset="0"/>
              </a:rPr>
              <a:t>Free Riding in a Multi-Channel Supply Chain</a:t>
            </a:r>
            <a:r>
              <a:rPr lang="en-GB" sz="3700" dirty="0">
                <a:latin typeface="Times New Roman" panose="02020603050405020304" pitchFamily="18" charset="0"/>
                <a:cs typeface="Times New Roman" panose="02020603050405020304" pitchFamily="18" charset="0"/>
              </a:rPr>
              <a:t>. Working Paper. Duke University</a:t>
            </a:r>
          </a:p>
          <a:p>
            <a:pPr marL="114300" indent="-571500"/>
            <a:r>
              <a:rPr lang="en-GB" sz="3700" dirty="0">
                <a:latin typeface="Times New Roman" panose="02020603050405020304" pitchFamily="18" charset="0"/>
                <a:cs typeface="Times New Roman" panose="02020603050405020304" pitchFamily="18" charset="0"/>
              </a:rPr>
              <a:t>Crosier K. (1995) ‘Marketing Communications’. In: Baker M.J. et al. </a:t>
            </a:r>
            <a:r>
              <a:rPr lang="en-GB" sz="3700" i="1" dirty="0">
                <a:latin typeface="Times New Roman" panose="02020603050405020304" pitchFamily="18" charset="0"/>
                <a:cs typeface="Times New Roman" panose="02020603050405020304" pitchFamily="18" charset="0"/>
              </a:rPr>
              <a:t>Marketing Theory and Practice</a:t>
            </a:r>
            <a:r>
              <a:rPr lang="en-GB" sz="3700" dirty="0">
                <a:latin typeface="Times New Roman" panose="02020603050405020304" pitchFamily="18" charset="0"/>
                <a:cs typeface="Times New Roman" panose="02020603050405020304" pitchFamily="18" charset="0"/>
              </a:rPr>
              <a:t>. Palgrave, London</a:t>
            </a:r>
          </a:p>
          <a:p>
            <a:pPr marL="114300" indent="-571500"/>
            <a:r>
              <a:rPr lang="en-GB" sz="3700" dirty="0">
                <a:latin typeface="Times New Roman" panose="02020603050405020304" pitchFamily="18" charset="0"/>
                <a:cs typeface="Times New Roman" panose="02020603050405020304" pitchFamily="18" charset="0"/>
              </a:rPr>
              <a:t>Dennis, C., Fenech, T., &amp; </a:t>
            </a:r>
            <a:r>
              <a:rPr lang="en-GB" sz="3700" dirty="0" err="1">
                <a:latin typeface="Times New Roman" panose="02020603050405020304" pitchFamily="18" charset="0"/>
                <a:cs typeface="Times New Roman" panose="02020603050405020304" pitchFamily="18" charset="0"/>
              </a:rPr>
              <a:t>Merrilees</a:t>
            </a:r>
            <a:r>
              <a:rPr lang="en-GB" sz="3700" dirty="0">
                <a:latin typeface="Times New Roman" panose="02020603050405020304" pitchFamily="18" charset="0"/>
                <a:cs typeface="Times New Roman" panose="02020603050405020304" pitchFamily="18" charset="0"/>
              </a:rPr>
              <a:t>, B. (2005). ‘Sale the 7 Cs: teaching/training aid for the e‐retail mix’. </a:t>
            </a:r>
            <a:r>
              <a:rPr lang="en-GB" sz="3700" i="1" dirty="0">
                <a:latin typeface="Times New Roman" panose="02020603050405020304" pitchFamily="18" charset="0"/>
                <a:cs typeface="Times New Roman" panose="02020603050405020304" pitchFamily="18" charset="0"/>
              </a:rPr>
              <a:t>International Journal of Retail &amp; Distribution Management, 33</a:t>
            </a:r>
            <a:r>
              <a:rPr lang="en-GB" sz="3700" dirty="0">
                <a:latin typeface="Times New Roman" panose="02020603050405020304" pitchFamily="18" charset="0"/>
                <a:cs typeface="Times New Roman" panose="02020603050405020304" pitchFamily="18" charset="0"/>
              </a:rPr>
              <a:t>(3), 179-193. </a:t>
            </a:r>
            <a:r>
              <a:rPr lang="en-GB" sz="3700" dirty="0" err="1">
                <a:latin typeface="Times New Roman" panose="02020603050405020304" pitchFamily="18" charset="0"/>
                <a:cs typeface="Times New Roman" panose="02020603050405020304" pitchFamily="18" charset="0"/>
              </a:rPr>
              <a:t>doi</a:t>
            </a:r>
            <a:r>
              <a:rPr lang="en-GB" sz="3700" dirty="0">
                <a:latin typeface="Times New Roman" panose="02020603050405020304" pitchFamily="18" charset="0"/>
                <a:cs typeface="Times New Roman" panose="02020603050405020304" pitchFamily="18" charset="0"/>
              </a:rPr>
              <a:t>: 10.1108/09590550510588352</a:t>
            </a:r>
          </a:p>
          <a:p>
            <a:pPr marL="114300" indent="-571500"/>
            <a:r>
              <a:rPr lang="en-GB" sz="3700" dirty="0">
                <a:latin typeface="Times New Roman" panose="02020603050405020304" pitchFamily="18" charset="0"/>
                <a:cs typeface="Times New Roman" panose="02020603050405020304" pitchFamily="18" charset="0"/>
              </a:rPr>
              <a:t>ESHET-ALKALAI, Y. (2004). ‘Digital Literacy: A Conceptual Framework for Survival Skills in the Digital Era’. </a:t>
            </a:r>
            <a:r>
              <a:rPr lang="en-GB" sz="3700" i="1" dirty="0">
                <a:latin typeface="Times New Roman" panose="02020603050405020304" pitchFamily="18" charset="0"/>
                <a:cs typeface="Times New Roman" panose="02020603050405020304" pitchFamily="18" charset="0"/>
              </a:rPr>
              <a:t>Journal of Educational Multimedia and Hypermedia</a:t>
            </a:r>
            <a:r>
              <a:rPr lang="en-GB" sz="3700" dirty="0">
                <a:latin typeface="Times New Roman" panose="02020603050405020304" pitchFamily="18" charset="0"/>
                <a:cs typeface="Times New Roman" panose="02020603050405020304" pitchFamily="18" charset="0"/>
              </a:rPr>
              <a:t>, </a:t>
            </a:r>
            <a:r>
              <a:rPr lang="en-GB" sz="3700" i="1" dirty="0">
                <a:latin typeface="Times New Roman" panose="02020603050405020304" pitchFamily="18" charset="0"/>
                <a:cs typeface="Times New Roman" panose="02020603050405020304" pitchFamily="18" charset="0"/>
              </a:rPr>
              <a:t>13</a:t>
            </a:r>
            <a:r>
              <a:rPr lang="en-GB" sz="3700" dirty="0">
                <a:latin typeface="Times New Roman" panose="02020603050405020304" pitchFamily="18" charset="0"/>
                <a:cs typeface="Times New Roman" panose="02020603050405020304" pitchFamily="18" charset="0"/>
              </a:rPr>
              <a:t>(1), 93-106. Retrieved from </a:t>
            </a:r>
            <a:r>
              <a:rPr lang="en-GB" sz="3700" dirty="0">
                <a:latin typeface="Times New Roman" panose="02020603050405020304" pitchFamily="18" charset="0"/>
                <a:cs typeface="Times New Roman" panose="02020603050405020304" pitchFamily="18" charset="0"/>
                <a:hlinkClick r:id="rId2"/>
              </a:rPr>
              <a:t>http://scholar.google.co.uk/scholar_url?url=https://www.learntechlib.org/p/4793/article_4793.pdf&amp;hl=en&amp;sa=X&amp;scisig=AAGBfm0jDC6nJ_ZqiY_tJu37BM5hwsHGqQ&amp;nossl=1&amp;oi=scholarr</a:t>
            </a:r>
            <a:endParaRPr lang="en-GB" sz="3700" dirty="0">
              <a:latin typeface="Times New Roman" panose="02020603050405020304" pitchFamily="18" charset="0"/>
              <a:cs typeface="Times New Roman" panose="02020603050405020304" pitchFamily="18" charset="0"/>
            </a:endParaRPr>
          </a:p>
          <a:p>
            <a:pPr marL="114300" indent="-571500"/>
            <a:r>
              <a:rPr lang="en-GB" sz="3700" dirty="0">
                <a:latin typeface="Times New Roman" panose="02020603050405020304" pitchFamily="18" charset="0"/>
                <a:cs typeface="Times New Roman" panose="02020603050405020304" pitchFamily="18" charset="0"/>
              </a:rPr>
              <a:t>Forbes, D. (2016). How Can We Define 'Innovation'?. </a:t>
            </a:r>
            <a:r>
              <a:rPr lang="en-GB" sz="3700" i="1" dirty="0">
                <a:latin typeface="Times New Roman" panose="02020603050405020304" pitchFamily="18" charset="0"/>
                <a:cs typeface="Times New Roman" panose="02020603050405020304" pitchFamily="18" charset="0"/>
              </a:rPr>
              <a:t>Entrepreneur And Innovation Exchange</a:t>
            </a:r>
            <a:r>
              <a:rPr lang="en-GB" sz="3700" dirty="0">
                <a:latin typeface="Times New Roman" panose="02020603050405020304" pitchFamily="18" charset="0"/>
                <a:cs typeface="Times New Roman" panose="02020603050405020304" pitchFamily="18" charset="0"/>
              </a:rPr>
              <a:t>. </a:t>
            </a:r>
            <a:r>
              <a:rPr lang="en-GB" sz="3700" dirty="0" err="1">
                <a:latin typeface="Times New Roman" panose="02020603050405020304" pitchFamily="18" charset="0"/>
                <a:cs typeface="Times New Roman" panose="02020603050405020304" pitchFamily="18" charset="0"/>
              </a:rPr>
              <a:t>doi</a:t>
            </a:r>
            <a:r>
              <a:rPr lang="en-GB" sz="3700" dirty="0">
                <a:latin typeface="Times New Roman" panose="02020603050405020304" pitchFamily="18" charset="0"/>
                <a:cs typeface="Times New Roman" panose="02020603050405020304" pitchFamily="18" charset="0"/>
              </a:rPr>
              <a:t>: 10.17919/x9dw2x</a:t>
            </a:r>
          </a:p>
          <a:p>
            <a:pPr marL="114300" indent="-571500"/>
            <a:r>
              <a:rPr lang="en-GB" sz="3700" dirty="0">
                <a:latin typeface="Times New Roman" panose="02020603050405020304" pitchFamily="18" charset="0"/>
                <a:cs typeface="Times New Roman" panose="02020603050405020304" pitchFamily="18" charset="0"/>
              </a:rPr>
              <a:t>Future Generations Act. (2019). ‘Future Generations Act – Future Generations Commissioner for Wales’. Retrieved from </a:t>
            </a:r>
            <a:r>
              <a:rPr lang="en-GB" sz="3700" dirty="0">
                <a:latin typeface="Times New Roman" panose="02020603050405020304" pitchFamily="18" charset="0"/>
                <a:cs typeface="Times New Roman" panose="02020603050405020304" pitchFamily="18" charset="0"/>
                <a:hlinkClick r:id="rId3"/>
              </a:rPr>
              <a:t>http://futuregenerations.wales/about-us/future-generations-act</a:t>
            </a:r>
            <a:r>
              <a:rPr lang="en-GB" sz="3700" dirty="0" smtClean="0">
                <a:latin typeface="Times New Roman" panose="02020603050405020304" pitchFamily="18" charset="0"/>
                <a:cs typeface="Times New Roman" panose="02020603050405020304" pitchFamily="18" charset="0"/>
                <a:hlinkClick r:id="rId3"/>
              </a:rPr>
              <a:t>/</a:t>
            </a:r>
            <a:endParaRPr lang="en-GB" sz="3700" dirty="0" smtClean="0">
              <a:latin typeface="Times New Roman" panose="02020603050405020304" pitchFamily="18" charset="0"/>
              <a:cs typeface="Times New Roman" panose="02020603050405020304" pitchFamily="18" charset="0"/>
            </a:endParaRPr>
          </a:p>
          <a:p>
            <a:pPr marL="114300" indent="-571500"/>
            <a:r>
              <a:rPr lang="en-US" sz="3700" dirty="0" err="1">
                <a:latin typeface="Times New Roman" panose="02020603050405020304" pitchFamily="18" charset="0"/>
                <a:cs typeface="Times New Roman" panose="02020603050405020304" pitchFamily="18" charset="0"/>
              </a:rPr>
              <a:t>Kenrick</a:t>
            </a:r>
            <a:r>
              <a:rPr lang="en-US" sz="3700" dirty="0">
                <a:latin typeface="Times New Roman" panose="02020603050405020304" pitchFamily="18" charset="0"/>
                <a:cs typeface="Times New Roman" panose="02020603050405020304" pitchFamily="18" charset="0"/>
              </a:rPr>
              <a:t>, D. T., </a:t>
            </a:r>
            <a:r>
              <a:rPr lang="en-US" sz="3700" dirty="0" err="1">
                <a:latin typeface="Times New Roman" panose="02020603050405020304" pitchFamily="18" charset="0"/>
                <a:cs typeface="Times New Roman" panose="02020603050405020304" pitchFamily="18" charset="0"/>
              </a:rPr>
              <a:t>Neuberg</a:t>
            </a:r>
            <a:r>
              <a:rPr lang="en-US" sz="3700" dirty="0">
                <a:latin typeface="Times New Roman" panose="02020603050405020304" pitchFamily="18" charset="0"/>
                <a:cs typeface="Times New Roman" panose="02020603050405020304" pitchFamily="18" charset="0"/>
              </a:rPr>
              <a:t>, S. L., </a:t>
            </a:r>
            <a:r>
              <a:rPr lang="en-US" sz="3700" dirty="0" err="1">
                <a:latin typeface="Times New Roman" panose="02020603050405020304" pitchFamily="18" charset="0"/>
                <a:cs typeface="Times New Roman" panose="02020603050405020304" pitchFamily="18" charset="0"/>
              </a:rPr>
              <a:t>Griskevicius</a:t>
            </a:r>
            <a:r>
              <a:rPr lang="en-US" sz="3700" dirty="0">
                <a:latin typeface="Times New Roman" panose="02020603050405020304" pitchFamily="18" charset="0"/>
                <a:cs typeface="Times New Roman" panose="02020603050405020304" pitchFamily="18" charset="0"/>
              </a:rPr>
              <a:t>, V., Becker, D. V., &amp; Schaller, M. (2010). Goal Driven Cognition and Functional Behavior the Fundamental-Motives Framework. Current Directions in Psychological Science, 19(1), 63-67</a:t>
            </a:r>
            <a:r>
              <a:rPr lang="en-US" sz="3700" dirty="0" smtClean="0">
                <a:latin typeface="Times New Roman" panose="02020603050405020304" pitchFamily="18" charset="0"/>
                <a:cs typeface="Times New Roman" panose="02020603050405020304" pitchFamily="18" charset="0"/>
              </a:rPr>
              <a:t>.</a:t>
            </a:r>
            <a:endParaRPr lang="en-GB" sz="3700" dirty="0">
              <a:latin typeface="Times New Roman" panose="02020603050405020304" pitchFamily="18" charset="0"/>
              <a:cs typeface="Times New Roman" panose="02020603050405020304" pitchFamily="18" charset="0"/>
            </a:endParaRPr>
          </a:p>
          <a:p>
            <a:pPr marL="114300" indent="-571500"/>
            <a:r>
              <a:rPr lang="en-US" sz="3700" dirty="0">
                <a:latin typeface="Times New Roman" panose="02020603050405020304" pitchFamily="18" charset="0"/>
                <a:cs typeface="Times New Roman" panose="02020603050405020304" pitchFamily="18" charset="0"/>
              </a:rPr>
              <a:t>Kotler P, </a:t>
            </a:r>
            <a:r>
              <a:rPr lang="en-US" sz="3700" dirty="0" err="1">
                <a:latin typeface="Times New Roman" panose="02020603050405020304" pitchFamily="18" charset="0"/>
                <a:cs typeface="Times New Roman" panose="02020603050405020304" pitchFamily="18" charset="0"/>
              </a:rPr>
              <a:t>Zaltman</a:t>
            </a:r>
            <a:r>
              <a:rPr lang="en-US" sz="3700" dirty="0">
                <a:latin typeface="Times New Roman" panose="02020603050405020304" pitchFamily="18" charset="0"/>
                <a:cs typeface="Times New Roman" panose="02020603050405020304" pitchFamily="18" charset="0"/>
              </a:rPr>
              <a:t> G (1971). ‘Social marketing: an approach to planned social change’. </a:t>
            </a:r>
            <a:r>
              <a:rPr lang="en-US" sz="3700" i="1" dirty="0">
                <a:latin typeface="Times New Roman" panose="02020603050405020304" pitchFamily="18" charset="0"/>
                <a:cs typeface="Times New Roman" panose="02020603050405020304" pitchFamily="18" charset="0"/>
              </a:rPr>
              <a:t>Journal of Marketing</a:t>
            </a:r>
            <a:r>
              <a:rPr lang="en-US" sz="3700" dirty="0">
                <a:latin typeface="Times New Roman" panose="02020603050405020304" pitchFamily="18" charset="0"/>
                <a:cs typeface="Times New Roman" panose="02020603050405020304" pitchFamily="18" charset="0"/>
              </a:rPr>
              <a:t>, 35: 3-12.</a:t>
            </a:r>
          </a:p>
          <a:p>
            <a:pPr marL="114300" indent="-571500"/>
            <a:r>
              <a:rPr lang="en-US" sz="3700" dirty="0" err="1">
                <a:latin typeface="Times New Roman" panose="02020603050405020304" pitchFamily="18" charset="0"/>
                <a:cs typeface="Times New Roman" panose="02020603050405020304" pitchFamily="18" charset="0"/>
              </a:rPr>
              <a:t>Kostamo</a:t>
            </a:r>
            <a:r>
              <a:rPr lang="en-US" sz="3700" dirty="0">
                <a:latin typeface="Times New Roman" panose="02020603050405020304" pitchFamily="18" charset="0"/>
                <a:cs typeface="Times New Roman" panose="02020603050405020304" pitchFamily="18" charset="0"/>
              </a:rPr>
              <a:t>, U. (2013). </a:t>
            </a:r>
            <a:r>
              <a:rPr lang="en-US" sz="3700" i="1" dirty="0">
                <a:latin typeface="Times New Roman" panose="02020603050405020304" pitchFamily="18" charset="0"/>
                <a:cs typeface="Times New Roman" panose="02020603050405020304" pitchFamily="18" charset="0"/>
              </a:rPr>
              <a:t>The New Era of Corporate Marketing: Building and Managing Corporate Identity in Social Media</a:t>
            </a:r>
            <a:r>
              <a:rPr lang="en-US" sz="3700" dirty="0">
                <a:latin typeface="Times New Roman" panose="02020603050405020304" pitchFamily="18" charset="0"/>
                <a:cs typeface="Times New Roman" panose="02020603050405020304" pitchFamily="18" charset="0"/>
              </a:rPr>
              <a:t> (p. 5). Department of Marketing Aalto University School of Business.</a:t>
            </a:r>
          </a:p>
          <a:p>
            <a:pPr marL="114300" indent="-571500"/>
            <a:r>
              <a:rPr lang="en-GB" sz="3700" dirty="0" err="1">
                <a:latin typeface="Times New Roman" panose="02020603050405020304" pitchFamily="18" charset="0"/>
                <a:cs typeface="Times New Roman" panose="02020603050405020304" pitchFamily="18" charset="0"/>
              </a:rPr>
              <a:t>Lackermair</a:t>
            </a:r>
            <a:r>
              <a:rPr lang="en-GB" sz="3700" dirty="0">
                <a:latin typeface="Times New Roman" panose="02020603050405020304" pitchFamily="18" charset="0"/>
                <a:cs typeface="Times New Roman" panose="02020603050405020304" pitchFamily="18" charset="0"/>
              </a:rPr>
              <a:t>, G., </a:t>
            </a:r>
            <a:r>
              <a:rPr lang="en-GB" sz="3700" dirty="0" err="1">
                <a:latin typeface="Times New Roman" panose="02020603050405020304" pitchFamily="18" charset="0"/>
                <a:cs typeface="Times New Roman" panose="02020603050405020304" pitchFamily="18" charset="0"/>
              </a:rPr>
              <a:t>Kailer</a:t>
            </a:r>
            <a:r>
              <a:rPr lang="en-GB" sz="3700" dirty="0">
                <a:latin typeface="Times New Roman" panose="02020603050405020304" pitchFamily="18" charset="0"/>
                <a:cs typeface="Times New Roman" panose="02020603050405020304" pitchFamily="18" charset="0"/>
              </a:rPr>
              <a:t>, D., &amp; </a:t>
            </a:r>
            <a:r>
              <a:rPr lang="en-GB" sz="3700" dirty="0" err="1">
                <a:latin typeface="Times New Roman" panose="02020603050405020304" pitchFamily="18" charset="0"/>
                <a:cs typeface="Times New Roman" panose="02020603050405020304" pitchFamily="18" charset="0"/>
              </a:rPr>
              <a:t>Kanmaz</a:t>
            </a:r>
            <a:r>
              <a:rPr lang="en-GB" sz="3700" dirty="0">
                <a:latin typeface="Times New Roman" panose="02020603050405020304" pitchFamily="18" charset="0"/>
                <a:cs typeface="Times New Roman" panose="02020603050405020304" pitchFamily="18" charset="0"/>
              </a:rPr>
              <a:t>, K. (2013). Importance of Online Product Reviews from a Consumer’s Perspective. </a:t>
            </a:r>
            <a:r>
              <a:rPr lang="en-GB" sz="3700" i="1" dirty="0">
                <a:latin typeface="Times New Roman" panose="02020603050405020304" pitchFamily="18" charset="0"/>
                <a:cs typeface="Times New Roman" panose="02020603050405020304" pitchFamily="18" charset="0"/>
              </a:rPr>
              <a:t>Advances In Economics And Business</a:t>
            </a:r>
            <a:r>
              <a:rPr lang="en-GB" sz="3700" dirty="0">
                <a:latin typeface="Times New Roman" panose="02020603050405020304" pitchFamily="18" charset="0"/>
                <a:cs typeface="Times New Roman" panose="02020603050405020304" pitchFamily="18" charset="0"/>
              </a:rPr>
              <a:t>, </a:t>
            </a:r>
            <a:r>
              <a:rPr lang="en-GB" sz="3700" i="1" dirty="0">
                <a:latin typeface="Times New Roman" panose="02020603050405020304" pitchFamily="18" charset="0"/>
                <a:cs typeface="Times New Roman" panose="02020603050405020304" pitchFamily="18" charset="0"/>
              </a:rPr>
              <a:t>1</a:t>
            </a:r>
            <a:r>
              <a:rPr lang="en-GB" sz="3700" dirty="0">
                <a:latin typeface="Times New Roman" panose="02020603050405020304" pitchFamily="18" charset="0"/>
                <a:cs typeface="Times New Roman" panose="02020603050405020304" pitchFamily="18" charset="0"/>
              </a:rPr>
              <a:t>(1). </a:t>
            </a:r>
            <a:r>
              <a:rPr lang="en-GB" sz="3700" dirty="0" err="1">
                <a:latin typeface="Times New Roman" panose="02020603050405020304" pitchFamily="18" charset="0"/>
                <a:cs typeface="Times New Roman" panose="02020603050405020304" pitchFamily="18" charset="0"/>
              </a:rPr>
              <a:t>doi</a:t>
            </a:r>
            <a:r>
              <a:rPr lang="en-GB" sz="3700" dirty="0">
                <a:latin typeface="Times New Roman" panose="02020603050405020304" pitchFamily="18" charset="0"/>
                <a:cs typeface="Times New Roman" panose="02020603050405020304" pitchFamily="18" charset="0"/>
              </a:rPr>
              <a:t>: DOI: 10.13189/aeb.2013.010101</a:t>
            </a:r>
            <a:endParaRPr lang="en-US" sz="3700" dirty="0">
              <a:latin typeface="Times New Roman" panose="02020603050405020304" pitchFamily="18" charset="0"/>
              <a:cs typeface="Times New Roman" panose="02020603050405020304" pitchFamily="18" charset="0"/>
            </a:endParaRPr>
          </a:p>
          <a:p>
            <a:pPr marL="114300" indent="-571500"/>
            <a:r>
              <a:rPr lang="en-US" sz="3700" dirty="0">
                <a:latin typeface="Times New Roman" panose="02020603050405020304" pitchFamily="18" charset="0"/>
                <a:cs typeface="Times New Roman" panose="02020603050405020304" pitchFamily="18" charset="0"/>
              </a:rPr>
              <a:t>Lauterborn, R. (1990) ‘New marketing litany: 4Ps passé; 4Cs take over’, </a:t>
            </a:r>
            <a:r>
              <a:rPr lang="en-US" sz="3700" i="1" dirty="0">
                <a:latin typeface="Times New Roman" panose="02020603050405020304" pitchFamily="18" charset="0"/>
                <a:cs typeface="Times New Roman" panose="02020603050405020304" pitchFamily="18" charset="0"/>
              </a:rPr>
              <a:t>Advertising Age</a:t>
            </a:r>
            <a:r>
              <a:rPr lang="en-US" sz="3700" dirty="0">
                <a:latin typeface="Times New Roman" panose="02020603050405020304" pitchFamily="18" charset="0"/>
                <a:cs typeface="Times New Roman" panose="02020603050405020304" pitchFamily="18" charset="0"/>
              </a:rPr>
              <a:t>.</a:t>
            </a:r>
            <a:endParaRPr lang="en-GB" sz="3700" dirty="0">
              <a:latin typeface="Times New Roman" panose="02020603050405020304" pitchFamily="18" charset="0"/>
              <a:cs typeface="Times New Roman" panose="02020603050405020304" pitchFamily="18" charset="0"/>
            </a:endParaRPr>
          </a:p>
          <a:p>
            <a:pPr marL="114300" indent="-571500"/>
            <a:r>
              <a:rPr lang="en-US" sz="3700" dirty="0" err="1">
                <a:latin typeface="Times New Roman" panose="02020603050405020304" pitchFamily="18" charset="0"/>
                <a:cs typeface="Times New Roman" panose="02020603050405020304" pitchFamily="18" charset="0"/>
              </a:rPr>
              <a:t>MacFadyen</a:t>
            </a:r>
            <a:r>
              <a:rPr lang="en-US" sz="3700" dirty="0">
                <a:latin typeface="Times New Roman" panose="02020603050405020304" pitchFamily="18" charset="0"/>
                <a:cs typeface="Times New Roman" panose="02020603050405020304" pitchFamily="18" charset="0"/>
              </a:rPr>
              <a:t>, L., Stead, M., &amp; Hastings, G. (1999</a:t>
            </a:r>
            <a:r>
              <a:rPr lang="en-US" sz="3700" i="1" dirty="0">
                <a:latin typeface="Times New Roman" panose="02020603050405020304" pitchFamily="18" charset="0"/>
                <a:cs typeface="Times New Roman" panose="02020603050405020304" pitchFamily="18" charset="0"/>
              </a:rPr>
              <a:t>). A Synopsis of Social Marketing</a:t>
            </a:r>
            <a:r>
              <a:rPr lang="en-US" sz="3700" dirty="0">
                <a:latin typeface="Times New Roman" panose="02020603050405020304" pitchFamily="18" charset="0"/>
                <a:cs typeface="Times New Roman" panose="02020603050405020304" pitchFamily="18" charset="0"/>
              </a:rPr>
              <a:t>. Retrieved from </a:t>
            </a:r>
            <a:r>
              <a:rPr lang="en-US" sz="3700" dirty="0">
                <a:latin typeface="Times New Roman" panose="02020603050405020304" pitchFamily="18" charset="0"/>
                <a:cs typeface="Times New Roman" panose="02020603050405020304" pitchFamily="18" charset="0"/>
                <a:hlinkClick r:id="rId4"/>
              </a:rPr>
              <a:t>http://</a:t>
            </a:r>
            <a:r>
              <a:rPr lang="en-US" sz="3700" dirty="0" smtClean="0">
                <a:latin typeface="Times New Roman" panose="02020603050405020304" pitchFamily="18" charset="0"/>
                <a:cs typeface="Times New Roman" panose="02020603050405020304" pitchFamily="18" charset="0"/>
                <a:hlinkClick r:id="rId4"/>
              </a:rPr>
              <a:t>www.qihub.scot.nhs.uk/media/162221/social_marketing_synopsis.pdf</a:t>
            </a:r>
            <a:endParaRPr lang="en-US" sz="3700" dirty="0" smtClean="0">
              <a:latin typeface="Times New Roman" panose="02020603050405020304" pitchFamily="18" charset="0"/>
              <a:cs typeface="Times New Roman" panose="02020603050405020304" pitchFamily="18" charset="0"/>
            </a:endParaRPr>
          </a:p>
          <a:p>
            <a:pPr marL="114300" indent="-571500"/>
            <a:r>
              <a:rPr lang="en-US" sz="3700" dirty="0">
                <a:latin typeface="Times New Roman" panose="02020603050405020304" pitchFamily="18" charset="0"/>
                <a:cs typeface="Times New Roman" panose="02020603050405020304" pitchFamily="18" charset="0"/>
              </a:rPr>
              <a:t>Maslow, A. H. (1962). </a:t>
            </a:r>
            <a:r>
              <a:rPr lang="en-US" sz="3700" i="1" dirty="0">
                <a:latin typeface="Times New Roman" panose="02020603050405020304" pitchFamily="18" charset="0"/>
                <a:cs typeface="Times New Roman" panose="02020603050405020304" pitchFamily="18" charset="0"/>
              </a:rPr>
              <a:t>Towards a Psychology of Being. </a:t>
            </a:r>
            <a:r>
              <a:rPr lang="en-US" sz="3700" dirty="0">
                <a:latin typeface="Times New Roman" panose="02020603050405020304" pitchFamily="18" charset="0"/>
                <a:cs typeface="Times New Roman" panose="02020603050405020304" pitchFamily="18" charset="0"/>
              </a:rPr>
              <a:t>Princeton: D. Van </a:t>
            </a:r>
            <a:r>
              <a:rPr lang="en-US" sz="3700" dirty="0" err="1">
                <a:latin typeface="Times New Roman" panose="02020603050405020304" pitchFamily="18" charset="0"/>
                <a:cs typeface="Times New Roman" panose="02020603050405020304" pitchFamily="18" charset="0"/>
              </a:rPr>
              <a:t>Nostrand</a:t>
            </a:r>
            <a:r>
              <a:rPr lang="en-US" sz="3700" dirty="0">
                <a:latin typeface="Times New Roman" panose="02020603050405020304" pitchFamily="18" charset="0"/>
                <a:cs typeface="Times New Roman" panose="02020603050405020304" pitchFamily="18" charset="0"/>
              </a:rPr>
              <a:t> </a:t>
            </a:r>
            <a:r>
              <a:rPr lang="en-US" sz="3700" dirty="0" smtClean="0">
                <a:latin typeface="Times New Roman" panose="02020603050405020304" pitchFamily="18" charset="0"/>
                <a:cs typeface="Times New Roman" panose="02020603050405020304" pitchFamily="18" charset="0"/>
              </a:rPr>
              <a:t>Company</a:t>
            </a:r>
            <a:endParaRPr lang="en-US" sz="3700" dirty="0">
              <a:latin typeface="Times New Roman" panose="02020603050405020304" pitchFamily="18" charset="0"/>
              <a:cs typeface="Times New Roman" panose="02020603050405020304" pitchFamily="18" charset="0"/>
            </a:endParaRPr>
          </a:p>
          <a:p>
            <a:pPr marL="114300" indent="-571500"/>
            <a:r>
              <a:rPr lang="en-US" sz="3700" dirty="0">
                <a:latin typeface="Times New Roman" panose="02020603050405020304" pitchFamily="18" charset="0"/>
                <a:cs typeface="Times New Roman" panose="02020603050405020304" pitchFamily="18" charset="0"/>
              </a:rPr>
              <a:t>McCarthy, E.J. (1964), </a:t>
            </a:r>
            <a:r>
              <a:rPr lang="en-US" sz="3700" i="1" dirty="0">
                <a:latin typeface="Times New Roman" panose="02020603050405020304" pitchFamily="18" charset="0"/>
                <a:cs typeface="Times New Roman" panose="02020603050405020304" pitchFamily="18" charset="0"/>
              </a:rPr>
              <a:t>Basic Marketing, a Managerial Approach</a:t>
            </a:r>
            <a:r>
              <a:rPr lang="en-US" sz="3700" dirty="0">
                <a:latin typeface="Times New Roman" panose="02020603050405020304" pitchFamily="18" charset="0"/>
                <a:cs typeface="Times New Roman" panose="02020603050405020304" pitchFamily="18" charset="0"/>
              </a:rPr>
              <a:t>, Homewood, III: Richard D. Irwin, Inc.</a:t>
            </a:r>
          </a:p>
          <a:p>
            <a:pPr marL="114300" indent="-571500"/>
            <a:r>
              <a:rPr lang="en-US" sz="3700" dirty="0">
                <a:latin typeface="Times New Roman" panose="02020603050405020304" pitchFamily="18" charset="0"/>
                <a:cs typeface="Times New Roman" panose="02020603050405020304" pitchFamily="18" charset="0"/>
              </a:rPr>
              <a:t>McLuhan, M. (1964). The Medium is the Message. Understanding Media: The Extensions Of Man. Retrieved from http://web.mit.edu/allanmc/www/mcluhan.mediummessage.pdf</a:t>
            </a:r>
            <a:endParaRPr lang="en-GB" sz="3700" dirty="0">
              <a:latin typeface="Times New Roman" panose="02020603050405020304" pitchFamily="18" charset="0"/>
              <a:cs typeface="Times New Roman" panose="02020603050405020304" pitchFamily="18" charset="0"/>
            </a:endParaRPr>
          </a:p>
          <a:p>
            <a:pPr marL="114300" indent="-571500"/>
            <a:r>
              <a:rPr lang="en-GB" sz="3700" dirty="0" err="1">
                <a:latin typeface="Times New Roman" panose="02020603050405020304" pitchFamily="18" charset="0"/>
                <a:cs typeface="Times New Roman" panose="02020603050405020304" pitchFamily="18" charset="0"/>
              </a:rPr>
              <a:t>Newholm</a:t>
            </a:r>
            <a:r>
              <a:rPr lang="en-GB" sz="3700" dirty="0">
                <a:latin typeface="Times New Roman" panose="02020603050405020304" pitchFamily="18" charset="0"/>
                <a:cs typeface="Times New Roman" panose="02020603050405020304" pitchFamily="18" charset="0"/>
              </a:rPr>
              <a:t>, T., &amp; Shaw, D. (2007). ‘Studying the ethical consumer: a review of research’. </a:t>
            </a:r>
            <a:r>
              <a:rPr lang="en-GB" sz="3700" i="1" dirty="0">
                <a:latin typeface="Times New Roman" panose="02020603050405020304" pitchFamily="18" charset="0"/>
                <a:cs typeface="Times New Roman" panose="02020603050405020304" pitchFamily="18" charset="0"/>
              </a:rPr>
              <a:t>Journal of Consumer Behaviour</a:t>
            </a:r>
            <a:r>
              <a:rPr lang="en-GB" sz="3700" dirty="0">
                <a:latin typeface="Times New Roman" panose="02020603050405020304" pitchFamily="18" charset="0"/>
                <a:cs typeface="Times New Roman" panose="02020603050405020304" pitchFamily="18" charset="0"/>
              </a:rPr>
              <a:t>, 6(5), 253-270. </a:t>
            </a:r>
            <a:r>
              <a:rPr lang="en-GB" sz="3700" dirty="0" err="1">
                <a:latin typeface="Times New Roman" panose="02020603050405020304" pitchFamily="18" charset="0"/>
                <a:cs typeface="Times New Roman" panose="02020603050405020304" pitchFamily="18" charset="0"/>
              </a:rPr>
              <a:t>doi</a:t>
            </a:r>
            <a:r>
              <a:rPr lang="en-GB" sz="3700" dirty="0">
                <a:latin typeface="Times New Roman" panose="02020603050405020304" pitchFamily="18" charset="0"/>
                <a:cs typeface="Times New Roman" panose="02020603050405020304" pitchFamily="18" charset="0"/>
              </a:rPr>
              <a:t>: 10.1002/cb.225</a:t>
            </a:r>
          </a:p>
          <a:p>
            <a:pPr marL="114300" indent="-571500"/>
            <a:r>
              <a:rPr lang="en-GB" sz="3700" dirty="0">
                <a:latin typeface="Times New Roman" panose="02020603050405020304" pitchFamily="18" charset="0"/>
                <a:cs typeface="Times New Roman" panose="02020603050405020304" pitchFamily="18" charset="0"/>
              </a:rPr>
              <a:t>NHS. (2019). Public Health Wales | Annual Report. Retrieved from http://www.wales.nhs.uk/sitesplus/888/page/67795</a:t>
            </a:r>
          </a:p>
          <a:p>
            <a:pPr marL="114300" indent="-571500"/>
            <a:r>
              <a:rPr lang="en-GB" sz="3700" dirty="0">
                <a:latin typeface="Times New Roman" panose="02020603050405020304" pitchFamily="18" charset="0"/>
                <a:cs typeface="Times New Roman" panose="02020603050405020304" pitchFamily="18" charset="0"/>
              </a:rPr>
              <a:t>Office for National Statistics. (2016). </a:t>
            </a:r>
            <a:r>
              <a:rPr lang="en-GB" sz="3700" i="1" dirty="0">
                <a:latin typeface="Times New Roman" panose="02020603050405020304" pitchFamily="18" charset="0"/>
                <a:cs typeface="Times New Roman" panose="02020603050405020304" pitchFamily="18" charset="0"/>
              </a:rPr>
              <a:t>Births by parents’ characteristics in England and Wales: 2015</a:t>
            </a:r>
            <a:r>
              <a:rPr lang="en-GB" sz="3700" dirty="0">
                <a:latin typeface="Times New Roman" panose="02020603050405020304" pitchFamily="18" charset="0"/>
                <a:cs typeface="Times New Roman" panose="02020603050405020304" pitchFamily="18" charset="0"/>
              </a:rPr>
              <a:t>. Nicola Haines.</a:t>
            </a:r>
          </a:p>
          <a:p>
            <a:pPr marL="114300" indent="-571500"/>
            <a:r>
              <a:rPr lang="en-GB" sz="3700" dirty="0">
                <a:latin typeface="Times New Roman" panose="02020603050405020304" pitchFamily="18" charset="0"/>
                <a:cs typeface="Times New Roman" panose="02020603050405020304" pitchFamily="18" charset="0"/>
              </a:rPr>
              <a:t>Parliament UK. (2019). </a:t>
            </a:r>
            <a:r>
              <a:rPr lang="en-GB" sz="3700" i="1" dirty="0">
                <a:latin typeface="Times New Roman" panose="02020603050405020304" pitchFamily="18" charset="0"/>
                <a:cs typeface="Times New Roman" panose="02020603050405020304" pitchFamily="18" charset="0"/>
              </a:rPr>
              <a:t>Higher education student numbers</a:t>
            </a:r>
            <a:r>
              <a:rPr lang="en-GB" sz="3700" dirty="0">
                <a:latin typeface="Times New Roman" panose="02020603050405020304" pitchFamily="18" charset="0"/>
                <a:cs typeface="Times New Roman" panose="02020603050405020304" pitchFamily="18" charset="0"/>
              </a:rPr>
              <a:t>. Parliament UK.</a:t>
            </a:r>
          </a:p>
          <a:p>
            <a:pPr marL="114300" indent="-571500"/>
            <a:r>
              <a:rPr lang="en-GB" sz="3700" dirty="0">
                <a:latin typeface="Times New Roman" panose="02020603050405020304" pitchFamily="18" charset="0"/>
                <a:cs typeface="Times New Roman" panose="02020603050405020304" pitchFamily="18" charset="0"/>
              </a:rPr>
              <a:t>Parliament UK. (2018). </a:t>
            </a:r>
            <a:r>
              <a:rPr lang="en-GB" sz="3700" i="1" dirty="0">
                <a:latin typeface="Times New Roman" panose="02020603050405020304" pitchFamily="18" charset="0"/>
                <a:cs typeface="Times New Roman" panose="02020603050405020304" pitchFamily="18" charset="0"/>
              </a:rPr>
              <a:t>Obesity Statistics</a:t>
            </a:r>
            <a:r>
              <a:rPr lang="en-GB" sz="3700" dirty="0">
                <a:latin typeface="Times New Roman" panose="02020603050405020304" pitchFamily="18" charset="0"/>
                <a:cs typeface="Times New Roman" panose="02020603050405020304" pitchFamily="18" charset="0"/>
              </a:rPr>
              <a:t>. House of Commons.</a:t>
            </a:r>
          </a:p>
          <a:p>
            <a:pPr marL="114300" indent="-571500"/>
            <a:r>
              <a:rPr lang="en-GB" sz="3700" dirty="0">
                <a:latin typeface="Times New Roman" panose="02020603050405020304" pitchFamily="18" charset="0"/>
                <a:cs typeface="Times New Roman" panose="02020603050405020304" pitchFamily="18" charset="0"/>
              </a:rPr>
              <a:t>Pokémon GO. (2019). ‘Pokémon GO’ | Pokemon.com. Retrieved from https://www.pokemon.com/uk/app/pokemon-go/</a:t>
            </a:r>
          </a:p>
          <a:p>
            <a:pPr marL="114300" indent="-571500"/>
            <a:r>
              <a:rPr lang="en-GB" sz="3700" dirty="0">
                <a:latin typeface="Times New Roman" panose="02020603050405020304" pitchFamily="18" charset="0"/>
                <a:cs typeface="Times New Roman" panose="02020603050405020304" pitchFamily="18" charset="0"/>
              </a:rPr>
              <a:t>RCAHMW. (2019). RCAHMW | About Us. Retrieved from https://rcahmw.gov.uk/about-us/</a:t>
            </a:r>
          </a:p>
          <a:p>
            <a:pPr marL="114300" indent="-571500"/>
            <a:r>
              <a:rPr lang="en-GB" sz="3700" dirty="0">
                <a:latin typeface="Times New Roman" panose="02020603050405020304" pitchFamily="18" charset="0"/>
                <a:cs typeface="Times New Roman" panose="02020603050405020304" pitchFamily="18" charset="0"/>
              </a:rPr>
              <a:t>Tanner, S. (2019). RCAHMW [Personal Communication]. Aberystwyth.</a:t>
            </a:r>
          </a:p>
          <a:p>
            <a:pPr marL="114300" indent="-571500"/>
            <a:r>
              <a:rPr lang="en-US" sz="3700" dirty="0">
                <a:latin typeface="Times New Roman" panose="02020603050405020304" pitchFamily="18" charset="0"/>
                <a:cs typeface="Times New Roman" panose="02020603050405020304" pitchFamily="18" charset="0"/>
              </a:rPr>
              <a:t>Thackeray, R., </a:t>
            </a:r>
            <a:r>
              <a:rPr lang="en-US" sz="3700" dirty="0" err="1">
                <a:latin typeface="Times New Roman" panose="02020603050405020304" pitchFamily="18" charset="0"/>
                <a:cs typeface="Times New Roman" panose="02020603050405020304" pitchFamily="18" charset="0"/>
              </a:rPr>
              <a:t>Neiger</a:t>
            </a:r>
            <a:r>
              <a:rPr lang="en-US" sz="3700" dirty="0">
                <a:latin typeface="Times New Roman" panose="02020603050405020304" pitchFamily="18" charset="0"/>
                <a:cs typeface="Times New Roman" panose="02020603050405020304" pitchFamily="18" charset="0"/>
              </a:rPr>
              <a:t>, B., Hanson, C., &amp; McKenzie, J. (2008). ‘Enhancing Promotional Strategies Within Social Marketing Programs: Use of Web 2.0 Social Media’. </a:t>
            </a:r>
            <a:r>
              <a:rPr lang="en-US" sz="3700" i="1" dirty="0">
                <a:latin typeface="Times New Roman" panose="02020603050405020304" pitchFamily="18" charset="0"/>
                <a:cs typeface="Times New Roman" panose="02020603050405020304" pitchFamily="18" charset="0"/>
              </a:rPr>
              <a:t>Health Promotion Practice</a:t>
            </a:r>
            <a:r>
              <a:rPr lang="en-US" sz="3700" dirty="0">
                <a:latin typeface="Times New Roman" panose="02020603050405020304" pitchFamily="18" charset="0"/>
                <a:cs typeface="Times New Roman" panose="02020603050405020304" pitchFamily="18" charset="0"/>
              </a:rPr>
              <a:t>, 9(4), 338-343. </a:t>
            </a:r>
            <a:r>
              <a:rPr lang="en-US" sz="3700" dirty="0" err="1">
                <a:latin typeface="Times New Roman" panose="02020603050405020304" pitchFamily="18" charset="0"/>
                <a:cs typeface="Times New Roman" panose="02020603050405020304" pitchFamily="18" charset="0"/>
              </a:rPr>
              <a:t>doi</a:t>
            </a:r>
            <a:r>
              <a:rPr lang="en-US" sz="3700" dirty="0">
                <a:latin typeface="Times New Roman" panose="02020603050405020304" pitchFamily="18" charset="0"/>
                <a:cs typeface="Times New Roman" panose="02020603050405020304" pitchFamily="18" charset="0"/>
              </a:rPr>
              <a:t>: 10.1177/1524839908325335</a:t>
            </a:r>
            <a:endParaRPr lang="en-GB" sz="3700" dirty="0">
              <a:latin typeface="Times New Roman" panose="02020603050405020304" pitchFamily="18" charset="0"/>
              <a:cs typeface="Times New Roman" panose="02020603050405020304" pitchFamily="18" charset="0"/>
            </a:endParaRPr>
          </a:p>
          <a:p>
            <a:pPr marL="114300" indent="-571500"/>
            <a:r>
              <a:rPr lang="en-GB" sz="3700" dirty="0">
                <a:latin typeface="Times New Roman" panose="02020603050405020304" pitchFamily="18" charset="0"/>
                <a:cs typeface="Times New Roman" panose="02020603050405020304" pitchFamily="18" charset="0"/>
              </a:rPr>
              <a:t>Thompson, D., Hamilton, R., &amp; Rust, R. (2005). ‘Feature Fatigue: When Product Capabilities Become Too Much of a Good Thing’. </a:t>
            </a:r>
            <a:r>
              <a:rPr lang="en-GB" sz="3700" i="1" dirty="0">
                <a:latin typeface="Times New Roman" panose="02020603050405020304" pitchFamily="18" charset="0"/>
                <a:cs typeface="Times New Roman" panose="02020603050405020304" pitchFamily="18" charset="0"/>
              </a:rPr>
              <a:t>Journal of Marketing Research, 42</a:t>
            </a:r>
            <a:r>
              <a:rPr lang="en-GB" sz="3700" dirty="0">
                <a:latin typeface="Times New Roman" panose="02020603050405020304" pitchFamily="18" charset="0"/>
                <a:cs typeface="Times New Roman" panose="02020603050405020304" pitchFamily="18" charset="0"/>
              </a:rPr>
              <a:t>(4), 431-442. </a:t>
            </a:r>
            <a:r>
              <a:rPr lang="en-GB" sz="3700" dirty="0" err="1">
                <a:latin typeface="Times New Roman" panose="02020603050405020304" pitchFamily="18" charset="0"/>
                <a:cs typeface="Times New Roman" panose="02020603050405020304" pitchFamily="18" charset="0"/>
              </a:rPr>
              <a:t>doi</a:t>
            </a:r>
            <a:r>
              <a:rPr lang="en-GB" sz="3700" dirty="0">
                <a:latin typeface="Times New Roman" panose="02020603050405020304" pitchFamily="18" charset="0"/>
                <a:cs typeface="Times New Roman" panose="02020603050405020304" pitchFamily="18" charset="0"/>
              </a:rPr>
              <a:t>: 10.1509/jmkr.2005.42.4.431</a:t>
            </a:r>
          </a:p>
          <a:p>
            <a:pPr marL="114300" indent="-571500"/>
            <a:r>
              <a:rPr lang="en-US" sz="3700" dirty="0" err="1">
                <a:latin typeface="Times New Roman" panose="02020603050405020304" pitchFamily="18" charset="0"/>
                <a:cs typeface="Times New Roman" panose="02020603050405020304" pitchFamily="18" charset="0"/>
              </a:rPr>
              <a:t>Tuten</a:t>
            </a:r>
            <a:r>
              <a:rPr lang="en-US" sz="3700" dirty="0">
                <a:latin typeface="Times New Roman" panose="02020603050405020304" pitchFamily="18" charset="0"/>
                <a:cs typeface="Times New Roman" panose="02020603050405020304" pitchFamily="18" charset="0"/>
              </a:rPr>
              <a:t>, T., &amp; Solomon, M. (2018).</a:t>
            </a:r>
            <a:r>
              <a:rPr lang="en-US" sz="3700" i="1" dirty="0">
                <a:latin typeface="Times New Roman" panose="02020603050405020304" pitchFamily="18" charset="0"/>
                <a:cs typeface="Times New Roman" panose="02020603050405020304" pitchFamily="18" charset="0"/>
              </a:rPr>
              <a:t> Social media marketing</a:t>
            </a:r>
            <a:r>
              <a:rPr lang="en-US" sz="3700" dirty="0">
                <a:latin typeface="Times New Roman" panose="02020603050405020304" pitchFamily="18" charset="0"/>
                <a:cs typeface="Times New Roman" panose="02020603050405020304" pitchFamily="18" charset="0"/>
              </a:rPr>
              <a:t> (1st ed., p. 5,6). California: SAGE.</a:t>
            </a:r>
            <a:endParaRPr lang="en-GB" sz="3700" dirty="0">
              <a:latin typeface="Times New Roman" panose="02020603050405020304" pitchFamily="18"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27264105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2824D-051E-4604-8039-89056BC68D8F}"/>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Thank you for your time</a:t>
            </a:r>
          </a:p>
        </p:txBody>
      </p:sp>
      <p:sp>
        <p:nvSpPr>
          <p:cNvPr id="3" name="Content Placeholder 2">
            <a:extLst>
              <a:ext uri="{FF2B5EF4-FFF2-40B4-BE49-F238E27FC236}">
                <a16:creationId xmlns:a16="http://schemas.microsoft.com/office/drawing/2014/main" id="{C09B66CE-DCE1-4F98-8D05-6A3F25BC14C8}"/>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dirty="0"/>
              <a:t>Please ask questions now if need be.</a:t>
            </a:r>
          </a:p>
        </p:txBody>
      </p:sp>
    </p:spTree>
    <p:extLst>
      <p:ext uri="{BB962C8B-B14F-4D97-AF65-F5344CB8AC3E}">
        <p14:creationId xmlns:p14="http://schemas.microsoft.com/office/powerpoint/2010/main" val="23744619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1266</TotalTime>
  <Words>4383</Words>
  <Application>Microsoft Office PowerPoint</Application>
  <PresentationFormat>Widescreen</PresentationFormat>
  <Paragraphs>307</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Franklin Gothic Book</vt:lpstr>
      <vt:lpstr>Times New Roman</vt:lpstr>
      <vt:lpstr>Wingdings</vt:lpstr>
      <vt:lpstr>Crop</vt:lpstr>
      <vt:lpstr>Social and ethical marketing (BMSP5003)</vt:lpstr>
      <vt:lpstr>INTRODUCTION</vt:lpstr>
      <vt:lpstr>SWOT ANALYSIS</vt:lpstr>
      <vt:lpstr>Schedule of The Presentation</vt:lpstr>
      <vt:lpstr>EXISTING STAKEHOLDER SEGMENTATION, TARGETING AND POSITIONING</vt:lpstr>
      <vt:lpstr>STAKEHOLD SEGMENTATION, TARGETING AND POSITIONING: RECOMMENDATIONS</vt:lpstr>
      <vt:lpstr>PRE-EXISTING ‘PRODUCT’</vt:lpstr>
      <vt:lpstr>CUSTOMER NEEDS: WHAT CAN BE CHANGED?</vt:lpstr>
      <vt:lpstr>PowerPoint Presentation</vt:lpstr>
      <vt:lpstr>What social issues does it help solve?</vt:lpstr>
      <vt:lpstr>Existing Place</vt:lpstr>
      <vt:lpstr>Convenience</vt:lpstr>
      <vt:lpstr>Customer Convenience: Additional Recommendations</vt:lpstr>
      <vt:lpstr>Existing Promotion methods</vt:lpstr>
      <vt:lpstr>Customer Communication: Recommendations</vt:lpstr>
      <vt:lpstr>Additional Recommendation</vt:lpstr>
      <vt:lpstr>References</vt:lpstr>
      <vt:lpstr>Thank you for your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 (BMSP5003)</dc:title>
  <dc:creator>Jordan Coller (1706820)</dc:creator>
  <cp:lastModifiedBy>Jordan Coller (1706820)</cp:lastModifiedBy>
  <cp:revision>126</cp:revision>
  <dcterms:created xsi:type="dcterms:W3CDTF">2019-05-14T12:21:29Z</dcterms:created>
  <dcterms:modified xsi:type="dcterms:W3CDTF">2019-05-15T10:42:34Z</dcterms:modified>
</cp:coreProperties>
</file>