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4" r:id="rId2"/>
    <p:sldMasterId id="2147483670" r:id="rId3"/>
    <p:sldMasterId id="2147483678" r:id="rId4"/>
    <p:sldMasterId id="2147483681" r:id="rId5"/>
    <p:sldMasterId id="2147483685" r:id="rId6"/>
    <p:sldMasterId id="2147483690" r:id="rId7"/>
  </p:sldMasterIdLst>
  <p:notesMasterIdLst>
    <p:notesMasterId r:id="rId48"/>
  </p:notesMasterIdLst>
  <p:sldIdLst>
    <p:sldId id="270" r:id="rId8"/>
    <p:sldId id="269" r:id="rId9"/>
    <p:sldId id="258" r:id="rId10"/>
    <p:sldId id="308" r:id="rId11"/>
    <p:sldId id="259" r:id="rId12"/>
    <p:sldId id="285" r:id="rId13"/>
    <p:sldId id="300" r:id="rId14"/>
    <p:sldId id="320" r:id="rId15"/>
    <p:sldId id="274" r:id="rId16"/>
    <p:sldId id="273" r:id="rId17"/>
    <p:sldId id="310" r:id="rId18"/>
    <p:sldId id="311" r:id="rId19"/>
    <p:sldId id="261" r:id="rId20"/>
    <p:sldId id="262" r:id="rId21"/>
    <p:sldId id="263" r:id="rId22"/>
    <p:sldId id="309" r:id="rId23"/>
    <p:sldId id="264" r:id="rId24"/>
    <p:sldId id="312" r:id="rId25"/>
    <p:sldId id="301" r:id="rId26"/>
    <p:sldId id="303" r:id="rId27"/>
    <p:sldId id="321" r:id="rId28"/>
    <p:sldId id="323" r:id="rId29"/>
    <p:sldId id="322" r:id="rId30"/>
    <p:sldId id="304" r:id="rId31"/>
    <p:sldId id="324" r:id="rId32"/>
    <p:sldId id="305" r:id="rId33"/>
    <p:sldId id="306" r:id="rId34"/>
    <p:sldId id="307" r:id="rId35"/>
    <p:sldId id="313" r:id="rId36"/>
    <p:sldId id="325" r:id="rId37"/>
    <p:sldId id="326" r:id="rId38"/>
    <p:sldId id="296" r:id="rId39"/>
    <p:sldId id="291" r:id="rId40"/>
    <p:sldId id="297" r:id="rId41"/>
    <p:sldId id="298" r:id="rId42"/>
    <p:sldId id="299" r:id="rId43"/>
    <p:sldId id="267" r:id="rId44"/>
    <p:sldId id="290" r:id="rId45"/>
    <p:sldId id="292" r:id="rId46"/>
    <p:sldId id="271"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98" d="100"/>
          <a:sy n="98" d="100"/>
        </p:scale>
        <p:origin x="1002"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notesMaster" Target="notesMasters/notesMaster1.xml"/><Relationship Id="rId8" Type="http://schemas.openxmlformats.org/officeDocument/2006/relationships/slide" Target="slides/slide1.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iagrams/_rels/data1.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ata5.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38.sv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38.sv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4BF791-CA71-4D9D-A36F-F06CA84F7BAD}" type="doc">
      <dgm:prSet loTypeId="urn:microsoft.com/office/officeart/2018/2/layout/IconVerticalSolidList#1" loCatId="icon" qsTypeId="urn:microsoft.com/office/officeart/2005/8/quickstyle/simple1" qsCatId="simple" csTypeId="urn:microsoft.com/office/officeart/2005/8/colors/accent2_2" csCatId="accent2" phldr="1"/>
      <dgm:spPr/>
      <dgm:t>
        <a:bodyPr/>
        <a:lstStyle/>
        <a:p>
          <a:endParaRPr lang="en-US"/>
        </a:p>
      </dgm:t>
    </dgm:pt>
    <dgm:pt modelId="{44CB6738-08C6-4C4D-840D-06C258A52AE0}">
      <dgm:prSet/>
      <dgm:spPr/>
      <dgm:t>
        <a:bodyPr/>
        <a:lstStyle/>
        <a:p>
          <a:r>
            <a:rPr lang="en-GB" dirty="0"/>
            <a:t>• Explore key definitions: health inequalities and social determinants of health (SDH)</a:t>
          </a:r>
        </a:p>
        <a:p>
          <a:endParaRPr lang="en-US" dirty="0"/>
        </a:p>
      </dgm:t>
    </dgm:pt>
    <dgm:pt modelId="{11EBD184-F99C-41AF-86F5-F15C8D7F65E2}" type="parTrans" cxnId="{3B9D1BE2-ED02-4705-97AF-BD48CBB54588}">
      <dgm:prSet/>
      <dgm:spPr/>
      <dgm:t>
        <a:bodyPr/>
        <a:lstStyle/>
        <a:p>
          <a:endParaRPr lang="en-US"/>
        </a:p>
      </dgm:t>
    </dgm:pt>
    <dgm:pt modelId="{7718E915-A27D-489F-8C35-EFB59D1E6593}" type="sibTrans" cxnId="{3B9D1BE2-ED02-4705-97AF-BD48CBB54588}">
      <dgm:prSet/>
      <dgm:spPr/>
      <dgm:t>
        <a:bodyPr/>
        <a:lstStyle/>
        <a:p>
          <a:endParaRPr lang="en-US"/>
        </a:p>
      </dgm:t>
    </dgm:pt>
    <dgm:pt modelId="{B1B35163-1A5F-4D93-AFA3-A3F5B7F55BDC}">
      <dgm:prSet/>
      <dgm:spPr/>
      <dgm:t>
        <a:bodyPr/>
        <a:lstStyle/>
        <a:p>
          <a:r>
            <a:rPr lang="en-GB" dirty="0"/>
            <a:t>• Understand the Dahlgren &amp; Whitehead model</a:t>
          </a:r>
        </a:p>
        <a:p>
          <a:endParaRPr lang="en-US" dirty="0"/>
        </a:p>
      </dgm:t>
    </dgm:pt>
    <dgm:pt modelId="{301E5E84-9D37-4313-9AB6-D825C73C47B2}" type="parTrans" cxnId="{5ED3F040-E6D2-466B-92B3-D50E3C1D4493}">
      <dgm:prSet/>
      <dgm:spPr/>
      <dgm:t>
        <a:bodyPr/>
        <a:lstStyle/>
        <a:p>
          <a:endParaRPr lang="en-US"/>
        </a:p>
      </dgm:t>
    </dgm:pt>
    <dgm:pt modelId="{49FD6631-0452-43E2-866F-FEF1360D13AB}" type="sibTrans" cxnId="{5ED3F040-E6D2-466B-92B3-D50E3C1D4493}">
      <dgm:prSet/>
      <dgm:spPr/>
      <dgm:t>
        <a:bodyPr/>
        <a:lstStyle/>
        <a:p>
          <a:endParaRPr lang="en-US"/>
        </a:p>
      </dgm:t>
    </dgm:pt>
    <dgm:pt modelId="{C0ABBA48-D577-4406-9E77-76EF247D4923}">
      <dgm:prSet/>
      <dgm:spPr/>
      <dgm:t>
        <a:bodyPr/>
        <a:lstStyle/>
        <a:p>
          <a:r>
            <a:rPr lang="en-GB" dirty="0"/>
            <a:t>• Analyse UK health inequalities and key national policies</a:t>
          </a:r>
        </a:p>
        <a:p>
          <a:r>
            <a:rPr lang="en-GB" dirty="0"/>
            <a:t> </a:t>
          </a:r>
          <a:endParaRPr lang="en-US" dirty="0"/>
        </a:p>
      </dgm:t>
    </dgm:pt>
    <dgm:pt modelId="{FC353B90-F6E1-4801-A91E-3C5BD6915E80}" type="parTrans" cxnId="{4EA19554-1F16-4603-A109-C05644AFA486}">
      <dgm:prSet/>
      <dgm:spPr/>
      <dgm:t>
        <a:bodyPr/>
        <a:lstStyle/>
        <a:p>
          <a:endParaRPr lang="en-US"/>
        </a:p>
      </dgm:t>
    </dgm:pt>
    <dgm:pt modelId="{8D6CE027-8E77-410A-8729-A3526EBA8771}" type="sibTrans" cxnId="{4EA19554-1F16-4603-A109-C05644AFA486}">
      <dgm:prSet/>
      <dgm:spPr/>
      <dgm:t>
        <a:bodyPr/>
        <a:lstStyle/>
        <a:p>
          <a:endParaRPr lang="en-US"/>
        </a:p>
      </dgm:t>
    </dgm:pt>
    <dgm:pt modelId="{3DA475AB-8682-45AD-9232-BCCA1F2C1275}">
      <dgm:prSet/>
      <dgm:spPr/>
      <dgm:t>
        <a:bodyPr/>
        <a:lstStyle/>
        <a:p>
          <a:r>
            <a:rPr lang="en-GB" dirty="0"/>
            <a:t>• Relate content to SDG 3: Good Health and Wellbeing</a:t>
          </a:r>
        </a:p>
        <a:p>
          <a:endParaRPr lang="en-US" dirty="0"/>
        </a:p>
      </dgm:t>
    </dgm:pt>
    <dgm:pt modelId="{F2BA0ED3-B336-43DB-B529-05CDA141AD56}" type="parTrans" cxnId="{13BFA374-8CCD-4FE3-A306-990B5BBF4059}">
      <dgm:prSet/>
      <dgm:spPr/>
      <dgm:t>
        <a:bodyPr/>
        <a:lstStyle/>
        <a:p>
          <a:endParaRPr lang="en-US"/>
        </a:p>
      </dgm:t>
    </dgm:pt>
    <dgm:pt modelId="{597C483F-E833-4292-839F-008941756A66}" type="sibTrans" cxnId="{13BFA374-8CCD-4FE3-A306-990B5BBF4059}">
      <dgm:prSet/>
      <dgm:spPr/>
      <dgm:t>
        <a:bodyPr/>
        <a:lstStyle/>
        <a:p>
          <a:endParaRPr lang="en-US"/>
        </a:p>
      </dgm:t>
    </dgm:pt>
    <dgm:pt modelId="{0837E346-D654-4B9F-B790-FD2C7B598058}" type="pres">
      <dgm:prSet presAssocID="{8B4BF791-CA71-4D9D-A36F-F06CA84F7BAD}" presName="root" presStyleCnt="0">
        <dgm:presLayoutVars>
          <dgm:dir/>
          <dgm:resizeHandles val="exact"/>
        </dgm:presLayoutVars>
      </dgm:prSet>
      <dgm:spPr/>
    </dgm:pt>
    <dgm:pt modelId="{4612830B-1DB2-447C-90A2-D5F57DD138FF}" type="pres">
      <dgm:prSet presAssocID="{44CB6738-08C6-4C4D-840D-06C258A52AE0}" presName="compNode" presStyleCnt="0"/>
      <dgm:spPr/>
    </dgm:pt>
    <dgm:pt modelId="{50C07B1B-F79A-488C-A47C-2C85CB6AE33F}" type="pres">
      <dgm:prSet presAssocID="{44CB6738-08C6-4C4D-840D-06C258A52AE0}" presName="bgRect" presStyleLbl="bgShp" presStyleIdx="0" presStyleCnt="4"/>
      <dgm:spPr/>
    </dgm:pt>
    <dgm:pt modelId="{CC0092B3-99F6-4115-8F97-8A2A7269F6C5}" type="pres">
      <dgm:prSet presAssocID="{44CB6738-08C6-4C4D-840D-06C258A52AE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wspaper"/>
        </a:ext>
      </dgm:extLst>
    </dgm:pt>
    <dgm:pt modelId="{B1C9DDFE-9344-4CCC-86C8-FCE1A45EEC8C}" type="pres">
      <dgm:prSet presAssocID="{44CB6738-08C6-4C4D-840D-06C258A52AE0}" presName="spaceRect" presStyleCnt="0"/>
      <dgm:spPr/>
    </dgm:pt>
    <dgm:pt modelId="{627EC861-82B8-443D-B502-D8B124F0C370}" type="pres">
      <dgm:prSet presAssocID="{44CB6738-08C6-4C4D-840D-06C258A52AE0}" presName="parTx" presStyleLbl="revTx" presStyleIdx="0" presStyleCnt="4">
        <dgm:presLayoutVars>
          <dgm:chMax val="0"/>
          <dgm:chPref val="0"/>
        </dgm:presLayoutVars>
      </dgm:prSet>
      <dgm:spPr/>
    </dgm:pt>
    <dgm:pt modelId="{AD834D20-CCFE-4107-B9E7-3F7DC5475310}" type="pres">
      <dgm:prSet presAssocID="{7718E915-A27D-489F-8C35-EFB59D1E6593}" presName="sibTrans" presStyleCnt="0"/>
      <dgm:spPr/>
    </dgm:pt>
    <dgm:pt modelId="{B6218472-95D9-4812-92E6-DCE10729A9C4}" type="pres">
      <dgm:prSet presAssocID="{B1B35163-1A5F-4D93-AFA3-A3F5B7F55BDC}" presName="compNode" presStyleCnt="0"/>
      <dgm:spPr/>
    </dgm:pt>
    <dgm:pt modelId="{3B1719EC-56F8-4A51-8F2B-718EB9D80686}" type="pres">
      <dgm:prSet presAssocID="{B1B35163-1A5F-4D93-AFA3-A3F5B7F55BDC}" presName="bgRect" presStyleLbl="bgShp" presStyleIdx="1" presStyleCnt="4"/>
      <dgm:spPr/>
    </dgm:pt>
    <dgm:pt modelId="{6AB5A614-7921-4802-A735-1916ACA52DCD}" type="pres">
      <dgm:prSet presAssocID="{B1B35163-1A5F-4D93-AFA3-A3F5B7F55BD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1B11C9C-F7FA-4E2B-A3BD-E701E4FA4573}" type="pres">
      <dgm:prSet presAssocID="{B1B35163-1A5F-4D93-AFA3-A3F5B7F55BDC}" presName="spaceRect" presStyleCnt="0"/>
      <dgm:spPr/>
    </dgm:pt>
    <dgm:pt modelId="{9719F76B-B5B9-4059-979F-26A365EEED51}" type="pres">
      <dgm:prSet presAssocID="{B1B35163-1A5F-4D93-AFA3-A3F5B7F55BDC}" presName="parTx" presStyleLbl="revTx" presStyleIdx="1" presStyleCnt="4">
        <dgm:presLayoutVars>
          <dgm:chMax val="0"/>
          <dgm:chPref val="0"/>
        </dgm:presLayoutVars>
      </dgm:prSet>
      <dgm:spPr/>
    </dgm:pt>
    <dgm:pt modelId="{57B10294-4118-462C-90BC-2C7D7B4E7E29}" type="pres">
      <dgm:prSet presAssocID="{49FD6631-0452-43E2-866F-FEF1360D13AB}" presName="sibTrans" presStyleCnt="0"/>
      <dgm:spPr/>
    </dgm:pt>
    <dgm:pt modelId="{F3FD398E-0B91-490C-AFD1-AD3BE6789513}" type="pres">
      <dgm:prSet presAssocID="{C0ABBA48-D577-4406-9E77-76EF247D4923}" presName="compNode" presStyleCnt="0"/>
      <dgm:spPr/>
    </dgm:pt>
    <dgm:pt modelId="{3D4CAB32-24B4-425E-8946-352BAC6D7D56}" type="pres">
      <dgm:prSet presAssocID="{C0ABBA48-D577-4406-9E77-76EF247D4923}" presName="bgRect" presStyleLbl="bgShp" presStyleIdx="2" presStyleCnt="4"/>
      <dgm:spPr/>
    </dgm:pt>
    <dgm:pt modelId="{09850E49-0ECB-4607-9602-D78BDAD5A0FD}" type="pres">
      <dgm:prSet presAssocID="{C0ABBA48-D577-4406-9E77-76EF247D492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2C3D83DE-8184-43BD-91CB-CE4967EFB33B}" type="pres">
      <dgm:prSet presAssocID="{C0ABBA48-D577-4406-9E77-76EF247D4923}" presName="spaceRect" presStyleCnt="0"/>
      <dgm:spPr/>
    </dgm:pt>
    <dgm:pt modelId="{E35DA2BF-EA39-4902-90BE-53A268BF6EDB}" type="pres">
      <dgm:prSet presAssocID="{C0ABBA48-D577-4406-9E77-76EF247D4923}" presName="parTx" presStyleLbl="revTx" presStyleIdx="2" presStyleCnt="4">
        <dgm:presLayoutVars>
          <dgm:chMax val="0"/>
          <dgm:chPref val="0"/>
        </dgm:presLayoutVars>
      </dgm:prSet>
      <dgm:spPr/>
    </dgm:pt>
    <dgm:pt modelId="{85D8A5B0-FB12-4176-8C2E-55DAD8140498}" type="pres">
      <dgm:prSet presAssocID="{8D6CE027-8E77-410A-8729-A3526EBA8771}" presName="sibTrans" presStyleCnt="0"/>
      <dgm:spPr/>
    </dgm:pt>
    <dgm:pt modelId="{45275B5A-FB49-43D5-BD4C-6B0C5BB0ED4E}" type="pres">
      <dgm:prSet presAssocID="{3DA475AB-8682-45AD-9232-BCCA1F2C1275}" presName="compNode" presStyleCnt="0"/>
      <dgm:spPr/>
    </dgm:pt>
    <dgm:pt modelId="{660F6F23-325B-4BF5-ADEC-808DB5AFD0F5}" type="pres">
      <dgm:prSet presAssocID="{3DA475AB-8682-45AD-9232-BCCA1F2C1275}" presName="bgRect" presStyleLbl="bgShp" presStyleIdx="3" presStyleCnt="4"/>
      <dgm:spPr/>
    </dgm:pt>
    <dgm:pt modelId="{DA2DB81B-4D75-4076-8B82-D803E935F664}" type="pres">
      <dgm:prSet presAssocID="{3DA475AB-8682-45AD-9232-BCCA1F2C127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0265C620-1268-4B89-A7D8-2809D889FA2F}" type="pres">
      <dgm:prSet presAssocID="{3DA475AB-8682-45AD-9232-BCCA1F2C1275}" presName="spaceRect" presStyleCnt="0"/>
      <dgm:spPr/>
    </dgm:pt>
    <dgm:pt modelId="{9EA3F9B4-7139-45E0-A597-037A6BE3E5FF}" type="pres">
      <dgm:prSet presAssocID="{3DA475AB-8682-45AD-9232-BCCA1F2C1275}" presName="parTx" presStyleLbl="revTx" presStyleIdx="3" presStyleCnt="4">
        <dgm:presLayoutVars>
          <dgm:chMax val="0"/>
          <dgm:chPref val="0"/>
        </dgm:presLayoutVars>
      </dgm:prSet>
      <dgm:spPr/>
    </dgm:pt>
  </dgm:ptLst>
  <dgm:cxnLst>
    <dgm:cxn modelId="{5ED3F040-E6D2-466B-92B3-D50E3C1D4493}" srcId="{8B4BF791-CA71-4D9D-A36F-F06CA84F7BAD}" destId="{B1B35163-1A5F-4D93-AFA3-A3F5B7F55BDC}" srcOrd="1" destOrd="0" parTransId="{301E5E84-9D37-4313-9AB6-D825C73C47B2}" sibTransId="{49FD6631-0452-43E2-866F-FEF1360D13AB}"/>
    <dgm:cxn modelId="{F8643666-CB2C-4CB4-A2F8-211E8332265D}" type="presOf" srcId="{8B4BF791-CA71-4D9D-A36F-F06CA84F7BAD}" destId="{0837E346-D654-4B9F-B790-FD2C7B598058}" srcOrd="0" destOrd="0" presId="urn:microsoft.com/office/officeart/2018/2/layout/IconVerticalSolidList#1"/>
    <dgm:cxn modelId="{4EA19554-1F16-4603-A109-C05644AFA486}" srcId="{8B4BF791-CA71-4D9D-A36F-F06CA84F7BAD}" destId="{C0ABBA48-D577-4406-9E77-76EF247D4923}" srcOrd="2" destOrd="0" parTransId="{FC353B90-F6E1-4801-A91E-3C5BD6915E80}" sibTransId="{8D6CE027-8E77-410A-8729-A3526EBA8771}"/>
    <dgm:cxn modelId="{13BFA374-8CCD-4FE3-A306-990B5BBF4059}" srcId="{8B4BF791-CA71-4D9D-A36F-F06CA84F7BAD}" destId="{3DA475AB-8682-45AD-9232-BCCA1F2C1275}" srcOrd="3" destOrd="0" parTransId="{F2BA0ED3-B336-43DB-B529-05CDA141AD56}" sibTransId="{597C483F-E833-4292-839F-008941756A66}"/>
    <dgm:cxn modelId="{EC2DCD7C-C2C1-4315-944D-5834F3DBC3A4}" type="presOf" srcId="{B1B35163-1A5F-4D93-AFA3-A3F5B7F55BDC}" destId="{9719F76B-B5B9-4059-979F-26A365EEED51}" srcOrd="0" destOrd="0" presId="urn:microsoft.com/office/officeart/2018/2/layout/IconVerticalSolidList#1"/>
    <dgm:cxn modelId="{0324FEA0-3D9E-40E9-8215-E5C434331AFD}" type="presOf" srcId="{3DA475AB-8682-45AD-9232-BCCA1F2C1275}" destId="{9EA3F9B4-7139-45E0-A597-037A6BE3E5FF}" srcOrd="0" destOrd="0" presId="urn:microsoft.com/office/officeart/2018/2/layout/IconVerticalSolidList#1"/>
    <dgm:cxn modelId="{4BF20FD0-DBBF-4634-B078-D8D4CD7B9832}" type="presOf" srcId="{44CB6738-08C6-4C4D-840D-06C258A52AE0}" destId="{627EC861-82B8-443D-B502-D8B124F0C370}" srcOrd="0" destOrd="0" presId="urn:microsoft.com/office/officeart/2018/2/layout/IconVerticalSolidList#1"/>
    <dgm:cxn modelId="{C49115DB-DC96-4F2B-BE7B-33A861315701}" type="presOf" srcId="{C0ABBA48-D577-4406-9E77-76EF247D4923}" destId="{E35DA2BF-EA39-4902-90BE-53A268BF6EDB}" srcOrd="0" destOrd="0" presId="urn:microsoft.com/office/officeart/2018/2/layout/IconVerticalSolidList#1"/>
    <dgm:cxn modelId="{3B9D1BE2-ED02-4705-97AF-BD48CBB54588}" srcId="{8B4BF791-CA71-4D9D-A36F-F06CA84F7BAD}" destId="{44CB6738-08C6-4C4D-840D-06C258A52AE0}" srcOrd="0" destOrd="0" parTransId="{11EBD184-F99C-41AF-86F5-F15C8D7F65E2}" sibTransId="{7718E915-A27D-489F-8C35-EFB59D1E6593}"/>
    <dgm:cxn modelId="{736D9517-7068-47C9-80E2-24D47D8F99FB}" type="presParOf" srcId="{0837E346-D654-4B9F-B790-FD2C7B598058}" destId="{4612830B-1DB2-447C-90A2-D5F57DD138FF}" srcOrd="0" destOrd="0" presId="urn:microsoft.com/office/officeart/2018/2/layout/IconVerticalSolidList#1"/>
    <dgm:cxn modelId="{4ED71312-2215-4171-992C-46AAE579FDAE}" type="presParOf" srcId="{4612830B-1DB2-447C-90A2-D5F57DD138FF}" destId="{50C07B1B-F79A-488C-A47C-2C85CB6AE33F}" srcOrd="0" destOrd="0" presId="urn:microsoft.com/office/officeart/2018/2/layout/IconVerticalSolidList#1"/>
    <dgm:cxn modelId="{D4753E41-82A4-4BCF-8E12-8A02673A0AA4}" type="presParOf" srcId="{4612830B-1DB2-447C-90A2-D5F57DD138FF}" destId="{CC0092B3-99F6-4115-8F97-8A2A7269F6C5}" srcOrd="1" destOrd="0" presId="urn:microsoft.com/office/officeart/2018/2/layout/IconVerticalSolidList#1"/>
    <dgm:cxn modelId="{FA58E62A-D6F3-44DD-A6A9-C8EB95EB2702}" type="presParOf" srcId="{4612830B-1DB2-447C-90A2-D5F57DD138FF}" destId="{B1C9DDFE-9344-4CCC-86C8-FCE1A45EEC8C}" srcOrd="2" destOrd="0" presId="urn:microsoft.com/office/officeart/2018/2/layout/IconVerticalSolidList#1"/>
    <dgm:cxn modelId="{5A644525-4995-4B50-AB07-ED5F911E9600}" type="presParOf" srcId="{4612830B-1DB2-447C-90A2-D5F57DD138FF}" destId="{627EC861-82B8-443D-B502-D8B124F0C370}" srcOrd="3" destOrd="0" presId="urn:microsoft.com/office/officeart/2018/2/layout/IconVerticalSolidList#1"/>
    <dgm:cxn modelId="{D711C78B-A7D3-4A05-845C-B009267B93FF}" type="presParOf" srcId="{0837E346-D654-4B9F-B790-FD2C7B598058}" destId="{AD834D20-CCFE-4107-B9E7-3F7DC5475310}" srcOrd="1" destOrd="0" presId="urn:microsoft.com/office/officeart/2018/2/layout/IconVerticalSolidList#1"/>
    <dgm:cxn modelId="{B59B477A-7723-4104-BD4D-51B88CEA22BC}" type="presParOf" srcId="{0837E346-D654-4B9F-B790-FD2C7B598058}" destId="{B6218472-95D9-4812-92E6-DCE10729A9C4}" srcOrd="2" destOrd="0" presId="urn:microsoft.com/office/officeart/2018/2/layout/IconVerticalSolidList#1"/>
    <dgm:cxn modelId="{1B44F0DD-6744-48E2-8410-EC52249E763B}" type="presParOf" srcId="{B6218472-95D9-4812-92E6-DCE10729A9C4}" destId="{3B1719EC-56F8-4A51-8F2B-718EB9D80686}" srcOrd="0" destOrd="0" presId="urn:microsoft.com/office/officeart/2018/2/layout/IconVerticalSolidList#1"/>
    <dgm:cxn modelId="{F851BD6D-E74D-461C-B37A-3550431FBC61}" type="presParOf" srcId="{B6218472-95D9-4812-92E6-DCE10729A9C4}" destId="{6AB5A614-7921-4802-A735-1916ACA52DCD}" srcOrd="1" destOrd="0" presId="urn:microsoft.com/office/officeart/2018/2/layout/IconVerticalSolidList#1"/>
    <dgm:cxn modelId="{881CC025-551A-49BE-9FB5-E81DCE32F3CB}" type="presParOf" srcId="{B6218472-95D9-4812-92E6-DCE10729A9C4}" destId="{71B11C9C-F7FA-4E2B-A3BD-E701E4FA4573}" srcOrd="2" destOrd="0" presId="urn:microsoft.com/office/officeart/2018/2/layout/IconVerticalSolidList#1"/>
    <dgm:cxn modelId="{32F58111-45D4-4FA2-AE0F-8D1CFFF262F6}" type="presParOf" srcId="{B6218472-95D9-4812-92E6-DCE10729A9C4}" destId="{9719F76B-B5B9-4059-979F-26A365EEED51}" srcOrd="3" destOrd="0" presId="urn:microsoft.com/office/officeart/2018/2/layout/IconVerticalSolidList#1"/>
    <dgm:cxn modelId="{AF82D4CF-63AC-4553-8D89-3E4799414203}" type="presParOf" srcId="{0837E346-D654-4B9F-B790-FD2C7B598058}" destId="{57B10294-4118-462C-90BC-2C7D7B4E7E29}" srcOrd="3" destOrd="0" presId="urn:microsoft.com/office/officeart/2018/2/layout/IconVerticalSolidList#1"/>
    <dgm:cxn modelId="{DDFC3AB2-CB2C-42D6-9FEB-6F923AD7D9B3}" type="presParOf" srcId="{0837E346-D654-4B9F-B790-FD2C7B598058}" destId="{F3FD398E-0B91-490C-AFD1-AD3BE6789513}" srcOrd="4" destOrd="0" presId="urn:microsoft.com/office/officeart/2018/2/layout/IconVerticalSolidList#1"/>
    <dgm:cxn modelId="{3D2CC6C1-9769-4357-87F5-CC42F9A41001}" type="presParOf" srcId="{F3FD398E-0B91-490C-AFD1-AD3BE6789513}" destId="{3D4CAB32-24B4-425E-8946-352BAC6D7D56}" srcOrd="0" destOrd="0" presId="urn:microsoft.com/office/officeart/2018/2/layout/IconVerticalSolidList#1"/>
    <dgm:cxn modelId="{CC9D84E0-C68D-4A74-922D-7AF715245482}" type="presParOf" srcId="{F3FD398E-0B91-490C-AFD1-AD3BE6789513}" destId="{09850E49-0ECB-4607-9602-D78BDAD5A0FD}" srcOrd="1" destOrd="0" presId="urn:microsoft.com/office/officeart/2018/2/layout/IconVerticalSolidList#1"/>
    <dgm:cxn modelId="{D82FF683-3004-40D4-8C48-7CF866048D18}" type="presParOf" srcId="{F3FD398E-0B91-490C-AFD1-AD3BE6789513}" destId="{2C3D83DE-8184-43BD-91CB-CE4967EFB33B}" srcOrd="2" destOrd="0" presId="urn:microsoft.com/office/officeart/2018/2/layout/IconVerticalSolidList#1"/>
    <dgm:cxn modelId="{C45A66FA-34CB-4385-AD97-0D15F0E2F3F6}" type="presParOf" srcId="{F3FD398E-0B91-490C-AFD1-AD3BE6789513}" destId="{E35DA2BF-EA39-4902-90BE-53A268BF6EDB}" srcOrd="3" destOrd="0" presId="urn:microsoft.com/office/officeart/2018/2/layout/IconVerticalSolidList#1"/>
    <dgm:cxn modelId="{4B6B4530-F65F-427F-AB87-7E17979B8170}" type="presParOf" srcId="{0837E346-D654-4B9F-B790-FD2C7B598058}" destId="{85D8A5B0-FB12-4176-8C2E-55DAD8140498}" srcOrd="5" destOrd="0" presId="urn:microsoft.com/office/officeart/2018/2/layout/IconVerticalSolidList#1"/>
    <dgm:cxn modelId="{70CB9870-9A5F-4169-832F-DEAE1165F5B4}" type="presParOf" srcId="{0837E346-D654-4B9F-B790-FD2C7B598058}" destId="{45275B5A-FB49-43D5-BD4C-6B0C5BB0ED4E}" srcOrd="6" destOrd="0" presId="urn:microsoft.com/office/officeart/2018/2/layout/IconVerticalSolidList#1"/>
    <dgm:cxn modelId="{BFBF029B-8EC3-4963-8F67-B457D50DB8B9}" type="presParOf" srcId="{45275B5A-FB49-43D5-BD4C-6B0C5BB0ED4E}" destId="{660F6F23-325B-4BF5-ADEC-808DB5AFD0F5}" srcOrd="0" destOrd="0" presId="urn:microsoft.com/office/officeart/2018/2/layout/IconVerticalSolidList#1"/>
    <dgm:cxn modelId="{14808085-F361-4628-9637-F346A4E5A1ED}" type="presParOf" srcId="{45275B5A-FB49-43D5-BD4C-6B0C5BB0ED4E}" destId="{DA2DB81B-4D75-4076-8B82-D803E935F664}" srcOrd="1" destOrd="0" presId="urn:microsoft.com/office/officeart/2018/2/layout/IconVerticalSolidList#1"/>
    <dgm:cxn modelId="{236F384B-198C-4C96-8452-527F6D9EB081}" type="presParOf" srcId="{45275B5A-FB49-43D5-BD4C-6B0C5BB0ED4E}" destId="{0265C620-1268-4B89-A7D8-2809D889FA2F}" srcOrd="2" destOrd="0" presId="urn:microsoft.com/office/officeart/2018/2/layout/IconVerticalSolidList#1"/>
    <dgm:cxn modelId="{7349B11D-DB7E-4FF5-874E-3CB33287C54D}" type="presParOf" srcId="{45275B5A-FB49-43D5-BD4C-6B0C5BB0ED4E}" destId="{9EA3F9B4-7139-45E0-A597-037A6BE3E5FF}" srcOrd="3" destOrd="0" presId="urn:microsoft.com/office/officeart/2018/2/layout/IconVerticalSolid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E03E03-1D9B-4274-8023-750B068FD73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969004B-F845-4E28-96BE-BA622BFDE2B8}">
      <dgm:prSet/>
      <dgm:spPr/>
      <dgm:t>
        <a:bodyPr/>
        <a:lstStyle/>
        <a:p>
          <a:r>
            <a:rPr lang="en-US" dirty="0"/>
            <a:t>• Differences in health status or distribution of health resources between population groups</a:t>
          </a:r>
        </a:p>
      </dgm:t>
    </dgm:pt>
    <dgm:pt modelId="{62A0B27A-75A4-43A5-90E8-315EF2084A05}" type="parTrans" cxnId="{8AF873DC-90A2-4E15-859B-B8D60B4AA4F0}">
      <dgm:prSet/>
      <dgm:spPr/>
      <dgm:t>
        <a:bodyPr/>
        <a:lstStyle/>
        <a:p>
          <a:endParaRPr lang="en-US"/>
        </a:p>
      </dgm:t>
    </dgm:pt>
    <dgm:pt modelId="{4997D2B8-82D8-4F31-9289-24C362407E01}" type="sibTrans" cxnId="{8AF873DC-90A2-4E15-859B-B8D60B4AA4F0}">
      <dgm:prSet/>
      <dgm:spPr/>
      <dgm:t>
        <a:bodyPr/>
        <a:lstStyle/>
        <a:p>
          <a:endParaRPr lang="en-US"/>
        </a:p>
      </dgm:t>
    </dgm:pt>
    <dgm:pt modelId="{61CF1B49-AED5-4221-B2A9-5116CA93D014}">
      <dgm:prSet/>
      <dgm:spPr/>
      <dgm:t>
        <a:bodyPr/>
        <a:lstStyle/>
        <a:p>
          <a:r>
            <a:rPr lang="en-US" dirty="0"/>
            <a:t>• Often linked to social, economic, and environmental disadvantage</a:t>
          </a:r>
        </a:p>
      </dgm:t>
    </dgm:pt>
    <dgm:pt modelId="{A5B14A67-7125-4D54-A875-0C24E0DEE7CB}" type="parTrans" cxnId="{BB7F9124-D7B5-44E2-B645-B5D8E8AD01B7}">
      <dgm:prSet/>
      <dgm:spPr/>
      <dgm:t>
        <a:bodyPr/>
        <a:lstStyle/>
        <a:p>
          <a:endParaRPr lang="en-US"/>
        </a:p>
      </dgm:t>
    </dgm:pt>
    <dgm:pt modelId="{20F1E64E-FA1C-4013-9AA9-651E6501746B}" type="sibTrans" cxnId="{BB7F9124-D7B5-44E2-B645-B5D8E8AD01B7}">
      <dgm:prSet/>
      <dgm:spPr/>
      <dgm:t>
        <a:bodyPr/>
        <a:lstStyle/>
        <a:p>
          <a:endParaRPr lang="en-US"/>
        </a:p>
      </dgm:t>
    </dgm:pt>
    <dgm:pt modelId="{B7C39A30-F95F-4FEF-BF28-C66B911960C0}">
      <dgm:prSet/>
      <dgm:spPr/>
      <dgm:t>
        <a:bodyPr/>
        <a:lstStyle/>
        <a:p>
          <a:r>
            <a:rPr lang="en-US"/>
            <a:t>• Example: Life expectancy gap between most and least deprived areas</a:t>
          </a:r>
        </a:p>
      </dgm:t>
    </dgm:pt>
    <dgm:pt modelId="{035E27EA-B516-46D7-9966-8B5EB8812448}" type="parTrans" cxnId="{EE965179-AB0B-4EF0-AE7C-F98A55893EFA}">
      <dgm:prSet/>
      <dgm:spPr/>
      <dgm:t>
        <a:bodyPr/>
        <a:lstStyle/>
        <a:p>
          <a:endParaRPr lang="en-US"/>
        </a:p>
      </dgm:t>
    </dgm:pt>
    <dgm:pt modelId="{0F44F91F-F9D9-4383-A1E4-03DEEE3014A0}" type="sibTrans" cxnId="{EE965179-AB0B-4EF0-AE7C-F98A55893EFA}">
      <dgm:prSet/>
      <dgm:spPr/>
      <dgm:t>
        <a:bodyPr/>
        <a:lstStyle/>
        <a:p>
          <a:endParaRPr lang="en-US"/>
        </a:p>
      </dgm:t>
    </dgm:pt>
    <dgm:pt modelId="{D19AF688-BC7C-480B-8B7C-C5E9876CC4BE}" type="pres">
      <dgm:prSet presAssocID="{7CE03E03-1D9B-4274-8023-750B068FD73F}" presName="linear" presStyleCnt="0">
        <dgm:presLayoutVars>
          <dgm:animLvl val="lvl"/>
          <dgm:resizeHandles val="exact"/>
        </dgm:presLayoutVars>
      </dgm:prSet>
      <dgm:spPr/>
    </dgm:pt>
    <dgm:pt modelId="{E6909B46-01B7-4882-8F92-150BA9552FF2}" type="pres">
      <dgm:prSet presAssocID="{E969004B-F845-4E28-96BE-BA622BFDE2B8}" presName="parentText" presStyleLbl="node1" presStyleIdx="0" presStyleCnt="3">
        <dgm:presLayoutVars>
          <dgm:chMax val="0"/>
          <dgm:bulletEnabled val="1"/>
        </dgm:presLayoutVars>
      </dgm:prSet>
      <dgm:spPr/>
    </dgm:pt>
    <dgm:pt modelId="{132645EB-4710-4592-851A-7C3B2F065A9D}" type="pres">
      <dgm:prSet presAssocID="{4997D2B8-82D8-4F31-9289-24C362407E01}" presName="spacer" presStyleCnt="0"/>
      <dgm:spPr/>
    </dgm:pt>
    <dgm:pt modelId="{67B44D2D-ED8F-42FA-806F-CBAE96DD4853}" type="pres">
      <dgm:prSet presAssocID="{61CF1B49-AED5-4221-B2A9-5116CA93D014}" presName="parentText" presStyleLbl="node1" presStyleIdx="1" presStyleCnt="3">
        <dgm:presLayoutVars>
          <dgm:chMax val="0"/>
          <dgm:bulletEnabled val="1"/>
        </dgm:presLayoutVars>
      </dgm:prSet>
      <dgm:spPr/>
    </dgm:pt>
    <dgm:pt modelId="{D049397C-75DD-4AC2-8D69-D4EE8CF63A8B}" type="pres">
      <dgm:prSet presAssocID="{20F1E64E-FA1C-4013-9AA9-651E6501746B}" presName="spacer" presStyleCnt="0"/>
      <dgm:spPr/>
    </dgm:pt>
    <dgm:pt modelId="{A7AF17CA-4243-403C-9D97-E2244CDC2A11}" type="pres">
      <dgm:prSet presAssocID="{B7C39A30-F95F-4FEF-BF28-C66B911960C0}" presName="parentText" presStyleLbl="node1" presStyleIdx="2" presStyleCnt="3">
        <dgm:presLayoutVars>
          <dgm:chMax val="0"/>
          <dgm:bulletEnabled val="1"/>
        </dgm:presLayoutVars>
      </dgm:prSet>
      <dgm:spPr/>
    </dgm:pt>
  </dgm:ptLst>
  <dgm:cxnLst>
    <dgm:cxn modelId="{AF47941E-AEE7-4C0D-AEDD-42C2B7279B7E}" type="presOf" srcId="{61CF1B49-AED5-4221-B2A9-5116CA93D014}" destId="{67B44D2D-ED8F-42FA-806F-CBAE96DD4853}" srcOrd="0" destOrd="0" presId="urn:microsoft.com/office/officeart/2005/8/layout/vList2"/>
    <dgm:cxn modelId="{BB7F9124-D7B5-44E2-B645-B5D8E8AD01B7}" srcId="{7CE03E03-1D9B-4274-8023-750B068FD73F}" destId="{61CF1B49-AED5-4221-B2A9-5116CA93D014}" srcOrd="1" destOrd="0" parTransId="{A5B14A67-7125-4D54-A875-0C24E0DEE7CB}" sibTransId="{20F1E64E-FA1C-4013-9AA9-651E6501746B}"/>
    <dgm:cxn modelId="{D7610443-3F7A-40E4-9BD7-2FC20206D176}" type="presOf" srcId="{7CE03E03-1D9B-4274-8023-750B068FD73F}" destId="{D19AF688-BC7C-480B-8B7C-C5E9876CC4BE}" srcOrd="0" destOrd="0" presId="urn:microsoft.com/office/officeart/2005/8/layout/vList2"/>
    <dgm:cxn modelId="{EE965179-AB0B-4EF0-AE7C-F98A55893EFA}" srcId="{7CE03E03-1D9B-4274-8023-750B068FD73F}" destId="{B7C39A30-F95F-4FEF-BF28-C66B911960C0}" srcOrd="2" destOrd="0" parTransId="{035E27EA-B516-46D7-9966-8B5EB8812448}" sibTransId="{0F44F91F-F9D9-4383-A1E4-03DEEE3014A0}"/>
    <dgm:cxn modelId="{74B05686-D3CF-4846-A3A4-9C912D6076CF}" type="presOf" srcId="{E969004B-F845-4E28-96BE-BA622BFDE2B8}" destId="{E6909B46-01B7-4882-8F92-150BA9552FF2}" srcOrd="0" destOrd="0" presId="urn:microsoft.com/office/officeart/2005/8/layout/vList2"/>
    <dgm:cxn modelId="{1986D389-923E-4F44-9AD2-3C11C1877598}" type="presOf" srcId="{B7C39A30-F95F-4FEF-BF28-C66B911960C0}" destId="{A7AF17CA-4243-403C-9D97-E2244CDC2A11}" srcOrd="0" destOrd="0" presId="urn:microsoft.com/office/officeart/2005/8/layout/vList2"/>
    <dgm:cxn modelId="{8AF873DC-90A2-4E15-859B-B8D60B4AA4F0}" srcId="{7CE03E03-1D9B-4274-8023-750B068FD73F}" destId="{E969004B-F845-4E28-96BE-BA622BFDE2B8}" srcOrd="0" destOrd="0" parTransId="{62A0B27A-75A4-43A5-90E8-315EF2084A05}" sibTransId="{4997D2B8-82D8-4F31-9289-24C362407E01}"/>
    <dgm:cxn modelId="{8C0F9148-95AD-44B0-A26E-89060279B108}" type="presParOf" srcId="{D19AF688-BC7C-480B-8B7C-C5E9876CC4BE}" destId="{E6909B46-01B7-4882-8F92-150BA9552FF2}" srcOrd="0" destOrd="0" presId="urn:microsoft.com/office/officeart/2005/8/layout/vList2"/>
    <dgm:cxn modelId="{45661F2A-A6A6-4185-9B57-71E500A14ABA}" type="presParOf" srcId="{D19AF688-BC7C-480B-8B7C-C5E9876CC4BE}" destId="{132645EB-4710-4592-851A-7C3B2F065A9D}" srcOrd="1" destOrd="0" presId="urn:microsoft.com/office/officeart/2005/8/layout/vList2"/>
    <dgm:cxn modelId="{B10FDC5E-7AC8-454F-BC4F-716D7D6392BE}" type="presParOf" srcId="{D19AF688-BC7C-480B-8B7C-C5E9876CC4BE}" destId="{67B44D2D-ED8F-42FA-806F-CBAE96DD4853}" srcOrd="2" destOrd="0" presId="urn:microsoft.com/office/officeart/2005/8/layout/vList2"/>
    <dgm:cxn modelId="{1E4B0677-A6A7-4914-AE84-01CE71EFA9BE}" type="presParOf" srcId="{D19AF688-BC7C-480B-8B7C-C5E9876CC4BE}" destId="{D049397C-75DD-4AC2-8D69-D4EE8CF63A8B}" srcOrd="3" destOrd="0" presId="urn:microsoft.com/office/officeart/2005/8/layout/vList2"/>
    <dgm:cxn modelId="{131431AC-B912-48CF-B9E0-FF3CE789A270}" type="presParOf" srcId="{D19AF688-BC7C-480B-8B7C-C5E9876CC4BE}" destId="{A7AF17CA-4243-403C-9D97-E2244CDC2A1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328FD6-E035-4B05-A096-8168D9D00B7C}" type="doc">
      <dgm:prSet loTypeId="urn:microsoft.com/office/officeart/2005/8/layout/vList5" loCatId="list" qsTypeId="urn:microsoft.com/office/officeart/2005/8/quickstyle/simple1" qsCatId="simple" csTypeId="urn:microsoft.com/office/officeart/2005/8/colors/accent3_2" csCatId="accent3" phldr="1"/>
      <dgm:spPr/>
      <dgm:t>
        <a:bodyPr/>
        <a:lstStyle/>
        <a:p>
          <a:endParaRPr lang="en-US"/>
        </a:p>
      </dgm:t>
    </dgm:pt>
    <dgm:pt modelId="{7584BCAF-5069-4D0C-9013-55A2579084BB}">
      <dgm:prSet/>
      <dgm:spPr/>
      <dgm:t>
        <a:bodyPr/>
        <a:lstStyle/>
        <a:p>
          <a:r>
            <a:rPr lang="en-US" b="1" dirty="0">
              <a:solidFill>
                <a:srgbClr val="002060"/>
              </a:solidFill>
            </a:rPr>
            <a:t>• Conditions where people are born, grow, live, work, and age</a:t>
          </a:r>
        </a:p>
      </dgm:t>
    </dgm:pt>
    <dgm:pt modelId="{F0CA61A2-11E4-4B7A-BCA2-AB11A3090204}" type="parTrans" cxnId="{7643D3A9-F73E-4FD3-B822-91D9DBBA5839}">
      <dgm:prSet/>
      <dgm:spPr/>
      <dgm:t>
        <a:bodyPr/>
        <a:lstStyle/>
        <a:p>
          <a:endParaRPr lang="en-US"/>
        </a:p>
      </dgm:t>
    </dgm:pt>
    <dgm:pt modelId="{9C20EB20-01D3-4DA4-ADBA-8FD58D2636FA}" type="sibTrans" cxnId="{7643D3A9-F73E-4FD3-B822-91D9DBBA5839}">
      <dgm:prSet/>
      <dgm:spPr/>
      <dgm:t>
        <a:bodyPr/>
        <a:lstStyle/>
        <a:p>
          <a:endParaRPr lang="en-US"/>
        </a:p>
      </dgm:t>
    </dgm:pt>
    <dgm:pt modelId="{01189F6A-0CCB-40C2-A353-A907F816B89E}">
      <dgm:prSet/>
      <dgm:spPr/>
      <dgm:t>
        <a:bodyPr/>
        <a:lstStyle/>
        <a:p>
          <a:r>
            <a:rPr lang="en-US" dirty="0">
              <a:solidFill>
                <a:srgbClr val="002060"/>
              </a:solidFill>
            </a:rPr>
            <a:t>• Examples: education, employment, housing, access to healthcare, environment</a:t>
          </a:r>
        </a:p>
      </dgm:t>
    </dgm:pt>
    <dgm:pt modelId="{84B89368-7E94-49D7-9B23-96410599EBEB}" type="parTrans" cxnId="{A6FE7BBE-6868-4877-A73B-FE01478C0EED}">
      <dgm:prSet/>
      <dgm:spPr/>
      <dgm:t>
        <a:bodyPr/>
        <a:lstStyle/>
        <a:p>
          <a:endParaRPr lang="en-US"/>
        </a:p>
      </dgm:t>
    </dgm:pt>
    <dgm:pt modelId="{A1E8FA9F-9135-4792-BC71-C82E774CC581}" type="sibTrans" cxnId="{A6FE7BBE-6868-4877-A73B-FE01478C0EED}">
      <dgm:prSet/>
      <dgm:spPr/>
      <dgm:t>
        <a:bodyPr/>
        <a:lstStyle/>
        <a:p>
          <a:endParaRPr lang="en-US"/>
        </a:p>
      </dgm:t>
    </dgm:pt>
    <dgm:pt modelId="{F6F25686-A02F-4EE2-B0CA-77458C3410B1}">
      <dgm:prSet/>
      <dgm:spPr/>
      <dgm:t>
        <a:bodyPr/>
        <a:lstStyle/>
        <a:p>
          <a:r>
            <a:rPr lang="en-US" dirty="0">
              <a:solidFill>
                <a:srgbClr val="002060"/>
              </a:solidFill>
            </a:rPr>
            <a:t>• Addressing SDH helps to reduce health inequalities</a:t>
          </a:r>
        </a:p>
      </dgm:t>
    </dgm:pt>
    <dgm:pt modelId="{66C5036D-6D1D-411F-9C53-383DEEA5796D}" type="parTrans" cxnId="{990867F7-D0D7-4528-A856-BC7AB8533D69}">
      <dgm:prSet/>
      <dgm:spPr/>
      <dgm:t>
        <a:bodyPr/>
        <a:lstStyle/>
        <a:p>
          <a:endParaRPr lang="en-US"/>
        </a:p>
      </dgm:t>
    </dgm:pt>
    <dgm:pt modelId="{408A8ECB-10C1-4A7A-BC31-584389FA6E4D}" type="sibTrans" cxnId="{990867F7-D0D7-4528-A856-BC7AB8533D69}">
      <dgm:prSet/>
      <dgm:spPr/>
      <dgm:t>
        <a:bodyPr/>
        <a:lstStyle/>
        <a:p>
          <a:endParaRPr lang="en-US"/>
        </a:p>
      </dgm:t>
    </dgm:pt>
    <dgm:pt modelId="{175ED3FB-1575-437E-BF55-8BB34BEF42B8}" type="pres">
      <dgm:prSet presAssocID="{40328FD6-E035-4B05-A096-8168D9D00B7C}" presName="Name0" presStyleCnt="0">
        <dgm:presLayoutVars>
          <dgm:dir/>
          <dgm:animLvl val="lvl"/>
          <dgm:resizeHandles val="exact"/>
        </dgm:presLayoutVars>
      </dgm:prSet>
      <dgm:spPr/>
    </dgm:pt>
    <dgm:pt modelId="{8808EEE7-B94E-45E0-919C-D7311A6BA000}" type="pres">
      <dgm:prSet presAssocID="{7584BCAF-5069-4D0C-9013-55A2579084BB}" presName="linNode" presStyleCnt="0"/>
      <dgm:spPr/>
    </dgm:pt>
    <dgm:pt modelId="{9D3EA2A1-57DB-4871-A319-513E22BA4A17}" type="pres">
      <dgm:prSet presAssocID="{7584BCAF-5069-4D0C-9013-55A2579084BB}" presName="parentText" presStyleLbl="node1" presStyleIdx="0" presStyleCnt="3" custScaleX="277778" custLinFactNeighborX="-865" custLinFactNeighborY="-17847">
        <dgm:presLayoutVars>
          <dgm:chMax val="1"/>
          <dgm:bulletEnabled val="1"/>
        </dgm:presLayoutVars>
      </dgm:prSet>
      <dgm:spPr/>
    </dgm:pt>
    <dgm:pt modelId="{AA63A0C1-348C-489D-BF92-CC899095E86A}" type="pres">
      <dgm:prSet presAssocID="{9C20EB20-01D3-4DA4-ADBA-8FD58D2636FA}" presName="sp" presStyleCnt="0"/>
      <dgm:spPr/>
    </dgm:pt>
    <dgm:pt modelId="{85C5C666-BF62-4C2E-AA8C-904C97A9AA7B}" type="pres">
      <dgm:prSet presAssocID="{01189F6A-0CCB-40C2-A353-A907F816B89E}" presName="linNode" presStyleCnt="0"/>
      <dgm:spPr/>
    </dgm:pt>
    <dgm:pt modelId="{BDAEF6C4-1A79-4D77-A12B-EDF0D91CDE7C}" type="pres">
      <dgm:prSet presAssocID="{01189F6A-0CCB-40C2-A353-A907F816B89E}" presName="parentText" presStyleLbl="node1" presStyleIdx="1" presStyleCnt="3" custScaleX="277778">
        <dgm:presLayoutVars>
          <dgm:chMax val="1"/>
          <dgm:bulletEnabled val="1"/>
        </dgm:presLayoutVars>
      </dgm:prSet>
      <dgm:spPr/>
    </dgm:pt>
    <dgm:pt modelId="{71B29155-5418-449A-B50A-330E012EE362}" type="pres">
      <dgm:prSet presAssocID="{A1E8FA9F-9135-4792-BC71-C82E774CC581}" presName="sp" presStyleCnt="0"/>
      <dgm:spPr/>
    </dgm:pt>
    <dgm:pt modelId="{65DB1767-9927-4D51-A215-4AE51F8AF828}" type="pres">
      <dgm:prSet presAssocID="{F6F25686-A02F-4EE2-B0CA-77458C3410B1}" presName="linNode" presStyleCnt="0"/>
      <dgm:spPr/>
    </dgm:pt>
    <dgm:pt modelId="{5AB32BDF-8586-4AB8-8190-91BE83A2F008}" type="pres">
      <dgm:prSet presAssocID="{F6F25686-A02F-4EE2-B0CA-77458C3410B1}" presName="parentText" presStyleLbl="node1" presStyleIdx="2" presStyleCnt="3" custScaleX="277778">
        <dgm:presLayoutVars>
          <dgm:chMax val="1"/>
          <dgm:bulletEnabled val="1"/>
        </dgm:presLayoutVars>
      </dgm:prSet>
      <dgm:spPr/>
    </dgm:pt>
  </dgm:ptLst>
  <dgm:cxnLst>
    <dgm:cxn modelId="{C8AFB217-AE79-4B14-98A3-E4D5B097A60F}" type="presOf" srcId="{7584BCAF-5069-4D0C-9013-55A2579084BB}" destId="{9D3EA2A1-57DB-4871-A319-513E22BA4A17}" srcOrd="0" destOrd="0" presId="urn:microsoft.com/office/officeart/2005/8/layout/vList5"/>
    <dgm:cxn modelId="{A3885C54-4CD2-433C-B808-C6FBF4401D33}" type="presOf" srcId="{01189F6A-0CCB-40C2-A353-A907F816B89E}" destId="{BDAEF6C4-1A79-4D77-A12B-EDF0D91CDE7C}" srcOrd="0" destOrd="0" presId="urn:microsoft.com/office/officeart/2005/8/layout/vList5"/>
    <dgm:cxn modelId="{38EB8D98-11EE-48CA-BEAF-4367CDF3EB0F}" type="presOf" srcId="{40328FD6-E035-4B05-A096-8168D9D00B7C}" destId="{175ED3FB-1575-437E-BF55-8BB34BEF42B8}" srcOrd="0" destOrd="0" presId="urn:microsoft.com/office/officeart/2005/8/layout/vList5"/>
    <dgm:cxn modelId="{592BE4A1-95CD-4378-866E-20F3199C1916}" type="presOf" srcId="{F6F25686-A02F-4EE2-B0CA-77458C3410B1}" destId="{5AB32BDF-8586-4AB8-8190-91BE83A2F008}" srcOrd="0" destOrd="0" presId="urn:microsoft.com/office/officeart/2005/8/layout/vList5"/>
    <dgm:cxn modelId="{7643D3A9-F73E-4FD3-B822-91D9DBBA5839}" srcId="{40328FD6-E035-4B05-A096-8168D9D00B7C}" destId="{7584BCAF-5069-4D0C-9013-55A2579084BB}" srcOrd="0" destOrd="0" parTransId="{F0CA61A2-11E4-4B7A-BCA2-AB11A3090204}" sibTransId="{9C20EB20-01D3-4DA4-ADBA-8FD58D2636FA}"/>
    <dgm:cxn modelId="{A6FE7BBE-6868-4877-A73B-FE01478C0EED}" srcId="{40328FD6-E035-4B05-A096-8168D9D00B7C}" destId="{01189F6A-0CCB-40C2-A353-A907F816B89E}" srcOrd="1" destOrd="0" parTransId="{84B89368-7E94-49D7-9B23-96410599EBEB}" sibTransId="{A1E8FA9F-9135-4792-BC71-C82E774CC581}"/>
    <dgm:cxn modelId="{990867F7-D0D7-4528-A856-BC7AB8533D69}" srcId="{40328FD6-E035-4B05-A096-8168D9D00B7C}" destId="{F6F25686-A02F-4EE2-B0CA-77458C3410B1}" srcOrd="2" destOrd="0" parTransId="{66C5036D-6D1D-411F-9C53-383DEEA5796D}" sibTransId="{408A8ECB-10C1-4A7A-BC31-584389FA6E4D}"/>
    <dgm:cxn modelId="{BF2DCA54-9B94-443D-B274-EE72EACF590D}" type="presParOf" srcId="{175ED3FB-1575-437E-BF55-8BB34BEF42B8}" destId="{8808EEE7-B94E-45E0-919C-D7311A6BA000}" srcOrd="0" destOrd="0" presId="urn:microsoft.com/office/officeart/2005/8/layout/vList5"/>
    <dgm:cxn modelId="{5253F98C-78A6-43E2-ADB8-3EA96A469F8D}" type="presParOf" srcId="{8808EEE7-B94E-45E0-919C-D7311A6BA000}" destId="{9D3EA2A1-57DB-4871-A319-513E22BA4A17}" srcOrd="0" destOrd="0" presId="urn:microsoft.com/office/officeart/2005/8/layout/vList5"/>
    <dgm:cxn modelId="{BF6C438D-29F6-425C-86A3-20FF271FD8E9}" type="presParOf" srcId="{175ED3FB-1575-437E-BF55-8BB34BEF42B8}" destId="{AA63A0C1-348C-489D-BF92-CC899095E86A}" srcOrd="1" destOrd="0" presId="urn:microsoft.com/office/officeart/2005/8/layout/vList5"/>
    <dgm:cxn modelId="{31AEEB77-504B-4B73-B0B5-F1BF1E889C60}" type="presParOf" srcId="{175ED3FB-1575-437E-BF55-8BB34BEF42B8}" destId="{85C5C666-BF62-4C2E-AA8C-904C97A9AA7B}" srcOrd="2" destOrd="0" presId="urn:microsoft.com/office/officeart/2005/8/layout/vList5"/>
    <dgm:cxn modelId="{01897CC5-9E7C-490D-A220-5C9065242E16}" type="presParOf" srcId="{85C5C666-BF62-4C2E-AA8C-904C97A9AA7B}" destId="{BDAEF6C4-1A79-4D77-A12B-EDF0D91CDE7C}" srcOrd="0" destOrd="0" presId="urn:microsoft.com/office/officeart/2005/8/layout/vList5"/>
    <dgm:cxn modelId="{EFD3669C-BD1C-4EE1-AD88-3989298D7821}" type="presParOf" srcId="{175ED3FB-1575-437E-BF55-8BB34BEF42B8}" destId="{71B29155-5418-449A-B50A-330E012EE362}" srcOrd="3" destOrd="0" presId="urn:microsoft.com/office/officeart/2005/8/layout/vList5"/>
    <dgm:cxn modelId="{BDDB44A4-5993-451E-82F0-4E3468B60165}" type="presParOf" srcId="{175ED3FB-1575-437E-BF55-8BB34BEF42B8}" destId="{65DB1767-9927-4D51-A215-4AE51F8AF828}" srcOrd="4" destOrd="0" presId="urn:microsoft.com/office/officeart/2005/8/layout/vList5"/>
    <dgm:cxn modelId="{AB8E880B-E711-4457-A73E-8B9DF2A03312}" type="presParOf" srcId="{65DB1767-9927-4D51-A215-4AE51F8AF828}" destId="{5AB32BDF-8586-4AB8-8190-91BE83A2F008}"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302B99-6291-486B-BE4D-5C196CB0C1B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7AF05E3-0F5D-4717-839C-8BC423912FC6}">
      <dgm:prSet/>
      <dgm:spPr/>
      <dgm:t>
        <a:bodyPr/>
        <a:lstStyle/>
        <a:p>
          <a:r>
            <a:rPr lang="en-GB" b="1" dirty="0"/>
            <a:t>Health Inequalities are unfair. </a:t>
          </a:r>
          <a:endParaRPr lang="en-US" b="1" dirty="0"/>
        </a:p>
      </dgm:t>
    </dgm:pt>
    <dgm:pt modelId="{697E37F0-4B66-4E75-BFF9-7503B81D94FA}" type="parTrans" cxnId="{D2515E7B-BB2B-452F-B9FE-1B6F264C715D}">
      <dgm:prSet/>
      <dgm:spPr/>
      <dgm:t>
        <a:bodyPr/>
        <a:lstStyle/>
        <a:p>
          <a:endParaRPr lang="en-US"/>
        </a:p>
      </dgm:t>
    </dgm:pt>
    <dgm:pt modelId="{AB6FF7BA-39BF-48EC-962B-60E88242BD44}" type="sibTrans" cxnId="{D2515E7B-BB2B-452F-B9FE-1B6F264C715D}">
      <dgm:prSet/>
      <dgm:spPr/>
      <dgm:t>
        <a:bodyPr/>
        <a:lstStyle/>
        <a:p>
          <a:endParaRPr lang="en-US"/>
        </a:p>
      </dgm:t>
    </dgm:pt>
    <dgm:pt modelId="{33FAFAA5-B7CB-4AB0-9A2C-75932ED3BC63}">
      <dgm:prSet/>
      <dgm:spPr/>
      <dgm:t>
        <a:bodyPr/>
        <a:lstStyle/>
        <a:p>
          <a:r>
            <a:rPr lang="en-GB" b="1" dirty="0"/>
            <a:t>Poor health can be the consequence of an unjust distribution of the underlying wider social determinants of health, for example, unequal opportunities in education or employment.  </a:t>
          </a:r>
          <a:endParaRPr lang="en-US" b="1" dirty="0"/>
        </a:p>
      </dgm:t>
    </dgm:pt>
    <dgm:pt modelId="{417FFD91-C795-4B30-A8A9-96D3D2D035A1}" type="parTrans" cxnId="{B219B84A-A93B-4E11-AD98-E6DAAF4D99C3}">
      <dgm:prSet/>
      <dgm:spPr/>
      <dgm:t>
        <a:bodyPr/>
        <a:lstStyle/>
        <a:p>
          <a:endParaRPr lang="en-US"/>
        </a:p>
      </dgm:t>
    </dgm:pt>
    <dgm:pt modelId="{0529F77E-14C1-43BC-9036-E49E01525D70}" type="sibTrans" cxnId="{B219B84A-A93B-4E11-AD98-E6DAAF4D99C3}">
      <dgm:prSet/>
      <dgm:spPr/>
      <dgm:t>
        <a:bodyPr/>
        <a:lstStyle/>
        <a:p>
          <a:endParaRPr lang="en-US"/>
        </a:p>
      </dgm:t>
    </dgm:pt>
    <dgm:pt modelId="{3A6A408B-865F-4007-8249-52DFBDA2E8AB}">
      <dgm:prSet/>
      <dgm:spPr/>
      <dgm:t>
        <a:bodyPr/>
        <a:lstStyle/>
        <a:p>
          <a:r>
            <a:rPr lang="en-GB" b="1" dirty="0"/>
            <a:t>This can then have an impact throughout people’s lives and lead to inequalities across generations. </a:t>
          </a:r>
          <a:endParaRPr lang="en-US" b="1" dirty="0"/>
        </a:p>
      </dgm:t>
    </dgm:pt>
    <dgm:pt modelId="{3A5286A4-5A77-4031-A64B-54FEDEB5E161}" type="parTrans" cxnId="{CA5B0C7E-56E3-4E91-935E-8D79DA69E023}">
      <dgm:prSet/>
      <dgm:spPr/>
      <dgm:t>
        <a:bodyPr/>
        <a:lstStyle/>
        <a:p>
          <a:endParaRPr lang="en-US"/>
        </a:p>
      </dgm:t>
    </dgm:pt>
    <dgm:pt modelId="{B8155FF5-911F-470B-B0F0-18D0682D63F4}" type="sibTrans" cxnId="{CA5B0C7E-56E3-4E91-935E-8D79DA69E023}">
      <dgm:prSet/>
      <dgm:spPr/>
      <dgm:t>
        <a:bodyPr/>
        <a:lstStyle/>
        <a:p>
          <a:endParaRPr lang="en-US"/>
        </a:p>
      </dgm:t>
    </dgm:pt>
    <dgm:pt modelId="{3809E5E5-B0AF-4F9E-9DD0-9D3E52BE7CB4}">
      <dgm:prSet/>
      <dgm:spPr/>
      <dgm:t>
        <a:bodyPr/>
        <a:lstStyle/>
        <a:p>
          <a:r>
            <a:rPr lang="en-GB" b="1" dirty="0"/>
            <a:t>In the UK population an ‘inverse care law’ exists, where those who most need health care are least likely to receive it and those that are in least need of health care use services more.</a:t>
          </a:r>
          <a:endParaRPr lang="en-US" b="1" dirty="0"/>
        </a:p>
      </dgm:t>
    </dgm:pt>
    <dgm:pt modelId="{333AE5C9-53EA-43EF-A92A-18E4427BE009}" type="parTrans" cxnId="{65AFFF52-1769-445B-8DC9-123DA0E6C404}">
      <dgm:prSet/>
      <dgm:spPr/>
      <dgm:t>
        <a:bodyPr/>
        <a:lstStyle/>
        <a:p>
          <a:endParaRPr lang="en-US"/>
        </a:p>
      </dgm:t>
    </dgm:pt>
    <dgm:pt modelId="{3AD790FD-9BA8-4148-A1BB-4262DC4CDD14}" type="sibTrans" cxnId="{65AFFF52-1769-445B-8DC9-123DA0E6C404}">
      <dgm:prSet/>
      <dgm:spPr/>
      <dgm:t>
        <a:bodyPr/>
        <a:lstStyle/>
        <a:p>
          <a:endParaRPr lang="en-US"/>
        </a:p>
      </dgm:t>
    </dgm:pt>
    <dgm:pt modelId="{066A6BC6-AAF2-45FC-BD18-C7DC35A3145A}">
      <dgm:prSet/>
      <dgm:spPr/>
      <dgm:t>
        <a:bodyPr/>
        <a:lstStyle/>
        <a:p>
          <a:r>
            <a:rPr lang="en-GB" b="1" dirty="0"/>
            <a:t>The UK has experienced remarkable social, economic and health improvements across the population.  </a:t>
          </a:r>
          <a:endParaRPr lang="en-US" b="1" dirty="0"/>
        </a:p>
      </dgm:t>
    </dgm:pt>
    <dgm:pt modelId="{5F9B6732-58D1-40F4-B304-0D9954ECDD97}" type="parTrans" cxnId="{F6FEF63F-FD08-4DD7-AF8E-2074F99464AE}">
      <dgm:prSet/>
      <dgm:spPr/>
      <dgm:t>
        <a:bodyPr/>
        <a:lstStyle/>
        <a:p>
          <a:endParaRPr lang="en-US"/>
        </a:p>
      </dgm:t>
    </dgm:pt>
    <dgm:pt modelId="{05D63FBF-044C-47F2-87F7-93B650263120}" type="sibTrans" cxnId="{F6FEF63F-FD08-4DD7-AF8E-2074F99464AE}">
      <dgm:prSet/>
      <dgm:spPr/>
      <dgm:t>
        <a:bodyPr/>
        <a:lstStyle/>
        <a:p>
          <a:endParaRPr lang="en-US"/>
        </a:p>
      </dgm:t>
    </dgm:pt>
    <dgm:pt modelId="{97717F12-5D0B-4D7C-8A9C-F09855E5BE6A}">
      <dgm:prSet/>
      <dgm:spPr/>
      <dgm:t>
        <a:bodyPr/>
        <a:lstStyle/>
        <a:p>
          <a:r>
            <a:rPr lang="en-GB" b="1" dirty="0"/>
            <a:t>Despite the whole population generally living longer and healthier lives, residents have not benefitted in equal measure resulting in large health inequalities. </a:t>
          </a:r>
          <a:endParaRPr lang="en-US" b="1" dirty="0"/>
        </a:p>
      </dgm:t>
    </dgm:pt>
    <dgm:pt modelId="{68EFC5AF-E92F-481C-9F59-B23E6D1ADB91}" type="parTrans" cxnId="{520ABA59-94BD-45C4-A344-185EF847EE3B}">
      <dgm:prSet/>
      <dgm:spPr/>
      <dgm:t>
        <a:bodyPr/>
        <a:lstStyle/>
        <a:p>
          <a:endParaRPr lang="en-US"/>
        </a:p>
      </dgm:t>
    </dgm:pt>
    <dgm:pt modelId="{9AC0A8EC-6023-4814-B733-BF86D538FD48}" type="sibTrans" cxnId="{520ABA59-94BD-45C4-A344-185EF847EE3B}">
      <dgm:prSet/>
      <dgm:spPr/>
      <dgm:t>
        <a:bodyPr/>
        <a:lstStyle/>
        <a:p>
          <a:endParaRPr lang="en-US"/>
        </a:p>
      </dgm:t>
    </dgm:pt>
    <dgm:pt modelId="{6FFAAE3E-AF6E-4708-8D6C-2DFDD61C7F44}">
      <dgm:prSet/>
      <dgm:spPr/>
      <dgm:t>
        <a:bodyPr/>
        <a:lstStyle/>
        <a:p>
          <a:r>
            <a:rPr lang="en-GB" b="1" dirty="0"/>
            <a:t>Those living in deprived areas experience substantially more disability and have shorter life expectancy than those in more affluent areas</a:t>
          </a:r>
          <a:endParaRPr lang="en-US" b="1" dirty="0"/>
        </a:p>
      </dgm:t>
    </dgm:pt>
    <dgm:pt modelId="{709E2FCC-61B1-4FB6-B85C-E2159A80FB7C}" type="parTrans" cxnId="{4FB89B06-2AB3-43DA-AB94-0EFB86048053}">
      <dgm:prSet/>
      <dgm:spPr/>
      <dgm:t>
        <a:bodyPr/>
        <a:lstStyle/>
        <a:p>
          <a:endParaRPr lang="en-US"/>
        </a:p>
      </dgm:t>
    </dgm:pt>
    <dgm:pt modelId="{DBE774FE-1696-4764-BD9C-8EF515B5FD1C}" type="sibTrans" cxnId="{4FB89B06-2AB3-43DA-AB94-0EFB86048053}">
      <dgm:prSet/>
      <dgm:spPr/>
      <dgm:t>
        <a:bodyPr/>
        <a:lstStyle/>
        <a:p>
          <a:endParaRPr lang="en-US"/>
        </a:p>
      </dgm:t>
    </dgm:pt>
    <dgm:pt modelId="{7F195A2C-4766-4FAD-9574-CBCEC764D29D}" type="pres">
      <dgm:prSet presAssocID="{0B302B99-6291-486B-BE4D-5C196CB0C1BA}" presName="diagram" presStyleCnt="0">
        <dgm:presLayoutVars>
          <dgm:dir/>
          <dgm:resizeHandles val="exact"/>
        </dgm:presLayoutVars>
      </dgm:prSet>
      <dgm:spPr/>
    </dgm:pt>
    <dgm:pt modelId="{5778F7FD-18F6-4F0E-B57A-243FF2B81348}" type="pres">
      <dgm:prSet presAssocID="{07AF05E3-0F5D-4717-839C-8BC423912FC6}" presName="node" presStyleLbl="node1" presStyleIdx="0" presStyleCnt="7" custScaleY="63237" custLinFactNeighborX="-121" custLinFactNeighborY="-20376">
        <dgm:presLayoutVars>
          <dgm:bulletEnabled val="1"/>
        </dgm:presLayoutVars>
      </dgm:prSet>
      <dgm:spPr/>
    </dgm:pt>
    <dgm:pt modelId="{4322DDDD-F37F-4D50-86B0-54FFC27C1F67}" type="pres">
      <dgm:prSet presAssocID="{AB6FF7BA-39BF-48EC-962B-60E88242BD44}" presName="sibTrans" presStyleCnt="0"/>
      <dgm:spPr/>
    </dgm:pt>
    <dgm:pt modelId="{AFBB531C-104B-4931-BA9A-421704DFF907}" type="pres">
      <dgm:prSet presAssocID="{33FAFAA5-B7CB-4AB0-9A2C-75932ED3BC63}" presName="node" presStyleLbl="node1" presStyleIdx="1" presStyleCnt="7" custScaleX="158317" custScaleY="129368" custLinFactNeighborX="0" custLinFactNeighborY="-1094">
        <dgm:presLayoutVars>
          <dgm:bulletEnabled val="1"/>
        </dgm:presLayoutVars>
      </dgm:prSet>
      <dgm:spPr/>
    </dgm:pt>
    <dgm:pt modelId="{5238C234-1062-4BAB-94EE-443F40DE9806}" type="pres">
      <dgm:prSet presAssocID="{0529F77E-14C1-43BC-9036-E49E01525D70}" presName="sibTrans" presStyleCnt="0"/>
      <dgm:spPr/>
    </dgm:pt>
    <dgm:pt modelId="{4286B553-C7BE-45E8-84CA-15AA84DAA9B1}" type="pres">
      <dgm:prSet presAssocID="{3A6A408B-865F-4007-8249-52DFBDA2E8AB}" presName="node" presStyleLbl="node1" presStyleIdx="2" presStyleCnt="7" custLinFactNeighborX="121" custLinFactNeighborY="-5925">
        <dgm:presLayoutVars>
          <dgm:bulletEnabled val="1"/>
        </dgm:presLayoutVars>
      </dgm:prSet>
      <dgm:spPr/>
    </dgm:pt>
    <dgm:pt modelId="{A7E45C78-B89F-4D36-9308-01FD6DC56AFE}" type="pres">
      <dgm:prSet presAssocID="{B8155FF5-911F-470B-B0F0-18D0682D63F4}" presName="sibTrans" presStyleCnt="0"/>
      <dgm:spPr/>
    </dgm:pt>
    <dgm:pt modelId="{381A0D24-FDEE-4B1B-89BD-950667BF60A3}" type="pres">
      <dgm:prSet presAssocID="{3809E5E5-B0AF-4F9E-9DD0-9D3E52BE7CB4}" presName="node" presStyleLbl="node1" presStyleIdx="3" presStyleCnt="7" custScaleX="169999" custLinFactNeighborX="-11097" custLinFactNeighborY="-1315">
        <dgm:presLayoutVars>
          <dgm:bulletEnabled val="1"/>
        </dgm:presLayoutVars>
      </dgm:prSet>
      <dgm:spPr/>
    </dgm:pt>
    <dgm:pt modelId="{7169D372-F588-4EA6-8EEC-39F75A09B84A}" type="pres">
      <dgm:prSet presAssocID="{3AD790FD-9BA8-4148-A1BB-4262DC4CDD14}" presName="sibTrans" presStyleCnt="0"/>
      <dgm:spPr/>
    </dgm:pt>
    <dgm:pt modelId="{B48CCDB8-BD00-4CBC-867B-733CE57DD4CE}" type="pres">
      <dgm:prSet presAssocID="{066A6BC6-AAF2-45FC-BD18-C7DC35A3145A}" presName="node" presStyleLbl="node1" presStyleIdx="4" presStyleCnt="7" custScaleX="151932" custScaleY="76871" custLinFactNeighborX="6760" custLinFactNeighborY="-15331">
        <dgm:presLayoutVars>
          <dgm:bulletEnabled val="1"/>
        </dgm:presLayoutVars>
      </dgm:prSet>
      <dgm:spPr/>
    </dgm:pt>
    <dgm:pt modelId="{F33AE8F6-AFA8-4447-8DE5-87CC13E989BD}" type="pres">
      <dgm:prSet presAssocID="{05D63FBF-044C-47F2-87F7-93B650263120}" presName="sibTrans" presStyleCnt="0"/>
      <dgm:spPr/>
    </dgm:pt>
    <dgm:pt modelId="{32D5D3FA-4587-4969-90F3-ACFB1E9FC2AE}" type="pres">
      <dgm:prSet presAssocID="{97717F12-5D0B-4D7C-8A9C-F09855E5BE6A}" presName="node" presStyleLbl="node1" presStyleIdx="5" presStyleCnt="7" custScaleX="172666" custLinFactNeighborX="-10427" custLinFactNeighborY="-7436">
        <dgm:presLayoutVars>
          <dgm:bulletEnabled val="1"/>
        </dgm:presLayoutVars>
      </dgm:prSet>
      <dgm:spPr/>
    </dgm:pt>
    <dgm:pt modelId="{CB2EACC3-3752-4760-B072-5DE128360CDA}" type="pres">
      <dgm:prSet presAssocID="{9AC0A8EC-6023-4814-B733-BF86D538FD48}" presName="sibTrans" presStyleCnt="0"/>
      <dgm:spPr/>
    </dgm:pt>
    <dgm:pt modelId="{D740523E-1DD1-4887-9E20-30789AFE145A}" type="pres">
      <dgm:prSet presAssocID="{6FFAAE3E-AF6E-4708-8D6C-2DFDD61C7F44}" presName="node" presStyleLbl="node1" presStyleIdx="6" presStyleCnt="7" custScaleX="121881" custLinFactNeighborX="6430" custLinFactNeighborY="-17289">
        <dgm:presLayoutVars>
          <dgm:bulletEnabled val="1"/>
        </dgm:presLayoutVars>
      </dgm:prSet>
      <dgm:spPr/>
    </dgm:pt>
  </dgm:ptLst>
  <dgm:cxnLst>
    <dgm:cxn modelId="{4FB89B06-2AB3-43DA-AB94-0EFB86048053}" srcId="{0B302B99-6291-486B-BE4D-5C196CB0C1BA}" destId="{6FFAAE3E-AF6E-4708-8D6C-2DFDD61C7F44}" srcOrd="6" destOrd="0" parTransId="{709E2FCC-61B1-4FB6-B85C-E2159A80FB7C}" sibTransId="{DBE774FE-1696-4764-BD9C-8EF515B5FD1C}"/>
    <dgm:cxn modelId="{F60DA206-1D27-44BD-B9BC-C8B53E2E0009}" type="presOf" srcId="{33FAFAA5-B7CB-4AB0-9A2C-75932ED3BC63}" destId="{AFBB531C-104B-4931-BA9A-421704DFF907}" srcOrd="0" destOrd="0" presId="urn:microsoft.com/office/officeart/2005/8/layout/default"/>
    <dgm:cxn modelId="{F6FEF63F-FD08-4DD7-AF8E-2074F99464AE}" srcId="{0B302B99-6291-486B-BE4D-5C196CB0C1BA}" destId="{066A6BC6-AAF2-45FC-BD18-C7DC35A3145A}" srcOrd="4" destOrd="0" parTransId="{5F9B6732-58D1-40F4-B304-0D9954ECDD97}" sibTransId="{05D63FBF-044C-47F2-87F7-93B650263120}"/>
    <dgm:cxn modelId="{106FED5F-8C32-4051-9E82-352103A26A0E}" type="presOf" srcId="{3809E5E5-B0AF-4F9E-9DD0-9D3E52BE7CB4}" destId="{381A0D24-FDEE-4B1B-89BD-950667BF60A3}" srcOrd="0" destOrd="0" presId="urn:microsoft.com/office/officeart/2005/8/layout/default"/>
    <dgm:cxn modelId="{B219B84A-A93B-4E11-AD98-E6DAAF4D99C3}" srcId="{0B302B99-6291-486B-BE4D-5C196CB0C1BA}" destId="{33FAFAA5-B7CB-4AB0-9A2C-75932ED3BC63}" srcOrd="1" destOrd="0" parTransId="{417FFD91-C795-4B30-A8A9-96D3D2D035A1}" sibTransId="{0529F77E-14C1-43BC-9036-E49E01525D70}"/>
    <dgm:cxn modelId="{F85B1C6E-1E40-46BC-AC2D-F8384BCDE390}" type="presOf" srcId="{3A6A408B-865F-4007-8249-52DFBDA2E8AB}" destId="{4286B553-C7BE-45E8-84CA-15AA84DAA9B1}" srcOrd="0" destOrd="0" presId="urn:microsoft.com/office/officeart/2005/8/layout/default"/>
    <dgm:cxn modelId="{65AFFF52-1769-445B-8DC9-123DA0E6C404}" srcId="{0B302B99-6291-486B-BE4D-5C196CB0C1BA}" destId="{3809E5E5-B0AF-4F9E-9DD0-9D3E52BE7CB4}" srcOrd="3" destOrd="0" parTransId="{333AE5C9-53EA-43EF-A92A-18E4427BE009}" sibTransId="{3AD790FD-9BA8-4148-A1BB-4262DC4CDD14}"/>
    <dgm:cxn modelId="{520ABA59-94BD-45C4-A344-185EF847EE3B}" srcId="{0B302B99-6291-486B-BE4D-5C196CB0C1BA}" destId="{97717F12-5D0B-4D7C-8A9C-F09855E5BE6A}" srcOrd="5" destOrd="0" parTransId="{68EFC5AF-E92F-481C-9F59-B23E6D1ADB91}" sibTransId="{9AC0A8EC-6023-4814-B733-BF86D538FD48}"/>
    <dgm:cxn modelId="{D2515E7B-BB2B-452F-B9FE-1B6F264C715D}" srcId="{0B302B99-6291-486B-BE4D-5C196CB0C1BA}" destId="{07AF05E3-0F5D-4717-839C-8BC423912FC6}" srcOrd="0" destOrd="0" parTransId="{697E37F0-4B66-4E75-BFF9-7503B81D94FA}" sibTransId="{AB6FF7BA-39BF-48EC-962B-60E88242BD44}"/>
    <dgm:cxn modelId="{CA5B0C7E-56E3-4E91-935E-8D79DA69E023}" srcId="{0B302B99-6291-486B-BE4D-5C196CB0C1BA}" destId="{3A6A408B-865F-4007-8249-52DFBDA2E8AB}" srcOrd="2" destOrd="0" parTransId="{3A5286A4-5A77-4031-A64B-54FEDEB5E161}" sibTransId="{B8155FF5-911F-470B-B0F0-18D0682D63F4}"/>
    <dgm:cxn modelId="{1618A1B5-D9B8-4C6F-800F-A0DEC735B19C}" type="presOf" srcId="{066A6BC6-AAF2-45FC-BD18-C7DC35A3145A}" destId="{B48CCDB8-BD00-4CBC-867B-733CE57DD4CE}" srcOrd="0" destOrd="0" presId="urn:microsoft.com/office/officeart/2005/8/layout/default"/>
    <dgm:cxn modelId="{6FC3B3B5-31A3-46C4-8F2D-ECE5DF9914CC}" type="presOf" srcId="{07AF05E3-0F5D-4717-839C-8BC423912FC6}" destId="{5778F7FD-18F6-4F0E-B57A-243FF2B81348}" srcOrd="0" destOrd="0" presId="urn:microsoft.com/office/officeart/2005/8/layout/default"/>
    <dgm:cxn modelId="{D70706CC-5CB6-4834-8F32-8B44C7728628}" type="presOf" srcId="{0B302B99-6291-486B-BE4D-5C196CB0C1BA}" destId="{7F195A2C-4766-4FAD-9574-CBCEC764D29D}" srcOrd="0" destOrd="0" presId="urn:microsoft.com/office/officeart/2005/8/layout/default"/>
    <dgm:cxn modelId="{427B53D9-EF50-4A5F-B8A2-E68E591BDA8B}" type="presOf" srcId="{97717F12-5D0B-4D7C-8A9C-F09855E5BE6A}" destId="{32D5D3FA-4587-4969-90F3-ACFB1E9FC2AE}" srcOrd="0" destOrd="0" presId="urn:microsoft.com/office/officeart/2005/8/layout/default"/>
    <dgm:cxn modelId="{5D284BE7-FE49-41C7-92E1-2CFEA46D5F6C}" type="presOf" srcId="{6FFAAE3E-AF6E-4708-8D6C-2DFDD61C7F44}" destId="{D740523E-1DD1-4887-9E20-30789AFE145A}" srcOrd="0" destOrd="0" presId="urn:microsoft.com/office/officeart/2005/8/layout/default"/>
    <dgm:cxn modelId="{2667577D-65E6-4677-A136-95A45F921C3D}" type="presParOf" srcId="{7F195A2C-4766-4FAD-9574-CBCEC764D29D}" destId="{5778F7FD-18F6-4F0E-B57A-243FF2B81348}" srcOrd="0" destOrd="0" presId="urn:microsoft.com/office/officeart/2005/8/layout/default"/>
    <dgm:cxn modelId="{A654A9FD-A34D-447F-8850-0375E26042AC}" type="presParOf" srcId="{7F195A2C-4766-4FAD-9574-CBCEC764D29D}" destId="{4322DDDD-F37F-4D50-86B0-54FFC27C1F67}" srcOrd="1" destOrd="0" presId="urn:microsoft.com/office/officeart/2005/8/layout/default"/>
    <dgm:cxn modelId="{4C6288ED-8C13-41B1-AFDB-4D7A3AD17CC0}" type="presParOf" srcId="{7F195A2C-4766-4FAD-9574-CBCEC764D29D}" destId="{AFBB531C-104B-4931-BA9A-421704DFF907}" srcOrd="2" destOrd="0" presId="urn:microsoft.com/office/officeart/2005/8/layout/default"/>
    <dgm:cxn modelId="{37023476-4C12-4317-9A39-0CEFC4FA34E1}" type="presParOf" srcId="{7F195A2C-4766-4FAD-9574-CBCEC764D29D}" destId="{5238C234-1062-4BAB-94EE-443F40DE9806}" srcOrd="3" destOrd="0" presId="urn:microsoft.com/office/officeart/2005/8/layout/default"/>
    <dgm:cxn modelId="{6C9002C7-E90D-4341-B85B-6A33CF6B1B28}" type="presParOf" srcId="{7F195A2C-4766-4FAD-9574-CBCEC764D29D}" destId="{4286B553-C7BE-45E8-84CA-15AA84DAA9B1}" srcOrd="4" destOrd="0" presId="urn:microsoft.com/office/officeart/2005/8/layout/default"/>
    <dgm:cxn modelId="{EE1828F5-87E5-42A4-B376-DF893174E1AA}" type="presParOf" srcId="{7F195A2C-4766-4FAD-9574-CBCEC764D29D}" destId="{A7E45C78-B89F-4D36-9308-01FD6DC56AFE}" srcOrd="5" destOrd="0" presId="urn:microsoft.com/office/officeart/2005/8/layout/default"/>
    <dgm:cxn modelId="{21B50BCA-EB77-49CD-93F3-34B10ECBE52E}" type="presParOf" srcId="{7F195A2C-4766-4FAD-9574-CBCEC764D29D}" destId="{381A0D24-FDEE-4B1B-89BD-950667BF60A3}" srcOrd="6" destOrd="0" presId="urn:microsoft.com/office/officeart/2005/8/layout/default"/>
    <dgm:cxn modelId="{74AB11CD-2100-4EC2-960D-14762C109578}" type="presParOf" srcId="{7F195A2C-4766-4FAD-9574-CBCEC764D29D}" destId="{7169D372-F588-4EA6-8EEC-39F75A09B84A}" srcOrd="7" destOrd="0" presId="urn:microsoft.com/office/officeart/2005/8/layout/default"/>
    <dgm:cxn modelId="{CF27B395-D4FB-46F3-85EC-3CD74E7E1C67}" type="presParOf" srcId="{7F195A2C-4766-4FAD-9574-CBCEC764D29D}" destId="{B48CCDB8-BD00-4CBC-867B-733CE57DD4CE}" srcOrd="8" destOrd="0" presId="urn:microsoft.com/office/officeart/2005/8/layout/default"/>
    <dgm:cxn modelId="{F37335A6-9FBF-4D5A-884B-0C9EF6D37745}" type="presParOf" srcId="{7F195A2C-4766-4FAD-9574-CBCEC764D29D}" destId="{F33AE8F6-AFA8-4447-8DE5-87CC13E989BD}" srcOrd="9" destOrd="0" presId="urn:microsoft.com/office/officeart/2005/8/layout/default"/>
    <dgm:cxn modelId="{E2B928CC-571A-47B5-BAB8-6D867BD6C3CB}" type="presParOf" srcId="{7F195A2C-4766-4FAD-9574-CBCEC764D29D}" destId="{32D5D3FA-4587-4969-90F3-ACFB1E9FC2AE}" srcOrd="10" destOrd="0" presId="urn:microsoft.com/office/officeart/2005/8/layout/default"/>
    <dgm:cxn modelId="{49AC0A1A-EBA1-448C-A7CA-5AF082E67856}" type="presParOf" srcId="{7F195A2C-4766-4FAD-9574-CBCEC764D29D}" destId="{CB2EACC3-3752-4760-B072-5DE128360CDA}" srcOrd="11" destOrd="0" presId="urn:microsoft.com/office/officeart/2005/8/layout/default"/>
    <dgm:cxn modelId="{0A989782-0884-41D6-9C9B-0C9416656B7A}" type="presParOf" srcId="{7F195A2C-4766-4FAD-9574-CBCEC764D29D}" destId="{D740523E-1DD1-4887-9E20-30789AFE145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263F0D-8117-42D7-89A9-61A6375FF7F3}" type="doc">
      <dgm:prSet loTypeId="urn:microsoft.com/office/officeart/2018/2/layout/IconVerticalSolidList#59" loCatId="icon" qsTypeId="urn:microsoft.com/office/officeart/2005/8/quickstyle/simple1" qsCatId="simple" csTypeId="urn:microsoft.com/office/officeart/2005/8/colors/accent2_2" csCatId="accent2" phldr="1"/>
      <dgm:spPr/>
      <dgm:t>
        <a:bodyPr/>
        <a:lstStyle/>
        <a:p>
          <a:endParaRPr lang="en-US"/>
        </a:p>
      </dgm:t>
    </dgm:pt>
    <dgm:pt modelId="{3E113DBC-B354-495F-BE56-C9239965B056}">
      <dgm:prSet/>
      <dgm:spPr/>
      <dgm:t>
        <a:bodyPr/>
        <a:lstStyle/>
        <a:p>
          <a:r>
            <a:rPr lang="en-US" dirty="0"/>
            <a:t>• </a:t>
          </a:r>
          <a:r>
            <a:rPr lang="en-GB" dirty="0"/>
            <a:t>In g</a:t>
          </a:r>
          <a:r>
            <a:rPr lang="en-US" dirty="0" err="1"/>
            <a:t>roups</a:t>
          </a:r>
          <a:r>
            <a:rPr lang="en-GB" dirty="0"/>
            <a:t>,</a:t>
          </a:r>
          <a:r>
            <a:rPr lang="en-US" dirty="0"/>
            <a:t> choose a health issue (e.g., obesity, smoking)</a:t>
          </a:r>
        </a:p>
      </dgm:t>
    </dgm:pt>
    <dgm:pt modelId="{976DC6C2-4F7C-4310-8E69-5E2D40A332F7}" type="parTrans" cxnId="{4DC3F7BA-4C67-480E-A226-462678DBC37D}">
      <dgm:prSet/>
      <dgm:spPr/>
      <dgm:t>
        <a:bodyPr/>
        <a:lstStyle/>
        <a:p>
          <a:endParaRPr lang="en-US"/>
        </a:p>
      </dgm:t>
    </dgm:pt>
    <dgm:pt modelId="{F305E212-9B1E-461E-AE7C-63E6B86CDBB1}" type="sibTrans" cxnId="{4DC3F7BA-4C67-480E-A226-462678DBC37D}">
      <dgm:prSet/>
      <dgm:spPr/>
      <dgm:t>
        <a:bodyPr/>
        <a:lstStyle/>
        <a:p>
          <a:endParaRPr lang="en-US"/>
        </a:p>
      </dgm:t>
    </dgm:pt>
    <dgm:pt modelId="{C19E7D64-C33A-4A6C-81A5-0745926A9D78}">
      <dgm:prSet/>
      <dgm:spPr/>
      <dgm:t>
        <a:bodyPr/>
        <a:lstStyle/>
        <a:p>
          <a:r>
            <a:rPr lang="en-US"/>
            <a:t>• Map contributing factors using D&amp;W model layers</a:t>
          </a:r>
        </a:p>
      </dgm:t>
    </dgm:pt>
    <dgm:pt modelId="{49E1F769-3D81-4A90-AB5D-E7D320224B9C}" type="parTrans" cxnId="{A0933E30-33AE-4902-9C4E-9CBA151657E7}">
      <dgm:prSet/>
      <dgm:spPr/>
      <dgm:t>
        <a:bodyPr/>
        <a:lstStyle/>
        <a:p>
          <a:endParaRPr lang="en-US"/>
        </a:p>
      </dgm:t>
    </dgm:pt>
    <dgm:pt modelId="{76263D3B-81A2-4748-B897-4D312AE8FE24}" type="sibTrans" cxnId="{A0933E30-33AE-4902-9C4E-9CBA151657E7}">
      <dgm:prSet/>
      <dgm:spPr/>
      <dgm:t>
        <a:bodyPr/>
        <a:lstStyle/>
        <a:p>
          <a:endParaRPr lang="en-US"/>
        </a:p>
      </dgm:t>
    </dgm:pt>
    <dgm:pt modelId="{9473590E-16F7-4808-B174-A1B6F33ACB3A}">
      <dgm:prSet/>
      <dgm:spPr/>
      <dgm:t>
        <a:bodyPr/>
        <a:lstStyle/>
        <a:p>
          <a:r>
            <a:rPr lang="en-US"/>
            <a:t>• Add real-world examples where possible</a:t>
          </a:r>
        </a:p>
      </dgm:t>
    </dgm:pt>
    <dgm:pt modelId="{7F4381E2-B768-42A4-9BDC-FCBEE9B5B871}" type="parTrans" cxnId="{23830604-34DC-42A5-87B4-D0C0ED6DC48B}">
      <dgm:prSet/>
      <dgm:spPr/>
      <dgm:t>
        <a:bodyPr/>
        <a:lstStyle/>
        <a:p>
          <a:endParaRPr lang="en-US"/>
        </a:p>
      </dgm:t>
    </dgm:pt>
    <dgm:pt modelId="{C8F626B6-0EE2-4821-9F68-31F3DD4CA3F4}" type="sibTrans" cxnId="{23830604-34DC-42A5-87B4-D0C0ED6DC48B}">
      <dgm:prSet/>
      <dgm:spPr/>
      <dgm:t>
        <a:bodyPr/>
        <a:lstStyle/>
        <a:p>
          <a:endParaRPr lang="en-US"/>
        </a:p>
      </dgm:t>
    </dgm:pt>
    <dgm:pt modelId="{A9FBFD66-92F9-49FD-9FF7-073296499384}">
      <dgm:prSet/>
      <dgm:spPr/>
      <dgm:t>
        <a:bodyPr/>
        <a:lstStyle/>
        <a:p>
          <a:r>
            <a:rPr lang="en-GB"/>
            <a:t>Be ready to present key points to the class</a:t>
          </a:r>
          <a:endParaRPr lang="en-US"/>
        </a:p>
      </dgm:t>
    </dgm:pt>
    <dgm:pt modelId="{301DB699-DC3E-49F3-90DE-3E1902C66236}" type="parTrans" cxnId="{FAFDDE88-0FDD-4F77-B8F8-DD760915612D}">
      <dgm:prSet/>
      <dgm:spPr/>
      <dgm:t>
        <a:bodyPr/>
        <a:lstStyle/>
        <a:p>
          <a:endParaRPr lang="en-US"/>
        </a:p>
      </dgm:t>
    </dgm:pt>
    <dgm:pt modelId="{36EE1E69-A209-4DA5-9E81-DA2BE8668706}" type="sibTrans" cxnId="{FAFDDE88-0FDD-4F77-B8F8-DD760915612D}">
      <dgm:prSet/>
      <dgm:spPr/>
      <dgm:t>
        <a:bodyPr/>
        <a:lstStyle/>
        <a:p>
          <a:endParaRPr lang="en-US"/>
        </a:p>
      </dgm:t>
    </dgm:pt>
    <dgm:pt modelId="{2FAD9B9B-49F8-4029-BFC2-76C29DC43D99}" type="pres">
      <dgm:prSet presAssocID="{D4263F0D-8117-42D7-89A9-61A6375FF7F3}" presName="root" presStyleCnt="0">
        <dgm:presLayoutVars>
          <dgm:dir/>
          <dgm:resizeHandles val="exact"/>
        </dgm:presLayoutVars>
      </dgm:prSet>
      <dgm:spPr/>
    </dgm:pt>
    <dgm:pt modelId="{15A249AF-C1E0-4F63-8DCD-F944FD80882D}" type="pres">
      <dgm:prSet presAssocID="{3E113DBC-B354-495F-BE56-C9239965B056}" presName="compNode" presStyleCnt="0"/>
      <dgm:spPr/>
    </dgm:pt>
    <dgm:pt modelId="{BF5EBB44-BA23-47BA-B7F1-51969991FD52}" type="pres">
      <dgm:prSet presAssocID="{3E113DBC-B354-495F-BE56-C9239965B056}" presName="bgRect" presStyleLbl="bgShp" presStyleIdx="0" presStyleCnt="4"/>
      <dgm:spPr/>
    </dgm:pt>
    <dgm:pt modelId="{14A2C0E7-1CF8-4ED9-BC9D-B349DD9AB350}" type="pres">
      <dgm:prSet presAssocID="{3E113DBC-B354-495F-BE56-C9239965B05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o Smoking"/>
        </a:ext>
      </dgm:extLst>
    </dgm:pt>
    <dgm:pt modelId="{C94D1B59-65D2-42B5-B56E-EEDB0EB4E89E}" type="pres">
      <dgm:prSet presAssocID="{3E113DBC-B354-495F-BE56-C9239965B056}" presName="spaceRect" presStyleCnt="0"/>
      <dgm:spPr/>
    </dgm:pt>
    <dgm:pt modelId="{EE02FB03-5EF6-4F97-921E-5E2E713A17B9}" type="pres">
      <dgm:prSet presAssocID="{3E113DBC-B354-495F-BE56-C9239965B056}" presName="parTx" presStyleLbl="revTx" presStyleIdx="0" presStyleCnt="4" custLinFactNeighborX="0" custLinFactNeighborY="1297">
        <dgm:presLayoutVars>
          <dgm:chMax val="0"/>
          <dgm:chPref val="0"/>
        </dgm:presLayoutVars>
      </dgm:prSet>
      <dgm:spPr/>
    </dgm:pt>
    <dgm:pt modelId="{5EE7AC08-6543-4D6C-A60F-C0F661FA945C}" type="pres">
      <dgm:prSet presAssocID="{F305E212-9B1E-461E-AE7C-63E6B86CDBB1}" presName="sibTrans" presStyleCnt="0"/>
      <dgm:spPr/>
    </dgm:pt>
    <dgm:pt modelId="{9739483C-0F6E-49A1-8ED8-FF79B0168049}" type="pres">
      <dgm:prSet presAssocID="{C19E7D64-C33A-4A6C-81A5-0745926A9D78}" presName="compNode" presStyleCnt="0"/>
      <dgm:spPr/>
    </dgm:pt>
    <dgm:pt modelId="{286DF54A-1C63-4ABC-868A-19ABB140B3F3}" type="pres">
      <dgm:prSet presAssocID="{C19E7D64-C33A-4A6C-81A5-0745926A9D78}" presName="bgRect" presStyleLbl="bgShp" presStyleIdx="1" presStyleCnt="4"/>
      <dgm:spPr/>
    </dgm:pt>
    <dgm:pt modelId="{950FE87E-62B0-4112-A590-C9205793746C}" type="pres">
      <dgm:prSet presAssocID="{C19E7D64-C33A-4A6C-81A5-0745926A9D7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twork"/>
        </a:ext>
      </dgm:extLst>
    </dgm:pt>
    <dgm:pt modelId="{C9FAA437-CE9B-4847-A712-AC7A085048F1}" type="pres">
      <dgm:prSet presAssocID="{C19E7D64-C33A-4A6C-81A5-0745926A9D78}" presName="spaceRect" presStyleCnt="0"/>
      <dgm:spPr/>
    </dgm:pt>
    <dgm:pt modelId="{195DD741-C41B-4FE2-BF47-4D4045CE0A01}" type="pres">
      <dgm:prSet presAssocID="{C19E7D64-C33A-4A6C-81A5-0745926A9D78}" presName="parTx" presStyleLbl="revTx" presStyleIdx="1" presStyleCnt="4">
        <dgm:presLayoutVars>
          <dgm:chMax val="0"/>
          <dgm:chPref val="0"/>
        </dgm:presLayoutVars>
      </dgm:prSet>
      <dgm:spPr/>
    </dgm:pt>
    <dgm:pt modelId="{BB939287-451C-4E7D-B59A-513907379277}" type="pres">
      <dgm:prSet presAssocID="{76263D3B-81A2-4748-B897-4D312AE8FE24}" presName="sibTrans" presStyleCnt="0"/>
      <dgm:spPr/>
    </dgm:pt>
    <dgm:pt modelId="{BB161C59-895D-42BE-8155-16270B48893F}" type="pres">
      <dgm:prSet presAssocID="{9473590E-16F7-4808-B174-A1B6F33ACB3A}" presName="compNode" presStyleCnt="0"/>
      <dgm:spPr/>
    </dgm:pt>
    <dgm:pt modelId="{8E57FDA7-1F7C-4541-870D-FB9418CEC0B4}" type="pres">
      <dgm:prSet presAssocID="{9473590E-16F7-4808-B174-A1B6F33ACB3A}" presName="bgRect" presStyleLbl="bgShp" presStyleIdx="2" presStyleCnt="4"/>
      <dgm:spPr/>
    </dgm:pt>
    <dgm:pt modelId="{86CE1B78-483B-4313-B299-6D087B526A52}" type="pres">
      <dgm:prSet presAssocID="{9473590E-16F7-4808-B174-A1B6F33ACB3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B946C269-13EB-4AC9-9436-C842E4D137B1}" type="pres">
      <dgm:prSet presAssocID="{9473590E-16F7-4808-B174-A1B6F33ACB3A}" presName="spaceRect" presStyleCnt="0"/>
      <dgm:spPr/>
    </dgm:pt>
    <dgm:pt modelId="{762ADBDE-DDC2-4179-B630-71F60C92C396}" type="pres">
      <dgm:prSet presAssocID="{9473590E-16F7-4808-B174-A1B6F33ACB3A}" presName="parTx" presStyleLbl="revTx" presStyleIdx="2" presStyleCnt="4">
        <dgm:presLayoutVars>
          <dgm:chMax val="0"/>
          <dgm:chPref val="0"/>
        </dgm:presLayoutVars>
      </dgm:prSet>
      <dgm:spPr/>
    </dgm:pt>
    <dgm:pt modelId="{D4235591-B0D1-4CE7-8F13-8B54E997D403}" type="pres">
      <dgm:prSet presAssocID="{C8F626B6-0EE2-4821-9F68-31F3DD4CA3F4}" presName="sibTrans" presStyleCnt="0"/>
      <dgm:spPr/>
    </dgm:pt>
    <dgm:pt modelId="{278A850E-56EA-4E89-9E91-25FC0133BC4C}" type="pres">
      <dgm:prSet presAssocID="{A9FBFD66-92F9-49FD-9FF7-073296499384}" presName="compNode" presStyleCnt="0"/>
      <dgm:spPr/>
    </dgm:pt>
    <dgm:pt modelId="{E9322716-21C7-4072-BA25-493F18BB3287}" type="pres">
      <dgm:prSet presAssocID="{A9FBFD66-92F9-49FD-9FF7-073296499384}" presName="bgRect" presStyleLbl="bgShp" presStyleIdx="3" presStyleCnt="4"/>
      <dgm:spPr/>
    </dgm:pt>
    <dgm:pt modelId="{4215465C-D3BA-47FC-9A16-E34FF4ADBF1F}" type="pres">
      <dgm:prSet presAssocID="{A9FBFD66-92F9-49FD-9FF7-07329649938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45014D92-FEA2-4986-B02C-DDCEEBDCEBFE}" type="pres">
      <dgm:prSet presAssocID="{A9FBFD66-92F9-49FD-9FF7-073296499384}" presName="spaceRect" presStyleCnt="0"/>
      <dgm:spPr/>
    </dgm:pt>
    <dgm:pt modelId="{9472F455-4BE6-499F-95C4-1F857FEDCE54}" type="pres">
      <dgm:prSet presAssocID="{A9FBFD66-92F9-49FD-9FF7-073296499384}" presName="parTx" presStyleLbl="revTx" presStyleIdx="3" presStyleCnt="4">
        <dgm:presLayoutVars>
          <dgm:chMax val="0"/>
          <dgm:chPref val="0"/>
        </dgm:presLayoutVars>
      </dgm:prSet>
      <dgm:spPr/>
    </dgm:pt>
  </dgm:ptLst>
  <dgm:cxnLst>
    <dgm:cxn modelId="{23830604-34DC-42A5-87B4-D0C0ED6DC48B}" srcId="{D4263F0D-8117-42D7-89A9-61A6375FF7F3}" destId="{9473590E-16F7-4808-B174-A1B6F33ACB3A}" srcOrd="2" destOrd="0" parTransId="{7F4381E2-B768-42A4-9BDC-FCBEE9B5B871}" sibTransId="{C8F626B6-0EE2-4821-9F68-31F3DD4CA3F4}"/>
    <dgm:cxn modelId="{5A7EAB0D-0490-4031-B02E-7CE5E2E40696}" type="presOf" srcId="{3E113DBC-B354-495F-BE56-C9239965B056}" destId="{EE02FB03-5EF6-4F97-921E-5E2E713A17B9}" srcOrd="0" destOrd="0" presId="urn:microsoft.com/office/officeart/2018/2/layout/IconVerticalSolidList#59"/>
    <dgm:cxn modelId="{43B43129-6AE0-4ABF-BEBA-DFBCB190AD72}" type="presOf" srcId="{A9FBFD66-92F9-49FD-9FF7-073296499384}" destId="{9472F455-4BE6-499F-95C4-1F857FEDCE54}" srcOrd="0" destOrd="0" presId="urn:microsoft.com/office/officeart/2018/2/layout/IconVerticalSolidList#59"/>
    <dgm:cxn modelId="{D4A22E2F-C112-4CE0-8394-216ACC9D48FC}" type="presOf" srcId="{D4263F0D-8117-42D7-89A9-61A6375FF7F3}" destId="{2FAD9B9B-49F8-4029-BFC2-76C29DC43D99}" srcOrd="0" destOrd="0" presId="urn:microsoft.com/office/officeart/2018/2/layout/IconVerticalSolidList#59"/>
    <dgm:cxn modelId="{A0933E30-33AE-4902-9C4E-9CBA151657E7}" srcId="{D4263F0D-8117-42D7-89A9-61A6375FF7F3}" destId="{C19E7D64-C33A-4A6C-81A5-0745926A9D78}" srcOrd="1" destOrd="0" parTransId="{49E1F769-3D81-4A90-AB5D-E7D320224B9C}" sibTransId="{76263D3B-81A2-4748-B897-4D312AE8FE24}"/>
    <dgm:cxn modelId="{FAFDDE88-0FDD-4F77-B8F8-DD760915612D}" srcId="{D4263F0D-8117-42D7-89A9-61A6375FF7F3}" destId="{A9FBFD66-92F9-49FD-9FF7-073296499384}" srcOrd="3" destOrd="0" parTransId="{301DB699-DC3E-49F3-90DE-3E1902C66236}" sibTransId="{36EE1E69-A209-4DA5-9E81-DA2BE8668706}"/>
    <dgm:cxn modelId="{30435B9A-9409-4F15-A364-E4ADCE9ADD9D}" type="presOf" srcId="{9473590E-16F7-4808-B174-A1B6F33ACB3A}" destId="{762ADBDE-DDC2-4179-B630-71F60C92C396}" srcOrd="0" destOrd="0" presId="urn:microsoft.com/office/officeart/2018/2/layout/IconVerticalSolidList#59"/>
    <dgm:cxn modelId="{FFA0669C-68AA-4CFB-8281-147241C98C51}" type="presOf" srcId="{C19E7D64-C33A-4A6C-81A5-0745926A9D78}" destId="{195DD741-C41B-4FE2-BF47-4D4045CE0A01}" srcOrd="0" destOrd="0" presId="urn:microsoft.com/office/officeart/2018/2/layout/IconVerticalSolidList#59"/>
    <dgm:cxn modelId="{4DC3F7BA-4C67-480E-A226-462678DBC37D}" srcId="{D4263F0D-8117-42D7-89A9-61A6375FF7F3}" destId="{3E113DBC-B354-495F-BE56-C9239965B056}" srcOrd="0" destOrd="0" parTransId="{976DC6C2-4F7C-4310-8E69-5E2D40A332F7}" sibTransId="{F305E212-9B1E-461E-AE7C-63E6B86CDBB1}"/>
    <dgm:cxn modelId="{91646018-E7B1-4DB4-92D9-0600D978B2AD}" type="presParOf" srcId="{2FAD9B9B-49F8-4029-BFC2-76C29DC43D99}" destId="{15A249AF-C1E0-4F63-8DCD-F944FD80882D}" srcOrd="0" destOrd="0" presId="urn:microsoft.com/office/officeart/2018/2/layout/IconVerticalSolidList#59"/>
    <dgm:cxn modelId="{31554C3A-C081-437F-9FC1-8097B8823EBC}" type="presParOf" srcId="{15A249AF-C1E0-4F63-8DCD-F944FD80882D}" destId="{BF5EBB44-BA23-47BA-B7F1-51969991FD52}" srcOrd="0" destOrd="0" presId="urn:microsoft.com/office/officeart/2018/2/layout/IconVerticalSolidList#59"/>
    <dgm:cxn modelId="{609035C9-7EEC-4678-888C-44D5BF9DEFA1}" type="presParOf" srcId="{15A249AF-C1E0-4F63-8DCD-F944FD80882D}" destId="{14A2C0E7-1CF8-4ED9-BC9D-B349DD9AB350}" srcOrd="1" destOrd="0" presId="urn:microsoft.com/office/officeart/2018/2/layout/IconVerticalSolidList#59"/>
    <dgm:cxn modelId="{A0311717-77F5-4CCF-8D43-C8D7679B6FC0}" type="presParOf" srcId="{15A249AF-C1E0-4F63-8DCD-F944FD80882D}" destId="{C94D1B59-65D2-42B5-B56E-EEDB0EB4E89E}" srcOrd="2" destOrd="0" presId="urn:microsoft.com/office/officeart/2018/2/layout/IconVerticalSolidList#59"/>
    <dgm:cxn modelId="{486BB734-7C5B-4ADB-AFAF-434047950FAF}" type="presParOf" srcId="{15A249AF-C1E0-4F63-8DCD-F944FD80882D}" destId="{EE02FB03-5EF6-4F97-921E-5E2E713A17B9}" srcOrd="3" destOrd="0" presId="urn:microsoft.com/office/officeart/2018/2/layout/IconVerticalSolidList#59"/>
    <dgm:cxn modelId="{6ADF299B-A506-4A17-810C-56DE156A5A05}" type="presParOf" srcId="{2FAD9B9B-49F8-4029-BFC2-76C29DC43D99}" destId="{5EE7AC08-6543-4D6C-A60F-C0F661FA945C}" srcOrd="1" destOrd="0" presId="urn:microsoft.com/office/officeart/2018/2/layout/IconVerticalSolidList#59"/>
    <dgm:cxn modelId="{3F6AD1BE-DD3D-4AC6-88EF-6D3ADC9EC876}" type="presParOf" srcId="{2FAD9B9B-49F8-4029-BFC2-76C29DC43D99}" destId="{9739483C-0F6E-49A1-8ED8-FF79B0168049}" srcOrd="2" destOrd="0" presId="urn:microsoft.com/office/officeart/2018/2/layout/IconVerticalSolidList#59"/>
    <dgm:cxn modelId="{9BA716C8-F581-494C-8228-93F4DE34C438}" type="presParOf" srcId="{9739483C-0F6E-49A1-8ED8-FF79B0168049}" destId="{286DF54A-1C63-4ABC-868A-19ABB140B3F3}" srcOrd="0" destOrd="0" presId="urn:microsoft.com/office/officeart/2018/2/layout/IconVerticalSolidList#59"/>
    <dgm:cxn modelId="{91B07D75-E20A-4B30-9972-827C6BD45E49}" type="presParOf" srcId="{9739483C-0F6E-49A1-8ED8-FF79B0168049}" destId="{950FE87E-62B0-4112-A590-C9205793746C}" srcOrd="1" destOrd="0" presId="urn:microsoft.com/office/officeart/2018/2/layout/IconVerticalSolidList#59"/>
    <dgm:cxn modelId="{D16F347E-A50B-4A69-A439-AF9D04020083}" type="presParOf" srcId="{9739483C-0F6E-49A1-8ED8-FF79B0168049}" destId="{C9FAA437-CE9B-4847-A712-AC7A085048F1}" srcOrd="2" destOrd="0" presId="urn:microsoft.com/office/officeart/2018/2/layout/IconVerticalSolidList#59"/>
    <dgm:cxn modelId="{40A2CACD-A017-4F5A-A4C8-586D0320AB04}" type="presParOf" srcId="{9739483C-0F6E-49A1-8ED8-FF79B0168049}" destId="{195DD741-C41B-4FE2-BF47-4D4045CE0A01}" srcOrd="3" destOrd="0" presId="urn:microsoft.com/office/officeart/2018/2/layout/IconVerticalSolidList#59"/>
    <dgm:cxn modelId="{16551212-5EE5-46A5-A2E6-40D5C34A95C0}" type="presParOf" srcId="{2FAD9B9B-49F8-4029-BFC2-76C29DC43D99}" destId="{BB939287-451C-4E7D-B59A-513907379277}" srcOrd="3" destOrd="0" presId="urn:microsoft.com/office/officeart/2018/2/layout/IconVerticalSolidList#59"/>
    <dgm:cxn modelId="{66FD1FAF-0075-4CD7-B462-72235171A2CB}" type="presParOf" srcId="{2FAD9B9B-49F8-4029-BFC2-76C29DC43D99}" destId="{BB161C59-895D-42BE-8155-16270B48893F}" srcOrd="4" destOrd="0" presId="urn:microsoft.com/office/officeart/2018/2/layout/IconVerticalSolidList#59"/>
    <dgm:cxn modelId="{28E9C29D-88EB-4B0C-8D3C-1852F4AAEC06}" type="presParOf" srcId="{BB161C59-895D-42BE-8155-16270B48893F}" destId="{8E57FDA7-1F7C-4541-870D-FB9418CEC0B4}" srcOrd="0" destOrd="0" presId="urn:microsoft.com/office/officeart/2018/2/layout/IconVerticalSolidList#59"/>
    <dgm:cxn modelId="{21E3DC9F-9B29-49C2-9BE9-31D8E03A3349}" type="presParOf" srcId="{BB161C59-895D-42BE-8155-16270B48893F}" destId="{86CE1B78-483B-4313-B299-6D087B526A52}" srcOrd="1" destOrd="0" presId="urn:microsoft.com/office/officeart/2018/2/layout/IconVerticalSolidList#59"/>
    <dgm:cxn modelId="{34B76BB3-7E9B-49F4-AC50-7D7E16F8C0FC}" type="presParOf" srcId="{BB161C59-895D-42BE-8155-16270B48893F}" destId="{B946C269-13EB-4AC9-9436-C842E4D137B1}" srcOrd="2" destOrd="0" presId="urn:microsoft.com/office/officeart/2018/2/layout/IconVerticalSolidList#59"/>
    <dgm:cxn modelId="{124D8597-39CE-4F9A-8798-E4C3EAF46EDD}" type="presParOf" srcId="{BB161C59-895D-42BE-8155-16270B48893F}" destId="{762ADBDE-DDC2-4179-B630-71F60C92C396}" srcOrd="3" destOrd="0" presId="urn:microsoft.com/office/officeart/2018/2/layout/IconVerticalSolidList#59"/>
    <dgm:cxn modelId="{3099D70A-207B-40C2-B49D-2EFB47FAF785}" type="presParOf" srcId="{2FAD9B9B-49F8-4029-BFC2-76C29DC43D99}" destId="{D4235591-B0D1-4CE7-8F13-8B54E997D403}" srcOrd="5" destOrd="0" presId="urn:microsoft.com/office/officeart/2018/2/layout/IconVerticalSolidList#59"/>
    <dgm:cxn modelId="{4E3E9A50-E532-4D34-8E5C-E13B6C134FCA}" type="presParOf" srcId="{2FAD9B9B-49F8-4029-BFC2-76C29DC43D99}" destId="{278A850E-56EA-4E89-9E91-25FC0133BC4C}" srcOrd="6" destOrd="0" presId="urn:microsoft.com/office/officeart/2018/2/layout/IconVerticalSolidList#59"/>
    <dgm:cxn modelId="{D8768AFD-A00B-4415-98AD-8FB087CDE1D9}" type="presParOf" srcId="{278A850E-56EA-4E89-9E91-25FC0133BC4C}" destId="{E9322716-21C7-4072-BA25-493F18BB3287}" srcOrd="0" destOrd="0" presId="urn:microsoft.com/office/officeart/2018/2/layout/IconVerticalSolidList#59"/>
    <dgm:cxn modelId="{5822C9FC-9816-4B11-87E9-72B36C90851A}" type="presParOf" srcId="{278A850E-56EA-4E89-9E91-25FC0133BC4C}" destId="{4215465C-D3BA-47FC-9A16-E34FF4ADBF1F}" srcOrd="1" destOrd="0" presId="urn:microsoft.com/office/officeart/2018/2/layout/IconVerticalSolidList#59"/>
    <dgm:cxn modelId="{53486B11-2811-424B-9574-89833B01A875}" type="presParOf" srcId="{278A850E-56EA-4E89-9E91-25FC0133BC4C}" destId="{45014D92-FEA2-4986-B02C-DDCEEBDCEBFE}" srcOrd="2" destOrd="0" presId="urn:microsoft.com/office/officeart/2018/2/layout/IconVerticalSolidList#59"/>
    <dgm:cxn modelId="{612DCD3B-A9BA-425E-9087-6637D01FF82A}" type="presParOf" srcId="{278A850E-56EA-4E89-9E91-25FC0133BC4C}" destId="{9472F455-4BE6-499F-95C4-1F857FEDCE54}" srcOrd="3" destOrd="0" presId="urn:microsoft.com/office/officeart/2018/2/layout/IconVerticalSolidList#5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A0592F-DA29-4CDA-9470-E59522F1042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16F22A4F-C7D4-4935-BEED-528ED6C106C8}">
      <dgm:prSet custT="1"/>
      <dgm:spPr/>
      <dgm:t>
        <a:bodyPr/>
        <a:lstStyle/>
        <a:p>
          <a:r>
            <a:rPr lang="en-GB" sz="2400" dirty="0"/>
            <a:t>Genetic factors (biological) </a:t>
          </a:r>
          <a:endParaRPr lang="en-US" sz="2400" dirty="0"/>
        </a:p>
      </dgm:t>
    </dgm:pt>
    <dgm:pt modelId="{981EB6BF-2099-45D1-ADB5-656E80610C62}" type="parTrans" cxnId="{6340CAF2-463B-483B-95E6-19E0674DBD8D}">
      <dgm:prSet/>
      <dgm:spPr/>
      <dgm:t>
        <a:bodyPr/>
        <a:lstStyle/>
        <a:p>
          <a:endParaRPr lang="en-US"/>
        </a:p>
      </dgm:t>
    </dgm:pt>
    <dgm:pt modelId="{2CB95CA6-2BEA-4D78-822F-04F6B1EB8C43}" type="sibTrans" cxnId="{6340CAF2-463B-483B-95E6-19E0674DBD8D}">
      <dgm:prSet/>
      <dgm:spPr/>
      <dgm:t>
        <a:bodyPr/>
        <a:lstStyle/>
        <a:p>
          <a:endParaRPr lang="en-US"/>
        </a:p>
      </dgm:t>
    </dgm:pt>
    <dgm:pt modelId="{D4C07CA4-94F9-47F0-A34E-AED0383C4DC3}">
      <dgm:prSet custT="1"/>
      <dgm:spPr/>
      <dgm:t>
        <a:bodyPr/>
        <a:lstStyle/>
        <a:p>
          <a:r>
            <a:rPr lang="en-GB" sz="2400" dirty="0"/>
            <a:t>Environmental factors </a:t>
          </a:r>
          <a:endParaRPr lang="en-US" sz="2400" dirty="0"/>
        </a:p>
      </dgm:t>
    </dgm:pt>
    <dgm:pt modelId="{DA800169-5FE8-4C12-9F52-0234B3D4BE92}" type="parTrans" cxnId="{AABC30EC-0A7E-400A-94ED-065046A63E2D}">
      <dgm:prSet/>
      <dgm:spPr/>
      <dgm:t>
        <a:bodyPr/>
        <a:lstStyle/>
        <a:p>
          <a:endParaRPr lang="en-US"/>
        </a:p>
      </dgm:t>
    </dgm:pt>
    <dgm:pt modelId="{E5846D89-C52D-4B4B-84FE-2DAE1E01AEDC}" type="sibTrans" cxnId="{AABC30EC-0A7E-400A-94ED-065046A63E2D}">
      <dgm:prSet/>
      <dgm:spPr/>
      <dgm:t>
        <a:bodyPr/>
        <a:lstStyle/>
        <a:p>
          <a:endParaRPr lang="en-US"/>
        </a:p>
      </dgm:t>
    </dgm:pt>
    <dgm:pt modelId="{BDED256E-6E1B-41D5-9108-F1166BB32FB8}">
      <dgm:prSet custT="1"/>
      <dgm:spPr/>
      <dgm:t>
        <a:bodyPr/>
        <a:lstStyle/>
        <a:p>
          <a:br>
            <a:rPr lang="en-GB" sz="2100" dirty="0"/>
          </a:br>
          <a:r>
            <a:rPr lang="en-GB" sz="2400" dirty="0"/>
            <a:t>Lifestyle </a:t>
          </a:r>
          <a:endParaRPr lang="en-US" sz="2400" dirty="0"/>
        </a:p>
      </dgm:t>
    </dgm:pt>
    <dgm:pt modelId="{63B95773-4CB3-4AE3-8213-374834EC9A60}" type="parTrans" cxnId="{E284AAF1-2D07-4B7E-8402-20FEB6F9EE92}">
      <dgm:prSet/>
      <dgm:spPr/>
      <dgm:t>
        <a:bodyPr/>
        <a:lstStyle/>
        <a:p>
          <a:endParaRPr lang="en-US"/>
        </a:p>
      </dgm:t>
    </dgm:pt>
    <dgm:pt modelId="{DA40428B-7C25-4383-9151-0EF32FF332EB}" type="sibTrans" cxnId="{E284AAF1-2D07-4B7E-8402-20FEB6F9EE92}">
      <dgm:prSet/>
      <dgm:spPr/>
      <dgm:t>
        <a:bodyPr/>
        <a:lstStyle/>
        <a:p>
          <a:endParaRPr lang="en-US"/>
        </a:p>
      </dgm:t>
    </dgm:pt>
    <dgm:pt modelId="{1A4E804D-44C5-4292-97C6-3FF6DBA17507}">
      <dgm:prSet/>
      <dgm:spPr/>
      <dgm:t>
        <a:bodyPr/>
        <a:lstStyle/>
        <a:p>
          <a:r>
            <a:rPr lang="en-GB" sz="1600" dirty="0"/>
            <a:t>Behavioural &amp; socio-cultural </a:t>
          </a:r>
          <a:endParaRPr lang="en-US" sz="1600" dirty="0"/>
        </a:p>
      </dgm:t>
    </dgm:pt>
    <dgm:pt modelId="{AC275352-02FA-4978-A873-170434B2D962}" type="parTrans" cxnId="{9A19F0B4-AF33-42E1-97C4-191C46155BEC}">
      <dgm:prSet/>
      <dgm:spPr/>
      <dgm:t>
        <a:bodyPr/>
        <a:lstStyle/>
        <a:p>
          <a:endParaRPr lang="en-US"/>
        </a:p>
      </dgm:t>
    </dgm:pt>
    <dgm:pt modelId="{9C5D38B3-A381-4776-BF00-11E0A1F2C9AD}" type="sibTrans" cxnId="{9A19F0B4-AF33-42E1-97C4-191C46155BEC}">
      <dgm:prSet/>
      <dgm:spPr/>
      <dgm:t>
        <a:bodyPr/>
        <a:lstStyle/>
        <a:p>
          <a:endParaRPr lang="en-US"/>
        </a:p>
      </dgm:t>
    </dgm:pt>
    <dgm:pt modelId="{34E92FF1-6625-4D1A-B82A-92B61B5B860A}">
      <dgm:prSet custT="1"/>
      <dgm:spPr/>
      <dgm:t>
        <a:bodyPr/>
        <a:lstStyle/>
        <a:p>
          <a:r>
            <a:rPr lang="en-GB" sz="2400" dirty="0"/>
            <a:t>Gender &amp; Age </a:t>
          </a:r>
          <a:endParaRPr lang="en-US" sz="2400" dirty="0"/>
        </a:p>
      </dgm:t>
    </dgm:pt>
    <dgm:pt modelId="{7DFCE1A1-5C01-4E5E-8D21-470900A938BD}" type="parTrans" cxnId="{65733770-E2A9-4819-8BD2-F26D40CE3130}">
      <dgm:prSet/>
      <dgm:spPr/>
      <dgm:t>
        <a:bodyPr/>
        <a:lstStyle/>
        <a:p>
          <a:endParaRPr lang="en-US"/>
        </a:p>
      </dgm:t>
    </dgm:pt>
    <dgm:pt modelId="{B5FA00EB-49DB-4282-8D64-ED937A05B1D2}" type="sibTrans" cxnId="{65733770-E2A9-4819-8BD2-F26D40CE3130}">
      <dgm:prSet/>
      <dgm:spPr/>
      <dgm:t>
        <a:bodyPr/>
        <a:lstStyle/>
        <a:p>
          <a:endParaRPr lang="en-US"/>
        </a:p>
      </dgm:t>
    </dgm:pt>
    <dgm:pt modelId="{FF39202E-FA24-4A99-9CF4-B5CB72841799}">
      <dgm:prSet custT="1"/>
      <dgm:spPr/>
      <dgm:t>
        <a:bodyPr/>
        <a:lstStyle/>
        <a:p>
          <a:r>
            <a:rPr lang="en-GB" sz="2400" dirty="0"/>
            <a:t>Socioeconomic conditions </a:t>
          </a:r>
          <a:endParaRPr lang="en-US" sz="2400" dirty="0"/>
        </a:p>
      </dgm:t>
    </dgm:pt>
    <dgm:pt modelId="{476670A9-9975-43B5-BAFE-BFE9127540A1}" type="parTrans" cxnId="{FCE22633-43C5-4530-8084-CA5CC5B60C5B}">
      <dgm:prSet/>
      <dgm:spPr/>
      <dgm:t>
        <a:bodyPr/>
        <a:lstStyle/>
        <a:p>
          <a:endParaRPr lang="en-US"/>
        </a:p>
      </dgm:t>
    </dgm:pt>
    <dgm:pt modelId="{FD325CAB-7335-41C4-A073-1E600B7F7F90}" type="sibTrans" cxnId="{FCE22633-43C5-4530-8084-CA5CC5B60C5B}">
      <dgm:prSet/>
      <dgm:spPr/>
      <dgm:t>
        <a:bodyPr/>
        <a:lstStyle/>
        <a:p>
          <a:endParaRPr lang="en-US"/>
        </a:p>
      </dgm:t>
    </dgm:pt>
    <dgm:pt modelId="{BE5BCA9F-47E6-4FA5-A84F-A51D910B7EE9}">
      <dgm:prSet/>
      <dgm:spPr/>
      <dgm:t>
        <a:bodyPr/>
        <a:lstStyle/>
        <a:p>
          <a:r>
            <a:rPr lang="en-GB" sz="1600" dirty="0"/>
            <a:t>Education, </a:t>
          </a:r>
          <a:endParaRPr lang="en-US" sz="1600" dirty="0"/>
        </a:p>
      </dgm:t>
    </dgm:pt>
    <dgm:pt modelId="{510D5727-DDF0-466A-B348-984E760E79A2}" type="parTrans" cxnId="{BC43AE2A-E2B2-45A3-9F0B-1DACBC16FAB2}">
      <dgm:prSet/>
      <dgm:spPr/>
      <dgm:t>
        <a:bodyPr/>
        <a:lstStyle/>
        <a:p>
          <a:endParaRPr lang="en-US"/>
        </a:p>
      </dgm:t>
    </dgm:pt>
    <dgm:pt modelId="{E16F7698-DFD1-49A2-B89B-523D6B365C3F}" type="sibTrans" cxnId="{BC43AE2A-E2B2-45A3-9F0B-1DACBC16FAB2}">
      <dgm:prSet/>
      <dgm:spPr/>
      <dgm:t>
        <a:bodyPr/>
        <a:lstStyle/>
        <a:p>
          <a:endParaRPr lang="en-US"/>
        </a:p>
      </dgm:t>
    </dgm:pt>
    <dgm:pt modelId="{879BCBA7-5EA9-4D77-961C-ADCA72495877}">
      <dgm:prSet/>
      <dgm:spPr/>
      <dgm:t>
        <a:bodyPr/>
        <a:lstStyle/>
        <a:p>
          <a:r>
            <a:rPr lang="en-GB" sz="1600"/>
            <a:t>Occupation, </a:t>
          </a:r>
          <a:endParaRPr lang="en-US" sz="1600"/>
        </a:p>
      </dgm:t>
    </dgm:pt>
    <dgm:pt modelId="{A40A73FD-8F67-4388-B662-62F6E8A13BF4}" type="parTrans" cxnId="{862F3F3C-1503-40B2-8882-F85E23CC73D6}">
      <dgm:prSet/>
      <dgm:spPr/>
      <dgm:t>
        <a:bodyPr/>
        <a:lstStyle/>
        <a:p>
          <a:endParaRPr lang="en-US"/>
        </a:p>
      </dgm:t>
    </dgm:pt>
    <dgm:pt modelId="{0D75F80D-617B-4DBE-9F83-DAA68CCBC5AC}" type="sibTrans" cxnId="{862F3F3C-1503-40B2-8882-F85E23CC73D6}">
      <dgm:prSet/>
      <dgm:spPr/>
      <dgm:t>
        <a:bodyPr/>
        <a:lstStyle/>
        <a:p>
          <a:endParaRPr lang="en-US"/>
        </a:p>
      </dgm:t>
    </dgm:pt>
    <dgm:pt modelId="{EAAA3038-C043-403D-9882-67B48E5186C2}">
      <dgm:prSet/>
      <dgm:spPr/>
      <dgm:t>
        <a:bodyPr/>
        <a:lstStyle/>
        <a:p>
          <a:r>
            <a:rPr lang="en-GB" sz="1600"/>
            <a:t>Income </a:t>
          </a:r>
          <a:endParaRPr lang="en-US" sz="1600"/>
        </a:p>
      </dgm:t>
    </dgm:pt>
    <dgm:pt modelId="{5B6956B9-9F33-426C-A4FB-41773BE73877}" type="parTrans" cxnId="{F7EE24C5-EE4B-4DCF-801F-F6DEB8431CAF}">
      <dgm:prSet/>
      <dgm:spPr/>
      <dgm:t>
        <a:bodyPr/>
        <a:lstStyle/>
        <a:p>
          <a:endParaRPr lang="en-US"/>
        </a:p>
      </dgm:t>
    </dgm:pt>
    <dgm:pt modelId="{01ED262E-CE80-4AAD-9FF3-737512B56893}" type="sibTrans" cxnId="{F7EE24C5-EE4B-4DCF-801F-F6DEB8431CAF}">
      <dgm:prSet/>
      <dgm:spPr/>
      <dgm:t>
        <a:bodyPr/>
        <a:lstStyle/>
        <a:p>
          <a:endParaRPr lang="en-US"/>
        </a:p>
      </dgm:t>
    </dgm:pt>
    <dgm:pt modelId="{52C95EB2-E3EC-45E5-94CD-6EBB38E8BC63}">
      <dgm:prSet custT="1"/>
      <dgm:spPr/>
      <dgm:t>
        <a:bodyPr/>
        <a:lstStyle/>
        <a:p>
          <a:r>
            <a:rPr lang="en-GB" sz="2400" dirty="0"/>
            <a:t>Health services –</a:t>
          </a:r>
          <a:endParaRPr lang="en-US" sz="2400" dirty="0"/>
        </a:p>
      </dgm:t>
    </dgm:pt>
    <dgm:pt modelId="{ED33A40C-34E7-4E85-97FA-BA9B766B4F97}" type="parTrans" cxnId="{C6D77656-D0E3-49CA-8425-FAB1514B382D}">
      <dgm:prSet/>
      <dgm:spPr/>
      <dgm:t>
        <a:bodyPr/>
        <a:lstStyle/>
        <a:p>
          <a:endParaRPr lang="en-US"/>
        </a:p>
      </dgm:t>
    </dgm:pt>
    <dgm:pt modelId="{A894FD83-E65C-40DB-ADE0-DE60997D51E5}" type="sibTrans" cxnId="{C6D77656-D0E3-49CA-8425-FAB1514B382D}">
      <dgm:prSet/>
      <dgm:spPr/>
      <dgm:t>
        <a:bodyPr/>
        <a:lstStyle/>
        <a:p>
          <a:endParaRPr lang="en-US"/>
        </a:p>
      </dgm:t>
    </dgm:pt>
    <dgm:pt modelId="{A28F5ABB-DB12-40CA-BD8E-6F54D37752F1}">
      <dgm:prSet/>
      <dgm:spPr/>
      <dgm:t>
        <a:bodyPr/>
        <a:lstStyle/>
        <a:p>
          <a:r>
            <a:rPr lang="en-GB" sz="2000" dirty="0"/>
            <a:t>utilisation Immunisation, Family welfare ,nutritional… </a:t>
          </a:r>
          <a:endParaRPr lang="en-US" sz="2000" dirty="0"/>
        </a:p>
      </dgm:t>
    </dgm:pt>
    <dgm:pt modelId="{B133E57D-6852-41E7-88C4-E0DAB02B7A03}" type="parTrans" cxnId="{29C03D66-B92A-46C0-98C4-9ECED32B9624}">
      <dgm:prSet/>
      <dgm:spPr/>
      <dgm:t>
        <a:bodyPr/>
        <a:lstStyle/>
        <a:p>
          <a:endParaRPr lang="en-US"/>
        </a:p>
      </dgm:t>
    </dgm:pt>
    <dgm:pt modelId="{F4A4E2F6-C29B-4E5D-A9F6-7D6602627E46}" type="sibTrans" cxnId="{29C03D66-B92A-46C0-98C4-9ECED32B9624}">
      <dgm:prSet/>
      <dgm:spPr/>
      <dgm:t>
        <a:bodyPr/>
        <a:lstStyle/>
        <a:p>
          <a:endParaRPr lang="en-US"/>
        </a:p>
      </dgm:t>
    </dgm:pt>
    <dgm:pt modelId="{FDAAECD8-42D1-4F14-8E91-FC77A0D3CBF8}" type="pres">
      <dgm:prSet presAssocID="{25A0592F-DA29-4CDA-9470-E59522F1042E}" presName="diagram" presStyleCnt="0">
        <dgm:presLayoutVars>
          <dgm:dir/>
          <dgm:resizeHandles val="exact"/>
        </dgm:presLayoutVars>
      </dgm:prSet>
      <dgm:spPr/>
    </dgm:pt>
    <dgm:pt modelId="{E712C133-F04A-41A3-8812-51AC2ADE0E58}" type="pres">
      <dgm:prSet presAssocID="{16F22A4F-C7D4-4935-BEED-528ED6C106C8}" presName="node" presStyleLbl="node1" presStyleIdx="0" presStyleCnt="6">
        <dgm:presLayoutVars>
          <dgm:bulletEnabled val="1"/>
        </dgm:presLayoutVars>
      </dgm:prSet>
      <dgm:spPr/>
    </dgm:pt>
    <dgm:pt modelId="{8B088229-32DE-471A-9A2C-4895CEA86F99}" type="pres">
      <dgm:prSet presAssocID="{2CB95CA6-2BEA-4D78-822F-04F6B1EB8C43}" presName="sibTrans" presStyleCnt="0"/>
      <dgm:spPr/>
    </dgm:pt>
    <dgm:pt modelId="{4BC9CE9E-5E9A-4990-9519-78D2DCA8ABC1}" type="pres">
      <dgm:prSet presAssocID="{D4C07CA4-94F9-47F0-A34E-AED0383C4DC3}" presName="node" presStyleLbl="node1" presStyleIdx="1" presStyleCnt="6">
        <dgm:presLayoutVars>
          <dgm:bulletEnabled val="1"/>
        </dgm:presLayoutVars>
      </dgm:prSet>
      <dgm:spPr/>
    </dgm:pt>
    <dgm:pt modelId="{91508CDF-23CF-486A-8D52-B111B027F1B1}" type="pres">
      <dgm:prSet presAssocID="{E5846D89-C52D-4B4B-84FE-2DAE1E01AEDC}" presName="sibTrans" presStyleCnt="0"/>
      <dgm:spPr/>
    </dgm:pt>
    <dgm:pt modelId="{B3EC174D-D1A5-4AB2-AA1A-415E1DB6845D}" type="pres">
      <dgm:prSet presAssocID="{BDED256E-6E1B-41D5-9108-F1166BB32FB8}" presName="node" presStyleLbl="node1" presStyleIdx="2" presStyleCnt="6">
        <dgm:presLayoutVars>
          <dgm:bulletEnabled val="1"/>
        </dgm:presLayoutVars>
      </dgm:prSet>
      <dgm:spPr/>
    </dgm:pt>
    <dgm:pt modelId="{B007BC7B-1129-4FA8-8F8E-931BCC683F17}" type="pres">
      <dgm:prSet presAssocID="{DA40428B-7C25-4383-9151-0EF32FF332EB}" presName="sibTrans" presStyleCnt="0"/>
      <dgm:spPr/>
    </dgm:pt>
    <dgm:pt modelId="{FE96CB73-2D55-477C-8035-E7E2569DCA01}" type="pres">
      <dgm:prSet presAssocID="{34E92FF1-6625-4D1A-B82A-92B61B5B860A}" presName="node" presStyleLbl="node1" presStyleIdx="3" presStyleCnt="6">
        <dgm:presLayoutVars>
          <dgm:bulletEnabled val="1"/>
        </dgm:presLayoutVars>
      </dgm:prSet>
      <dgm:spPr/>
    </dgm:pt>
    <dgm:pt modelId="{C0E1F142-E265-4E0B-A6B5-9311807B0CD2}" type="pres">
      <dgm:prSet presAssocID="{B5FA00EB-49DB-4282-8D64-ED937A05B1D2}" presName="sibTrans" presStyleCnt="0"/>
      <dgm:spPr/>
    </dgm:pt>
    <dgm:pt modelId="{7577B944-065B-4085-ADD6-72A1040F2EBD}" type="pres">
      <dgm:prSet presAssocID="{FF39202E-FA24-4A99-9CF4-B5CB72841799}" presName="node" presStyleLbl="node1" presStyleIdx="4" presStyleCnt="6" custLinFactNeighborX="-87" custLinFactNeighborY="3634">
        <dgm:presLayoutVars>
          <dgm:bulletEnabled val="1"/>
        </dgm:presLayoutVars>
      </dgm:prSet>
      <dgm:spPr/>
    </dgm:pt>
    <dgm:pt modelId="{FD991F6E-8D31-4B82-9CE7-AC92C7F5C83A}" type="pres">
      <dgm:prSet presAssocID="{FD325CAB-7335-41C4-A073-1E600B7F7F90}" presName="sibTrans" presStyleCnt="0"/>
      <dgm:spPr/>
    </dgm:pt>
    <dgm:pt modelId="{B0BC13BB-E28E-4593-9F67-98BCA9D7C4EA}" type="pres">
      <dgm:prSet presAssocID="{52C95EB2-E3EC-45E5-94CD-6EBB38E8BC63}" presName="node" presStyleLbl="node1" presStyleIdx="5" presStyleCnt="6">
        <dgm:presLayoutVars>
          <dgm:bulletEnabled val="1"/>
        </dgm:presLayoutVars>
      </dgm:prSet>
      <dgm:spPr/>
    </dgm:pt>
  </dgm:ptLst>
  <dgm:cxnLst>
    <dgm:cxn modelId="{E371B900-A629-4D27-942F-32F7A640A3A2}" type="presOf" srcId="{D4C07CA4-94F9-47F0-A34E-AED0383C4DC3}" destId="{4BC9CE9E-5E9A-4990-9519-78D2DCA8ABC1}" srcOrd="0" destOrd="0" presId="urn:microsoft.com/office/officeart/2005/8/layout/default"/>
    <dgm:cxn modelId="{C9B80A0D-52F1-4EEB-8A6E-CDD95850BE38}" type="presOf" srcId="{16F22A4F-C7D4-4935-BEED-528ED6C106C8}" destId="{E712C133-F04A-41A3-8812-51AC2ADE0E58}" srcOrd="0" destOrd="0" presId="urn:microsoft.com/office/officeart/2005/8/layout/default"/>
    <dgm:cxn modelId="{BC43AE2A-E2B2-45A3-9F0B-1DACBC16FAB2}" srcId="{FF39202E-FA24-4A99-9CF4-B5CB72841799}" destId="{BE5BCA9F-47E6-4FA5-A84F-A51D910B7EE9}" srcOrd="0" destOrd="0" parTransId="{510D5727-DDF0-466A-B348-984E760E79A2}" sibTransId="{E16F7698-DFD1-49A2-B89B-523D6B365C3F}"/>
    <dgm:cxn modelId="{FCE22633-43C5-4530-8084-CA5CC5B60C5B}" srcId="{25A0592F-DA29-4CDA-9470-E59522F1042E}" destId="{FF39202E-FA24-4A99-9CF4-B5CB72841799}" srcOrd="4" destOrd="0" parTransId="{476670A9-9975-43B5-BAFE-BFE9127540A1}" sibTransId="{FD325CAB-7335-41C4-A073-1E600B7F7F90}"/>
    <dgm:cxn modelId="{862F3F3C-1503-40B2-8882-F85E23CC73D6}" srcId="{FF39202E-FA24-4A99-9CF4-B5CB72841799}" destId="{879BCBA7-5EA9-4D77-961C-ADCA72495877}" srcOrd="1" destOrd="0" parTransId="{A40A73FD-8F67-4388-B662-62F6E8A13BF4}" sibTransId="{0D75F80D-617B-4DBE-9F83-DAA68CCBC5AC}"/>
    <dgm:cxn modelId="{9B959F3E-171C-4794-962D-9FDE5A7A058F}" type="presOf" srcId="{EAAA3038-C043-403D-9882-67B48E5186C2}" destId="{7577B944-065B-4085-ADD6-72A1040F2EBD}" srcOrd="0" destOrd="3" presId="urn:microsoft.com/office/officeart/2005/8/layout/default"/>
    <dgm:cxn modelId="{88F6915B-D194-41E9-9A73-11AD3CA8459D}" type="presOf" srcId="{25A0592F-DA29-4CDA-9470-E59522F1042E}" destId="{FDAAECD8-42D1-4F14-8E91-FC77A0D3CBF8}" srcOrd="0" destOrd="0" presId="urn:microsoft.com/office/officeart/2005/8/layout/default"/>
    <dgm:cxn modelId="{29C03D66-B92A-46C0-98C4-9ECED32B9624}" srcId="{52C95EB2-E3EC-45E5-94CD-6EBB38E8BC63}" destId="{A28F5ABB-DB12-40CA-BD8E-6F54D37752F1}" srcOrd="0" destOrd="0" parTransId="{B133E57D-6852-41E7-88C4-E0DAB02B7A03}" sibTransId="{F4A4E2F6-C29B-4E5D-A9F6-7D6602627E46}"/>
    <dgm:cxn modelId="{3D8E7C46-F7E8-4911-BA02-50A97B34A683}" type="presOf" srcId="{A28F5ABB-DB12-40CA-BD8E-6F54D37752F1}" destId="{B0BC13BB-E28E-4593-9F67-98BCA9D7C4EA}" srcOrd="0" destOrd="1" presId="urn:microsoft.com/office/officeart/2005/8/layout/default"/>
    <dgm:cxn modelId="{65733770-E2A9-4819-8BD2-F26D40CE3130}" srcId="{25A0592F-DA29-4CDA-9470-E59522F1042E}" destId="{34E92FF1-6625-4D1A-B82A-92B61B5B860A}" srcOrd="3" destOrd="0" parTransId="{7DFCE1A1-5C01-4E5E-8D21-470900A938BD}" sibTransId="{B5FA00EB-49DB-4282-8D64-ED937A05B1D2}"/>
    <dgm:cxn modelId="{C6D77656-D0E3-49CA-8425-FAB1514B382D}" srcId="{25A0592F-DA29-4CDA-9470-E59522F1042E}" destId="{52C95EB2-E3EC-45E5-94CD-6EBB38E8BC63}" srcOrd="5" destOrd="0" parTransId="{ED33A40C-34E7-4E85-97FA-BA9B766B4F97}" sibTransId="{A894FD83-E65C-40DB-ADE0-DE60997D51E5}"/>
    <dgm:cxn modelId="{D281DD7C-B371-4CF7-BDF6-B43BD6CD6C1A}" type="presOf" srcId="{BDED256E-6E1B-41D5-9108-F1166BB32FB8}" destId="{B3EC174D-D1A5-4AB2-AA1A-415E1DB6845D}" srcOrd="0" destOrd="0" presId="urn:microsoft.com/office/officeart/2005/8/layout/default"/>
    <dgm:cxn modelId="{38EBB9A3-9C37-41C3-B33A-B8AC3FD3D763}" type="presOf" srcId="{BE5BCA9F-47E6-4FA5-A84F-A51D910B7EE9}" destId="{7577B944-065B-4085-ADD6-72A1040F2EBD}" srcOrd="0" destOrd="1" presId="urn:microsoft.com/office/officeart/2005/8/layout/default"/>
    <dgm:cxn modelId="{9A19F0B4-AF33-42E1-97C4-191C46155BEC}" srcId="{BDED256E-6E1B-41D5-9108-F1166BB32FB8}" destId="{1A4E804D-44C5-4292-97C6-3FF6DBA17507}" srcOrd="0" destOrd="0" parTransId="{AC275352-02FA-4978-A873-170434B2D962}" sibTransId="{9C5D38B3-A381-4776-BF00-11E0A1F2C9AD}"/>
    <dgm:cxn modelId="{0C05D2C1-B775-4E03-9E73-B1A59A384DC5}" type="presOf" srcId="{FF39202E-FA24-4A99-9CF4-B5CB72841799}" destId="{7577B944-065B-4085-ADD6-72A1040F2EBD}" srcOrd="0" destOrd="0" presId="urn:microsoft.com/office/officeart/2005/8/layout/default"/>
    <dgm:cxn modelId="{BE2795C2-0F81-4095-AB6A-FB1D29C4087D}" type="presOf" srcId="{1A4E804D-44C5-4292-97C6-3FF6DBA17507}" destId="{B3EC174D-D1A5-4AB2-AA1A-415E1DB6845D}" srcOrd="0" destOrd="1" presId="urn:microsoft.com/office/officeart/2005/8/layout/default"/>
    <dgm:cxn modelId="{F7EE24C5-EE4B-4DCF-801F-F6DEB8431CAF}" srcId="{FF39202E-FA24-4A99-9CF4-B5CB72841799}" destId="{EAAA3038-C043-403D-9882-67B48E5186C2}" srcOrd="2" destOrd="0" parTransId="{5B6956B9-9F33-426C-A4FB-41773BE73877}" sibTransId="{01ED262E-CE80-4AAD-9FF3-737512B56893}"/>
    <dgm:cxn modelId="{9910B3D9-2994-43FD-A63F-0FA391271CB4}" type="presOf" srcId="{879BCBA7-5EA9-4D77-961C-ADCA72495877}" destId="{7577B944-065B-4085-ADD6-72A1040F2EBD}" srcOrd="0" destOrd="2" presId="urn:microsoft.com/office/officeart/2005/8/layout/default"/>
    <dgm:cxn modelId="{F548BAEA-3DB1-4335-A905-0D456F6EB56B}" type="presOf" srcId="{52C95EB2-E3EC-45E5-94CD-6EBB38E8BC63}" destId="{B0BC13BB-E28E-4593-9F67-98BCA9D7C4EA}" srcOrd="0" destOrd="0" presId="urn:microsoft.com/office/officeart/2005/8/layout/default"/>
    <dgm:cxn modelId="{AABC30EC-0A7E-400A-94ED-065046A63E2D}" srcId="{25A0592F-DA29-4CDA-9470-E59522F1042E}" destId="{D4C07CA4-94F9-47F0-A34E-AED0383C4DC3}" srcOrd="1" destOrd="0" parTransId="{DA800169-5FE8-4C12-9F52-0234B3D4BE92}" sibTransId="{E5846D89-C52D-4B4B-84FE-2DAE1E01AEDC}"/>
    <dgm:cxn modelId="{E284AAF1-2D07-4B7E-8402-20FEB6F9EE92}" srcId="{25A0592F-DA29-4CDA-9470-E59522F1042E}" destId="{BDED256E-6E1B-41D5-9108-F1166BB32FB8}" srcOrd="2" destOrd="0" parTransId="{63B95773-4CB3-4AE3-8213-374834EC9A60}" sibTransId="{DA40428B-7C25-4383-9151-0EF32FF332EB}"/>
    <dgm:cxn modelId="{6340CAF2-463B-483B-95E6-19E0674DBD8D}" srcId="{25A0592F-DA29-4CDA-9470-E59522F1042E}" destId="{16F22A4F-C7D4-4935-BEED-528ED6C106C8}" srcOrd="0" destOrd="0" parTransId="{981EB6BF-2099-45D1-ADB5-656E80610C62}" sibTransId="{2CB95CA6-2BEA-4D78-822F-04F6B1EB8C43}"/>
    <dgm:cxn modelId="{49BF2EFF-BC9A-4620-90EA-1A02D6E2FDBF}" type="presOf" srcId="{34E92FF1-6625-4D1A-B82A-92B61B5B860A}" destId="{FE96CB73-2D55-477C-8035-E7E2569DCA01}" srcOrd="0" destOrd="0" presId="urn:microsoft.com/office/officeart/2005/8/layout/default"/>
    <dgm:cxn modelId="{827AA42E-1ECC-437B-AD3F-E6B08B22F6DD}" type="presParOf" srcId="{FDAAECD8-42D1-4F14-8E91-FC77A0D3CBF8}" destId="{E712C133-F04A-41A3-8812-51AC2ADE0E58}" srcOrd="0" destOrd="0" presId="urn:microsoft.com/office/officeart/2005/8/layout/default"/>
    <dgm:cxn modelId="{CA912CCE-B5F0-4EF2-8745-2CC79CBF75A4}" type="presParOf" srcId="{FDAAECD8-42D1-4F14-8E91-FC77A0D3CBF8}" destId="{8B088229-32DE-471A-9A2C-4895CEA86F99}" srcOrd="1" destOrd="0" presId="urn:microsoft.com/office/officeart/2005/8/layout/default"/>
    <dgm:cxn modelId="{BE542F31-E829-45FA-9649-1833EF96D647}" type="presParOf" srcId="{FDAAECD8-42D1-4F14-8E91-FC77A0D3CBF8}" destId="{4BC9CE9E-5E9A-4990-9519-78D2DCA8ABC1}" srcOrd="2" destOrd="0" presId="urn:microsoft.com/office/officeart/2005/8/layout/default"/>
    <dgm:cxn modelId="{614C15D0-7AE5-46BA-B559-0E78289E19A6}" type="presParOf" srcId="{FDAAECD8-42D1-4F14-8E91-FC77A0D3CBF8}" destId="{91508CDF-23CF-486A-8D52-B111B027F1B1}" srcOrd="3" destOrd="0" presId="urn:microsoft.com/office/officeart/2005/8/layout/default"/>
    <dgm:cxn modelId="{80078CA2-0A68-4300-8BAA-1D5D85E7E17E}" type="presParOf" srcId="{FDAAECD8-42D1-4F14-8E91-FC77A0D3CBF8}" destId="{B3EC174D-D1A5-4AB2-AA1A-415E1DB6845D}" srcOrd="4" destOrd="0" presId="urn:microsoft.com/office/officeart/2005/8/layout/default"/>
    <dgm:cxn modelId="{098CA4E6-D13A-4181-A635-AEFD3EDCCEF7}" type="presParOf" srcId="{FDAAECD8-42D1-4F14-8E91-FC77A0D3CBF8}" destId="{B007BC7B-1129-4FA8-8F8E-931BCC683F17}" srcOrd="5" destOrd="0" presId="urn:microsoft.com/office/officeart/2005/8/layout/default"/>
    <dgm:cxn modelId="{56A468D4-0A4F-46B7-890E-3DC9F6FE8D25}" type="presParOf" srcId="{FDAAECD8-42D1-4F14-8E91-FC77A0D3CBF8}" destId="{FE96CB73-2D55-477C-8035-E7E2569DCA01}" srcOrd="6" destOrd="0" presId="urn:microsoft.com/office/officeart/2005/8/layout/default"/>
    <dgm:cxn modelId="{E58A2207-C0DB-46C9-830C-A63F63A09A6A}" type="presParOf" srcId="{FDAAECD8-42D1-4F14-8E91-FC77A0D3CBF8}" destId="{C0E1F142-E265-4E0B-A6B5-9311807B0CD2}" srcOrd="7" destOrd="0" presId="urn:microsoft.com/office/officeart/2005/8/layout/default"/>
    <dgm:cxn modelId="{D5761E7C-7972-4562-B74D-9544EAA73B86}" type="presParOf" srcId="{FDAAECD8-42D1-4F14-8E91-FC77A0D3CBF8}" destId="{7577B944-065B-4085-ADD6-72A1040F2EBD}" srcOrd="8" destOrd="0" presId="urn:microsoft.com/office/officeart/2005/8/layout/default"/>
    <dgm:cxn modelId="{5225A87A-36A0-41E6-8D0D-C4A9AE1FE9A8}" type="presParOf" srcId="{FDAAECD8-42D1-4F14-8E91-FC77A0D3CBF8}" destId="{FD991F6E-8D31-4B82-9CE7-AC92C7F5C83A}" srcOrd="9" destOrd="0" presId="urn:microsoft.com/office/officeart/2005/8/layout/default"/>
    <dgm:cxn modelId="{1FA9FE1C-920A-4D5F-895E-9950A52E1F54}" type="presParOf" srcId="{FDAAECD8-42D1-4F14-8E91-FC77A0D3CBF8}" destId="{B0BC13BB-E28E-4593-9F67-98BCA9D7C4E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749205D-1FD9-44C2-8179-70D1535AFD2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C5172EC-DB52-47BC-A136-E047BE063994}">
      <dgm:prSet/>
      <dgm:spPr/>
      <dgm:t>
        <a:bodyPr/>
        <a:lstStyle/>
        <a:p>
          <a:r>
            <a:rPr lang="en-US" b="1" dirty="0"/>
            <a:t>The </a:t>
          </a:r>
          <a:r>
            <a:rPr lang="en-US" b="1" dirty="0">
              <a:solidFill>
                <a:srgbClr val="92D050"/>
              </a:solidFill>
            </a:rPr>
            <a:t>social determinants of health </a:t>
          </a:r>
          <a:r>
            <a:rPr lang="en-US" b="1" dirty="0"/>
            <a:t>we’ve explored (e.g., housing, education, employment, inequality) are central to the SDG agenda.</a:t>
          </a:r>
        </a:p>
      </dgm:t>
    </dgm:pt>
    <dgm:pt modelId="{D3695FF5-36CC-4AFB-925F-702C653DBFB4}" type="parTrans" cxnId="{55E8F91F-E9BB-430F-80E7-E6CD4EB1B501}">
      <dgm:prSet/>
      <dgm:spPr/>
      <dgm:t>
        <a:bodyPr/>
        <a:lstStyle/>
        <a:p>
          <a:endParaRPr lang="en-US"/>
        </a:p>
      </dgm:t>
    </dgm:pt>
    <dgm:pt modelId="{CFEAAE24-64EF-4EED-B392-FA7C44520953}" type="sibTrans" cxnId="{55E8F91F-E9BB-430F-80E7-E6CD4EB1B501}">
      <dgm:prSet/>
      <dgm:spPr/>
      <dgm:t>
        <a:bodyPr/>
        <a:lstStyle/>
        <a:p>
          <a:endParaRPr lang="en-US"/>
        </a:p>
      </dgm:t>
    </dgm:pt>
    <dgm:pt modelId="{E15BC07F-EA61-4716-89F6-D0A687F3AF10}">
      <dgm:prSet/>
      <dgm:spPr/>
      <dgm:t>
        <a:bodyPr/>
        <a:lstStyle/>
        <a:p>
          <a:r>
            <a:rPr lang="en-US" b="1" dirty="0"/>
            <a:t>SDG 3 aims to ‘Ensure healthy lives and promote well-being for all at all ages.’</a:t>
          </a:r>
        </a:p>
      </dgm:t>
    </dgm:pt>
    <dgm:pt modelId="{26B39785-FD2F-49EA-98D6-C110FE7FD102}" type="parTrans" cxnId="{1889A84F-07E5-4E9E-9879-5D03B95578D1}">
      <dgm:prSet/>
      <dgm:spPr/>
      <dgm:t>
        <a:bodyPr/>
        <a:lstStyle/>
        <a:p>
          <a:endParaRPr lang="en-US"/>
        </a:p>
      </dgm:t>
    </dgm:pt>
    <dgm:pt modelId="{0A941751-05C5-44E3-BA0F-F9D8F28BECC4}" type="sibTrans" cxnId="{1889A84F-07E5-4E9E-9879-5D03B95578D1}">
      <dgm:prSet/>
      <dgm:spPr/>
      <dgm:t>
        <a:bodyPr/>
        <a:lstStyle/>
        <a:p>
          <a:endParaRPr lang="en-US"/>
        </a:p>
      </dgm:t>
    </dgm:pt>
    <dgm:pt modelId="{5F1B7DBC-3313-4F44-B88B-5B139CFBEF3A}">
      <dgm:prSet/>
      <dgm:spPr/>
      <dgm:t>
        <a:bodyPr/>
        <a:lstStyle/>
        <a:p>
          <a:r>
            <a:rPr lang="en-US" b="1" dirty="0"/>
            <a:t>Achieving SDG 3 requires tackling key health inequalities, improving access to services, and addressing upstream factors.</a:t>
          </a:r>
        </a:p>
      </dgm:t>
    </dgm:pt>
    <dgm:pt modelId="{0FD53007-08DE-487B-AD10-91B6BCCD5F5D}" type="parTrans" cxnId="{46AD3FDB-223F-4F6B-BCB7-83ABE4EAF924}">
      <dgm:prSet/>
      <dgm:spPr/>
      <dgm:t>
        <a:bodyPr/>
        <a:lstStyle/>
        <a:p>
          <a:endParaRPr lang="en-US"/>
        </a:p>
      </dgm:t>
    </dgm:pt>
    <dgm:pt modelId="{C23CC4D2-AC76-4D3B-9C52-96DD4C927065}" type="sibTrans" cxnId="{46AD3FDB-223F-4F6B-BCB7-83ABE4EAF924}">
      <dgm:prSet/>
      <dgm:spPr/>
      <dgm:t>
        <a:bodyPr/>
        <a:lstStyle/>
        <a:p>
          <a:endParaRPr lang="en-US"/>
        </a:p>
      </dgm:t>
    </dgm:pt>
    <dgm:pt modelId="{ED24B6DE-D020-4D33-A9E3-B6D54648B49C}">
      <dgm:prSet/>
      <dgm:spPr/>
      <dgm:t>
        <a:bodyPr/>
        <a:lstStyle/>
        <a:p>
          <a:r>
            <a:rPr lang="en-US" b="1" dirty="0"/>
            <a:t>Policies like MECC, the NHS Long Term Plan, and the Marmot Review all contribute to SDG 3 by focusing on prevention, equity, and integrated care.</a:t>
          </a:r>
        </a:p>
      </dgm:t>
    </dgm:pt>
    <dgm:pt modelId="{89853591-B01E-4864-AEA6-F468A7B97659}" type="parTrans" cxnId="{B108EF7B-D816-4DD7-90D7-FEF76043FC29}">
      <dgm:prSet/>
      <dgm:spPr/>
      <dgm:t>
        <a:bodyPr/>
        <a:lstStyle/>
        <a:p>
          <a:endParaRPr lang="en-US"/>
        </a:p>
      </dgm:t>
    </dgm:pt>
    <dgm:pt modelId="{C2CAD37A-747D-48B9-AF4B-777402FB1B91}" type="sibTrans" cxnId="{B108EF7B-D816-4DD7-90D7-FEF76043FC29}">
      <dgm:prSet/>
      <dgm:spPr/>
      <dgm:t>
        <a:bodyPr/>
        <a:lstStyle/>
        <a:p>
          <a:endParaRPr lang="en-US"/>
        </a:p>
      </dgm:t>
    </dgm:pt>
    <dgm:pt modelId="{E8CC892B-8391-45AE-BCDE-FBA0FA55ED83}">
      <dgm:prSet/>
      <dgm:spPr/>
      <dgm:t>
        <a:bodyPr/>
        <a:lstStyle/>
        <a:p>
          <a:r>
            <a:rPr lang="en-US" b="1" dirty="0"/>
            <a:t>Other SDGs such as SDG 1 (No Poverty), SDG 4 (Quality Education), and SDG 10 (Reduced Inequalities) also influence health outcomes and intersect with SDG 3.</a:t>
          </a:r>
        </a:p>
      </dgm:t>
    </dgm:pt>
    <dgm:pt modelId="{980A4051-32AD-40D4-9A6E-CB65853E9DF7}" type="parTrans" cxnId="{0CD1AB1B-8EBA-43BC-890F-86FFDCF65213}">
      <dgm:prSet/>
      <dgm:spPr/>
      <dgm:t>
        <a:bodyPr/>
        <a:lstStyle/>
        <a:p>
          <a:endParaRPr lang="en-US"/>
        </a:p>
      </dgm:t>
    </dgm:pt>
    <dgm:pt modelId="{4BC17D78-8B8C-47FC-A9E6-76FC42E722F9}" type="sibTrans" cxnId="{0CD1AB1B-8EBA-43BC-890F-86FFDCF65213}">
      <dgm:prSet/>
      <dgm:spPr/>
      <dgm:t>
        <a:bodyPr/>
        <a:lstStyle/>
        <a:p>
          <a:endParaRPr lang="en-US"/>
        </a:p>
      </dgm:t>
    </dgm:pt>
    <dgm:pt modelId="{405CCA2E-68A0-4088-8018-BB47CEE10939}" type="pres">
      <dgm:prSet presAssocID="{0749205D-1FD9-44C2-8179-70D1535AFD22}" presName="diagram" presStyleCnt="0">
        <dgm:presLayoutVars>
          <dgm:dir/>
          <dgm:resizeHandles val="exact"/>
        </dgm:presLayoutVars>
      </dgm:prSet>
      <dgm:spPr/>
    </dgm:pt>
    <dgm:pt modelId="{9881BB14-CEAD-4072-B170-8C3F96661585}" type="pres">
      <dgm:prSet presAssocID="{4C5172EC-DB52-47BC-A136-E047BE063994}" presName="node" presStyleLbl="node1" presStyleIdx="0" presStyleCnt="5">
        <dgm:presLayoutVars>
          <dgm:bulletEnabled val="1"/>
        </dgm:presLayoutVars>
      </dgm:prSet>
      <dgm:spPr/>
    </dgm:pt>
    <dgm:pt modelId="{8FEC2C1E-95DC-4BD9-8EFF-4BCA918B4C8B}" type="pres">
      <dgm:prSet presAssocID="{CFEAAE24-64EF-4EED-B392-FA7C44520953}" presName="sibTrans" presStyleCnt="0"/>
      <dgm:spPr/>
    </dgm:pt>
    <dgm:pt modelId="{0343B170-BA6E-4959-9CC8-E798C45A45FE}" type="pres">
      <dgm:prSet presAssocID="{E15BC07F-EA61-4716-89F6-D0A687F3AF10}" presName="node" presStyleLbl="node1" presStyleIdx="1" presStyleCnt="5" custLinFactNeighborX="-88" custLinFactNeighborY="-2402">
        <dgm:presLayoutVars>
          <dgm:bulletEnabled val="1"/>
        </dgm:presLayoutVars>
      </dgm:prSet>
      <dgm:spPr/>
    </dgm:pt>
    <dgm:pt modelId="{D4DED9BF-2BF1-40F8-B26C-7BCED6136E77}" type="pres">
      <dgm:prSet presAssocID="{0A941751-05C5-44E3-BA0F-F9D8F28BECC4}" presName="sibTrans" presStyleCnt="0"/>
      <dgm:spPr/>
    </dgm:pt>
    <dgm:pt modelId="{6031A5D2-7914-4DDD-ADFC-6EF56F0196A4}" type="pres">
      <dgm:prSet presAssocID="{5F1B7DBC-3313-4F44-B88B-5B139CFBEF3A}" presName="node" presStyleLbl="node1" presStyleIdx="2" presStyleCnt="5">
        <dgm:presLayoutVars>
          <dgm:bulletEnabled val="1"/>
        </dgm:presLayoutVars>
      </dgm:prSet>
      <dgm:spPr/>
    </dgm:pt>
    <dgm:pt modelId="{7D805F19-A7F7-440D-9B0F-B2112B47AE7D}" type="pres">
      <dgm:prSet presAssocID="{C23CC4D2-AC76-4D3B-9C52-96DD4C927065}" presName="sibTrans" presStyleCnt="0"/>
      <dgm:spPr/>
    </dgm:pt>
    <dgm:pt modelId="{40E6E67E-DFEA-4605-B78A-5C602987F2CA}" type="pres">
      <dgm:prSet presAssocID="{ED24B6DE-D020-4D33-A9E3-B6D54648B49C}" presName="node" presStyleLbl="node1" presStyleIdx="3" presStyleCnt="5">
        <dgm:presLayoutVars>
          <dgm:bulletEnabled val="1"/>
        </dgm:presLayoutVars>
      </dgm:prSet>
      <dgm:spPr/>
    </dgm:pt>
    <dgm:pt modelId="{3F74F2A5-859B-462A-9109-F33A33FEFC1C}" type="pres">
      <dgm:prSet presAssocID="{C2CAD37A-747D-48B9-AF4B-777402FB1B91}" presName="sibTrans" presStyleCnt="0"/>
      <dgm:spPr/>
    </dgm:pt>
    <dgm:pt modelId="{6BCB5838-A52D-4BF0-82AC-CB67D585670A}" type="pres">
      <dgm:prSet presAssocID="{E8CC892B-8391-45AE-BCDE-FBA0FA55ED83}" presName="node" presStyleLbl="node1" presStyleIdx="4" presStyleCnt="5">
        <dgm:presLayoutVars>
          <dgm:bulletEnabled val="1"/>
        </dgm:presLayoutVars>
      </dgm:prSet>
      <dgm:spPr/>
    </dgm:pt>
  </dgm:ptLst>
  <dgm:cxnLst>
    <dgm:cxn modelId="{0CD1AB1B-8EBA-43BC-890F-86FFDCF65213}" srcId="{0749205D-1FD9-44C2-8179-70D1535AFD22}" destId="{E8CC892B-8391-45AE-BCDE-FBA0FA55ED83}" srcOrd="4" destOrd="0" parTransId="{980A4051-32AD-40D4-9A6E-CB65853E9DF7}" sibTransId="{4BC17D78-8B8C-47FC-A9E6-76FC42E722F9}"/>
    <dgm:cxn modelId="{20F13E1E-0E85-4FFC-8AE0-F753E7686D4C}" type="presOf" srcId="{0749205D-1FD9-44C2-8179-70D1535AFD22}" destId="{405CCA2E-68A0-4088-8018-BB47CEE10939}" srcOrd="0" destOrd="0" presId="urn:microsoft.com/office/officeart/2005/8/layout/default"/>
    <dgm:cxn modelId="{55E8F91F-E9BB-430F-80E7-E6CD4EB1B501}" srcId="{0749205D-1FD9-44C2-8179-70D1535AFD22}" destId="{4C5172EC-DB52-47BC-A136-E047BE063994}" srcOrd="0" destOrd="0" parTransId="{D3695FF5-36CC-4AFB-925F-702C653DBFB4}" sibTransId="{CFEAAE24-64EF-4EED-B392-FA7C44520953}"/>
    <dgm:cxn modelId="{079DA437-E5C1-4CEC-A56E-4F635B3B467C}" type="presOf" srcId="{5F1B7DBC-3313-4F44-B88B-5B139CFBEF3A}" destId="{6031A5D2-7914-4DDD-ADFC-6EF56F0196A4}" srcOrd="0" destOrd="0" presId="urn:microsoft.com/office/officeart/2005/8/layout/default"/>
    <dgm:cxn modelId="{1889A84F-07E5-4E9E-9879-5D03B95578D1}" srcId="{0749205D-1FD9-44C2-8179-70D1535AFD22}" destId="{E15BC07F-EA61-4716-89F6-D0A687F3AF10}" srcOrd="1" destOrd="0" parTransId="{26B39785-FD2F-49EA-98D6-C110FE7FD102}" sibTransId="{0A941751-05C5-44E3-BA0F-F9D8F28BECC4}"/>
    <dgm:cxn modelId="{992B4470-72DA-4567-B5F1-10A996208570}" type="presOf" srcId="{4C5172EC-DB52-47BC-A136-E047BE063994}" destId="{9881BB14-CEAD-4072-B170-8C3F96661585}" srcOrd="0" destOrd="0" presId="urn:microsoft.com/office/officeart/2005/8/layout/default"/>
    <dgm:cxn modelId="{EA983057-5BD7-4983-8DB5-A0AAD92FB81C}" type="presOf" srcId="{E15BC07F-EA61-4716-89F6-D0A687F3AF10}" destId="{0343B170-BA6E-4959-9CC8-E798C45A45FE}" srcOrd="0" destOrd="0" presId="urn:microsoft.com/office/officeart/2005/8/layout/default"/>
    <dgm:cxn modelId="{B108EF7B-D816-4DD7-90D7-FEF76043FC29}" srcId="{0749205D-1FD9-44C2-8179-70D1535AFD22}" destId="{ED24B6DE-D020-4D33-A9E3-B6D54648B49C}" srcOrd="3" destOrd="0" parTransId="{89853591-B01E-4864-AEA6-F468A7B97659}" sibTransId="{C2CAD37A-747D-48B9-AF4B-777402FB1B91}"/>
    <dgm:cxn modelId="{DB4A2A99-F46C-4DB4-8167-E995BC148434}" type="presOf" srcId="{ED24B6DE-D020-4D33-A9E3-B6D54648B49C}" destId="{40E6E67E-DFEA-4605-B78A-5C602987F2CA}" srcOrd="0" destOrd="0" presId="urn:microsoft.com/office/officeart/2005/8/layout/default"/>
    <dgm:cxn modelId="{46AD3FDB-223F-4F6B-BCB7-83ABE4EAF924}" srcId="{0749205D-1FD9-44C2-8179-70D1535AFD22}" destId="{5F1B7DBC-3313-4F44-B88B-5B139CFBEF3A}" srcOrd="2" destOrd="0" parTransId="{0FD53007-08DE-487B-AD10-91B6BCCD5F5D}" sibTransId="{C23CC4D2-AC76-4D3B-9C52-96DD4C927065}"/>
    <dgm:cxn modelId="{337ECADF-1569-428D-BCB3-48BE37ABBAB5}" type="presOf" srcId="{E8CC892B-8391-45AE-BCDE-FBA0FA55ED83}" destId="{6BCB5838-A52D-4BF0-82AC-CB67D585670A}" srcOrd="0" destOrd="0" presId="urn:microsoft.com/office/officeart/2005/8/layout/default"/>
    <dgm:cxn modelId="{A74A55CC-76CF-4BCC-A395-6B666040BA6F}" type="presParOf" srcId="{405CCA2E-68A0-4088-8018-BB47CEE10939}" destId="{9881BB14-CEAD-4072-B170-8C3F96661585}" srcOrd="0" destOrd="0" presId="urn:microsoft.com/office/officeart/2005/8/layout/default"/>
    <dgm:cxn modelId="{DEE9B271-A61D-4393-B8FE-42CF486D42EF}" type="presParOf" srcId="{405CCA2E-68A0-4088-8018-BB47CEE10939}" destId="{8FEC2C1E-95DC-4BD9-8EFF-4BCA918B4C8B}" srcOrd="1" destOrd="0" presId="urn:microsoft.com/office/officeart/2005/8/layout/default"/>
    <dgm:cxn modelId="{0BBBE980-92B3-498C-80A3-3279A67439DA}" type="presParOf" srcId="{405CCA2E-68A0-4088-8018-BB47CEE10939}" destId="{0343B170-BA6E-4959-9CC8-E798C45A45FE}" srcOrd="2" destOrd="0" presId="urn:microsoft.com/office/officeart/2005/8/layout/default"/>
    <dgm:cxn modelId="{7876ABFC-2CF1-48D1-AE5D-0B2F4FBE095E}" type="presParOf" srcId="{405CCA2E-68A0-4088-8018-BB47CEE10939}" destId="{D4DED9BF-2BF1-40F8-B26C-7BCED6136E77}" srcOrd="3" destOrd="0" presId="urn:microsoft.com/office/officeart/2005/8/layout/default"/>
    <dgm:cxn modelId="{2EA77F2D-2710-4420-A9DD-FA10D1855EE0}" type="presParOf" srcId="{405CCA2E-68A0-4088-8018-BB47CEE10939}" destId="{6031A5D2-7914-4DDD-ADFC-6EF56F0196A4}" srcOrd="4" destOrd="0" presId="urn:microsoft.com/office/officeart/2005/8/layout/default"/>
    <dgm:cxn modelId="{E2884854-BFE0-410C-BE7A-14679B158352}" type="presParOf" srcId="{405CCA2E-68A0-4088-8018-BB47CEE10939}" destId="{7D805F19-A7F7-440D-9B0F-B2112B47AE7D}" srcOrd="5" destOrd="0" presId="urn:microsoft.com/office/officeart/2005/8/layout/default"/>
    <dgm:cxn modelId="{31EFA5A5-F839-428B-97C0-0FF89A8C5650}" type="presParOf" srcId="{405CCA2E-68A0-4088-8018-BB47CEE10939}" destId="{40E6E67E-DFEA-4605-B78A-5C602987F2CA}" srcOrd="6" destOrd="0" presId="urn:microsoft.com/office/officeart/2005/8/layout/default"/>
    <dgm:cxn modelId="{328FA917-FF65-43C7-B9BE-4CDFB3FE461A}" type="presParOf" srcId="{405CCA2E-68A0-4088-8018-BB47CEE10939}" destId="{3F74F2A5-859B-462A-9109-F33A33FEFC1C}" srcOrd="7" destOrd="0" presId="urn:microsoft.com/office/officeart/2005/8/layout/default"/>
    <dgm:cxn modelId="{C0626C8B-97E5-4CAB-AC32-63DDC59E2B07}" type="presParOf" srcId="{405CCA2E-68A0-4088-8018-BB47CEE10939}" destId="{6BCB5838-A52D-4BF0-82AC-CB67D585670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866DE87-F536-470E-8004-A124EBCE12C8}"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540F89CC-47BC-4B17-83BA-080890F69C53}">
      <dgm:prSet/>
      <dgm:spPr/>
      <dgm:t>
        <a:bodyPr/>
        <a:lstStyle/>
        <a:p>
          <a:r>
            <a:rPr lang="en-US"/>
            <a:t>What did you learn about how health inequalities arise?</a:t>
          </a:r>
        </a:p>
      </dgm:t>
    </dgm:pt>
    <dgm:pt modelId="{2AF0E01A-20C5-49DF-B252-5A9D2E3A6D66}" type="parTrans" cxnId="{2A78E1F6-98D2-4A4D-99E2-EC580065A2EF}">
      <dgm:prSet/>
      <dgm:spPr/>
      <dgm:t>
        <a:bodyPr/>
        <a:lstStyle/>
        <a:p>
          <a:endParaRPr lang="en-US"/>
        </a:p>
      </dgm:t>
    </dgm:pt>
    <dgm:pt modelId="{FA19C87D-E9C3-4198-AD7C-B0AF32E8D7C3}" type="sibTrans" cxnId="{2A78E1F6-98D2-4A4D-99E2-EC580065A2EF}">
      <dgm:prSet/>
      <dgm:spPr/>
      <dgm:t>
        <a:bodyPr/>
        <a:lstStyle/>
        <a:p>
          <a:endParaRPr lang="en-US"/>
        </a:p>
      </dgm:t>
    </dgm:pt>
    <dgm:pt modelId="{29F66472-5DC4-4C23-9E10-E434607498B2}">
      <dgm:prSet/>
      <dgm:spPr/>
      <dgm:t>
        <a:bodyPr/>
        <a:lstStyle/>
        <a:p>
          <a:r>
            <a:rPr lang="en-US"/>
            <a:t>Why is addressing SDH important for population health?</a:t>
          </a:r>
        </a:p>
      </dgm:t>
    </dgm:pt>
    <dgm:pt modelId="{1E68A85B-6908-418A-B3B1-485DA66538A5}" type="parTrans" cxnId="{A64E1EC1-D12C-4BC5-BF15-AFBA7C4CB8C4}">
      <dgm:prSet/>
      <dgm:spPr/>
      <dgm:t>
        <a:bodyPr/>
        <a:lstStyle/>
        <a:p>
          <a:endParaRPr lang="en-US"/>
        </a:p>
      </dgm:t>
    </dgm:pt>
    <dgm:pt modelId="{B664EF6F-9E74-4A5B-9674-3E3CF44E5056}" type="sibTrans" cxnId="{A64E1EC1-D12C-4BC5-BF15-AFBA7C4CB8C4}">
      <dgm:prSet/>
      <dgm:spPr/>
      <dgm:t>
        <a:bodyPr/>
        <a:lstStyle/>
        <a:p>
          <a:endParaRPr lang="en-US"/>
        </a:p>
      </dgm:t>
    </dgm:pt>
    <dgm:pt modelId="{7FD86C5D-1202-4965-84DF-5BCC837E72C5}">
      <dgm:prSet/>
      <dgm:spPr/>
      <dgm:t>
        <a:bodyPr/>
        <a:lstStyle/>
        <a:p>
          <a:r>
            <a:rPr lang="en-US"/>
            <a:t>How can healthcare practitioners contribute to reducing inequalities?</a:t>
          </a:r>
        </a:p>
      </dgm:t>
    </dgm:pt>
    <dgm:pt modelId="{1C553CEB-512F-4608-A0B1-BC40993C2035}" type="parTrans" cxnId="{9141ED89-83D4-42DD-8AD0-72CBD6AC08B7}">
      <dgm:prSet/>
      <dgm:spPr/>
      <dgm:t>
        <a:bodyPr/>
        <a:lstStyle/>
        <a:p>
          <a:endParaRPr lang="en-US"/>
        </a:p>
      </dgm:t>
    </dgm:pt>
    <dgm:pt modelId="{B01498C6-E2C6-4FDC-83D7-2CF8C6FC7074}" type="sibTrans" cxnId="{9141ED89-83D4-42DD-8AD0-72CBD6AC08B7}">
      <dgm:prSet/>
      <dgm:spPr/>
      <dgm:t>
        <a:bodyPr/>
        <a:lstStyle/>
        <a:p>
          <a:endParaRPr lang="en-US"/>
        </a:p>
      </dgm:t>
    </dgm:pt>
    <dgm:pt modelId="{EEEC8274-ACF8-406F-BB8E-25F428C732AD}">
      <dgm:prSet/>
      <dgm:spPr/>
      <dgm:t>
        <a:bodyPr/>
        <a:lstStyle/>
        <a:p>
          <a:r>
            <a:rPr lang="en-US"/>
            <a:t>Add your thoughts in your learning journal or recap sheet</a:t>
          </a:r>
        </a:p>
      </dgm:t>
    </dgm:pt>
    <dgm:pt modelId="{634553A6-4240-4B37-BD7D-AED932703247}" type="parTrans" cxnId="{4D8FD02F-111B-46D3-86A8-E293866BC72F}">
      <dgm:prSet/>
      <dgm:spPr/>
      <dgm:t>
        <a:bodyPr/>
        <a:lstStyle/>
        <a:p>
          <a:endParaRPr lang="en-US"/>
        </a:p>
      </dgm:t>
    </dgm:pt>
    <dgm:pt modelId="{606788B1-6B6E-4F3E-85FC-D3FE49BFAAFC}" type="sibTrans" cxnId="{4D8FD02F-111B-46D3-86A8-E293866BC72F}">
      <dgm:prSet/>
      <dgm:spPr/>
      <dgm:t>
        <a:bodyPr/>
        <a:lstStyle/>
        <a:p>
          <a:endParaRPr lang="en-US"/>
        </a:p>
      </dgm:t>
    </dgm:pt>
    <dgm:pt modelId="{0F86C6EA-B856-47D9-B2BD-73E550C32F9F}" type="pres">
      <dgm:prSet presAssocID="{C866DE87-F536-470E-8004-A124EBCE12C8}" presName="linear" presStyleCnt="0">
        <dgm:presLayoutVars>
          <dgm:animLvl val="lvl"/>
          <dgm:resizeHandles val="exact"/>
        </dgm:presLayoutVars>
      </dgm:prSet>
      <dgm:spPr/>
    </dgm:pt>
    <dgm:pt modelId="{63631347-7E5C-44F8-B677-2F0A5AC8AA6F}" type="pres">
      <dgm:prSet presAssocID="{540F89CC-47BC-4B17-83BA-080890F69C53}" presName="parentText" presStyleLbl="node1" presStyleIdx="0" presStyleCnt="4">
        <dgm:presLayoutVars>
          <dgm:chMax val="0"/>
          <dgm:bulletEnabled val="1"/>
        </dgm:presLayoutVars>
      </dgm:prSet>
      <dgm:spPr/>
    </dgm:pt>
    <dgm:pt modelId="{0FBA3E0E-3655-4F1C-A854-E39B876A06AD}" type="pres">
      <dgm:prSet presAssocID="{FA19C87D-E9C3-4198-AD7C-B0AF32E8D7C3}" presName="spacer" presStyleCnt="0"/>
      <dgm:spPr/>
    </dgm:pt>
    <dgm:pt modelId="{892C77E5-6D32-4273-A6E3-F67128FC6155}" type="pres">
      <dgm:prSet presAssocID="{29F66472-5DC4-4C23-9E10-E434607498B2}" presName="parentText" presStyleLbl="node1" presStyleIdx="1" presStyleCnt="4">
        <dgm:presLayoutVars>
          <dgm:chMax val="0"/>
          <dgm:bulletEnabled val="1"/>
        </dgm:presLayoutVars>
      </dgm:prSet>
      <dgm:spPr/>
    </dgm:pt>
    <dgm:pt modelId="{23B3DD03-751B-4739-A900-1265285F7C51}" type="pres">
      <dgm:prSet presAssocID="{B664EF6F-9E74-4A5B-9674-3E3CF44E5056}" presName="spacer" presStyleCnt="0"/>
      <dgm:spPr/>
    </dgm:pt>
    <dgm:pt modelId="{5617AE8D-342A-4803-8C8C-7E8D17B0C295}" type="pres">
      <dgm:prSet presAssocID="{7FD86C5D-1202-4965-84DF-5BCC837E72C5}" presName="parentText" presStyleLbl="node1" presStyleIdx="2" presStyleCnt="4">
        <dgm:presLayoutVars>
          <dgm:chMax val="0"/>
          <dgm:bulletEnabled val="1"/>
        </dgm:presLayoutVars>
      </dgm:prSet>
      <dgm:spPr/>
    </dgm:pt>
    <dgm:pt modelId="{1C1C0E0A-7B33-41A6-96FE-FED9EB4504B8}" type="pres">
      <dgm:prSet presAssocID="{B01498C6-E2C6-4FDC-83D7-2CF8C6FC7074}" presName="spacer" presStyleCnt="0"/>
      <dgm:spPr/>
    </dgm:pt>
    <dgm:pt modelId="{DD0DE2BA-B524-4DE5-BEB5-1AE1195F5D39}" type="pres">
      <dgm:prSet presAssocID="{EEEC8274-ACF8-406F-BB8E-25F428C732AD}" presName="parentText" presStyleLbl="node1" presStyleIdx="3" presStyleCnt="4">
        <dgm:presLayoutVars>
          <dgm:chMax val="0"/>
          <dgm:bulletEnabled val="1"/>
        </dgm:presLayoutVars>
      </dgm:prSet>
      <dgm:spPr/>
    </dgm:pt>
  </dgm:ptLst>
  <dgm:cxnLst>
    <dgm:cxn modelId="{4D8FD02F-111B-46D3-86A8-E293866BC72F}" srcId="{C866DE87-F536-470E-8004-A124EBCE12C8}" destId="{EEEC8274-ACF8-406F-BB8E-25F428C732AD}" srcOrd="3" destOrd="0" parTransId="{634553A6-4240-4B37-BD7D-AED932703247}" sibTransId="{606788B1-6B6E-4F3E-85FC-D3FE49BFAAFC}"/>
    <dgm:cxn modelId="{ED0DD62F-D398-46D6-AA37-903C8C492952}" type="presOf" srcId="{540F89CC-47BC-4B17-83BA-080890F69C53}" destId="{63631347-7E5C-44F8-B677-2F0A5AC8AA6F}" srcOrd="0" destOrd="0" presId="urn:microsoft.com/office/officeart/2005/8/layout/vList2"/>
    <dgm:cxn modelId="{224C1F35-C0EF-4684-8F31-CD042834BBE8}" type="presOf" srcId="{29F66472-5DC4-4C23-9E10-E434607498B2}" destId="{892C77E5-6D32-4273-A6E3-F67128FC6155}" srcOrd="0" destOrd="0" presId="urn:microsoft.com/office/officeart/2005/8/layout/vList2"/>
    <dgm:cxn modelId="{573E9A70-A644-4B02-9981-D33E3E94C9D8}" type="presOf" srcId="{EEEC8274-ACF8-406F-BB8E-25F428C732AD}" destId="{DD0DE2BA-B524-4DE5-BEB5-1AE1195F5D39}" srcOrd="0" destOrd="0" presId="urn:microsoft.com/office/officeart/2005/8/layout/vList2"/>
    <dgm:cxn modelId="{F5DF4880-5656-44F3-8658-DC1AF539CD58}" type="presOf" srcId="{7FD86C5D-1202-4965-84DF-5BCC837E72C5}" destId="{5617AE8D-342A-4803-8C8C-7E8D17B0C295}" srcOrd="0" destOrd="0" presId="urn:microsoft.com/office/officeart/2005/8/layout/vList2"/>
    <dgm:cxn modelId="{9141ED89-83D4-42DD-8AD0-72CBD6AC08B7}" srcId="{C866DE87-F536-470E-8004-A124EBCE12C8}" destId="{7FD86C5D-1202-4965-84DF-5BCC837E72C5}" srcOrd="2" destOrd="0" parTransId="{1C553CEB-512F-4608-A0B1-BC40993C2035}" sibTransId="{B01498C6-E2C6-4FDC-83D7-2CF8C6FC7074}"/>
    <dgm:cxn modelId="{A64E1EC1-D12C-4BC5-BF15-AFBA7C4CB8C4}" srcId="{C866DE87-F536-470E-8004-A124EBCE12C8}" destId="{29F66472-5DC4-4C23-9E10-E434607498B2}" srcOrd="1" destOrd="0" parTransId="{1E68A85B-6908-418A-B3B1-485DA66538A5}" sibTransId="{B664EF6F-9E74-4A5B-9674-3E3CF44E5056}"/>
    <dgm:cxn modelId="{C433C9E4-34AC-4F69-A319-F890DD212CC0}" type="presOf" srcId="{C866DE87-F536-470E-8004-A124EBCE12C8}" destId="{0F86C6EA-B856-47D9-B2BD-73E550C32F9F}" srcOrd="0" destOrd="0" presId="urn:microsoft.com/office/officeart/2005/8/layout/vList2"/>
    <dgm:cxn modelId="{2A78E1F6-98D2-4A4D-99E2-EC580065A2EF}" srcId="{C866DE87-F536-470E-8004-A124EBCE12C8}" destId="{540F89CC-47BC-4B17-83BA-080890F69C53}" srcOrd="0" destOrd="0" parTransId="{2AF0E01A-20C5-49DF-B252-5A9D2E3A6D66}" sibTransId="{FA19C87D-E9C3-4198-AD7C-B0AF32E8D7C3}"/>
    <dgm:cxn modelId="{47F70012-B7A7-4B39-810F-89DA6ECA3BD2}" type="presParOf" srcId="{0F86C6EA-B856-47D9-B2BD-73E550C32F9F}" destId="{63631347-7E5C-44F8-B677-2F0A5AC8AA6F}" srcOrd="0" destOrd="0" presId="urn:microsoft.com/office/officeart/2005/8/layout/vList2"/>
    <dgm:cxn modelId="{FC21710B-5F23-43A8-A895-E4D26FCBFFDE}" type="presParOf" srcId="{0F86C6EA-B856-47D9-B2BD-73E550C32F9F}" destId="{0FBA3E0E-3655-4F1C-A854-E39B876A06AD}" srcOrd="1" destOrd="0" presId="urn:microsoft.com/office/officeart/2005/8/layout/vList2"/>
    <dgm:cxn modelId="{807ED112-23A2-4B07-98C2-E78F9BF7243D}" type="presParOf" srcId="{0F86C6EA-B856-47D9-B2BD-73E550C32F9F}" destId="{892C77E5-6D32-4273-A6E3-F67128FC6155}" srcOrd="2" destOrd="0" presId="urn:microsoft.com/office/officeart/2005/8/layout/vList2"/>
    <dgm:cxn modelId="{C19A00CA-43B9-4EAC-9700-37CC682DA1C0}" type="presParOf" srcId="{0F86C6EA-B856-47D9-B2BD-73E550C32F9F}" destId="{23B3DD03-751B-4739-A900-1265285F7C51}" srcOrd="3" destOrd="0" presId="urn:microsoft.com/office/officeart/2005/8/layout/vList2"/>
    <dgm:cxn modelId="{C66DBF3A-B426-4D5A-BCA7-E4296E3452FF}" type="presParOf" srcId="{0F86C6EA-B856-47D9-B2BD-73E550C32F9F}" destId="{5617AE8D-342A-4803-8C8C-7E8D17B0C295}" srcOrd="4" destOrd="0" presId="urn:microsoft.com/office/officeart/2005/8/layout/vList2"/>
    <dgm:cxn modelId="{0284546A-E36F-456D-8ED7-9ADC3811DC74}" type="presParOf" srcId="{0F86C6EA-B856-47D9-B2BD-73E550C32F9F}" destId="{1C1C0E0A-7B33-41A6-96FE-FED9EB4504B8}" srcOrd="5" destOrd="0" presId="urn:microsoft.com/office/officeart/2005/8/layout/vList2"/>
    <dgm:cxn modelId="{D63C0B2E-3FB3-4309-B3CB-298C0FFD56C7}" type="presParOf" srcId="{0F86C6EA-B856-47D9-B2BD-73E550C32F9F}" destId="{DD0DE2BA-B524-4DE5-BEB5-1AE1195F5D3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07B1B-F79A-488C-A47C-2C85CB6AE33F}">
      <dsp:nvSpPr>
        <dsp:cNvPr id="0" name=""/>
        <dsp:cNvSpPr/>
      </dsp:nvSpPr>
      <dsp:spPr>
        <a:xfrm>
          <a:off x="0" y="1628"/>
          <a:ext cx="8612187" cy="82534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0092B3-99F6-4115-8F97-8A2A7269F6C5}">
      <dsp:nvSpPr>
        <dsp:cNvPr id="0" name=""/>
        <dsp:cNvSpPr/>
      </dsp:nvSpPr>
      <dsp:spPr>
        <a:xfrm>
          <a:off x="249667" y="187331"/>
          <a:ext cx="453941" cy="453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7EC861-82B8-443D-B502-D8B124F0C370}">
      <dsp:nvSpPr>
        <dsp:cNvPr id="0" name=""/>
        <dsp:cNvSpPr/>
      </dsp:nvSpPr>
      <dsp:spPr>
        <a:xfrm>
          <a:off x="953276" y="1628"/>
          <a:ext cx="7658910" cy="825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49" tIns="87349" rIns="87349" bIns="87349" numCol="1" spcCol="1270" anchor="ctr" anchorCtr="0">
          <a:noAutofit/>
        </a:bodyPr>
        <a:lstStyle/>
        <a:p>
          <a:pPr marL="0" lvl="0" indent="0" algn="l" defTabSz="755650">
            <a:lnSpc>
              <a:spcPct val="90000"/>
            </a:lnSpc>
            <a:spcBef>
              <a:spcPct val="0"/>
            </a:spcBef>
            <a:spcAft>
              <a:spcPct val="35000"/>
            </a:spcAft>
            <a:buNone/>
          </a:pPr>
          <a:r>
            <a:rPr lang="en-GB" sz="1700" kern="1200" dirty="0"/>
            <a:t>• Explore key definitions: health inequalities and social determinants of health (SDH)</a:t>
          </a:r>
        </a:p>
        <a:p>
          <a:pPr marL="0" lvl="0" indent="0" algn="l" defTabSz="755650">
            <a:lnSpc>
              <a:spcPct val="90000"/>
            </a:lnSpc>
            <a:spcBef>
              <a:spcPct val="0"/>
            </a:spcBef>
            <a:spcAft>
              <a:spcPct val="35000"/>
            </a:spcAft>
            <a:buNone/>
          </a:pPr>
          <a:endParaRPr lang="en-US" sz="1700" kern="1200" dirty="0"/>
        </a:p>
      </dsp:txBody>
      <dsp:txXfrm>
        <a:off x="953276" y="1628"/>
        <a:ext cx="7658910" cy="825347"/>
      </dsp:txXfrm>
    </dsp:sp>
    <dsp:sp modelId="{3B1719EC-56F8-4A51-8F2B-718EB9D80686}">
      <dsp:nvSpPr>
        <dsp:cNvPr id="0" name=""/>
        <dsp:cNvSpPr/>
      </dsp:nvSpPr>
      <dsp:spPr>
        <a:xfrm>
          <a:off x="0" y="1033313"/>
          <a:ext cx="8612187" cy="82534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B5A614-7921-4802-A735-1916ACA52DCD}">
      <dsp:nvSpPr>
        <dsp:cNvPr id="0" name=""/>
        <dsp:cNvSpPr/>
      </dsp:nvSpPr>
      <dsp:spPr>
        <a:xfrm>
          <a:off x="249667" y="1219016"/>
          <a:ext cx="453941" cy="453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19F76B-B5B9-4059-979F-26A365EEED51}">
      <dsp:nvSpPr>
        <dsp:cNvPr id="0" name=""/>
        <dsp:cNvSpPr/>
      </dsp:nvSpPr>
      <dsp:spPr>
        <a:xfrm>
          <a:off x="953276" y="1033313"/>
          <a:ext cx="7658910" cy="825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49" tIns="87349" rIns="87349" bIns="87349" numCol="1" spcCol="1270" anchor="ctr" anchorCtr="0">
          <a:noAutofit/>
        </a:bodyPr>
        <a:lstStyle/>
        <a:p>
          <a:pPr marL="0" lvl="0" indent="0" algn="l" defTabSz="755650">
            <a:lnSpc>
              <a:spcPct val="90000"/>
            </a:lnSpc>
            <a:spcBef>
              <a:spcPct val="0"/>
            </a:spcBef>
            <a:spcAft>
              <a:spcPct val="35000"/>
            </a:spcAft>
            <a:buNone/>
          </a:pPr>
          <a:r>
            <a:rPr lang="en-GB" sz="1700" kern="1200" dirty="0"/>
            <a:t>• Understand the Dahlgren &amp; Whitehead model</a:t>
          </a:r>
        </a:p>
        <a:p>
          <a:pPr marL="0" lvl="0" indent="0" algn="l" defTabSz="755650">
            <a:lnSpc>
              <a:spcPct val="90000"/>
            </a:lnSpc>
            <a:spcBef>
              <a:spcPct val="0"/>
            </a:spcBef>
            <a:spcAft>
              <a:spcPct val="35000"/>
            </a:spcAft>
            <a:buNone/>
          </a:pPr>
          <a:endParaRPr lang="en-US" sz="1700" kern="1200" dirty="0"/>
        </a:p>
      </dsp:txBody>
      <dsp:txXfrm>
        <a:off x="953276" y="1033313"/>
        <a:ext cx="7658910" cy="825347"/>
      </dsp:txXfrm>
    </dsp:sp>
    <dsp:sp modelId="{3D4CAB32-24B4-425E-8946-352BAC6D7D56}">
      <dsp:nvSpPr>
        <dsp:cNvPr id="0" name=""/>
        <dsp:cNvSpPr/>
      </dsp:nvSpPr>
      <dsp:spPr>
        <a:xfrm>
          <a:off x="0" y="2064997"/>
          <a:ext cx="8612187" cy="82534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850E49-0ECB-4607-9602-D78BDAD5A0FD}">
      <dsp:nvSpPr>
        <dsp:cNvPr id="0" name=""/>
        <dsp:cNvSpPr/>
      </dsp:nvSpPr>
      <dsp:spPr>
        <a:xfrm>
          <a:off x="249667" y="2250701"/>
          <a:ext cx="453941" cy="453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5DA2BF-EA39-4902-90BE-53A268BF6EDB}">
      <dsp:nvSpPr>
        <dsp:cNvPr id="0" name=""/>
        <dsp:cNvSpPr/>
      </dsp:nvSpPr>
      <dsp:spPr>
        <a:xfrm>
          <a:off x="953276" y="2064997"/>
          <a:ext cx="7658910" cy="825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49" tIns="87349" rIns="87349" bIns="87349" numCol="1" spcCol="1270" anchor="ctr" anchorCtr="0">
          <a:noAutofit/>
        </a:bodyPr>
        <a:lstStyle/>
        <a:p>
          <a:pPr marL="0" lvl="0" indent="0" algn="l" defTabSz="755650">
            <a:lnSpc>
              <a:spcPct val="90000"/>
            </a:lnSpc>
            <a:spcBef>
              <a:spcPct val="0"/>
            </a:spcBef>
            <a:spcAft>
              <a:spcPct val="35000"/>
            </a:spcAft>
            <a:buNone/>
          </a:pPr>
          <a:r>
            <a:rPr lang="en-GB" sz="1700" kern="1200" dirty="0"/>
            <a:t>• Analyse UK health inequalities and key national policies</a:t>
          </a:r>
        </a:p>
        <a:p>
          <a:pPr marL="0" lvl="0" indent="0" algn="l" defTabSz="755650">
            <a:lnSpc>
              <a:spcPct val="90000"/>
            </a:lnSpc>
            <a:spcBef>
              <a:spcPct val="0"/>
            </a:spcBef>
            <a:spcAft>
              <a:spcPct val="35000"/>
            </a:spcAft>
            <a:buNone/>
          </a:pPr>
          <a:r>
            <a:rPr lang="en-GB" sz="1700" kern="1200" dirty="0"/>
            <a:t> </a:t>
          </a:r>
          <a:endParaRPr lang="en-US" sz="1700" kern="1200" dirty="0"/>
        </a:p>
      </dsp:txBody>
      <dsp:txXfrm>
        <a:off x="953276" y="2064997"/>
        <a:ext cx="7658910" cy="825347"/>
      </dsp:txXfrm>
    </dsp:sp>
    <dsp:sp modelId="{660F6F23-325B-4BF5-ADEC-808DB5AFD0F5}">
      <dsp:nvSpPr>
        <dsp:cNvPr id="0" name=""/>
        <dsp:cNvSpPr/>
      </dsp:nvSpPr>
      <dsp:spPr>
        <a:xfrm>
          <a:off x="0" y="3096682"/>
          <a:ext cx="8612187" cy="82534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2DB81B-4D75-4076-8B82-D803E935F664}">
      <dsp:nvSpPr>
        <dsp:cNvPr id="0" name=""/>
        <dsp:cNvSpPr/>
      </dsp:nvSpPr>
      <dsp:spPr>
        <a:xfrm>
          <a:off x="249667" y="3282385"/>
          <a:ext cx="453941" cy="453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A3F9B4-7139-45E0-A597-037A6BE3E5FF}">
      <dsp:nvSpPr>
        <dsp:cNvPr id="0" name=""/>
        <dsp:cNvSpPr/>
      </dsp:nvSpPr>
      <dsp:spPr>
        <a:xfrm>
          <a:off x="953276" y="3096682"/>
          <a:ext cx="7658910" cy="825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49" tIns="87349" rIns="87349" bIns="87349" numCol="1" spcCol="1270" anchor="ctr" anchorCtr="0">
          <a:noAutofit/>
        </a:bodyPr>
        <a:lstStyle/>
        <a:p>
          <a:pPr marL="0" lvl="0" indent="0" algn="l" defTabSz="755650">
            <a:lnSpc>
              <a:spcPct val="90000"/>
            </a:lnSpc>
            <a:spcBef>
              <a:spcPct val="0"/>
            </a:spcBef>
            <a:spcAft>
              <a:spcPct val="35000"/>
            </a:spcAft>
            <a:buNone/>
          </a:pPr>
          <a:r>
            <a:rPr lang="en-GB" sz="1700" kern="1200" dirty="0"/>
            <a:t>• Relate content to SDG 3: Good Health and Wellbeing</a:t>
          </a:r>
        </a:p>
        <a:p>
          <a:pPr marL="0" lvl="0" indent="0" algn="l" defTabSz="755650">
            <a:lnSpc>
              <a:spcPct val="90000"/>
            </a:lnSpc>
            <a:spcBef>
              <a:spcPct val="0"/>
            </a:spcBef>
            <a:spcAft>
              <a:spcPct val="35000"/>
            </a:spcAft>
            <a:buNone/>
          </a:pPr>
          <a:endParaRPr lang="en-US" sz="1700" kern="1200" dirty="0"/>
        </a:p>
      </dsp:txBody>
      <dsp:txXfrm>
        <a:off x="953276" y="3096682"/>
        <a:ext cx="7658910" cy="8253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909B46-01B7-4882-8F92-150BA9552FF2}">
      <dsp:nvSpPr>
        <dsp:cNvPr id="0" name=""/>
        <dsp:cNvSpPr/>
      </dsp:nvSpPr>
      <dsp:spPr>
        <a:xfrm>
          <a:off x="0" y="62062"/>
          <a:ext cx="8411919"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 Differences in health status or distribution of health resources between population groups</a:t>
          </a:r>
        </a:p>
      </dsp:txBody>
      <dsp:txXfrm>
        <a:off x="58257" y="120319"/>
        <a:ext cx="8295405" cy="1076886"/>
      </dsp:txXfrm>
    </dsp:sp>
    <dsp:sp modelId="{67B44D2D-ED8F-42FA-806F-CBAE96DD4853}">
      <dsp:nvSpPr>
        <dsp:cNvPr id="0" name=""/>
        <dsp:cNvSpPr/>
      </dsp:nvSpPr>
      <dsp:spPr>
        <a:xfrm>
          <a:off x="0" y="1341862"/>
          <a:ext cx="8411919"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 Often linked to social, economic, and environmental disadvantage</a:t>
          </a:r>
        </a:p>
      </dsp:txBody>
      <dsp:txXfrm>
        <a:off x="58257" y="1400119"/>
        <a:ext cx="8295405" cy="1076886"/>
      </dsp:txXfrm>
    </dsp:sp>
    <dsp:sp modelId="{A7AF17CA-4243-403C-9D97-E2244CDC2A11}">
      <dsp:nvSpPr>
        <dsp:cNvPr id="0" name=""/>
        <dsp:cNvSpPr/>
      </dsp:nvSpPr>
      <dsp:spPr>
        <a:xfrm>
          <a:off x="0" y="2621662"/>
          <a:ext cx="8411919"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Example: Life expectancy gap between most and least deprived areas</a:t>
          </a:r>
        </a:p>
      </dsp:txBody>
      <dsp:txXfrm>
        <a:off x="58257" y="2679919"/>
        <a:ext cx="8295405" cy="10768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EA2A1-57DB-4871-A319-513E22BA4A17}">
      <dsp:nvSpPr>
        <dsp:cNvPr id="0" name=""/>
        <dsp:cNvSpPr/>
      </dsp:nvSpPr>
      <dsp:spPr>
        <a:xfrm>
          <a:off x="0" y="0"/>
          <a:ext cx="8687741" cy="117670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US" sz="3300" b="1" kern="1200" dirty="0">
              <a:solidFill>
                <a:srgbClr val="002060"/>
              </a:solidFill>
            </a:rPr>
            <a:t>• Conditions where people are born, grow, live, work, and age</a:t>
          </a:r>
        </a:p>
      </dsp:txBody>
      <dsp:txXfrm>
        <a:off x="57442" y="57442"/>
        <a:ext cx="8572857" cy="1061820"/>
      </dsp:txXfrm>
    </dsp:sp>
    <dsp:sp modelId="{BDAEF6C4-1A79-4D77-A12B-EDF0D91CDE7C}">
      <dsp:nvSpPr>
        <dsp:cNvPr id="0" name=""/>
        <dsp:cNvSpPr/>
      </dsp:nvSpPr>
      <dsp:spPr>
        <a:xfrm>
          <a:off x="4242" y="1237322"/>
          <a:ext cx="8687741" cy="117670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US" sz="3300" kern="1200" dirty="0">
              <a:solidFill>
                <a:srgbClr val="002060"/>
              </a:solidFill>
            </a:rPr>
            <a:t>• Examples: education, employment, housing, access to healthcare, environment</a:t>
          </a:r>
        </a:p>
      </dsp:txBody>
      <dsp:txXfrm>
        <a:off x="61684" y="1294764"/>
        <a:ext cx="8572857" cy="1061820"/>
      </dsp:txXfrm>
    </dsp:sp>
    <dsp:sp modelId="{5AB32BDF-8586-4AB8-8190-91BE83A2F008}">
      <dsp:nvSpPr>
        <dsp:cNvPr id="0" name=""/>
        <dsp:cNvSpPr/>
      </dsp:nvSpPr>
      <dsp:spPr>
        <a:xfrm>
          <a:off x="4242" y="2472861"/>
          <a:ext cx="8687741" cy="117670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US" sz="3300" kern="1200" dirty="0">
              <a:solidFill>
                <a:srgbClr val="002060"/>
              </a:solidFill>
            </a:rPr>
            <a:t>• Addressing SDH helps to reduce health inequalities</a:t>
          </a:r>
        </a:p>
      </dsp:txBody>
      <dsp:txXfrm>
        <a:off x="61684" y="2530303"/>
        <a:ext cx="8572857" cy="10618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78F7FD-18F6-4F0E-B57A-243FF2B81348}">
      <dsp:nvSpPr>
        <dsp:cNvPr id="0" name=""/>
        <dsp:cNvSpPr/>
      </dsp:nvSpPr>
      <dsp:spPr>
        <a:xfrm>
          <a:off x="0" y="395878"/>
          <a:ext cx="2297196" cy="8716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Health Inequalities are unfair. </a:t>
          </a:r>
          <a:endParaRPr lang="en-US" sz="1700" b="1" kern="1200" dirty="0"/>
        </a:p>
      </dsp:txBody>
      <dsp:txXfrm>
        <a:off x="0" y="395878"/>
        <a:ext cx="2297196" cy="871606"/>
      </dsp:txXfrm>
    </dsp:sp>
    <dsp:sp modelId="{AFBB531C-104B-4931-BA9A-421704DFF907}">
      <dsp:nvSpPr>
        <dsp:cNvPr id="0" name=""/>
        <dsp:cNvSpPr/>
      </dsp:nvSpPr>
      <dsp:spPr>
        <a:xfrm>
          <a:off x="2529687" y="205898"/>
          <a:ext cx="3636852" cy="17831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Poor health can be the consequence of an unjust distribution of the underlying wider social determinants of health, for example, unequal opportunities in education or employment.  </a:t>
          </a:r>
          <a:endParaRPr lang="en-US" sz="1700" b="1" kern="1200" dirty="0"/>
        </a:p>
      </dsp:txBody>
      <dsp:txXfrm>
        <a:off x="2529687" y="205898"/>
        <a:ext cx="3636852" cy="1783102"/>
      </dsp:txXfrm>
    </dsp:sp>
    <dsp:sp modelId="{4286B553-C7BE-45E8-84CA-15AA84DAA9B1}">
      <dsp:nvSpPr>
        <dsp:cNvPr id="0" name=""/>
        <dsp:cNvSpPr/>
      </dsp:nvSpPr>
      <dsp:spPr>
        <a:xfrm>
          <a:off x="6399030" y="341703"/>
          <a:ext cx="2297196" cy="13783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This can then have an impact throughout people’s lives and lead to inequalities across generations. </a:t>
          </a:r>
          <a:endParaRPr lang="en-US" sz="1700" b="1" kern="1200" dirty="0"/>
        </a:p>
      </dsp:txBody>
      <dsp:txXfrm>
        <a:off x="6399030" y="341703"/>
        <a:ext cx="2297196" cy="1378318"/>
      </dsp:txXfrm>
    </dsp:sp>
    <dsp:sp modelId="{381A0D24-FDEE-4B1B-89BD-950667BF60A3}">
      <dsp:nvSpPr>
        <dsp:cNvPr id="0" name=""/>
        <dsp:cNvSpPr/>
      </dsp:nvSpPr>
      <dsp:spPr>
        <a:xfrm>
          <a:off x="280639" y="2215674"/>
          <a:ext cx="3905211" cy="13783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In the UK population an ‘inverse care law’ exists, where those who most need health care are least likely to receive it and those that are in least need of health care use services more.</a:t>
          </a:r>
          <a:endParaRPr lang="en-US" sz="1700" b="1" kern="1200" dirty="0"/>
        </a:p>
      </dsp:txBody>
      <dsp:txXfrm>
        <a:off x="280639" y="2215674"/>
        <a:ext cx="3905211" cy="1378318"/>
      </dsp:txXfrm>
    </dsp:sp>
    <dsp:sp modelId="{B48CCDB8-BD00-4CBC-867B-733CE57DD4CE}">
      <dsp:nvSpPr>
        <dsp:cNvPr id="0" name=""/>
        <dsp:cNvSpPr/>
      </dsp:nvSpPr>
      <dsp:spPr>
        <a:xfrm>
          <a:off x="4825781" y="2181884"/>
          <a:ext cx="3490176" cy="105952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The UK has experienced remarkable social, economic and health improvements across the population.  </a:t>
          </a:r>
          <a:endParaRPr lang="en-US" sz="1700" b="1" kern="1200" dirty="0"/>
        </a:p>
      </dsp:txBody>
      <dsp:txXfrm>
        <a:off x="4825781" y="2181884"/>
        <a:ext cx="3490176" cy="1059526"/>
      </dsp:txXfrm>
    </dsp:sp>
    <dsp:sp modelId="{32D5D3FA-4587-4969-90F3-ACFB1E9FC2AE}">
      <dsp:nvSpPr>
        <dsp:cNvPr id="0" name=""/>
        <dsp:cNvSpPr/>
      </dsp:nvSpPr>
      <dsp:spPr>
        <a:xfrm>
          <a:off x="610563" y="3739345"/>
          <a:ext cx="3966477" cy="13783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Despite the whole population generally living longer and healthier lives, residents have not benefitted in equal measure resulting in large health inequalities. </a:t>
          </a:r>
          <a:endParaRPr lang="en-US" sz="1700" b="1" kern="1200" dirty="0"/>
        </a:p>
      </dsp:txBody>
      <dsp:txXfrm>
        <a:off x="610563" y="3739345"/>
        <a:ext cx="3966477" cy="1378318"/>
      </dsp:txXfrm>
    </dsp:sp>
    <dsp:sp modelId="{D740523E-1DD1-4887-9E20-30789AFE145A}">
      <dsp:nvSpPr>
        <dsp:cNvPr id="0" name=""/>
        <dsp:cNvSpPr/>
      </dsp:nvSpPr>
      <dsp:spPr>
        <a:xfrm>
          <a:off x="5193998" y="3603539"/>
          <a:ext cx="2799846" cy="13783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Those living in deprived areas experience substantially more disability and have shorter life expectancy than those in more affluent areas</a:t>
          </a:r>
          <a:endParaRPr lang="en-US" sz="1700" b="1" kern="1200" dirty="0"/>
        </a:p>
      </dsp:txBody>
      <dsp:txXfrm>
        <a:off x="5193998" y="3603539"/>
        <a:ext cx="2799846" cy="13783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EBB44-BA23-47BA-B7F1-51969991FD52}">
      <dsp:nvSpPr>
        <dsp:cNvPr id="0" name=""/>
        <dsp:cNvSpPr/>
      </dsp:nvSpPr>
      <dsp:spPr>
        <a:xfrm>
          <a:off x="0" y="1515"/>
          <a:ext cx="8696227" cy="7680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2C0E7-1CF8-4ED9-BC9D-B349DD9AB350}">
      <dsp:nvSpPr>
        <dsp:cNvPr id="0" name=""/>
        <dsp:cNvSpPr/>
      </dsp:nvSpPr>
      <dsp:spPr>
        <a:xfrm>
          <a:off x="232340" y="174330"/>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02FB03-5EF6-4F97-921E-5E2E713A17B9}">
      <dsp:nvSpPr>
        <dsp:cNvPr id="0" name=""/>
        <dsp:cNvSpPr/>
      </dsp:nvSpPr>
      <dsp:spPr>
        <a:xfrm>
          <a:off x="887117" y="11477"/>
          <a:ext cx="7809109"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77900">
            <a:lnSpc>
              <a:spcPct val="90000"/>
            </a:lnSpc>
            <a:spcBef>
              <a:spcPct val="0"/>
            </a:spcBef>
            <a:spcAft>
              <a:spcPct val="35000"/>
            </a:spcAft>
            <a:buNone/>
          </a:pPr>
          <a:r>
            <a:rPr lang="en-US" sz="2200" kern="1200" dirty="0"/>
            <a:t>• </a:t>
          </a:r>
          <a:r>
            <a:rPr lang="en-GB" sz="2200" kern="1200" dirty="0"/>
            <a:t>In g</a:t>
          </a:r>
          <a:r>
            <a:rPr lang="en-US" sz="2200" kern="1200" dirty="0" err="1"/>
            <a:t>roups</a:t>
          </a:r>
          <a:r>
            <a:rPr lang="en-GB" sz="2200" kern="1200" dirty="0"/>
            <a:t>,</a:t>
          </a:r>
          <a:r>
            <a:rPr lang="en-US" sz="2200" kern="1200" dirty="0"/>
            <a:t> choose a health issue (e.g., obesity, smoking)</a:t>
          </a:r>
        </a:p>
      </dsp:txBody>
      <dsp:txXfrm>
        <a:off x="887117" y="11477"/>
        <a:ext cx="7809109" cy="768066"/>
      </dsp:txXfrm>
    </dsp:sp>
    <dsp:sp modelId="{286DF54A-1C63-4ABC-868A-19ABB140B3F3}">
      <dsp:nvSpPr>
        <dsp:cNvPr id="0" name=""/>
        <dsp:cNvSpPr/>
      </dsp:nvSpPr>
      <dsp:spPr>
        <a:xfrm>
          <a:off x="0" y="961599"/>
          <a:ext cx="8696227" cy="7680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0FE87E-62B0-4112-A590-C9205793746C}">
      <dsp:nvSpPr>
        <dsp:cNvPr id="0" name=""/>
        <dsp:cNvSpPr/>
      </dsp:nvSpPr>
      <dsp:spPr>
        <a:xfrm>
          <a:off x="232340" y="1134414"/>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5DD741-C41B-4FE2-BF47-4D4045CE0A01}">
      <dsp:nvSpPr>
        <dsp:cNvPr id="0" name=""/>
        <dsp:cNvSpPr/>
      </dsp:nvSpPr>
      <dsp:spPr>
        <a:xfrm>
          <a:off x="887117" y="961599"/>
          <a:ext cx="7809109"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77900">
            <a:lnSpc>
              <a:spcPct val="90000"/>
            </a:lnSpc>
            <a:spcBef>
              <a:spcPct val="0"/>
            </a:spcBef>
            <a:spcAft>
              <a:spcPct val="35000"/>
            </a:spcAft>
            <a:buNone/>
          </a:pPr>
          <a:r>
            <a:rPr lang="en-US" sz="2200" kern="1200"/>
            <a:t>• Map contributing factors using D&amp;W model layers</a:t>
          </a:r>
        </a:p>
      </dsp:txBody>
      <dsp:txXfrm>
        <a:off x="887117" y="961599"/>
        <a:ext cx="7809109" cy="768066"/>
      </dsp:txXfrm>
    </dsp:sp>
    <dsp:sp modelId="{8E57FDA7-1F7C-4541-870D-FB9418CEC0B4}">
      <dsp:nvSpPr>
        <dsp:cNvPr id="0" name=""/>
        <dsp:cNvSpPr/>
      </dsp:nvSpPr>
      <dsp:spPr>
        <a:xfrm>
          <a:off x="0" y="1921682"/>
          <a:ext cx="8696227" cy="7680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CE1B78-483B-4313-B299-6D087B526A52}">
      <dsp:nvSpPr>
        <dsp:cNvPr id="0" name=""/>
        <dsp:cNvSpPr/>
      </dsp:nvSpPr>
      <dsp:spPr>
        <a:xfrm>
          <a:off x="232340" y="2094497"/>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2ADBDE-DDC2-4179-B630-71F60C92C396}">
      <dsp:nvSpPr>
        <dsp:cNvPr id="0" name=""/>
        <dsp:cNvSpPr/>
      </dsp:nvSpPr>
      <dsp:spPr>
        <a:xfrm>
          <a:off x="887117" y="1921682"/>
          <a:ext cx="7809109"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77900">
            <a:lnSpc>
              <a:spcPct val="90000"/>
            </a:lnSpc>
            <a:spcBef>
              <a:spcPct val="0"/>
            </a:spcBef>
            <a:spcAft>
              <a:spcPct val="35000"/>
            </a:spcAft>
            <a:buNone/>
          </a:pPr>
          <a:r>
            <a:rPr lang="en-US" sz="2200" kern="1200"/>
            <a:t>• Add real-world examples where possible</a:t>
          </a:r>
        </a:p>
      </dsp:txBody>
      <dsp:txXfrm>
        <a:off x="887117" y="1921682"/>
        <a:ext cx="7809109" cy="768066"/>
      </dsp:txXfrm>
    </dsp:sp>
    <dsp:sp modelId="{E9322716-21C7-4072-BA25-493F18BB3287}">
      <dsp:nvSpPr>
        <dsp:cNvPr id="0" name=""/>
        <dsp:cNvSpPr/>
      </dsp:nvSpPr>
      <dsp:spPr>
        <a:xfrm>
          <a:off x="0" y="2881766"/>
          <a:ext cx="8696227" cy="7680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15465C-D3BA-47FC-9A16-E34FF4ADBF1F}">
      <dsp:nvSpPr>
        <dsp:cNvPr id="0" name=""/>
        <dsp:cNvSpPr/>
      </dsp:nvSpPr>
      <dsp:spPr>
        <a:xfrm>
          <a:off x="232340" y="3054581"/>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72F455-4BE6-499F-95C4-1F857FEDCE54}">
      <dsp:nvSpPr>
        <dsp:cNvPr id="0" name=""/>
        <dsp:cNvSpPr/>
      </dsp:nvSpPr>
      <dsp:spPr>
        <a:xfrm>
          <a:off x="887117" y="2881766"/>
          <a:ext cx="7809109"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77900">
            <a:lnSpc>
              <a:spcPct val="90000"/>
            </a:lnSpc>
            <a:spcBef>
              <a:spcPct val="0"/>
            </a:spcBef>
            <a:spcAft>
              <a:spcPct val="35000"/>
            </a:spcAft>
            <a:buNone/>
          </a:pPr>
          <a:r>
            <a:rPr lang="en-GB" sz="2200" kern="1200"/>
            <a:t>Be ready to present key points to the class</a:t>
          </a:r>
          <a:endParaRPr lang="en-US" sz="2200" kern="1200"/>
        </a:p>
      </dsp:txBody>
      <dsp:txXfrm>
        <a:off x="887117" y="2881766"/>
        <a:ext cx="7809109" cy="7680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2C133-F04A-41A3-8812-51AC2ADE0E58}">
      <dsp:nvSpPr>
        <dsp:cNvPr id="0" name=""/>
        <dsp:cNvSpPr/>
      </dsp:nvSpPr>
      <dsp:spPr>
        <a:xfrm>
          <a:off x="0" y="59253"/>
          <a:ext cx="2717570" cy="163054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Genetic factors (biological) </a:t>
          </a:r>
          <a:endParaRPr lang="en-US" sz="2400" kern="1200" dirty="0"/>
        </a:p>
      </dsp:txBody>
      <dsp:txXfrm>
        <a:off x="0" y="59253"/>
        <a:ext cx="2717570" cy="1630542"/>
      </dsp:txXfrm>
    </dsp:sp>
    <dsp:sp modelId="{4BC9CE9E-5E9A-4990-9519-78D2DCA8ABC1}">
      <dsp:nvSpPr>
        <dsp:cNvPr id="0" name=""/>
        <dsp:cNvSpPr/>
      </dsp:nvSpPr>
      <dsp:spPr>
        <a:xfrm>
          <a:off x="2989328" y="59253"/>
          <a:ext cx="2717570" cy="163054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Environmental factors </a:t>
          </a:r>
          <a:endParaRPr lang="en-US" sz="2400" kern="1200" dirty="0"/>
        </a:p>
      </dsp:txBody>
      <dsp:txXfrm>
        <a:off x="2989328" y="59253"/>
        <a:ext cx="2717570" cy="1630542"/>
      </dsp:txXfrm>
    </dsp:sp>
    <dsp:sp modelId="{B3EC174D-D1A5-4AB2-AA1A-415E1DB6845D}">
      <dsp:nvSpPr>
        <dsp:cNvPr id="0" name=""/>
        <dsp:cNvSpPr/>
      </dsp:nvSpPr>
      <dsp:spPr>
        <a:xfrm>
          <a:off x="5978656" y="59253"/>
          <a:ext cx="2717570" cy="163054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br>
            <a:rPr lang="en-GB" sz="2100" kern="1200" dirty="0"/>
          </a:br>
          <a:r>
            <a:rPr lang="en-GB" sz="2400" kern="1200" dirty="0"/>
            <a:t>Lifestyle </a:t>
          </a:r>
          <a:endParaRPr lang="en-US" sz="2400" kern="1200" dirty="0"/>
        </a:p>
        <a:p>
          <a:pPr marL="171450" lvl="1" indent="-171450" algn="l" defTabSz="711200">
            <a:lnSpc>
              <a:spcPct val="90000"/>
            </a:lnSpc>
            <a:spcBef>
              <a:spcPct val="0"/>
            </a:spcBef>
            <a:spcAft>
              <a:spcPct val="15000"/>
            </a:spcAft>
            <a:buChar char="•"/>
          </a:pPr>
          <a:r>
            <a:rPr lang="en-GB" sz="1600" kern="1200" dirty="0"/>
            <a:t>Behavioural &amp; socio-cultural </a:t>
          </a:r>
          <a:endParaRPr lang="en-US" sz="1600" kern="1200" dirty="0"/>
        </a:p>
      </dsp:txBody>
      <dsp:txXfrm>
        <a:off x="5978656" y="59253"/>
        <a:ext cx="2717570" cy="1630542"/>
      </dsp:txXfrm>
    </dsp:sp>
    <dsp:sp modelId="{FE96CB73-2D55-477C-8035-E7E2569DCA01}">
      <dsp:nvSpPr>
        <dsp:cNvPr id="0" name=""/>
        <dsp:cNvSpPr/>
      </dsp:nvSpPr>
      <dsp:spPr>
        <a:xfrm>
          <a:off x="0" y="1961553"/>
          <a:ext cx="2717570" cy="163054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Gender &amp; Age </a:t>
          </a:r>
          <a:endParaRPr lang="en-US" sz="2400" kern="1200" dirty="0"/>
        </a:p>
      </dsp:txBody>
      <dsp:txXfrm>
        <a:off x="0" y="1961553"/>
        <a:ext cx="2717570" cy="1630542"/>
      </dsp:txXfrm>
    </dsp:sp>
    <dsp:sp modelId="{7577B944-065B-4085-ADD6-72A1040F2EBD}">
      <dsp:nvSpPr>
        <dsp:cNvPr id="0" name=""/>
        <dsp:cNvSpPr/>
      </dsp:nvSpPr>
      <dsp:spPr>
        <a:xfrm>
          <a:off x="2986963" y="2020806"/>
          <a:ext cx="2717570" cy="163054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Socioeconomic conditions </a:t>
          </a:r>
          <a:endParaRPr lang="en-US" sz="2400" kern="1200" dirty="0"/>
        </a:p>
        <a:p>
          <a:pPr marL="171450" lvl="1" indent="-171450" algn="l" defTabSz="711200">
            <a:lnSpc>
              <a:spcPct val="90000"/>
            </a:lnSpc>
            <a:spcBef>
              <a:spcPct val="0"/>
            </a:spcBef>
            <a:spcAft>
              <a:spcPct val="15000"/>
            </a:spcAft>
            <a:buChar char="•"/>
          </a:pPr>
          <a:r>
            <a:rPr lang="en-GB" sz="1600" kern="1200" dirty="0"/>
            <a:t>Education, </a:t>
          </a:r>
          <a:endParaRPr lang="en-US" sz="1600" kern="1200" dirty="0"/>
        </a:p>
        <a:p>
          <a:pPr marL="171450" lvl="1" indent="-171450" algn="l" defTabSz="711200">
            <a:lnSpc>
              <a:spcPct val="90000"/>
            </a:lnSpc>
            <a:spcBef>
              <a:spcPct val="0"/>
            </a:spcBef>
            <a:spcAft>
              <a:spcPct val="15000"/>
            </a:spcAft>
            <a:buChar char="•"/>
          </a:pPr>
          <a:r>
            <a:rPr lang="en-GB" sz="1600" kern="1200"/>
            <a:t>Occupation, </a:t>
          </a:r>
          <a:endParaRPr lang="en-US" sz="1600" kern="1200"/>
        </a:p>
        <a:p>
          <a:pPr marL="171450" lvl="1" indent="-171450" algn="l" defTabSz="711200">
            <a:lnSpc>
              <a:spcPct val="90000"/>
            </a:lnSpc>
            <a:spcBef>
              <a:spcPct val="0"/>
            </a:spcBef>
            <a:spcAft>
              <a:spcPct val="15000"/>
            </a:spcAft>
            <a:buChar char="•"/>
          </a:pPr>
          <a:r>
            <a:rPr lang="en-GB" sz="1600" kern="1200"/>
            <a:t>Income </a:t>
          </a:r>
          <a:endParaRPr lang="en-US" sz="1600" kern="1200"/>
        </a:p>
      </dsp:txBody>
      <dsp:txXfrm>
        <a:off x="2986963" y="2020806"/>
        <a:ext cx="2717570" cy="1630542"/>
      </dsp:txXfrm>
    </dsp:sp>
    <dsp:sp modelId="{B0BC13BB-E28E-4593-9F67-98BCA9D7C4EA}">
      <dsp:nvSpPr>
        <dsp:cNvPr id="0" name=""/>
        <dsp:cNvSpPr/>
      </dsp:nvSpPr>
      <dsp:spPr>
        <a:xfrm>
          <a:off x="5978656" y="1961553"/>
          <a:ext cx="2717570" cy="163054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Health services –</a:t>
          </a:r>
          <a:endParaRPr lang="en-US" sz="2400" kern="1200" dirty="0"/>
        </a:p>
        <a:p>
          <a:pPr marL="228600" lvl="1" indent="-228600" algn="l" defTabSz="889000">
            <a:lnSpc>
              <a:spcPct val="90000"/>
            </a:lnSpc>
            <a:spcBef>
              <a:spcPct val="0"/>
            </a:spcBef>
            <a:spcAft>
              <a:spcPct val="15000"/>
            </a:spcAft>
            <a:buChar char="•"/>
          </a:pPr>
          <a:r>
            <a:rPr lang="en-GB" sz="2000" kern="1200" dirty="0"/>
            <a:t>utilisation Immunisation, Family welfare ,nutritional… </a:t>
          </a:r>
          <a:endParaRPr lang="en-US" sz="2000" kern="1200" dirty="0"/>
        </a:p>
      </dsp:txBody>
      <dsp:txXfrm>
        <a:off x="5978656" y="1961553"/>
        <a:ext cx="2717570" cy="16305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81BB14-CEAD-4072-B170-8C3F96661585}">
      <dsp:nvSpPr>
        <dsp:cNvPr id="0" name=""/>
        <dsp:cNvSpPr/>
      </dsp:nvSpPr>
      <dsp:spPr>
        <a:xfrm>
          <a:off x="0" y="38779"/>
          <a:ext cx="2691057" cy="16146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The </a:t>
          </a:r>
          <a:r>
            <a:rPr lang="en-US" sz="1700" b="1" kern="1200" dirty="0">
              <a:solidFill>
                <a:srgbClr val="92D050"/>
              </a:solidFill>
            </a:rPr>
            <a:t>social determinants of health </a:t>
          </a:r>
          <a:r>
            <a:rPr lang="en-US" sz="1700" b="1" kern="1200" dirty="0"/>
            <a:t>we’ve explored (e.g., housing, education, employment, inequality) are central to the SDG agenda.</a:t>
          </a:r>
        </a:p>
      </dsp:txBody>
      <dsp:txXfrm>
        <a:off x="0" y="38779"/>
        <a:ext cx="2691057" cy="1614634"/>
      </dsp:txXfrm>
    </dsp:sp>
    <dsp:sp modelId="{0343B170-BA6E-4959-9CC8-E798C45A45FE}">
      <dsp:nvSpPr>
        <dsp:cNvPr id="0" name=""/>
        <dsp:cNvSpPr/>
      </dsp:nvSpPr>
      <dsp:spPr>
        <a:xfrm>
          <a:off x="2957795" y="0"/>
          <a:ext cx="2691057" cy="16146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SDG 3 aims to ‘Ensure healthy lives and promote well-being for all at all ages.’</a:t>
          </a:r>
        </a:p>
      </dsp:txBody>
      <dsp:txXfrm>
        <a:off x="2957795" y="0"/>
        <a:ext cx="2691057" cy="1614634"/>
      </dsp:txXfrm>
    </dsp:sp>
    <dsp:sp modelId="{6031A5D2-7914-4DDD-ADFC-6EF56F0196A4}">
      <dsp:nvSpPr>
        <dsp:cNvPr id="0" name=""/>
        <dsp:cNvSpPr/>
      </dsp:nvSpPr>
      <dsp:spPr>
        <a:xfrm>
          <a:off x="5920327" y="38779"/>
          <a:ext cx="2691057" cy="16146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Achieving SDG 3 requires tackling key health inequalities, improving access to services, and addressing upstream factors.</a:t>
          </a:r>
        </a:p>
      </dsp:txBody>
      <dsp:txXfrm>
        <a:off x="5920327" y="38779"/>
        <a:ext cx="2691057" cy="1614634"/>
      </dsp:txXfrm>
    </dsp:sp>
    <dsp:sp modelId="{40E6E67E-DFEA-4605-B78A-5C602987F2CA}">
      <dsp:nvSpPr>
        <dsp:cNvPr id="0" name=""/>
        <dsp:cNvSpPr/>
      </dsp:nvSpPr>
      <dsp:spPr>
        <a:xfrm>
          <a:off x="1480081" y="1922519"/>
          <a:ext cx="2691057" cy="16146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Policies like MECC, the NHS Long Term Plan, and the Marmot Review all contribute to SDG 3 by focusing on prevention, equity, and integrated care.</a:t>
          </a:r>
        </a:p>
      </dsp:txBody>
      <dsp:txXfrm>
        <a:off x="1480081" y="1922519"/>
        <a:ext cx="2691057" cy="1614634"/>
      </dsp:txXfrm>
    </dsp:sp>
    <dsp:sp modelId="{6BCB5838-A52D-4BF0-82AC-CB67D585670A}">
      <dsp:nvSpPr>
        <dsp:cNvPr id="0" name=""/>
        <dsp:cNvSpPr/>
      </dsp:nvSpPr>
      <dsp:spPr>
        <a:xfrm>
          <a:off x="4440245" y="1922519"/>
          <a:ext cx="2691057" cy="16146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Other SDGs such as SDG 1 (No Poverty), SDG 4 (Quality Education), and SDG 10 (Reduced Inequalities) also influence health outcomes and intersect with SDG 3.</a:t>
          </a:r>
        </a:p>
      </dsp:txBody>
      <dsp:txXfrm>
        <a:off x="4440245" y="1922519"/>
        <a:ext cx="2691057" cy="16146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631347-7E5C-44F8-B677-2F0A5AC8AA6F}">
      <dsp:nvSpPr>
        <dsp:cNvPr id="0" name=""/>
        <dsp:cNvSpPr/>
      </dsp:nvSpPr>
      <dsp:spPr>
        <a:xfrm>
          <a:off x="0" y="623004"/>
          <a:ext cx="8696227" cy="55165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What did you learn about how health inequalities arise?</a:t>
          </a:r>
        </a:p>
      </dsp:txBody>
      <dsp:txXfrm>
        <a:off x="26930" y="649934"/>
        <a:ext cx="8642367" cy="497795"/>
      </dsp:txXfrm>
    </dsp:sp>
    <dsp:sp modelId="{892C77E5-6D32-4273-A6E3-F67128FC6155}">
      <dsp:nvSpPr>
        <dsp:cNvPr id="0" name=""/>
        <dsp:cNvSpPr/>
      </dsp:nvSpPr>
      <dsp:spPr>
        <a:xfrm>
          <a:off x="0" y="1240899"/>
          <a:ext cx="8696227" cy="55165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Why is addressing SDH important for population health?</a:t>
          </a:r>
        </a:p>
      </dsp:txBody>
      <dsp:txXfrm>
        <a:off x="26930" y="1267829"/>
        <a:ext cx="8642367" cy="497795"/>
      </dsp:txXfrm>
    </dsp:sp>
    <dsp:sp modelId="{5617AE8D-342A-4803-8C8C-7E8D17B0C295}">
      <dsp:nvSpPr>
        <dsp:cNvPr id="0" name=""/>
        <dsp:cNvSpPr/>
      </dsp:nvSpPr>
      <dsp:spPr>
        <a:xfrm>
          <a:off x="0" y="1858794"/>
          <a:ext cx="8696227" cy="55165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How can healthcare practitioners contribute to reducing inequalities?</a:t>
          </a:r>
        </a:p>
      </dsp:txBody>
      <dsp:txXfrm>
        <a:off x="26930" y="1885724"/>
        <a:ext cx="8642367" cy="497795"/>
      </dsp:txXfrm>
    </dsp:sp>
    <dsp:sp modelId="{DD0DE2BA-B524-4DE5-BEB5-1AE1195F5D39}">
      <dsp:nvSpPr>
        <dsp:cNvPr id="0" name=""/>
        <dsp:cNvSpPr/>
      </dsp:nvSpPr>
      <dsp:spPr>
        <a:xfrm>
          <a:off x="0" y="2476689"/>
          <a:ext cx="8696227" cy="55165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Add your thoughts in your learning journal or recap sheet</a:t>
          </a:r>
        </a:p>
      </dsp:txBody>
      <dsp:txXfrm>
        <a:off x="26930" y="2503619"/>
        <a:ext cx="8642367" cy="4977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1">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59">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1A71EC-415E-4EB4-B38E-0ECF3AD8CED8}" type="datetimeFigureOut">
              <a:rPr lang="en-GB" smtClean="0"/>
              <a:t>18/09/2026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63C18B-16B7-4107-A9C8-5873A3C1B7B2}" type="slidenum">
              <a:rPr lang="en-GB" smtClean="0"/>
              <a:t>‹#›</a:t>
            </a:fld>
            <a:endParaRPr lang="en-GB"/>
          </a:p>
        </p:txBody>
      </p:sp>
    </p:spTree>
    <p:extLst>
      <p:ext uri="{BB962C8B-B14F-4D97-AF65-F5344CB8AC3E}">
        <p14:creationId xmlns:p14="http://schemas.microsoft.com/office/powerpoint/2010/main" val="3199638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inequalities are not just differences — they </a:t>
            </a:r>
            <a:r>
              <a:rPr lang="en-GB" b="1" dirty="0"/>
              <a:t>are unfair and avoidable </a:t>
            </a:r>
            <a:r>
              <a:rPr lang="en-GB" dirty="0"/>
              <a:t>outcomes that stem from unequal access to resources, opportunities, and power.</a:t>
            </a:r>
            <a:br>
              <a:rPr lang="en-GB" dirty="0"/>
            </a:br>
            <a:r>
              <a:rPr lang="en-GB" dirty="0"/>
              <a:t>The Marmot Review (2010) argues that taking action to reduce inequalities benefits </a:t>
            </a:r>
            <a:r>
              <a:rPr lang="en-GB" b="0" dirty="0"/>
              <a:t>everyone, not just the most disadvantaged.</a:t>
            </a:r>
            <a:br>
              <a:rPr lang="en-GB" b="0" dirty="0"/>
            </a:br>
            <a:r>
              <a:rPr lang="en-GB" b="0" dirty="0"/>
              <a:t>Public Health England (2018) estimated that the cost of health inequalities includes lost productivity, greater demand on NHS services, and reduced economic growth.</a:t>
            </a:r>
          </a:p>
        </p:txBody>
      </p:sp>
      <p:sp>
        <p:nvSpPr>
          <p:cNvPr id="4" name="Slide Number Placeholder 3"/>
          <p:cNvSpPr>
            <a:spLocks noGrp="1"/>
          </p:cNvSpPr>
          <p:nvPr>
            <p:ph type="sldNum" sz="quarter" idx="5"/>
          </p:nvPr>
        </p:nvSpPr>
        <p:spPr/>
        <p:txBody>
          <a:bodyPr/>
          <a:lstStyle/>
          <a:p>
            <a:fld id="{5463C18B-16B7-4107-A9C8-5873A3C1B7B2}" type="slidenum">
              <a:rPr lang="en-GB" smtClean="0"/>
              <a:t>6</a:t>
            </a:fld>
            <a:endParaRPr lang="en-GB"/>
          </a:p>
        </p:txBody>
      </p:sp>
    </p:spTree>
    <p:extLst>
      <p:ext uri="{BB962C8B-B14F-4D97-AF65-F5344CB8AC3E}">
        <p14:creationId xmlns:p14="http://schemas.microsoft.com/office/powerpoint/2010/main" val="3759623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model is foundational in UK public health. It helps practitioners and policymakers understand that health outcomes are not solely determined by individual choices, but by wider systemic and environmental contexts. You can use this model to reflect on your own role, and consider where you might act to make the biggest impact — at the individual, community, or policy level.</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activity helps connect the model to reality. Ask groups to share 2–3 key insights.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determinants of health include- Food &amp; agriculture- Education - Science &amp; technology - Standard of living - Social justice, equity, human rights - Govt Polices to raise standard of living - Inter sectoral contributions </a:t>
            </a:r>
          </a:p>
          <a:p>
            <a:r>
              <a:rPr lang="en-GB" dirty="0"/>
              <a:t>- Dissemination of information </a:t>
            </a:r>
          </a:p>
          <a:p>
            <a:endParaRPr lang="en-GB" dirty="0"/>
          </a:p>
        </p:txBody>
      </p:sp>
      <p:sp>
        <p:nvSpPr>
          <p:cNvPr id="4" name="Slide Number Placeholder 3"/>
          <p:cNvSpPr>
            <a:spLocks noGrp="1"/>
          </p:cNvSpPr>
          <p:nvPr>
            <p:ph type="sldNum" sz="quarter" idx="5"/>
          </p:nvPr>
        </p:nvSpPr>
        <p:spPr/>
        <p:txBody>
          <a:bodyPr/>
          <a:lstStyle/>
          <a:p>
            <a:fld id="{5463C18B-16B7-4107-A9C8-5873A3C1B7B2}" type="slidenum">
              <a:rPr lang="en-GB" smtClean="0"/>
              <a:t>14</a:t>
            </a:fld>
            <a:endParaRPr lang="en-GB"/>
          </a:p>
        </p:txBody>
      </p:sp>
    </p:spTree>
    <p:extLst>
      <p:ext uri="{BB962C8B-B14F-4D97-AF65-F5344CB8AC3E}">
        <p14:creationId xmlns:p14="http://schemas.microsoft.com/office/powerpoint/2010/main" val="1060342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a:t>
            </a:r>
            <a:r>
              <a:rPr lang="en-US" sz="1200" b="1" i="0" kern="1200" dirty="0">
                <a:solidFill>
                  <a:schemeClr val="tx1"/>
                </a:solidFill>
                <a:effectLst/>
                <a:latin typeface="+mn-lt"/>
                <a:ea typeface="+mn-ea"/>
                <a:cs typeface="+mn-cs"/>
              </a:rPr>
              <a:t>Public Health Outcomes Framework (PHOF)</a:t>
            </a:r>
            <a:r>
              <a:rPr lang="en-US" sz="1200" b="0" i="0" kern="1200" dirty="0">
                <a:solidFill>
                  <a:schemeClr val="tx1"/>
                </a:solidFill>
                <a:effectLst/>
                <a:latin typeface="+mn-lt"/>
                <a:ea typeface="+mn-ea"/>
                <a:cs typeface="+mn-cs"/>
              </a:rPr>
              <a:t> is a strategic tool used in England to guide and measure public health improvements. It was first introduced in </a:t>
            </a:r>
            <a:r>
              <a:rPr lang="en-US" sz="1200" b="1" i="0" kern="1200" dirty="0">
                <a:solidFill>
                  <a:schemeClr val="tx1"/>
                </a:solidFill>
                <a:effectLst/>
                <a:latin typeface="+mn-lt"/>
                <a:ea typeface="+mn-ea"/>
                <a:cs typeface="+mn-cs"/>
              </a:rPr>
              <a:t>2012</a:t>
            </a:r>
            <a:r>
              <a:rPr lang="en-US" sz="1200" b="0" i="0" kern="1200" dirty="0">
                <a:solidFill>
                  <a:schemeClr val="tx1"/>
                </a:solidFill>
                <a:effectLst/>
                <a:latin typeface="+mn-lt"/>
                <a:ea typeface="+mn-ea"/>
                <a:cs typeface="+mn-cs"/>
              </a:rPr>
              <a:t> and is regularly updated by the </a:t>
            </a:r>
            <a:r>
              <a:rPr lang="en-US" sz="1200" b="1" i="0" kern="1200" dirty="0">
                <a:solidFill>
                  <a:schemeClr val="tx1"/>
                </a:solidFill>
                <a:effectLst/>
                <a:latin typeface="+mn-lt"/>
                <a:ea typeface="+mn-ea"/>
                <a:cs typeface="+mn-cs"/>
              </a:rPr>
              <a:t>Office for Health Improvement and Disparities</a:t>
            </a:r>
            <a:r>
              <a:rPr lang="en-US"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5463C18B-16B7-4107-A9C8-5873A3C1B7B2}" type="slidenum">
              <a:rPr lang="en-GB" smtClean="0"/>
              <a:t>24</a:t>
            </a:fld>
            <a:endParaRPr lang="en-GB"/>
          </a:p>
        </p:txBody>
      </p:sp>
    </p:spTree>
    <p:extLst>
      <p:ext uri="{BB962C8B-B14F-4D97-AF65-F5344CB8AC3E}">
        <p14:creationId xmlns:p14="http://schemas.microsoft.com/office/powerpoint/2010/main" val="1055516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how this links to the SDG’s?</a:t>
            </a:r>
          </a:p>
        </p:txBody>
      </p:sp>
      <p:sp>
        <p:nvSpPr>
          <p:cNvPr id="4" name="Slide Number Placeholder 3"/>
          <p:cNvSpPr>
            <a:spLocks noGrp="1"/>
          </p:cNvSpPr>
          <p:nvPr>
            <p:ph type="sldNum" sz="quarter" idx="5"/>
          </p:nvPr>
        </p:nvSpPr>
        <p:spPr/>
        <p:txBody>
          <a:bodyPr/>
          <a:lstStyle/>
          <a:p>
            <a:fld id="{5463C18B-16B7-4107-A9C8-5873A3C1B7B2}" type="slidenum">
              <a:rPr lang="en-GB" smtClean="0"/>
              <a:t>32</a:t>
            </a:fld>
            <a:endParaRPr lang="en-GB"/>
          </a:p>
        </p:txBody>
      </p:sp>
    </p:spTree>
    <p:extLst>
      <p:ext uri="{BB962C8B-B14F-4D97-AF65-F5344CB8AC3E}">
        <p14:creationId xmlns:p14="http://schemas.microsoft.com/office/powerpoint/2010/main" val="1049568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Students should reflect on how tackling social determinants locally supports global goals like SDG 3. Encourage discussion on how their future roles may contribute to improving health equity, both nationally and globally.</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Upstream: Banning junk food ads aimed at children</a:t>
            </a:r>
          </a:p>
          <a:p>
            <a:r>
              <a:rPr lang="en-GB" dirty="0"/>
              <a:t>Midstream: Running community-based healthy eating workshops</a:t>
            </a:r>
          </a:p>
          <a:p>
            <a:r>
              <a:rPr lang="en-GB" dirty="0"/>
              <a:t>Downstream: Providing bariatric surgery for those with morbid obesity</a:t>
            </a:r>
          </a:p>
          <a:p>
            <a:endParaRPr lang="en-GB" dirty="0"/>
          </a:p>
        </p:txBody>
      </p:sp>
      <p:sp>
        <p:nvSpPr>
          <p:cNvPr id="4" name="Slide Number Placeholder 3"/>
          <p:cNvSpPr>
            <a:spLocks noGrp="1"/>
          </p:cNvSpPr>
          <p:nvPr>
            <p:ph type="sldNum" sz="quarter" idx="5"/>
          </p:nvPr>
        </p:nvSpPr>
        <p:spPr/>
        <p:txBody>
          <a:bodyPr/>
          <a:lstStyle/>
          <a:p>
            <a:fld id="{5463C18B-16B7-4107-A9C8-5873A3C1B7B2}" type="slidenum">
              <a:rPr lang="en-GB" smtClean="0"/>
              <a:t>34</a:t>
            </a:fld>
            <a:endParaRPr lang="en-GB"/>
          </a:p>
        </p:txBody>
      </p:sp>
    </p:spTree>
    <p:extLst>
      <p:ext uri="{BB962C8B-B14F-4D97-AF65-F5344CB8AC3E}">
        <p14:creationId xmlns:p14="http://schemas.microsoft.com/office/powerpoint/2010/main" val="17347182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4459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12827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718778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19652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438616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28724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39980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524793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92523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07690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56934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485419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901455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494632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58657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340627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75507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550741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827483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282134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69764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004482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617901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447493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047127" y="2421466"/>
            <a:ext cx="7055474"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D2BD76-ACB6-46A7-9B4C-4165016F0BB9}" type="datetimeFigureOut">
              <a:rPr lang="en-GB" smtClean="0"/>
              <a:t>18/09/2026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CFEDA-DDE9-4722-9A21-D89BBEA2A51E}" type="slidenum">
              <a:rPr lang="en-GB" smtClean="0"/>
              <a:t>‹#›</a:t>
            </a:fld>
            <a:endParaRPr lang="en-GB"/>
          </a:p>
        </p:txBody>
      </p:sp>
    </p:spTree>
    <p:extLst>
      <p:ext uri="{BB962C8B-B14F-4D97-AF65-F5344CB8AC3E}">
        <p14:creationId xmlns:p14="http://schemas.microsoft.com/office/powerpoint/2010/main" val="27484533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286175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533964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9687708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30951966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8997388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145046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35949086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911295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BCAD085-E8A6-8845-BD4E-CB4CCA059FC4}" type="datetimeFigureOut">
              <a:rPr lang="en-US" smtClean="0"/>
              <a:t>9/18/2026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657770016"/>
      </p:ext>
    </p:extLst>
  </p:cSld>
  <p:clrMap bg1="lt1" tx1="dk1" bg2="lt2" tx2="dk2" accent1="accent1" accent2="accent2" accent3="accent3" accent4="accent4" accent5="accent5" accent6="accent6" hlink="hlink" folHlink="folHlink"/>
  <p:sldLayoutIdLst>
    <p:sldLayoutId id="2147483661" r:id="rId1"/>
    <p:sldLayoutId id="2147483663"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640596526"/>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492597765"/>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041026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700" r:id="rId3"/>
    <p:sldLayoutId id="2147483701"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55795944"/>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3198963"/>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7028312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16.xml"/><Relationship Id="rId1" Type="http://schemas.openxmlformats.org/officeDocument/2006/relationships/video" Target="https://www.youtube.com/embed/dluXr_cAMs8?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1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17.xml"/><Relationship Id="rId1" Type="http://schemas.openxmlformats.org/officeDocument/2006/relationships/video" Target="https://www.youtube.com/embed/HvM3DIXmuLA?feature=oembe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s://www.instituteofhealthequity.org/resources-reports/marmot-review-10-years-on" TargetMode="Externa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15.xml"/><Relationship Id="rId1" Type="http://schemas.openxmlformats.org/officeDocument/2006/relationships/video" Target="https://www.youtube.com/embed/NCtedekBCyI?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www.gov.uk/government/publications/10-year-health-plan-for-england-fit-for-the-future/fit-for-the-future-10-year-health-plan-for-england-executive-summary" TargetMode="Externa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slideLayout" Target="../slideLayouts/slideLayout17.xml"/><Relationship Id="rId1" Type="http://schemas.openxmlformats.org/officeDocument/2006/relationships/video" Target="https://www.youtube.com/embed/M-6wEsxh-w4?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statistics/public-health-outcomes-framework-may-2025-data-update/public-health-outcomes-framework-commentary-may-2025--2?utm_source=chatgpt.com" TargetMode="External"/><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49.png"/></Relationships>
</file>

<file path=ppt/slides/_rels/slide2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fingertips.phe.org.uk/profile/public-health-outcomes-framework/data#page/3/gid/1000049/pat/15/par/E92000001/ati/502/are/E08000025/iid/90366/age/1/sex/1/cat/-1/ctp/-1/yrr/3/cid/4/tbm/1/page-options/car-do-0" TargetMode="Externa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hyperlink" Target="https://www.health-ni.gov.uk/articles/nice-public-health-guidance?utm_source=chatgpt.com" TargetMode="Externa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8.xml.rels><?xml version="1.0" encoding="UTF-8" standalone="yes"?>
<Relationships xmlns="http://schemas.openxmlformats.org/package/2006/relationships"><Relationship Id="rId3" Type="http://schemas.openxmlformats.org/officeDocument/2006/relationships/hyperlink" Target="https://www.gov.uk/government/publications/health-profile-for-england/chapter-6-social-determinants-of-health" TargetMode="External"/><Relationship Id="rId7" Type="http://schemas.openxmlformats.org/officeDocument/2006/relationships/hyperlink" Target="https://www.hee.nhs.uk/our-work/population-health/our-resources-hub/making-every-contact-count-mecc" TargetMode="External"/><Relationship Id="rId2" Type="http://schemas.openxmlformats.org/officeDocument/2006/relationships/hyperlink" Target="https://doi.org/10.1136/jech-2020-214401" TargetMode="External"/><Relationship Id="rId1" Type="http://schemas.openxmlformats.org/officeDocument/2006/relationships/slideLayout" Target="../slideLayouts/slideLayout17.xml"/><Relationship Id="rId6" Type="http://schemas.openxmlformats.org/officeDocument/2006/relationships/hyperlink" Target="https://www.instituteofhealthequity.org/resources-reports/fair-society-healthy-lives-the-marmot-review" TargetMode="External"/><Relationship Id="rId5" Type="http://schemas.openxmlformats.org/officeDocument/2006/relationships/hyperlink" Target="https://www.health.org.uk/publications/reports/the-marmot-review-10-years-on" TargetMode="External"/><Relationship Id="rId4" Type="http://schemas.openxmlformats.org/officeDocument/2006/relationships/hyperlink" Target="https://www.gov.uk/government/collections/public-health-outcomes-framework"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gov.uk/government/publications/health-profile-for-england/chapter-6-social-determinants-of-health" TargetMode="External"/><Relationship Id="rId7" Type="http://schemas.openxmlformats.org/officeDocument/2006/relationships/hyperlink" Target="https://www.who.int/health-topics/social-determinants-of-health" TargetMode="External"/><Relationship Id="rId2" Type="http://schemas.openxmlformats.org/officeDocument/2006/relationships/hyperlink" Target="https://www.nice.org.uk/guidance/health-and-social-care-delivery/health-inequalities" TargetMode="External"/><Relationship Id="rId1" Type="http://schemas.openxmlformats.org/officeDocument/2006/relationships/slideLayout" Target="../slideLayouts/slideLayout17.xml"/><Relationship Id="rId6" Type="http://schemas.openxmlformats.org/officeDocument/2006/relationships/hyperlink" Target="https://sdgs.un.org/goals/goal3" TargetMode="External"/><Relationship Id="rId5" Type="http://schemas.openxmlformats.org/officeDocument/2006/relationships/hyperlink" Target="https://www.health.org.uk/topics/health-inequalities-and-trends" TargetMode="External"/><Relationship Id="rId4" Type="http://schemas.openxmlformats.org/officeDocument/2006/relationships/hyperlink" Target="https://www.who.int/publications/i/item/9789241500852"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84ADD6-4895-C4DA-78DC-D0AF95878CB6}"/>
              </a:ext>
            </a:extLst>
          </p:cNvPr>
          <p:cNvSpPr txBox="1"/>
          <p:nvPr/>
        </p:nvSpPr>
        <p:spPr>
          <a:xfrm>
            <a:off x="671209" y="887301"/>
            <a:ext cx="7431642" cy="3477875"/>
          </a:xfrm>
          <a:prstGeom prst="rect">
            <a:avLst/>
          </a:prstGeom>
          <a:noFill/>
        </p:spPr>
        <p:txBody>
          <a:bodyPr wrap="square">
            <a:spAutoFit/>
          </a:bodyPr>
          <a:lstStyle/>
          <a:p>
            <a:r>
              <a:rPr lang="en-GB" sz="4400" b="1" dirty="0">
                <a:solidFill>
                  <a:schemeClr val="bg1"/>
                </a:solidFill>
              </a:rPr>
              <a:t>BMHP6030 – Health, Wellbeing and Sustainable Development</a:t>
            </a:r>
          </a:p>
          <a:p>
            <a:endParaRPr lang="en-GB" sz="4400" b="1" dirty="0">
              <a:solidFill>
                <a:schemeClr val="bg1"/>
              </a:solidFill>
            </a:endParaRPr>
          </a:p>
          <a:p>
            <a:r>
              <a:rPr lang="en-GB" sz="4400" b="1" dirty="0">
                <a:solidFill>
                  <a:schemeClr val="bg1"/>
                </a:solidFill>
              </a:rPr>
              <a:t>Week 3 – Social Determinants of Health &amp; Policy</a:t>
            </a:r>
          </a:p>
        </p:txBody>
      </p:sp>
    </p:spTree>
    <p:extLst>
      <p:ext uri="{BB962C8B-B14F-4D97-AF65-F5344CB8AC3E}">
        <p14:creationId xmlns:p14="http://schemas.microsoft.com/office/powerpoint/2010/main" val="4286133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FC447-2E6A-85CF-637E-CB43B9BB87A6}"/>
              </a:ext>
            </a:extLst>
          </p:cNvPr>
          <p:cNvSpPr>
            <a:spLocks noGrp="1"/>
          </p:cNvSpPr>
          <p:nvPr>
            <p:ph type="title"/>
          </p:nvPr>
        </p:nvSpPr>
        <p:spPr>
          <a:xfrm>
            <a:off x="365941" y="130174"/>
            <a:ext cx="8611385" cy="1325563"/>
          </a:xfrm>
        </p:spPr>
        <p:txBody>
          <a:bodyPr anchor="ctr">
            <a:normAutofit/>
          </a:bodyPr>
          <a:lstStyle/>
          <a:p>
            <a:r>
              <a:rPr lang="en-GB" sz="4400" b="1" dirty="0">
                <a:latin typeface="+mn-lt"/>
              </a:rPr>
              <a:t>Learning Outcomes – Week 3</a:t>
            </a:r>
          </a:p>
        </p:txBody>
      </p:sp>
      <p:graphicFrame>
        <p:nvGraphicFramePr>
          <p:cNvPr id="5" name="Content Placeholder 2">
            <a:extLst>
              <a:ext uri="{FF2B5EF4-FFF2-40B4-BE49-F238E27FC236}">
                <a16:creationId xmlns:a16="http://schemas.microsoft.com/office/drawing/2014/main" id="{77B10004-6A80-BBBD-2751-7716E92FCF09}"/>
              </a:ext>
            </a:extLst>
          </p:cNvPr>
          <p:cNvGraphicFramePr>
            <a:graphicFrameLocks noGrp="1"/>
          </p:cNvGraphicFramePr>
          <p:nvPr>
            <p:ph idx="1"/>
            <p:extLst>
              <p:ext uri="{D42A27DB-BD31-4B8C-83A1-F6EECF244321}">
                <p14:modId xmlns:p14="http://schemas.microsoft.com/office/powerpoint/2010/main" val="1025665418"/>
              </p:ext>
            </p:extLst>
          </p:nvPr>
        </p:nvGraphicFramePr>
        <p:xfrm>
          <a:off x="268288" y="1478604"/>
          <a:ext cx="8612187" cy="39236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2814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243" y="1330088"/>
            <a:ext cx="8696227" cy="1325563"/>
          </a:xfrm>
        </p:spPr>
        <p:txBody>
          <a:bodyPr anchor="ctr">
            <a:normAutofit/>
          </a:bodyPr>
          <a:lstStyle/>
          <a:p>
            <a:r>
              <a:rPr sz="4400" b="1" dirty="0">
                <a:latin typeface="+mn-lt"/>
              </a:rPr>
              <a:t>What Are Health Inequalities?</a:t>
            </a:r>
          </a:p>
        </p:txBody>
      </p:sp>
      <p:graphicFrame>
        <p:nvGraphicFramePr>
          <p:cNvPr id="5" name="Content Placeholder 2">
            <a:extLst>
              <a:ext uri="{FF2B5EF4-FFF2-40B4-BE49-F238E27FC236}">
                <a16:creationId xmlns:a16="http://schemas.microsoft.com/office/drawing/2014/main" id="{7FE377E6-E94A-EBE2-3A24-96BE9D5989F8}"/>
              </a:ext>
            </a:extLst>
          </p:cNvPr>
          <p:cNvGraphicFramePr>
            <a:graphicFrameLocks noGrp="1"/>
          </p:cNvGraphicFramePr>
          <p:nvPr>
            <p:ph idx="1"/>
            <p:extLst>
              <p:ext uri="{D42A27DB-BD31-4B8C-83A1-F6EECF244321}">
                <p14:modId xmlns:p14="http://schemas.microsoft.com/office/powerpoint/2010/main" val="1626711686"/>
              </p:ext>
            </p:extLst>
          </p:nvPr>
        </p:nvGraphicFramePr>
        <p:xfrm>
          <a:off x="226243" y="2548647"/>
          <a:ext cx="8411919" cy="3877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Table 2">
            <a:extLst>
              <a:ext uri="{FF2B5EF4-FFF2-40B4-BE49-F238E27FC236}">
                <a16:creationId xmlns:a16="http://schemas.microsoft.com/office/drawing/2014/main" id="{79C56BFD-2AC9-B8FA-4319-7ED355C601D8}"/>
              </a:ext>
            </a:extLst>
          </p:cNvPr>
          <p:cNvGraphicFramePr>
            <a:graphicFrameLocks noGrp="1"/>
          </p:cNvGraphicFramePr>
          <p:nvPr/>
        </p:nvGraphicFramePr>
        <p:xfrm>
          <a:off x="268288" y="3465354"/>
          <a:ext cx="8612187" cy="297180"/>
        </p:xfrm>
        <a:graphic>
          <a:graphicData uri="http://schemas.openxmlformats.org/drawingml/2006/table">
            <a:tbl>
              <a:tblPr/>
              <a:tblGrid>
                <a:gridCol w="8612187">
                  <a:extLst>
                    <a:ext uri="{9D8B030D-6E8A-4147-A177-3AD203B41FA5}">
                      <a16:colId xmlns:a16="http://schemas.microsoft.com/office/drawing/2014/main" val="1806497662"/>
                    </a:ext>
                  </a:extLst>
                </a:gridCol>
              </a:tblGrid>
              <a:tr h="0">
                <a:tc>
                  <a:txBody>
                    <a:bodyPr/>
                    <a:lstStyle/>
                    <a:p>
                      <a:endParaRPr lang="en-GB"/>
                    </a:p>
                  </a:txBody>
                  <a:tcPr anchor="ctr">
                    <a:lnL>
                      <a:noFill/>
                    </a:lnL>
                    <a:lnR>
                      <a:noFill/>
                    </a:lnR>
                    <a:lnT>
                      <a:noFill/>
                    </a:lnT>
                    <a:lnB>
                      <a:noFill/>
                    </a:lnB>
                    <a:noFill/>
                  </a:tcPr>
                </a:tc>
                <a:extLst>
                  <a:ext uri="{0D108BD9-81ED-4DB2-BD59-A6C34878D82A}">
                    <a16:rowId xmlns:a16="http://schemas.microsoft.com/office/drawing/2014/main" val="3679736168"/>
                  </a:ext>
                </a:extLst>
              </a:tr>
            </a:tbl>
          </a:graphicData>
        </a:graphic>
      </p:graphicFrame>
      <p:graphicFrame>
        <p:nvGraphicFramePr>
          <p:cNvPr id="4" name="Table 3">
            <a:extLst>
              <a:ext uri="{FF2B5EF4-FFF2-40B4-BE49-F238E27FC236}">
                <a16:creationId xmlns:a16="http://schemas.microsoft.com/office/drawing/2014/main" id="{77E12CF0-F5F8-478D-77CB-4EA40E463521}"/>
              </a:ext>
            </a:extLst>
          </p:cNvPr>
          <p:cNvGraphicFramePr>
            <a:graphicFrameLocks noGrp="1"/>
          </p:cNvGraphicFramePr>
          <p:nvPr>
            <p:extLst>
              <p:ext uri="{D42A27DB-BD31-4B8C-83A1-F6EECF244321}">
                <p14:modId xmlns:p14="http://schemas.microsoft.com/office/powerpoint/2010/main" val="983133316"/>
              </p:ext>
            </p:extLst>
          </p:nvPr>
        </p:nvGraphicFramePr>
        <p:xfrm>
          <a:off x="6822997" y="6422064"/>
          <a:ext cx="1741581" cy="297180"/>
        </p:xfrm>
        <a:graphic>
          <a:graphicData uri="http://schemas.openxmlformats.org/drawingml/2006/table">
            <a:tbl>
              <a:tblPr/>
              <a:tblGrid>
                <a:gridCol w="1741581">
                  <a:extLst>
                    <a:ext uri="{9D8B030D-6E8A-4147-A177-3AD203B41FA5}">
                      <a16:colId xmlns:a16="http://schemas.microsoft.com/office/drawing/2014/main" val="1954044928"/>
                    </a:ext>
                  </a:extLst>
                </a:gridCol>
              </a:tblGrid>
              <a:tr h="0">
                <a:tc>
                  <a:txBody>
                    <a:bodyPr/>
                    <a:lstStyle/>
                    <a:p>
                      <a:r>
                        <a:rPr lang="en-GB" dirty="0"/>
                        <a:t>(Marmot et al., 2020)</a:t>
                      </a:r>
                    </a:p>
                  </a:txBody>
                  <a:tcPr anchor="ctr">
                    <a:lnL>
                      <a:noFill/>
                    </a:lnL>
                    <a:lnR>
                      <a:noFill/>
                    </a:lnR>
                    <a:lnT>
                      <a:noFill/>
                    </a:lnT>
                    <a:lnB>
                      <a:noFill/>
                    </a:lnB>
                    <a:noFill/>
                  </a:tcPr>
                </a:tc>
                <a:extLst>
                  <a:ext uri="{0D108BD9-81ED-4DB2-BD59-A6C34878D82A}">
                    <a16:rowId xmlns:a16="http://schemas.microsoft.com/office/drawing/2014/main" val="4253915694"/>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Understanding Health Inequalities">
            <a:hlinkClick r:id="" action="ppaction://media"/>
            <a:extLst>
              <a:ext uri="{FF2B5EF4-FFF2-40B4-BE49-F238E27FC236}">
                <a16:creationId xmlns:a16="http://schemas.microsoft.com/office/drawing/2014/main" id="{F035F40F-2CEC-0229-89D2-20D4F097F3B6}"/>
              </a:ext>
            </a:extLst>
          </p:cNvPr>
          <p:cNvPicPr>
            <a:picLocks noGrp="1" noRot="1" noChangeAspect="1"/>
          </p:cNvPicPr>
          <p:nvPr>
            <p:ph idx="1"/>
            <a:videoFile r:link="rId1"/>
          </p:nvPr>
        </p:nvPicPr>
        <p:blipFill>
          <a:blip r:embed="rId3"/>
          <a:stretch>
            <a:fillRect/>
          </a:stretch>
        </p:blipFill>
        <p:spPr>
          <a:xfrm>
            <a:off x="309056" y="1423448"/>
            <a:ext cx="8525887" cy="4816885"/>
          </a:xfrm>
          <a:prstGeom prst="rect">
            <a:avLst/>
          </a:prstGeom>
        </p:spPr>
      </p:pic>
    </p:spTree>
    <p:extLst>
      <p:ext uri="{BB962C8B-B14F-4D97-AF65-F5344CB8AC3E}">
        <p14:creationId xmlns:p14="http://schemas.microsoft.com/office/powerpoint/2010/main" val="648918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243" y="1206918"/>
            <a:ext cx="8696227" cy="1325563"/>
          </a:xfrm>
        </p:spPr>
        <p:txBody>
          <a:bodyPr anchor="ctr">
            <a:normAutofit/>
          </a:bodyPr>
          <a:lstStyle/>
          <a:p>
            <a:r>
              <a:rPr sz="4400" b="1" dirty="0">
                <a:latin typeface="+mn-lt"/>
              </a:rPr>
              <a:t>Social Determinants of Health (SDH)</a:t>
            </a:r>
          </a:p>
        </p:txBody>
      </p:sp>
      <p:graphicFrame>
        <p:nvGraphicFramePr>
          <p:cNvPr id="5" name="Content Placeholder 2">
            <a:extLst>
              <a:ext uri="{FF2B5EF4-FFF2-40B4-BE49-F238E27FC236}">
                <a16:creationId xmlns:a16="http://schemas.microsoft.com/office/drawing/2014/main" id="{D2BB32BE-889B-AD78-6642-38994BC6EFB3}"/>
              </a:ext>
            </a:extLst>
          </p:cNvPr>
          <p:cNvGraphicFramePr>
            <a:graphicFrameLocks noGrp="1"/>
          </p:cNvGraphicFramePr>
          <p:nvPr>
            <p:ph idx="1"/>
            <p:extLst>
              <p:ext uri="{D42A27DB-BD31-4B8C-83A1-F6EECF244321}">
                <p14:modId xmlns:p14="http://schemas.microsoft.com/office/powerpoint/2010/main" val="1319524754"/>
              </p:ext>
            </p:extLst>
          </p:nvPr>
        </p:nvGraphicFramePr>
        <p:xfrm>
          <a:off x="144761" y="2499845"/>
          <a:ext cx="8696227"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0EA9F75-F7CF-D87E-2762-4615A45310B6}"/>
              </a:ext>
            </a:extLst>
          </p:cNvPr>
          <p:cNvSpPr txBox="1"/>
          <p:nvPr/>
        </p:nvSpPr>
        <p:spPr>
          <a:xfrm>
            <a:off x="7320006" y="6306669"/>
            <a:ext cx="1520982" cy="369332"/>
          </a:xfrm>
          <a:prstGeom prst="rect">
            <a:avLst/>
          </a:prstGeom>
          <a:noFill/>
        </p:spPr>
        <p:txBody>
          <a:bodyPr wrap="square">
            <a:spAutoFit/>
          </a:bodyPr>
          <a:lstStyle/>
          <a:p>
            <a:r>
              <a:rPr lang="en-GB" dirty="0"/>
              <a:t>(WHO,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85" y="1228471"/>
            <a:ext cx="8696227" cy="462194"/>
          </a:xfrm>
        </p:spPr>
        <p:txBody>
          <a:bodyPr anchor="ctr">
            <a:noAutofit/>
          </a:bodyPr>
          <a:lstStyle/>
          <a:p>
            <a:r>
              <a:rPr lang="en-GB" sz="4000" b="1" dirty="0">
                <a:latin typeface="+mn-lt"/>
              </a:rPr>
              <a:t>Why Care About Health Inequalities?</a:t>
            </a:r>
            <a:endParaRPr lang="en-ZA" sz="4000" b="1" dirty="0">
              <a:latin typeface="+mn-lt"/>
            </a:endParaRPr>
          </a:p>
        </p:txBody>
      </p:sp>
      <p:graphicFrame>
        <p:nvGraphicFramePr>
          <p:cNvPr id="6" name="Content Placeholder 2">
            <a:extLst>
              <a:ext uri="{FF2B5EF4-FFF2-40B4-BE49-F238E27FC236}">
                <a16:creationId xmlns:a16="http://schemas.microsoft.com/office/drawing/2014/main" id="{48E85EFD-A9F4-DAF7-2EA5-7A1ECC5E8A5F}"/>
              </a:ext>
            </a:extLst>
          </p:cNvPr>
          <p:cNvGraphicFramePr>
            <a:graphicFrameLocks noGrp="1"/>
          </p:cNvGraphicFramePr>
          <p:nvPr>
            <p:ph idx="1"/>
            <p:extLst>
              <p:ext uri="{D42A27DB-BD31-4B8C-83A1-F6EECF244321}">
                <p14:modId xmlns:p14="http://schemas.microsoft.com/office/powerpoint/2010/main" val="3006045353"/>
              </p:ext>
            </p:extLst>
          </p:nvPr>
        </p:nvGraphicFramePr>
        <p:xfrm>
          <a:off x="223886" y="1548143"/>
          <a:ext cx="8696227" cy="54411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A952B9D-BAD5-9CD5-65BD-A1A807042976}"/>
              </a:ext>
            </a:extLst>
          </p:cNvPr>
          <p:cNvSpPr txBox="1"/>
          <p:nvPr/>
        </p:nvSpPr>
        <p:spPr>
          <a:xfrm>
            <a:off x="5617675" y="6578738"/>
            <a:ext cx="3526325" cy="276999"/>
          </a:xfrm>
          <a:prstGeom prst="rect">
            <a:avLst/>
          </a:prstGeom>
          <a:noFill/>
        </p:spPr>
        <p:txBody>
          <a:bodyPr wrap="square">
            <a:spAutoFit/>
          </a:bodyPr>
          <a:lstStyle/>
          <a:p>
            <a:r>
              <a:rPr lang="en-GB" sz="1200" dirty="0"/>
              <a:t>(Marmot et al., 2010; Public Health England, 2018)</a:t>
            </a:r>
          </a:p>
        </p:txBody>
      </p:sp>
    </p:spTree>
    <p:extLst>
      <p:ext uri="{BB962C8B-B14F-4D97-AF65-F5344CB8AC3E}">
        <p14:creationId xmlns:p14="http://schemas.microsoft.com/office/powerpoint/2010/main" val="3988371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D6F95-F156-E6AB-EB74-BBEBC6FEFCB0}"/>
              </a:ext>
            </a:extLst>
          </p:cNvPr>
          <p:cNvSpPr>
            <a:spLocks noGrp="1"/>
          </p:cNvSpPr>
          <p:nvPr>
            <p:ph type="title"/>
          </p:nvPr>
        </p:nvSpPr>
        <p:spPr>
          <a:xfrm>
            <a:off x="268665" y="365126"/>
            <a:ext cx="8611385" cy="1325563"/>
          </a:xfrm>
        </p:spPr>
        <p:txBody>
          <a:bodyPr anchor="ctr">
            <a:normAutofit/>
          </a:bodyPr>
          <a:lstStyle/>
          <a:p>
            <a:r>
              <a:rPr lang="en-GB" dirty="0"/>
              <a:t>How they Relate?</a:t>
            </a:r>
          </a:p>
        </p:txBody>
      </p:sp>
      <p:sp>
        <p:nvSpPr>
          <p:cNvPr id="3" name="Content Placeholder 2">
            <a:extLst>
              <a:ext uri="{FF2B5EF4-FFF2-40B4-BE49-F238E27FC236}">
                <a16:creationId xmlns:a16="http://schemas.microsoft.com/office/drawing/2014/main" id="{0ED4CD4D-6B86-7E1B-6673-FEAED2683292}"/>
              </a:ext>
            </a:extLst>
          </p:cNvPr>
          <p:cNvSpPr>
            <a:spLocks noGrp="1"/>
          </p:cNvSpPr>
          <p:nvPr>
            <p:ph idx="1"/>
          </p:nvPr>
        </p:nvSpPr>
        <p:spPr>
          <a:xfrm>
            <a:off x="268665" y="1825625"/>
            <a:ext cx="4210442" cy="3575934"/>
          </a:xfrm>
        </p:spPr>
        <p:txBody>
          <a:bodyPr>
            <a:normAutofit/>
          </a:bodyPr>
          <a:lstStyle/>
          <a:p>
            <a:r>
              <a:rPr lang="en-GB" sz="1900"/>
              <a:t>Social determinants of health cause health inequalities.</a:t>
            </a:r>
          </a:p>
          <a:p>
            <a:r>
              <a:rPr lang="en-GB" sz="1900"/>
              <a:t>Think of it like this:</a:t>
            </a:r>
          </a:p>
          <a:p>
            <a:pPr marL="0" indent="0">
              <a:buNone/>
            </a:pPr>
            <a:r>
              <a:rPr lang="en-GB" sz="1900"/>
              <a:t>SDH = the cause</a:t>
            </a:r>
          </a:p>
          <a:p>
            <a:pPr marL="0" indent="0">
              <a:buNone/>
            </a:pPr>
            <a:r>
              <a:rPr lang="en-GB" sz="1900"/>
              <a:t>Health inequalities = the result</a:t>
            </a:r>
          </a:p>
          <a:p>
            <a:pPr marL="0" indent="0">
              <a:buNone/>
            </a:pPr>
            <a:endParaRPr lang="en-GB" sz="1900"/>
          </a:p>
          <a:p>
            <a:pPr marL="0" indent="0">
              <a:buNone/>
            </a:pPr>
            <a:r>
              <a:rPr lang="en-GB" sz="1900"/>
              <a:t>E.g. A child growing up in a cold, damp house (a social determinant) is more likely to have asthma or miss school due to illness — that’s a health inequality</a:t>
            </a:r>
          </a:p>
        </p:txBody>
      </p:sp>
      <p:pic>
        <p:nvPicPr>
          <p:cNvPr id="1031" name="Picture 7" descr="It breaks my heart&quot;: mum-of-triplets claims Newport City Homes have left  her living in damp and mould for more than two months | South Wales Argus">
            <a:extLst>
              <a:ext uri="{FF2B5EF4-FFF2-40B4-BE49-F238E27FC236}">
                <a16:creationId xmlns:a16="http://schemas.microsoft.com/office/drawing/2014/main" id="{707AE132-A731-4020-6A05-6105932617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727" r="14972" b="-3"/>
          <a:stretch>
            <a:fillRect/>
          </a:stretch>
        </p:blipFill>
        <p:spPr bwMode="auto">
          <a:xfrm>
            <a:off x="4669607" y="1825625"/>
            <a:ext cx="4210442" cy="3575934"/>
          </a:xfrm>
          <a:prstGeom prst="rect">
            <a:avLst/>
          </a:prstGeom>
          <a:solidFill>
            <a:srgbClr val="FFFFFF"/>
          </a:solidFill>
        </p:spPr>
      </p:pic>
    </p:spTree>
    <p:extLst>
      <p:ext uri="{BB962C8B-B14F-4D97-AF65-F5344CB8AC3E}">
        <p14:creationId xmlns:p14="http://schemas.microsoft.com/office/powerpoint/2010/main" val="458412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0B9FA-C683-B1BF-4CE2-A5BCA043DDF2}"/>
              </a:ext>
            </a:extLst>
          </p:cNvPr>
          <p:cNvSpPr>
            <a:spLocks noGrp="1"/>
          </p:cNvSpPr>
          <p:nvPr>
            <p:ph type="title"/>
          </p:nvPr>
        </p:nvSpPr>
        <p:spPr>
          <a:xfrm>
            <a:off x="134982" y="0"/>
            <a:ext cx="8611385" cy="1325563"/>
          </a:xfrm>
        </p:spPr>
        <p:txBody>
          <a:bodyPr/>
          <a:lstStyle/>
          <a:p>
            <a:r>
              <a:rPr lang="en-GB" b="1" dirty="0"/>
              <a:t>Wider Determinants of Health</a:t>
            </a:r>
          </a:p>
        </p:txBody>
      </p:sp>
      <p:sp>
        <p:nvSpPr>
          <p:cNvPr id="3" name="Content Placeholder 2">
            <a:extLst>
              <a:ext uri="{FF2B5EF4-FFF2-40B4-BE49-F238E27FC236}">
                <a16:creationId xmlns:a16="http://schemas.microsoft.com/office/drawing/2014/main" id="{4DE7CC22-D9AC-A078-93E8-672C2E931A0F}"/>
              </a:ext>
            </a:extLst>
          </p:cNvPr>
          <p:cNvSpPr>
            <a:spLocks noGrp="1"/>
          </p:cNvSpPr>
          <p:nvPr>
            <p:ph idx="1"/>
          </p:nvPr>
        </p:nvSpPr>
        <p:spPr>
          <a:xfrm>
            <a:off x="263950" y="1502459"/>
            <a:ext cx="8611385" cy="3575934"/>
          </a:xfrm>
        </p:spPr>
        <p:txBody>
          <a:bodyPr>
            <a:normAutofit/>
          </a:bodyPr>
          <a:lstStyle/>
          <a:p>
            <a:r>
              <a:rPr lang="en-GB" dirty="0"/>
              <a:t>Is a broader term that includes social determinants but also includes environmental, political, and economic influences on health</a:t>
            </a:r>
          </a:p>
          <a:p>
            <a:pPr marL="0" indent="0">
              <a:buNone/>
            </a:pPr>
            <a:r>
              <a:rPr lang="en-GB" dirty="0"/>
              <a:t>Examples:</a:t>
            </a:r>
          </a:p>
          <a:p>
            <a:r>
              <a:rPr lang="en-GB" dirty="0"/>
              <a:t>Education</a:t>
            </a:r>
          </a:p>
          <a:p>
            <a:r>
              <a:rPr lang="en-GB" dirty="0"/>
              <a:t>Employment</a:t>
            </a:r>
          </a:p>
          <a:p>
            <a:r>
              <a:rPr lang="en-GB" dirty="0"/>
              <a:t>Income</a:t>
            </a:r>
          </a:p>
          <a:p>
            <a:r>
              <a:rPr lang="en-GB" dirty="0"/>
              <a:t>Housing</a:t>
            </a:r>
          </a:p>
          <a:p>
            <a:r>
              <a:rPr lang="en-GB" dirty="0"/>
              <a:t>Climate change</a:t>
            </a:r>
          </a:p>
          <a:p>
            <a:r>
              <a:rPr lang="en-GB" dirty="0"/>
              <a:t>Air pollution</a:t>
            </a:r>
          </a:p>
        </p:txBody>
      </p:sp>
      <p:sp>
        <p:nvSpPr>
          <p:cNvPr id="5" name="TextBox 4">
            <a:extLst>
              <a:ext uri="{FF2B5EF4-FFF2-40B4-BE49-F238E27FC236}">
                <a16:creationId xmlns:a16="http://schemas.microsoft.com/office/drawing/2014/main" id="{AC6EBF35-9791-BFCD-EE2A-1FF75838E39F}"/>
              </a:ext>
            </a:extLst>
          </p:cNvPr>
          <p:cNvSpPr txBox="1"/>
          <p:nvPr/>
        </p:nvSpPr>
        <p:spPr>
          <a:xfrm>
            <a:off x="3043454" y="2383437"/>
            <a:ext cx="3911822" cy="235295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t>Transport systems</a:t>
            </a:r>
          </a:p>
          <a:p>
            <a:pPr marL="285750" indent="-285750">
              <a:lnSpc>
                <a:spcPct val="150000"/>
              </a:lnSpc>
              <a:buFont typeface="Arial" panose="020B0604020202020204" pitchFamily="34" charset="0"/>
              <a:buChar char="•"/>
            </a:pPr>
            <a:r>
              <a:rPr lang="en-GB" sz="2000" dirty="0"/>
              <a:t>Urban planning</a:t>
            </a:r>
          </a:p>
          <a:p>
            <a:pPr marL="285750" indent="-285750">
              <a:lnSpc>
                <a:spcPct val="150000"/>
              </a:lnSpc>
              <a:buFont typeface="Arial" panose="020B0604020202020204" pitchFamily="34" charset="0"/>
              <a:buChar char="•"/>
            </a:pPr>
            <a:r>
              <a:rPr lang="en-GB" sz="2000" dirty="0"/>
              <a:t>Government policies</a:t>
            </a:r>
          </a:p>
          <a:p>
            <a:pPr marL="285750" indent="-285750">
              <a:lnSpc>
                <a:spcPct val="150000"/>
              </a:lnSpc>
              <a:buFont typeface="Arial" panose="020B0604020202020204" pitchFamily="34" charset="0"/>
              <a:buChar char="•"/>
            </a:pPr>
            <a:r>
              <a:rPr lang="en-GB" sz="2000" dirty="0"/>
              <a:t>Access to green spaces</a:t>
            </a:r>
          </a:p>
          <a:p>
            <a:pPr marL="285750" indent="-285750">
              <a:lnSpc>
                <a:spcPct val="150000"/>
              </a:lnSpc>
              <a:buFont typeface="Arial" panose="020B0604020202020204" pitchFamily="34" charset="0"/>
              <a:buChar char="•"/>
            </a:pPr>
            <a:r>
              <a:rPr lang="en-GB" sz="2000" dirty="0"/>
              <a:t>Crime and community safety</a:t>
            </a:r>
          </a:p>
        </p:txBody>
      </p:sp>
      <p:sp>
        <p:nvSpPr>
          <p:cNvPr id="8" name="TextBox 7">
            <a:extLst>
              <a:ext uri="{FF2B5EF4-FFF2-40B4-BE49-F238E27FC236}">
                <a16:creationId xmlns:a16="http://schemas.microsoft.com/office/drawing/2014/main" id="{519F69C1-910F-4F57-6507-07DD5888085F}"/>
              </a:ext>
            </a:extLst>
          </p:cNvPr>
          <p:cNvSpPr txBox="1"/>
          <p:nvPr/>
        </p:nvSpPr>
        <p:spPr>
          <a:xfrm>
            <a:off x="515565" y="5078393"/>
            <a:ext cx="7850221" cy="646331"/>
          </a:xfrm>
          <a:prstGeom prst="rect">
            <a:avLst/>
          </a:prstGeom>
          <a:noFill/>
        </p:spPr>
        <p:txBody>
          <a:bodyPr wrap="square">
            <a:spAutoFit/>
          </a:bodyPr>
          <a:lstStyle/>
          <a:p>
            <a:r>
              <a:rPr lang="en-GB" i="1" dirty="0">
                <a:solidFill>
                  <a:srgbClr val="002060"/>
                </a:solidFill>
              </a:rPr>
              <a:t>All social determinants are wider determinants, but not all wider determinants are social determinants.</a:t>
            </a:r>
          </a:p>
        </p:txBody>
      </p:sp>
    </p:spTree>
    <p:extLst>
      <p:ext uri="{BB962C8B-B14F-4D97-AF65-F5344CB8AC3E}">
        <p14:creationId xmlns:p14="http://schemas.microsoft.com/office/powerpoint/2010/main" val="1114259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665" y="161026"/>
            <a:ext cx="8611385" cy="1325563"/>
          </a:xfrm>
        </p:spPr>
        <p:txBody>
          <a:bodyPr>
            <a:normAutofit/>
          </a:bodyPr>
          <a:lstStyle/>
          <a:p>
            <a:r>
              <a:rPr sz="4000" b="1" dirty="0">
                <a:latin typeface="+mn-lt"/>
              </a:rPr>
              <a:t>Dahlgren </a:t>
            </a:r>
            <a:r>
              <a:rPr lang="en-GB" sz="4000" b="1" dirty="0">
                <a:latin typeface="+mn-lt"/>
              </a:rPr>
              <a:t>and</a:t>
            </a:r>
            <a:r>
              <a:rPr sz="4000" b="1" dirty="0">
                <a:latin typeface="+mn-lt"/>
              </a:rPr>
              <a:t> Whitehead Model (1991)</a:t>
            </a:r>
          </a:p>
        </p:txBody>
      </p:sp>
      <p:sp>
        <p:nvSpPr>
          <p:cNvPr id="3" name="Content Placeholder 2"/>
          <p:cNvSpPr>
            <a:spLocks noGrp="1"/>
          </p:cNvSpPr>
          <p:nvPr>
            <p:ph idx="1"/>
          </p:nvPr>
        </p:nvSpPr>
        <p:spPr>
          <a:xfrm>
            <a:off x="268665" y="1439501"/>
            <a:ext cx="8611385" cy="3962058"/>
          </a:xfrm>
        </p:spPr>
        <p:txBody>
          <a:bodyPr>
            <a:normAutofit/>
          </a:bodyPr>
          <a:lstStyle/>
          <a:p>
            <a:pPr marL="0" indent="0">
              <a:buNone/>
            </a:pPr>
            <a:r>
              <a:rPr dirty="0"/>
              <a:t>• Developed in 1991 by Göran Dahlgren and Margaret Whitehead</a:t>
            </a:r>
          </a:p>
          <a:p>
            <a:pPr marL="0" indent="0">
              <a:buNone/>
            </a:pPr>
            <a:r>
              <a:rPr dirty="0"/>
              <a:t>• The 'rainbow model' illustrates how health is influenced by a range of personal, social, economic, and environmental factors</a:t>
            </a:r>
          </a:p>
          <a:p>
            <a:pPr marL="0" indent="0">
              <a:buNone/>
            </a:pPr>
            <a:r>
              <a:rPr dirty="0"/>
              <a:t>• Layers include:</a:t>
            </a:r>
          </a:p>
          <a:p>
            <a:pPr lvl="1"/>
            <a:r>
              <a:rPr dirty="0"/>
              <a:t>Individual lifestyle factors: </a:t>
            </a:r>
            <a:r>
              <a:rPr dirty="0" err="1"/>
              <a:t>behaviours</a:t>
            </a:r>
            <a:r>
              <a:rPr dirty="0"/>
              <a:t> such as smoking, diet, exercise</a:t>
            </a:r>
          </a:p>
          <a:p>
            <a:pPr lvl="1"/>
            <a:r>
              <a:rPr dirty="0"/>
              <a:t>Social and community networks: support systems and relationships</a:t>
            </a:r>
          </a:p>
          <a:p>
            <a:pPr lvl="1"/>
            <a:r>
              <a:rPr dirty="0"/>
              <a:t>Living and working conditions: employment, education, housing, access to healthcare</a:t>
            </a:r>
          </a:p>
          <a:p>
            <a:pPr lvl="1"/>
            <a:r>
              <a:rPr dirty="0"/>
              <a:t>General socio-economic, cultural and environmental conditions: broader systems that shape opportunity and health equity</a:t>
            </a:r>
          </a:p>
          <a:p>
            <a:pPr marL="0" indent="0">
              <a:buNone/>
            </a:pPr>
            <a:r>
              <a:rPr lang="en-GB" b="1" dirty="0">
                <a:solidFill>
                  <a:srgbClr val="002060"/>
                </a:solidFill>
              </a:rPr>
              <a:t>It is u</a:t>
            </a:r>
            <a:r>
              <a:rPr b="1" dirty="0">
                <a:solidFill>
                  <a:srgbClr val="002060"/>
                </a:solidFill>
              </a:rPr>
              <a:t>sed to guide policy, teaching, and practice by mapping where interventions can address inequalities</a:t>
            </a:r>
          </a:p>
        </p:txBody>
      </p:sp>
      <p:pic>
        <p:nvPicPr>
          <p:cNvPr id="4" name="Content Placeholder 3">
            <a:extLst>
              <a:ext uri="{FF2B5EF4-FFF2-40B4-BE49-F238E27FC236}">
                <a16:creationId xmlns:a16="http://schemas.microsoft.com/office/drawing/2014/main" id="{805FB5E8-2AF2-43DF-2E1B-276248E55CD8}"/>
              </a:ext>
            </a:extLst>
          </p:cNvPr>
          <p:cNvPicPr>
            <a:picLocks noChangeAspect="1"/>
          </p:cNvPicPr>
          <p:nvPr/>
        </p:nvPicPr>
        <p:blipFill>
          <a:blip r:embed="rId3"/>
          <a:srcRect b="4229"/>
          <a:stretch/>
        </p:blipFill>
        <p:spPr>
          <a:xfrm>
            <a:off x="7297431" y="4906979"/>
            <a:ext cx="1577904" cy="805758"/>
          </a:xfrm>
          <a:prstGeom prst="rect">
            <a:avLst/>
          </a:prstGeom>
          <a:effectLst/>
        </p:spPr>
      </p:pic>
      <p:graphicFrame>
        <p:nvGraphicFramePr>
          <p:cNvPr id="5" name="Table 4">
            <a:extLst>
              <a:ext uri="{FF2B5EF4-FFF2-40B4-BE49-F238E27FC236}">
                <a16:creationId xmlns:a16="http://schemas.microsoft.com/office/drawing/2014/main" id="{DB063865-BBCC-59AF-9EE8-B220D77F567F}"/>
              </a:ext>
            </a:extLst>
          </p:cNvPr>
          <p:cNvGraphicFramePr>
            <a:graphicFrameLocks noGrp="1"/>
          </p:cNvGraphicFramePr>
          <p:nvPr/>
        </p:nvGraphicFramePr>
        <p:xfrm>
          <a:off x="268288" y="3465354"/>
          <a:ext cx="8612187" cy="297180"/>
        </p:xfrm>
        <a:graphic>
          <a:graphicData uri="http://schemas.openxmlformats.org/drawingml/2006/table">
            <a:tbl>
              <a:tblPr/>
              <a:tblGrid>
                <a:gridCol w="8612187">
                  <a:extLst>
                    <a:ext uri="{9D8B030D-6E8A-4147-A177-3AD203B41FA5}">
                      <a16:colId xmlns:a16="http://schemas.microsoft.com/office/drawing/2014/main" val="1509898812"/>
                    </a:ext>
                  </a:extLst>
                </a:gridCol>
              </a:tblGrid>
              <a:tr h="0">
                <a:tc>
                  <a:txBody>
                    <a:bodyPr/>
                    <a:lstStyle/>
                    <a:p>
                      <a:endParaRPr lang="en-GB"/>
                    </a:p>
                  </a:txBody>
                  <a:tcPr anchor="ctr">
                    <a:lnL>
                      <a:noFill/>
                    </a:lnL>
                    <a:lnR>
                      <a:noFill/>
                    </a:lnR>
                    <a:lnT>
                      <a:noFill/>
                    </a:lnT>
                    <a:lnB>
                      <a:noFill/>
                    </a:lnB>
                    <a:noFill/>
                  </a:tcPr>
                </a:tc>
                <a:extLst>
                  <a:ext uri="{0D108BD9-81ED-4DB2-BD59-A6C34878D82A}">
                    <a16:rowId xmlns:a16="http://schemas.microsoft.com/office/drawing/2014/main" val="3875955148"/>
                  </a:ext>
                </a:extLst>
              </a:tr>
            </a:tbl>
          </a:graphicData>
        </a:graphic>
      </p:graphicFrame>
      <p:graphicFrame>
        <p:nvGraphicFramePr>
          <p:cNvPr id="6" name="Table 5">
            <a:extLst>
              <a:ext uri="{FF2B5EF4-FFF2-40B4-BE49-F238E27FC236}">
                <a16:creationId xmlns:a16="http://schemas.microsoft.com/office/drawing/2014/main" id="{A46114A2-1851-712A-5A28-FB62E550E319}"/>
              </a:ext>
            </a:extLst>
          </p:cNvPr>
          <p:cNvGraphicFramePr>
            <a:graphicFrameLocks noGrp="1"/>
          </p:cNvGraphicFramePr>
          <p:nvPr>
            <p:extLst>
              <p:ext uri="{D42A27DB-BD31-4B8C-83A1-F6EECF244321}">
                <p14:modId xmlns:p14="http://schemas.microsoft.com/office/powerpoint/2010/main" val="1145937589"/>
              </p:ext>
            </p:extLst>
          </p:nvPr>
        </p:nvGraphicFramePr>
        <p:xfrm>
          <a:off x="2911901" y="5333311"/>
          <a:ext cx="2719356" cy="297180"/>
        </p:xfrm>
        <a:graphic>
          <a:graphicData uri="http://schemas.openxmlformats.org/drawingml/2006/table">
            <a:tbl>
              <a:tblPr/>
              <a:tblGrid>
                <a:gridCol w="2719356">
                  <a:extLst>
                    <a:ext uri="{9D8B030D-6E8A-4147-A177-3AD203B41FA5}">
                      <a16:colId xmlns:a16="http://schemas.microsoft.com/office/drawing/2014/main" val="553148203"/>
                    </a:ext>
                  </a:extLst>
                </a:gridCol>
              </a:tblGrid>
              <a:tr h="0">
                <a:tc>
                  <a:txBody>
                    <a:bodyPr/>
                    <a:lstStyle/>
                    <a:p>
                      <a:r>
                        <a:rPr lang="en-GB" dirty="0"/>
                        <a:t>(Dahlgren and Whitehead, 1991)</a:t>
                      </a:r>
                    </a:p>
                  </a:txBody>
                  <a:tcPr anchor="ctr">
                    <a:lnL>
                      <a:noFill/>
                    </a:lnL>
                    <a:lnR>
                      <a:noFill/>
                    </a:lnR>
                    <a:lnT>
                      <a:noFill/>
                    </a:lnT>
                    <a:lnB>
                      <a:noFill/>
                    </a:lnB>
                    <a:noFill/>
                  </a:tcPr>
                </a:tc>
                <a:extLst>
                  <a:ext uri="{0D108BD9-81ED-4DB2-BD59-A6C34878D82A}">
                    <a16:rowId xmlns:a16="http://schemas.microsoft.com/office/drawing/2014/main" val="3947673532"/>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D145E-91AC-39B4-7A4C-41734EEF3348}"/>
              </a:ext>
            </a:extLst>
          </p:cNvPr>
          <p:cNvSpPr>
            <a:spLocks noGrp="1"/>
          </p:cNvSpPr>
          <p:nvPr>
            <p:ph type="title"/>
          </p:nvPr>
        </p:nvSpPr>
        <p:spPr>
          <a:xfrm>
            <a:off x="748499" y="247431"/>
            <a:ext cx="8611385" cy="1325563"/>
          </a:xfrm>
        </p:spPr>
        <p:txBody>
          <a:bodyPr>
            <a:normAutofit fontScale="90000"/>
          </a:bodyPr>
          <a:lstStyle/>
          <a:p>
            <a:r>
              <a:rPr lang="en-GB" b="1" dirty="0">
                <a:latin typeface="+mn-lt"/>
              </a:rPr>
              <a:t>Determinants  of Health-</a:t>
            </a:r>
            <a:br>
              <a:rPr lang="en-GB" b="1" dirty="0">
                <a:latin typeface="+mn-lt"/>
              </a:rPr>
            </a:br>
            <a:r>
              <a:rPr lang="en-GB" b="1" dirty="0">
                <a:latin typeface="+mn-lt"/>
              </a:rPr>
              <a:t>Dahlgren and Whitehead’s Rainbow Model </a:t>
            </a:r>
            <a:br>
              <a:rPr lang="en-GB" b="1" dirty="0">
                <a:latin typeface="+mn-lt"/>
              </a:rPr>
            </a:br>
            <a:endParaRPr lang="en-GB" b="1" dirty="0">
              <a:latin typeface="+mn-lt"/>
            </a:endParaRPr>
          </a:p>
        </p:txBody>
      </p:sp>
      <p:pic>
        <p:nvPicPr>
          <p:cNvPr id="4" name="Content Placeholder 3">
            <a:extLst>
              <a:ext uri="{FF2B5EF4-FFF2-40B4-BE49-F238E27FC236}">
                <a16:creationId xmlns:a16="http://schemas.microsoft.com/office/drawing/2014/main" id="{44C65770-05B1-881F-A0B0-9926BF699B8E}"/>
              </a:ext>
            </a:extLst>
          </p:cNvPr>
          <p:cNvPicPr>
            <a:picLocks noGrp="1" noChangeAspect="1"/>
          </p:cNvPicPr>
          <p:nvPr>
            <p:ph idx="1"/>
          </p:nvPr>
        </p:nvPicPr>
        <p:blipFill>
          <a:blip r:embed="rId2"/>
          <a:srcRect b="4229"/>
          <a:stretch/>
        </p:blipFill>
        <p:spPr>
          <a:xfrm>
            <a:off x="1109050" y="1350722"/>
            <a:ext cx="6925900" cy="4285400"/>
          </a:xfrm>
          <a:prstGeom prst="rect">
            <a:avLst/>
          </a:prstGeom>
          <a:effectLst/>
        </p:spPr>
      </p:pic>
      <p:sp>
        <p:nvSpPr>
          <p:cNvPr id="6" name="TextBox 5">
            <a:extLst>
              <a:ext uri="{FF2B5EF4-FFF2-40B4-BE49-F238E27FC236}">
                <a16:creationId xmlns:a16="http://schemas.microsoft.com/office/drawing/2014/main" id="{96708048-B807-588A-4A71-DFB8C6457F4F}"/>
              </a:ext>
            </a:extLst>
          </p:cNvPr>
          <p:cNvSpPr txBox="1"/>
          <p:nvPr/>
        </p:nvSpPr>
        <p:spPr>
          <a:xfrm>
            <a:off x="6459647" y="5658745"/>
            <a:ext cx="2231679" cy="261610"/>
          </a:xfrm>
          <a:prstGeom prst="rect">
            <a:avLst/>
          </a:prstGeom>
          <a:noFill/>
        </p:spPr>
        <p:txBody>
          <a:bodyPr wrap="square">
            <a:spAutoFit/>
          </a:bodyPr>
          <a:lstStyle/>
          <a:p>
            <a:r>
              <a:rPr lang="en-GB" sz="1100" dirty="0"/>
              <a:t>(Dahlgren and Whitehead, 1991)</a:t>
            </a:r>
          </a:p>
        </p:txBody>
      </p:sp>
    </p:spTree>
    <p:extLst>
      <p:ext uri="{BB962C8B-B14F-4D97-AF65-F5344CB8AC3E}">
        <p14:creationId xmlns:p14="http://schemas.microsoft.com/office/powerpoint/2010/main" val="2311069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2E917-08FD-FFD4-2A7E-1C7B0FEB8160}"/>
              </a:ext>
            </a:extLst>
          </p:cNvPr>
          <p:cNvSpPr>
            <a:spLocks noGrp="1"/>
          </p:cNvSpPr>
          <p:nvPr>
            <p:ph type="title"/>
          </p:nvPr>
        </p:nvSpPr>
        <p:spPr>
          <a:xfrm>
            <a:off x="268665" y="365126"/>
            <a:ext cx="8611385" cy="1325563"/>
          </a:xfrm>
        </p:spPr>
        <p:txBody>
          <a:bodyPr anchor="ctr">
            <a:normAutofit/>
          </a:bodyPr>
          <a:lstStyle/>
          <a:p>
            <a:r>
              <a:rPr lang="en-GB" b="1" dirty="0"/>
              <a:t>Example: Lets explore together</a:t>
            </a:r>
          </a:p>
        </p:txBody>
      </p:sp>
      <p:sp>
        <p:nvSpPr>
          <p:cNvPr id="3" name="Content Placeholder 2">
            <a:extLst>
              <a:ext uri="{FF2B5EF4-FFF2-40B4-BE49-F238E27FC236}">
                <a16:creationId xmlns:a16="http://schemas.microsoft.com/office/drawing/2014/main" id="{69DC3685-D09F-2373-41C7-F3591E7A5E97}"/>
              </a:ext>
            </a:extLst>
          </p:cNvPr>
          <p:cNvSpPr>
            <a:spLocks noGrp="1"/>
          </p:cNvSpPr>
          <p:nvPr>
            <p:ph idx="1"/>
          </p:nvPr>
        </p:nvSpPr>
        <p:spPr>
          <a:xfrm>
            <a:off x="361558" y="2645757"/>
            <a:ext cx="4210442" cy="3575934"/>
          </a:xfrm>
        </p:spPr>
        <p:txBody>
          <a:bodyPr>
            <a:normAutofit/>
          </a:bodyPr>
          <a:lstStyle/>
          <a:p>
            <a:pPr marL="0" indent="0" algn="ctr">
              <a:buNone/>
            </a:pPr>
            <a:r>
              <a:rPr lang="en-US" i="1" dirty="0"/>
              <a:t>Exploring the health of a 45-year-old man named David who lives in a deprived urban area and has recently been diagnosed with Type 2 diabetes.</a:t>
            </a:r>
            <a:endParaRPr lang="en-GB" dirty="0"/>
          </a:p>
        </p:txBody>
      </p:sp>
      <p:pic>
        <p:nvPicPr>
          <p:cNvPr id="1026" name="Picture 2" descr="Healthwatch Trafford">
            <a:extLst>
              <a:ext uri="{FF2B5EF4-FFF2-40B4-BE49-F238E27FC236}">
                <a16:creationId xmlns:a16="http://schemas.microsoft.com/office/drawing/2014/main" id="{6BA786B0-2288-0A2B-A614-F3B82A67D5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3295" r="6141" b="1"/>
          <a:stretch>
            <a:fillRect/>
          </a:stretch>
        </p:blipFill>
        <p:spPr bwMode="auto">
          <a:xfrm>
            <a:off x="4669607" y="1825625"/>
            <a:ext cx="4210442" cy="3575934"/>
          </a:xfrm>
          <a:prstGeom prst="rect">
            <a:avLst/>
          </a:prstGeom>
          <a:solidFill>
            <a:srgbClr val="FFFFFF"/>
          </a:solidFill>
        </p:spPr>
      </p:pic>
    </p:spTree>
    <p:extLst>
      <p:ext uri="{BB962C8B-B14F-4D97-AF65-F5344CB8AC3E}">
        <p14:creationId xmlns:p14="http://schemas.microsoft.com/office/powerpoint/2010/main" val="4059747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4BC95-CE4C-E60E-D4E2-355755B9AC5A}"/>
              </a:ext>
            </a:extLst>
          </p:cNvPr>
          <p:cNvSpPr>
            <a:spLocks noGrp="1"/>
          </p:cNvSpPr>
          <p:nvPr>
            <p:ph type="title"/>
          </p:nvPr>
        </p:nvSpPr>
        <p:spPr>
          <a:xfrm>
            <a:off x="268665" y="365126"/>
            <a:ext cx="8611385" cy="1325563"/>
          </a:xfrm>
        </p:spPr>
        <p:txBody>
          <a:bodyPr anchor="ctr">
            <a:normAutofit/>
          </a:bodyPr>
          <a:lstStyle/>
          <a:p>
            <a:r>
              <a:rPr lang="en-GB" b="1" dirty="0"/>
              <a:t>Map the Factors Against the Model</a:t>
            </a:r>
          </a:p>
        </p:txBody>
      </p:sp>
      <p:sp>
        <p:nvSpPr>
          <p:cNvPr id="3" name="Content Placeholder 2">
            <a:extLst>
              <a:ext uri="{FF2B5EF4-FFF2-40B4-BE49-F238E27FC236}">
                <a16:creationId xmlns:a16="http://schemas.microsoft.com/office/drawing/2014/main" id="{5679B8AD-9E40-3F8F-4415-702D904428C7}"/>
              </a:ext>
            </a:extLst>
          </p:cNvPr>
          <p:cNvSpPr>
            <a:spLocks noGrp="1"/>
          </p:cNvSpPr>
          <p:nvPr>
            <p:ph idx="1"/>
          </p:nvPr>
        </p:nvSpPr>
        <p:spPr>
          <a:xfrm>
            <a:off x="263950" y="1562478"/>
            <a:ext cx="4210442" cy="3575934"/>
          </a:xfrm>
        </p:spPr>
        <p:txBody>
          <a:bodyPr>
            <a:normAutofit fontScale="25000" lnSpcReduction="20000"/>
          </a:bodyPr>
          <a:lstStyle/>
          <a:p>
            <a:r>
              <a:rPr lang="en-US" sz="5600" dirty="0"/>
              <a:t>Lives in poor housing with limited access to green spaces.</a:t>
            </a:r>
          </a:p>
          <a:p>
            <a:r>
              <a:rPr lang="en-US" sz="5600" dirty="0"/>
              <a:t>Cultural norms in his community discourage seeking help for health issues.</a:t>
            </a:r>
          </a:p>
          <a:p>
            <a:r>
              <a:rPr lang="en-US" sz="5600" dirty="0"/>
              <a:t>David smokes and has a poor diet high in processed foods.</a:t>
            </a:r>
          </a:p>
          <a:p>
            <a:r>
              <a:rPr lang="en-US" sz="5600" dirty="0"/>
              <a:t>His local community lacks accessible health promotion services.</a:t>
            </a:r>
          </a:p>
          <a:p>
            <a:r>
              <a:rPr lang="en-US" sz="5600" dirty="0"/>
              <a:t>Environmental pollution may contribute to respiratory issues.</a:t>
            </a:r>
          </a:p>
          <a:p>
            <a:r>
              <a:rPr lang="en-US" sz="5600" dirty="0"/>
              <a:t>Works in a low-paid, physically demanding job with little flexibility.</a:t>
            </a:r>
          </a:p>
          <a:p>
            <a:r>
              <a:rPr lang="en-US" sz="5600" dirty="0"/>
              <a:t>He lives alone and has limited social support.</a:t>
            </a:r>
          </a:p>
          <a:p>
            <a:r>
              <a:rPr lang="en-US" sz="5600" dirty="0"/>
              <a:t>Local area has few affordable healthy food options.</a:t>
            </a:r>
          </a:p>
          <a:p>
            <a:r>
              <a:rPr lang="en-US" sz="5600" dirty="0"/>
              <a:t>He rarely exercises due to long working hours and fatigue.</a:t>
            </a:r>
          </a:p>
          <a:p>
            <a:r>
              <a:rPr lang="en-US" sz="5600" dirty="0"/>
              <a:t>Healthcare services are overstretched and hard to access.</a:t>
            </a:r>
          </a:p>
          <a:p>
            <a:r>
              <a:rPr lang="en-US" sz="5600" dirty="0"/>
              <a:t>High unemployment and poverty rates in his area.</a:t>
            </a:r>
          </a:p>
          <a:p>
            <a:endParaRPr lang="en-GB" sz="1000" dirty="0"/>
          </a:p>
        </p:txBody>
      </p:sp>
      <p:pic>
        <p:nvPicPr>
          <p:cNvPr id="4" name="Content Placeholder 3">
            <a:extLst>
              <a:ext uri="{FF2B5EF4-FFF2-40B4-BE49-F238E27FC236}">
                <a16:creationId xmlns:a16="http://schemas.microsoft.com/office/drawing/2014/main" id="{2E7C1B2D-1EDC-AC7A-39E8-81E1D30563BF}"/>
              </a:ext>
            </a:extLst>
          </p:cNvPr>
          <p:cNvPicPr>
            <a:picLocks noChangeAspect="1"/>
          </p:cNvPicPr>
          <p:nvPr/>
        </p:nvPicPr>
        <p:blipFill>
          <a:blip r:embed="rId2"/>
          <a:srcRect l="11295" r="9227" b="-2"/>
          <a:stretch>
            <a:fillRect/>
          </a:stretch>
        </p:blipFill>
        <p:spPr>
          <a:xfrm>
            <a:off x="4669607" y="1825625"/>
            <a:ext cx="4210442" cy="3575934"/>
          </a:xfrm>
          <a:prstGeom prst="rect">
            <a:avLst/>
          </a:prstGeom>
          <a:noFill/>
          <a:effectLst/>
        </p:spPr>
      </p:pic>
    </p:spTree>
    <p:extLst>
      <p:ext uri="{BB962C8B-B14F-4D97-AF65-F5344CB8AC3E}">
        <p14:creationId xmlns:p14="http://schemas.microsoft.com/office/powerpoint/2010/main" val="1769087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243" y="1067842"/>
            <a:ext cx="8696227" cy="1325563"/>
          </a:xfrm>
        </p:spPr>
        <p:txBody>
          <a:bodyPr anchor="ctr">
            <a:normAutofit/>
          </a:bodyPr>
          <a:lstStyle/>
          <a:p>
            <a:r>
              <a:rPr lang="en-GB" b="1" dirty="0">
                <a:latin typeface="+mn-lt"/>
              </a:rPr>
              <a:t>Activity: Mind Map the D and W Model</a:t>
            </a:r>
          </a:p>
        </p:txBody>
      </p:sp>
      <p:graphicFrame>
        <p:nvGraphicFramePr>
          <p:cNvPr id="5" name="Content Placeholder 2">
            <a:extLst>
              <a:ext uri="{FF2B5EF4-FFF2-40B4-BE49-F238E27FC236}">
                <a16:creationId xmlns:a16="http://schemas.microsoft.com/office/drawing/2014/main" id="{59B06B17-6B32-4652-3086-B0C2CB35974B}"/>
              </a:ext>
            </a:extLst>
          </p:cNvPr>
          <p:cNvGraphicFramePr>
            <a:graphicFrameLocks noGrp="1"/>
          </p:cNvGraphicFramePr>
          <p:nvPr>
            <p:ph idx="1"/>
            <p:extLst>
              <p:ext uri="{D42A27DB-BD31-4B8C-83A1-F6EECF244321}">
                <p14:modId xmlns:p14="http://schemas.microsoft.com/office/powerpoint/2010/main" val="1092068519"/>
              </p:ext>
            </p:extLst>
          </p:nvPr>
        </p:nvGraphicFramePr>
        <p:xfrm>
          <a:off x="226243" y="2404883"/>
          <a:ext cx="8696227"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243" y="1502408"/>
            <a:ext cx="8696227" cy="607049"/>
          </a:xfrm>
        </p:spPr>
        <p:txBody>
          <a:bodyPr anchor="ctr">
            <a:normAutofit fontScale="90000"/>
          </a:bodyPr>
          <a:lstStyle/>
          <a:p>
            <a:r>
              <a:rPr lang="en-GB" sz="4400" b="1" dirty="0">
                <a:latin typeface="+mn-lt"/>
              </a:rPr>
              <a:t>Common Determinants of Health </a:t>
            </a:r>
            <a:endParaRPr lang="en-ZA" sz="4400" b="1" dirty="0">
              <a:latin typeface="+mn-lt"/>
            </a:endParaRPr>
          </a:p>
        </p:txBody>
      </p:sp>
      <p:graphicFrame>
        <p:nvGraphicFramePr>
          <p:cNvPr id="5" name="Content Placeholder 2">
            <a:extLst>
              <a:ext uri="{FF2B5EF4-FFF2-40B4-BE49-F238E27FC236}">
                <a16:creationId xmlns:a16="http://schemas.microsoft.com/office/drawing/2014/main" id="{468B61A1-1F06-D88C-6A8A-2E98C5816E81}"/>
              </a:ext>
            </a:extLst>
          </p:cNvPr>
          <p:cNvGraphicFramePr>
            <a:graphicFrameLocks noGrp="1"/>
          </p:cNvGraphicFramePr>
          <p:nvPr>
            <p:ph idx="1"/>
            <p:extLst>
              <p:ext uri="{D42A27DB-BD31-4B8C-83A1-F6EECF244321}">
                <p14:modId xmlns:p14="http://schemas.microsoft.com/office/powerpoint/2010/main" val="1143352836"/>
              </p:ext>
            </p:extLst>
          </p:nvPr>
        </p:nvGraphicFramePr>
        <p:xfrm>
          <a:off x="226243" y="2374433"/>
          <a:ext cx="8696227"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8F8F0C6-843E-5AB8-6204-9F82119D6262}"/>
              </a:ext>
            </a:extLst>
          </p:cNvPr>
          <p:cNvSpPr txBox="1"/>
          <p:nvPr/>
        </p:nvSpPr>
        <p:spPr>
          <a:xfrm>
            <a:off x="7098197" y="6290758"/>
            <a:ext cx="1824273" cy="307777"/>
          </a:xfrm>
          <a:prstGeom prst="rect">
            <a:avLst/>
          </a:prstGeom>
          <a:noFill/>
        </p:spPr>
        <p:txBody>
          <a:bodyPr wrap="square">
            <a:spAutoFit/>
          </a:bodyPr>
          <a:lstStyle/>
          <a:p>
            <a:r>
              <a:rPr lang="en-GB" sz="1400" dirty="0"/>
              <a:t>Solar and Irwin,2010)</a:t>
            </a:r>
          </a:p>
        </p:txBody>
      </p:sp>
    </p:spTree>
    <p:extLst>
      <p:ext uri="{BB962C8B-B14F-4D97-AF65-F5344CB8AC3E}">
        <p14:creationId xmlns:p14="http://schemas.microsoft.com/office/powerpoint/2010/main" val="38598968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4400" b="1" dirty="0">
                <a:latin typeface="+mn-lt"/>
              </a:rPr>
              <a:t>Health Inequalities in the UK</a:t>
            </a:r>
          </a:p>
        </p:txBody>
      </p:sp>
      <p:sp>
        <p:nvSpPr>
          <p:cNvPr id="3" name="Content Placeholder 2"/>
          <p:cNvSpPr>
            <a:spLocks noGrp="1"/>
          </p:cNvSpPr>
          <p:nvPr>
            <p:ph idx="1"/>
          </p:nvPr>
        </p:nvSpPr>
        <p:spPr/>
        <p:txBody>
          <a:bodyPr/>
          <a:lstStyle/>
          <a:p>
            <a:r>
              <a:rPr dirty="0"/>
              <a:t>Ongoing disparities in life expectancy, health outcomes and access to care</a:t>
            </a:r>
          </a:p>
          <a:p>
            <a:r>
              <a:rPr dirty="0"/>
              <a:t>Example: Inequalities by postcode, ethnicity, income, education</a:t>
            </a:r>
            <a:endParaRPr lang="en-GB" dirty="0"/>
          </a:p>
          <a:p>
            <a:r>
              <a:rPr lang="en-GB" dirty="0"/>
              <a:t>Life expectancy is up to 10 years lower in the most deprived areas of England compared to the least deprived.</a:t>
            </a:r>
          </a:p>
          <a:p>
            <a:r>
              <a:rPr lang="en-GB" dirty="0"/>
              <a:t>Black and minority ethnic groups are more likely to experience preventable health conditions and lower access to care.</a:t>
            </a:r>
          </a:p>
          <a:p>
            <a:r>
              <a:rPr lang="en-GB" dirty="0"/>
              <a:t>Health inequalities also impact mental health, with higher rates of depression in lower income groups.</a:t>
            </a:r>
          </a:p>
          <a:p>
            <a:r>
              <a:rPr lang="en-US" dirty="0"/>
              <a:t> Marmot Review: ‘Fair Society, Healthy Lives’</a:t>
            </a:r>
          </a:p>
          <a:p>
            <a:endParaRPr dirty="0"/>
          </a:p>
        </p:txBody>
      </p:sp>
      <p:graphicFrame>
        <p:nvGraphicFramePr>
          <p:cNvPr id="5" name="Table 4">
            <a:extLst>
              <a:ext uri="{FF2B5EF4-FFF2-40B4-BE49-F238E27FC236}">
                <a16:creationId xmlns:a16="http://schemas.microsoft.com/office/drawing/2014/main" id="{1586EF2D-B50C-0F08-7F73-8957813BB96E}"/>
              </a:ext>
            </a:extLst>
          </p:cNvPr>
          <p:cNvGraphicFramePr>
            <a:graphicFrameLocks noGrp="1"/>
          </p:cNvGraphicFramePr>
          <p:nvPr>
            <p:extLst>
              <p:ext uri="{D42A27DB-BD31-4B8C-83A1-F6EECF244321}">
                <p14:modId xmlns:p14="http://schemas.microsoft.com/office/powerpoint/2010/main" val="3724962119"/>
              </p:ext>
            </p:extLst>
          </p:nvPr>
        </p:nvGraphicFramePr>
        <p:xfrm>
          <a:off x="4572000" y="5387905"/>
          <a:ext cx="4046900" cy="297180"/>
        </p:xfrm>
        <a:graphic>
          <a:graphicData uri="http://schemas.openxmlformats.org/drawingml/2006/table">
            <a:tbl>
              <a:tblPr/>
              <a:tblGrid>
                <a:gridCol w="4046900">
                  <a:extLst>
                    <a:ext uri="{9D8B030D-6E8A-4147-A177-3AD203B41FA5}">
                      <a16:colId xmlns:a16="http://schemas.microsoft.com/office/drawing/2014/main" val="1899131043"/>
                    </a:ext>
                  </a:extLst>
                </a:gridCol>
              </a:tblGrid>
              <a:tr h="0">
                <a:tc>
                  <a:txBody>
                    <a:bodyPr/>
                    <a:lstStyle/>
                    <a:p>
                      <a:r>
                        <a:rPr lang="en-GB" dirty="0"/>
                        <a:t>(Marmot et al., 2020; Public Health England, 2018)</a:t>
                      </a:r>
                    </a:p>
                  </a:txBody>
                  <a:tcPr anchor="ctr">
                    <a:lnL>
                      <a:noFill/>
                    </a:lnL>
                    <a:lnR>
                      <a:noFill/>
                    </a:lnR>
                    <a:lnT>
                      <a:noFill/>
                    </a:lnT>
                    <a:lnB>
                      <a:noFill/>
                    </a:lnB>
                    <a:noFill/>
                  </a:tcPr>
                </a:tc>
                <a:extLst>
                  <a:ext uri="{0D108BD9-81ED-4DB2-BD59-A6C34878D82A}">
                    <a16:rowId xmlns:a16="http://schemas.microsoft.com/office/drawing/2014/main" val="197774779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ackling health inequalities">
            <a:hlinkClick r:id="" action="ppaction://media"/>
            <a:extLst>
              <a:ext uri="{FF2B5EF4-FFF2-40B4-BE49-F238E27FC236}">
                <a16:creationId xmlns:a16="http://schemas.microsoft.com/office/drawing/2014/main" id="{67330767-E420-7374-FC4E-11AB1A3ACA64}"/>
              </a:ext>
            </a:extLst>
          </p:cNvPr>
          <p:cNvPicPr>
            <a:picLocks noGrp="1" noRot="1" noChangeAspect="1"/>
          </p:cNvPicPr>
          <p:nvPr>
            <p:ph idx="1"/>
            <a:videoFile r:link="rId1"/>
          </p:nvPr>
        </p:nvPicPr>
        <p:blipFill>
          <a:blip r:embed="rId3"/>
          <a:stretch>
            <a:fillRect/>
          </a:stretch>
        </p:blipFill>
        <p:spPr>
          <a:xfrm>
            <a:off x="633425" y="603315"/>
            <a:ext cx="7877150" cy="4450156"/>
          </a:xfrm>
          <a:prstGeom prst="rect">
            <a:avLst/>
          </a:prstGeom>
        </p:spPr>
      </p:pic>
    </p:spTree>
    <p:extLst>
      <p:ext uri="{BB962C8B-B14F-4D97-AF65-F5344CB8AC3E}">
        <p14:creationId xmlns:p14="http://schemas.microsoft.com/office/powerpoint/2010/main" val="446654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950" y="94183"/>
            <a:ext cx="8611385" cy="1325563"/>
          </a:xfrm>
        </p:spPr>
        <p:txBody>
          <a:bodyPr>
            <a:normAutofit/>
          </a:bodyPr>
          <a:lstStyle/>
          <a:p>
            <a:r>
              <a:rPr lang="en-GB" sz="4400" b="1" dirty="0">
                <a:latin typeface="+mn-lt"/>
              </a:rPr>
              <a:t>Key UK Public Health Policies, Strategies &amp; Guidance</a:t>
            </a:r>
          </a:p>
        </p:txBody>
      </p:sp>
      <p:sp>
        <p:nvSpPr>
          <p:cNvPr id="3" name="Content Placeholder 2"/>
          <p:cNvSpPr>
            <a:spLocks noGrp="1"/>
          </p:cNvSpPr>
          <p:nvPr>
            <p:ph idx="1"/>
          </p:nvPr>
        </p:nvSpPr>
        <p:spPr>
          <a:xfrm>
            <a:off x="199176" y="1600726"/>
            <a:ext cx="8427377" cy="4026436"/>
          </a:xfrm>
        </p:spPr>
        <p:txBody>
          <a:bodyPr>
            <a:normAutofit fontScale="92500" lnSpcReduction="10000"/>
          </a:bodyPr>
          <a:lstStyle/>
          <a:p>
            <a:r>
              <a:rPr lang="en-GB" b="1" dirty="0">
                <a:solidFill>
                  <a:srgbClr val="002060"/>
                </a:solidFill>
              </a:rPr>
              <a:t>Marmot Review (2010, 2020 update): </a:t>
            </a:r>
            <a:r>
              <a:rPr lang="en-GB" dirty="0"/>
              <a:t>A major public health review highlighting the need to reduce health inequalities through action on the wider social determinants of health, such as housing, education, employment, and income.</a:t>
            </a:r>
          </a:p>
          <a:p>
            <a:r>
              <a:rPr lang="en-GB" b="1" dirty="0">
                <a:solidFill>
                  <a:srgbClr val="002060"/>
                </a:solidFill>
              </a:rPr>
              <a:t>NHS Long Term Plan (2019): </a:t>
            </a:r>
            <a:r>
              <a:rPr lang="en-GB" dirty="0"/>
              <a:t>A 10-year strategy to improve the NHS through prevention, early intervention, personalised care, improved mental health support, and reducing health inequalities across England.</a:t>
            </a:r>
          </a:p>
          <a:p>
            <a:r>
              <a:rPr lang="en-GB" b="1" dirty="0">
                <a:solidFill>
                  <a:srgbClr val="002060"/>
                </a:solidFill>
              </a:rPr>
              <a:t>NHS Fit for the Future: 10 Year Health Plan for England (2025): </a:t>
            </a:r>
            <a:r>
              <a:rPr lang="en-GB" dirty="0"/>
              <a:t>Sets out the future direction of the NHS through three key shifts: from hospital to community care, from analogue to digital services, and from sickness to prevention, with a strong focus on tackling health inequalities and improving access to care.</a:t>
            </a:r>
          </a:p>
          <a:p>
            <a:r>
              <a:rPr lang="en-GB" b="1" dirty="0">
                <a:solidFill>
                  <a:srgbClr val="002060"/>
                </a:solidFill>
              </a:rPr>
              <a:t>Public Health Outcomes Framework</a:t>
            </a:r>
            <a:r>
              <a:rPr lang="en-GB" dirty="0"/>
              <a:t>: Measures population health and wellbeing through a range of indicators designed to monitor and reduce health inequalities.</a:t>
            </a:r>
          </a:p>
          <a:p>
            <a:r>
              <a:rPr lang="en-GB" b="1" dirty="0">
                <a:solidFill>
                  <a:srgbClr val="002060"/>
                </a:solidFill>
              </a:rPr>
              <a:t>NICE Guidelines</a:t>
            </a:r>
            <a:r>
              <a:rPr lang="en-GB" dirty="0"/>
              <a:t>: Provide evidence-based recommendations on public health interventions, prevention strategies, and addressing the wider determinants of health</a:t>
            </a:r>
            <a:endParaRPr dirty="0"/>
          </a:p>
        </p:txBody>
      </p:sp>
      <p:graphicFrame>
        <p:nvGraphicFramePr>
          <p:cNvPr id="4" name="Table 3">
            <a:extLst>
              <a:ext uri="{FF2B5EF4-FFF2-40B4-BE49-F238E27FC236}">
                <a16:creationId xmlns:a16="http://schemas.microsoft.com/office/drawing/2014/main" id="{9670844B-863B-E27C-36EE-913CD6D819C1}"/>
              </a:ext>
            </a:extLst>
          </p:cNvPr>
          <p:cNvGraphicFramePr>
            <a:graphicFrameLocks noGrp="1"/>
          </p:cNvGraphicFramePr>
          <p:nvPr/>
        </p:nvGraphicFramePr>
        <p:xfrm>
          <a:off x="268288" y="3465354"/>
          <a:ext cx="8612187" cy="297180"/>
        </p:xfrm>
        <a:graphic>
          <a:graphicData uri="http://schemas.openxmlformats.org/drawingml/2006/table">
            <a:tbl>
              <a:tblPr/>
              <a:tblGrid>
                <a:gridCol w="8612187">
                  <a:extLst>
                    <a:ext uri="{9D8B030D-6E8A-4147-A177-3AD203B41FA5}">
                      <a16:colId xmlns:a16="http://schemas.microsoft.com/office/drawing/2014/main" val="169626142"/>
                    </a:ext>
                  </a:extLst>
                </a:gridCol>
              </a:tblGrid>
              <a:tr h="0">
                <a:tc>
                  <a:txBody>
                    <a:bodyPr/>
                    <a:lstStyle/>
                    <a:p>
                      <a:endParaRPr lang="en-GB" dirty="0"/>
                    </a:p>
                  </a:txBody>
                  <a:tcPr anchor="ctr">
                    <a:lnL>
                      <a:noFill/>
                    </a:lnL>
                    <a:lnR>
                      <a:noFill/>
                    </a:lnR>
                    <a:lnT>
                      <a:noFill/>
                    </a:lnT>
                    <a:lnB>
                      <a:noFill/>
                    </a:lnB>
                    <a:noFill/>
                  </a:tcPr>
                </a:tc>
                <a:extLst>
                  <a:ext uri="{0D108BD9-81ED-4DB2-BD59-A6C34878D82A}">
                    <a16:rowId xmlns:a16="http://schemas.microsoft.com/office/drawing/2014/main" val="918472205"/>
                  </a:ext>
                </a:extLst>
              </a:tr>
            </a:tbl>
          </a:graphicData>
        </a:graphic>
      </p:graphicFrame>
      <p:graphicFrame>
        <p:nvGraphicFramePr>
          <p:cNvPr id="6" name="Table 5">
            <a:extLst>
              <a:ext uri="{FF2B5EF4-FFF2-40B4-BE49-F238E27FC236}">
                <a16:creationId xmlns:a16="http://schemas.microsoft.com/office/drawing/2014/main" id="{006995C4-0CE3-BEF0-0DD2-B12809E0875A}"/>
              </a:ext>
            </a:extLst>
          </p:cNvPr>
          <p:cNvGraphicFramePr>
            <a:graphicFrameLocks noGrp="1"/>
          </p:cNvGraphicFramePr>
          <p:nvPr>
            <p:extLst>
              <p:ext uri="{D42A27DB-BD31-4B8C-83A1-F6EECF244321}">
                <p14:modId xmlns:p14="http://schemas.microsoft.com/office/powerpoint/2010/main" val="2330804173"/>
              </p:ext>
            </p:extLst>
          </p:nvPr>
        </p:nvGraphicFramePr>
        <p:xfrm>
          <a:off x="6198308" y="5339532"/>
          <a:ext cx="2746516" cy="297180"/>
        </p:xfrm>
        <a:graphic>
          <a:graphicData uri="http://schemas.openxmlformats.org/drawingml/2006/table">
            <a:tbl>
              <a:tblPr/>
              <a:tblGrid>
                <a:gridCol w="2746516">
                  <a:extLst>
                    <a:ext uri="{9D8B030D-6E8A-4147-A177-3AD203B41FA5}">
                      <a16:colId xmlns:a16="http://schemas.microsoft.com/office/drawing/2014/main" val="3795951722"/>
                    </a:ext>
                  </a:extLst>
                </a:gridCol>
              </a:tblGrid>
              <a:tr h="0">
                <a:tc>
                  <a:txBody>
                    <a:bodyPr/>
                    <a:lstStyle/>
                    <a:p>
                      <a:r>
                        <a:rPr lang="de-DE" dirty="0"/>
                        <a:t>(NHS England, 2022; NICE, 2022)</a:t>
                      </a:r>
                    </a:p>
                  </a:txBody>
                  <a:tcPr anchor="ctr">
                    <a:lnL>
                      <a:noFill/>
                    </a:lnL>
                    <a:lnR>
                      <a:noFill/>
                    </a:lnR>
                    <a:lnT>
                      <a:noFill/>
                    </a:lnT>
                    <a:lnB>
                      <a:noFill/>
                    </a:lnB>
                    <a:noFill/>
                  </a:tcPr>
                </a:tc>
                <a:extLst>
                  <a:ext uri="{0D108BD9-81ED-4DB2-BD59-A6C34878D82A}">
                    <a16:rowId xmlns:a16="http://schemas.microsoft.com/office/drawing/2014/main" val="622099423"/>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C9720-6990-1CFD-141A-FAA788F01317}"/>
              </a:ext>
            </a:extLst>
          </p:cNvPr>
          <p:cNvSpPr>
            <a:spLocks noGrp="1"/>
          </p:cNvSpPr>
          <p:nvPr>
            <p:ph type="title"/>
          </p:nvPr>
        </p:nvSpPr>
        <p:spPr>
          <a:xfrm>
            <a:off x="268665" y="365126"/>
            <a:ext cx="8611385" cy="1325563"/>
          </a:xfrm>
        </p:spPr>
        <p:txBody>
          <a:bodyPr anchor="ctr">
            <a:normAutofit/>
          </a:bodyPr>
          <a:lstStyle/>
          <a:p>
            <a:r>
              <a:rPr lang="en-GB" sz="3600" dirty="0"/>
              <a:t>The Marmot Review</a:t>
            </a:r>
          </a:p>
        </p:txBody>
      </p:sp>
      <p:sp>
        <p:nvSpPr>
          <p:cNvPr id="3" name="Content Placeholder 2">
            <a:extLst>
              <a:ext uri="{FF2B5EF4-FFF2-40B4-BE49-F238E27FC236}">
                <a16:creationId xmlns:a16="http://schemas.microsoft.com/office/drawing/2014/main" id="{43022570-AA6A-2F8D-1695-BFB2919A1F3C}"/>
              </a:ext>
            </a:extLst>
          </p:cNvPr>
          <p:cNvSpPr>
            <a:spLocks noGrp="1"/>
          </p:cNvSpPr>
          <p:nvPr>
            <p:ph idx="1"/>
          </p:nvPr>
        </p:nvSpPr>
        <p:spPr>
          <a:xfrm>
            <a:off x="268665" y="1825625"/>
            <a:ext cx="6736708" cy="3575934"/>
          </a:xfrm>
        </p:spPr>
        <p:txBody>
          <a:bodyPr>
            <a:normAutofit fontScale="92500" lnSpcReduction="20000"/>
          </a:bodyPr>
          <a:lstStyle/>
          <a:p>
            <a:r>
              <a:rPr lang="en-US" sz="1700" dirty="0"/>
              <a:t>The Marmot Review, titled </a:t>
            </a:r>
            <a:r>
              <a:rPr lang="en-US" sz="1700" i="1" dirty="0"/>
              <a:t>Fair Society, Healthy Lives</a:t>
            </a:r>
            <a:r>
              <a:rPr lang="en-US" sz="1700" dirty="0"/>
              <a:t>, is a landmark public health report published in 2010 by Professor Sir Michael Marmot.</a:t>
            </a:r>
          </a:p>
          <a:p>
            <a:r>
              <a:rPr lang="en-US" sz="1700" dirty="0"/>
              <a:t>It focuses on reducing health inequalities in England by addressing the social determinants of health—the conditions in which people are born, grow, live, work, and age.</a:t>
            </a:r>
          </a:p>
          <a:p>
            <a:endParaRPr lang="en-US" sz="1700" dirty="0"/>
          </a:p>
          <a:p>
            <a:pPr marL="0" indent="0">
              <a:buNone/>
            </a:pPr>
            <a:r>
              <a:rPr lang="en-US" sz="1700" b="1" dirty="0"/>
              <a:t> Six Policy Objectives Proposed</a:t>
            </a:r>
          </a:p>
          <a:p>
            <a:r>
              <a:rPr lang="en-US" sz="1700" dirty="0"/>
              <a:t>Give every child the best start in life</a:t>
            </a:r>
          </a:p>
          <a:p>
            <a:r>
              <a:rPr lang="en-US" sz="1700" dirty="0"/>
              <a:t>Enable all individuals to </a:t>
            </a:r>
            <a:r>
              <a:rPr lang="en-US" sz="1700" dirty="0" err="1"/>
              <a:t>maximise</a:t>
            </a:r>
            <a:r>
              <a:rPr lang="en-US" sz="1700" dirty="0"/>
              <a:t> their capabilities and have control over their lives</a:t>
            </a:r>
          </a:p>
          <a:p>
            <a:r>
              <a:rPr lang="en-US" sz="1700" dirty="0"/>
              <a:t>Create fair employment and good work for all</a:t>
            </a:r>
          </a:p>
          <a:p>
            <a:r>
              <a:rPr lang="en-US" sz="1700" dirty="0"/>
              <a:t>Ensure a healthy standard of living for all</a:t>
            </a:r>
          </a:p>
          <a:p>
            <a:r>
              <a:rPr lang="en-US" sz="1700" dirty="0"/>
              <a:t>Create and develop healthy and sustainable places and communities</a:t>
            </a:r>
          </a:p>
          <a:p>
            <a:r>
              <a:rPr lang="en-US" sz="1700" dirty="0"/>
              <a:t>Strengthen the role and impact of ill-health prevention</a:t>
            </a:r>
          </a:p>
          <a:p>
            <a:pPr marL="0" indent="0">
              <a:buNone/>
            </a:pPr>
            <a:endParaRPr lang="en-US" sz="1300" dirty="0"/>
          </a:p>
          <a:p>
            <a:endParaRPr lang="en-GB" sz="1300" dirty="0"/>
          </a:p>
        </p:txBody>
      </p:sp>
      <p:pic>
        <p:nvPicPr>
          <p:cNvPr id="5" name="Picture 2" descr="Fair Society, Healthy Lives: The Marmot ...">
            <a:extLst>
              <a:ext uri="{FF2B5EF4-FFF2-40B4-BE49-F238E27FC236}">
                <a16:creationId xmlns:a16="http://schemas.microsoft.com/office/drawing/2014/main" id="{449F1B5A-9559-06F9-A35C-2E350E883D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194" r="20166" b="-3"/>
          <a:stretch>
            <a:fillRect/>
          </a:stretch>
        </p:blipFill>
        <p:spPr bwMode="auto">
          <a:xfrm>
            <a:off x="7195873" y="1825625"/>
            <a:ext cx="1684176" cy="3575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47602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B02DD-09DD-E994-0842-6F340A90FAF7}"/>
              </a:ext>
            </a:extLst>
          </p:cNvPr>
          <p:cNvSpPr>
            <a:spLocks noGrp="1"/>
          </p:cNvSpPr>
          <p:nvPr>
            <p:ph type="title"/>
          </p:nvPr>
        </p:nvSpPr>
        <p:spPr>
          <a:xfrm>
            <a:off x="268665" y="365126"/>
            <a:ext cx="8611385" cy="1325563"/>
          </a:xfrm>
        </p:spPr>
        <p:txBody>
          <a:bodyPr anchor="ctr">
            <a:normAutofit/>
          </a:bodyPr>
          <a:lstStyle/>
          <a:p>
            <a:r>
              <a:rPr lang="en-GB" i="1" dirty="0"/>
              <a:t>The Marmot Review: 10 Years On</a:t>
            </a:r>
            <a:endParaRPr lang="en-GB" dirty="0"/>
          </a:p>
        </p:txBody>
      </p:sp>
      <p:sp>
        <p:nvSpPr>
          <p:cNvPr id="3" name="Content Placeholder 2">
            <a:extLst>
              <a:ext uri="{FF2B5EF4-FFF2-40B4-BE49-F238E27FC236}">
                <a16:creationId xmlns:a16="http://schemas.microsoft.com/office/drawing/2014/main" id="{96AE2979-D828-D74C-584D-530844EE8E36}"/>
              </a:ext>
            </a:extLst>
          </p:cNvPr>
          <p:cNvSpPr>
            <a:spLocks noGrp="1"/>
          </p:cNvSpPr>
          <p:nvPr>
            <p:ph idx="1"/>
          </p:nvPr>
        </p:nvSpPr>
        <p:spPr>
          <a:xfrm>
            <a:off x="268665" y="1825625"/>
            <a:ext cx="5894619" cy="3575934"/>
          </a:xfrm>
        </p:spPr>
        <p:txBody>
          <a:bodyPr>
            <a:normAutofit/>
          </a:bodyPr>
          <a:lstStyle/>
          <a:p>
            <a:pPr>
              <a:buNone/>
            </a:pPr>
            <a:r>
              <a:rPr lang="en-GB" sz="1900"/>
              <a:t>A </a:t>
            </a:r>
            <a:r>
              <a:rPr lang="en-GB" sz="1900" b="1"/>
              <a:t>10-year update</a:t>
            </a:r>
            <a:r>
              <a:rPr lang="en-GB" sz="1900"/>
              <a:t>, </a:t>
            </a:r>
            <a:r>
              <a:rPr lang="en-GB" sz="1900" i="1"/>
              <a:t>The Marmot Review: 10 Years On</a:t>
            </a:r>
            <a:r>
              <a:rPr lang="en-GB" sz="1900"/>
              <a:t>, was published in </a:t>
            </a:r>
            <a:r>
              <a:rPr lang="en-GB" sz="1900" b="1"/>
              <a:t>2020</a:t>
            </a:r>
            <a:r>
              <a:rPr lang="en-GB" sz="1900"/>
              <a:t>, showing that:</a:t>
            </a:r>
          </a:p>
          <a:p>
            <a:pPr>
              <a:buFont typeface="Arial" panose="020B0604020202020204" pitchFamily="34" charset="0"/>
              <a:buChar char="•"/>
            </a:pPr>
            <a:r>
              <a:rPr lang="en-GB" sz="1900" b="1"/>
              <a:t>Health inequalities had widened</a:t>
            </a:r>
          </a:p>
          <a:p>
            <a:pPr>
              <a:buFont typeface="Arial" panose="020B0604020202020204" pitchFamily="34" charset="0"/>
              <a:buChar char="•"/>
            </a:pPr>
            <a:r>
              <a:rPr lang="en-GB" sz="1900" b="1"/>
              <a:t>Life expectancy had stalled or fallen for some groups</a:t>
            </a:r>
          </a:p>
          <a:p>
            <a:pPr>
              <a:buFont typeface="Arial" panose="020B0604020202020204" pitchFamily="34" charset="0"/>
              <a:buChar char="•"/>
            </a:pPr>
            <a:r>
              <a:rPr lang="en-GB" sz="1900" b="1"/>
              <a:t>Austerity policies had worsened social determinants</a:t>
            </a:r>
          </a:p>
          <a:p>
            <a:endParaRPr lang="en-GB" sz="1900"/>
          </a:p>
          <a:p>
            <a:r>
              <a:rPr lang="en-GB" sz="1900"/>
              <a:t>Read the full report here – this may be a useful source for your assignments</a:t>
            </a:r>
          </a:p>
          <a:p>
            <a:endParaRPr lang="en-GB" sz="1900"/>
          </a:p>
          <a:p>
            <a:r>
              <a:rPr lang="en-GB" sz="1900">
                <a:hlinkClick r:id="rId2"/>
              </a:rPr>
              <a:t>Marmot Review 10 Years On – IHE</a:t>
            </a:r>
            <a:r>
              <a:rPr lang="en-GB" sz="1900"/>
              <a:t> </a:t>
            </a:r>
          </a:p>
        </p:txBody>
      </p:sp>
      <p:pic>
        <p:nvPicPr>
          <p:cNvPr id="2052" name="Picture 4" descr="Watch: The Marmot Review 10 Years On | The Health Foundation">
            <a:extLst>
              <a:ext uri="{FF2B5EF4-FFF2-40B4-BE49-F238E27FC236}">
                <a16:creationId xmlns:a16="http://schemas.microsoft.com/office/drawing/2014/main" id="{07DB3C15-AEC5-0188-76F4-EC4E47EA44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4443" r="15818"/>
          <a:stretch>
            <a:fillRect/>
          </a:stretch>
        </p:blipFill>
        <p:spPr bwMode="auto">
          <a:xfrm>
            <a:off x="6353784" y="1825625"/>
            <a:ext cx="2526265" cy="3575934"/>
          </a:xfrm>
          <a:prstGeom prst="rect">
            <a:avLst/>
          </a:prstGeom>
          <a:solidFill>
            <a:srgbClr val="FFFFFF"/>
          </a:solidFill>
        </p:spPr>
      </p:pic>
    </p:spTree>
    <p:extLst>
      <p:ext uri="{BB962C8B-B14F-4D97-AF65-F5344CB8AC3E}">
        <p14:creationId xmlns:p14="http://schemas.microsoft.com/office/powerpoint/2010/main" val="1106482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0EF5E-2ED7-1938-E1C2-7593E0943046}"/>
              </a:ext>
            </a:extLst>
          </p:cNvPr>
          <p:cNvSpPr>
            <a:spLocks noGrp="1"/>
          </p:cNvSpPr>
          <p:nvPr>
            <p:ph type="title"/>
          </p:nvPr>
        </p:nvSpPr>
        <p:spPr/>
        <p:txBody>
          <a:bodyPr/>
          <a:lstStyle/>
          <a:p>
            <a:r>
              <a:rPr lang="en-GB" b="1" dirty="0"/>
              <a:t>NHS Long Term Plan - Policy</a:t>
            </a:r>
          </a:p>
        </p:txBody>
      </p:sp>
      <p:pic>
        <p:nvPicPr>
          <p:cNvPr id="4" name="Online Media 3" title="The NHS Long Term Plan and the NHS workforce in preventative healthcare">
            <a:hlinkClick r:id="" action="ppaction://media"/>
            <a:extLst>
              <a:ext uri="{FF2B5EF4-FFF2-40B4-BE49-F238E27FC236}">
                <a16:creationId xmlns:a16="http://schemas.microsoft.com/office/drawing/2014/main" id="{103A64AF-527F-1739-C632-8E05B234CFA3}"/>
              </a:ext>
            </a:extLst>
          </p:cNvPr>
          <p:cNvPicPr>
            <a:picLocks noGrp="1" noRot="1" noChangeAspect="1"/>
          </p:cNvPicPr>
          <p:nvPr>
            <p:ph idx="1"/>
            <a:videoFile r:link="rId1"/>
          </p:nvPr>
        </p:nvPicPr>
        <p:blipFill>
          <a:blip r:embed="rId3"/>
          <a:stretch>
            <a:fillRect/>
          </a:stretch>
        </p:blipFill>
        <p:spPr>
          <a:xfrm>
            <a:off x="1408113" y="1825625"/>
            <a:ext cx="6330950" cy="3576638"/>
          </a:xfrm>
          <a:prstGeom prst="rect">
            <a:avLst/>
          </a:prstGeom>
        </p:spPr>
      </p:pic>
    </p:spTree>
    <p:extLst>
      <p:ext uri="{BB962C8B-B14F-4D97-AF65-F5344CB8AC3E}">
        <p14:creationId xmlns:p14="http://schemas.microsoft.com/office/powerpoint/2010/main" val="762620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233D8-8A5B-C8E1-703E-8DC38888FE9C}"/>
              </a:ext>
            </a:extLst>
          </p:cNvPr>
          <p:cNvSpPr>
            <a:spLocks noGrp="1"/>
          </p:cNvSpPr>
          <p:nvPr>
            <p:ph type="title"/>
          </p:nvPr>
        </p:nvSpPr>
        <p:spPr/>
        <p:txBody>
          <a:bodyPr/>
          <a:lstStyle/>
          <a:p>
            <a:r>
              <a:rPr lang="en-GB" dirty="0"/>
              <a:t>NHS – Fit For the Future</a:t>
            </a:r>
          </a:p>
        </p:txBody>
      </p:sp>
      <p:sp>
        <p:nvSpPr>
          <p:cNvPr id="3" name="Content Placeholder 2">
            <a:extLst>
              <a:ext uri="{FF2B5EF4-FFF2-40B4-BE49-F238E27FC236}">
                <a16:creationId xmlns:a16="http://schemas.microsoft.com/office/drawing/2014/main" id="{51F6BCC9-B8F7-AB8F-80D4-3D6AD4F15391}"/>
              </a:ext>
            </a:extLst>
          </p:cNvPr>
          <p:cNvSpPr>
            <a:spLocks noGrp="1"/>
          </p:cNvSpPr>
          <p:nvPr>
            <p:ph idx="1"/>
          </p:nvPr>
        </p:nvSpPr>
        <p:spPr>
          <a:xfrm>
            <a:off x="268665" y="1825625"/>
            <a:ext cx="4643803" cy="3575934"/>
          </a:xfrm>
        </p:spPr>
        <p:txBody>
          <a:bodyPr>
            <a:normAutofit lnSpcReduction="10000"/>
          </a:bodyPr>
          <a:lstStyle/>
          <a:p>
            <a:r>
              <a:rPr lang="en-GB" dirty="0"/>
              <a:t>The NHS Long Term Plan (2019-2029) set out the NHS's priorities for improving care and health outcomes over a decade. </a:t>
            </a:r>
          </a:p>
          <a:p>
            <a:r>
              <a:rPr lang="en-GB" dirty="0"/>
              <a:t>While many of its ambitions remain relevant, it has largely been replaced by the government's 2025 10 Year Health Plan for England.</a:t>
            </a:r>
          </a:p>
          <a:p>
            <a:r>
              <a:rPr lang="en-GB" dirty="0"/>
              <a:t> 10 Year Health Plan for England ("Fit for the Future") was published in July 2025 and sets out the direction of the NHS for the next decade</a:t>
            </a:r>
          </a:p>
        </p:txBody>
      </p:sp>
      <p:pic>
        <p:nvPicPr>
          <p:cNvPr id="5" name="Picture 4" descr="Help build a health service fit for the future – Kingswinford Medical  Practice">
            <a:extLst>
              <a:ext uri="{FF2B5EF4-FFF2-40B4-BE49-F238E27FC236}">
                <a16:creationId xmlns:a16="http://schemas.microsoft.com/office/drawing/2014/main" id="{A58161BE-4102-3D2E-1471-FE1D761BE37E}"/>
              </a:ext>
            </a:extLst>
          </p:cNvPr>
          <p:cNvPicPr>
            <a:picLocks noChangeAspect="1"/>
          </p:cNvPicPr>
          <p:nvPr/>
        </p:nvPicPr>
        <p:blipFill>
          <a:blip r:embed="rId2"/>
          <a:stretch>
            <a:fillRect/>
          </a:stretch>
        </p:blipFill>
        <p:spPr>
          <a:xfrm>
            <a:off x="4912468" y="565420"/>
            <a:ext cx="4114800" cy="5143500"/>
          </a:xfrm>
          <a:prstGeom prst="rect">
            <a:avLst/>
          </a:prstGeom>
        </p:spPr>
      </p:pic>
    </p:spTree>
    <p:extLst>
      <p:ext uri="{BB962C8B-B14F-4D97-AF65-F5344CB8AC3E}">
        <p14:creationId xmlns:p14="http://schemas.microsoft.com/office/powerpoint/2010/main" val="36120808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DF49C-B150-0CE9-DFF0-F3F89201C814}"/>
              </a:ext>
            </a:extLst>
          </p:cNvPr>
          <p:cNvSpPr>
            <a:spLocks noGrp="1"/>
          </p:cNvSpPr>
          <p:nvPr>
            <p:ph type="title"/>
          </p:nvPr>
        </p:nvSpPr>
        <p:spPr/>
        <p:txBody>
          <a:bodyPr/>
          <a:lstStyle/>
          <a:p>
            <a:r>
              <a:rPr lang="en-GB" b="1" dirty="0"/>
              <a:t>NHS FIT FOR THE FUTURE</a:t>
            </a:r>
          </a:p>
        </p:txBody>
      </p:sp>
      <p:sp>
        <p:nvSpPr>
          <p:cNvPr id="3" name="Content Placeholder 2">
            <a:extLst>
              <a:ext uri="{FF2B5EF4-FFF2-40B4-BE49-F238E27FC236}">
                <a16:creationId xmlns:a16="http://schemas.microsoft.com/office/drawing/2014/main" id="{E9BA7665-AF94-8A1F-CA89-089A882BDD87}"/>
              </a:ext>
            </a:extLst>
          </p:cNvPr>
          <p:cNvSpPr>
            <a:spLocks noGrp="1"/>
          </p:cNvSpPr>
          <p:nvPr>
            <p:ph idx="1"/>
          </p:nvPr>
        </p:nvSpPr>
        <p:spPr>
          <a:xfrm>
            <a:off x="268666" y="1825625"/>
            <a:ext cx="3544578" cy="3575934"/>
          </a:xfrm>
        </p:spPr>
        <p:txBody>
          <a:bodyPr/>
          <a:lstStyle/>
          <a:p>
            <a:r>
              <a:rPr lang="en-GB" dirty="0"/>
              <a:t>Explore the 10 year plan and discuss as a group how it aligns with SDG 3</a:t>
            </a:r>
          </a:p>
          <a:p>
            <a:r>
              <a:rPr lang="en-GB" dirty="0">
                <a:hlinkClick r:id="rId2"/>
              </a:rPr>
              <a:t>Fit for the future: 10 Year Health Plan for England - executive summary (accessible version) - GOV.UK</a:t>
            </a:r>
            <a:endParaRPr lang="en-GB" dirty="0"/>
          </a:p>
          <a:p>
            <a:endParaRPr lang="en-GB" dirty="0"/>
          </a:p>
          <a:p>
            <a:endParaRPr lang="en-GB" dirty="0"/>
          </a:p>
        </p:txBody>
      </p:sp>
      <p:pic>
        <p:nvPicPr>
          <p:cNvPr id="5" name="Picture 4">
            <a:extLst>
              <a:ext uri="{FF2B5EF4-FFF2-40B4-BE49-F238E27FC236}">
                <a16:creationId xmlns:a16="http://schemas.microsoft.com/office/drawing/2014/main" id="{0E4BECFA-D379-2085-7F20-55926E2FF1BE}"/>
              </a:ext>
            </a:extLst>
          </p:cNvPr>
          <p:cNvPicPr>
            <a:picLocks noChangeAspect="1"/>
          </p:cNvPicPr>
          <p:nvPr/>
        </p:nvPicPr>
        <p:blipFill>
          <a:blip r:embed="rId3"/>
          <a:stretch>
            <a:fillRect/>
          </a:stretch>
        </p:blipFill>
        <p:spPr>
          <a:xfrm>
            <a:off x="5195584" y="1348497"/>
            <a:ext cx="2838450" cy="2857500"/>
          </a:xfrm>
          <a:prstGeom prst="rect">
            <a:avLst/>
          </a:prstGeom>
        </p:spPr>
      </p:pic>
    </p:spTree>
    <p:extLst>
      <p:ext uri="{BB962C8B-B14F-4D97-AF65-F5344CB8AC3E}">
        <p14:creationId xmlns:p14="http://schemas.microsoft.com/office/powerpoint/2010/main" val="7730073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E3F24-CF84-130E-03DE-9F5170CDFC23}"/>
              </a:ext>
            </a:extLst>
          </p:cNvPr>
          <p:cNvSpPr>
            <a:spLocks noGrp="1"/>
          </p:cNvSpPr>
          <p:nvPr>
            <p:ph type="title"/>
          </p:nvPr>
        </p:nvSpPr>
        <p:spPr/>
        <p:txBody>
          <a:bodyPr/>
          <a:lstStyle/>
          <a:p>
            <a:endParaRPr lang="en-GB"/>
          </a:p>
        </p:txBody>
      </p:sp>
      <p:pic>
        <p:nvPicPr>
          <p:cNvPr id="4" name="Online Media 3" title="We’re making the NHS fit for the future">
            <a:hlinkClick r:id="" action="ppaction://media"/>
            <a:extLst>
              <a:ext uri="{FF2B5EF4-FFF2-40B4-BE49-F238E27FC236}">
                <a16:creationId xmlns:a16="http://schemas.microsoft.com/office/drawing/2014/main" id="{185B65A7-009E-33B1-61A5-AA8A4EE5D631}"/>
              </a:ext>
            </a:extLst>
          </p:cNvPr>
          <p:cNvPicPr>
            <a:picLocks noGrp="1" noRot="1" noChangeAspect="1"/>
          </p:cNvPicPr>
          <p:nvPr>
            <p:ph idx="1"/>
            <a:videoFile r:link="rId1"/>
          </p:nvPr>
        </p:nvPicPr>
        <p:blipFill>
          <a:blip r:embed="rId3"/>
          <a:stretch>
            <a:fillRect/>
          </a:stretch>
        </p:blipFill>
        <p:spPr>
          <a:xfrm>
            <a:off x="263950" y="365126"/>
            <a:ext cx="8339926" cy="4711599"/>
          </a:xfrm>
          <a:prstGeom prst="rect">
            <a:avLst/>
          </a:prstGeom>
        </p:spPr>
      </p:pic>
    </p:spTree>
    <p:extLst>
      <p:ext uri="{BB962C8B-B14F-4D97-AF65-F5344CB8AC3E}">
        <p14:creationId xmlns:p14="http://schemas.microsoft.com/office/powerpoint/2010/main" val="79012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0198F-BCF6-B480-C72A-518AF53B6588}"/>
              </a:ext>
            </a:extLst>
          </p:cNvPr>
          <p:cNvSpPr>
            <a:spLocks noGrp="1"/>
          </p:cNvSpPr>
          <p:nvPr>
            <p:ph type="title"/>
          </p:nvPr>
        </p:nvSpPr>
        <p:spPr/>
        <p:txBody>
          <a:bodyPr/>
          <a:lstStyle/>
          <a:p>
            <a:r>
              <a:rPr lang="en-GB" b="1" dirty="0"/>
              <a:t>Public Health Outcomes Framework - Strategy</a:t>
            </a:r>
            <a:endParaRPr lang="en-GB" dirty="0"/>
          </a:p>
        </p:txBody>
      </p:sp>
      <p:sp>
        <p:nvSpPr>
          <p:cNvPr id="3" name="Content Placeholder 2">
            <a:extLst>
              <a:ext uri="{FF2B5EF4-FFF2-40B4-BE49-F238E27FC236}">
                <a16:creationId xmlns:a16="http://schemas.microsoft.com/office/drawing/2014/main" id="{F5410CDD-43D9-3111-78E7-5A30CD7C4AC8}"/>
              </a:ext>
            </a:extLst>
          </p:cNvPr>
          <p:cNvSpPr>
            <a:spLocks noGrp="1"/>
          </p:cNvSpPr>
          <p:nvPr>
            <p:ph idx="1"/>
          </p:nvPr>
        </p:nvSpPr>
        <p:spPr/>
        <p:txBody>
          <a:bodyPr>
            <a:normAutofit fontScale="70000" lnSpcReduction="20000"/>
          </a:bodyPr>
          <a:lstStyle/>
          <a:p>
            <a:pPr marL="0" indent="0">
              <a:buNone/>
            </a:pPr>
            <a:r>
              <a:rPr lang="en-GB" dirty="0"/>
              <a:t>The </a:t>
            </a:r>
            <a:r>
              <a:rPr lang="en-GB" b="1" dirty="0"/>
              <a:t>Public Health Outcomes Framework</a:t>
            </a:r>
            <a:r>
              <a:rPr lang="en-GB" dirty="0"/>
              <a:t> was developed and published by:</a:t>
            </a:r>
          </a:p>
          <a:p>
            <a:r>
              <a:rPr lang="en-GB" b="1" dirty="0"/>
              <a:t>➤ Department of Health and Social Care (DHSC)</a:t>
            </a:r>
          </a:p>
          <a:p>
            <a:r>
              <a:rPr lang="en-GB" dirty="0"/>
              <a:t>Formerly under the </a:t>
            </a:r>
            <a:r>
              <a:rPr lang="en-GB" b="1" dirty="0"/>
              <a:t>Department of Health</a:t>
            </a:r>
            <a:r>
              <a:rPr lang="en-GB" dirty="0"/>
              <a:t>, and now overseen by </a:t>
            </a:r>
            <a:r>
              <a:rPr lang="en-GB" b="1" dirty="0"/>
              <a:t>DHSC</a:t>
            </a:r>
            <a:r>
              <a:rPr lang="en-GB" dirty="0"/>
              <a:t> and supported by </a:t>
            </a:r>
            <a:r>
              <a:rPr lang="en-GB" b="1" dirty="0"/>
              <a:t>Office for Health Improvement and Disparities (OHID)</a:t>
            </a:r>
            <a:r>
              <a:rPr lang="en-GB" dirty="0"/>
              <a:t> (which replaced Public Health England in 2021).</a:t>
            </a:r>
          </a:p>
          <a:p>
            <a:pPr marL="0" indent="0">
              <a:buNone/>
            </a:pPr>
            <a:endParaRPr lang="en-GB" sz="2300" dirty="0"/>
          </a:p>
          <a:p>
            <a:r>
              <a:rPr lang="en-GB" sz="2300" dirty="0"/>
              <a:t>It </a:t>
            </a:r>
            <a:r>
              <a:rPr lang="en-US" sz="2400" dirty="0"/>
              <a:t>is a strategic tool used in England to guide and measure public health improvements. F</a:t>
            </a:r>
            <a:r>
              <a:rPr lang="en-GB" sz="2300" dirty="0" err="1"/>
              <a:t>irst</a:t>
            </a:r>
            <a:r>
              <a:rPr lang="en-GB" sz="2300" dirty="0"/>
              <a:t> launched in 2012 as part of the Health and Social Care Act 2012 reforms.</a:t>
            </a:r>
          </a:p>
          <a:p>
            <a:r>
              <a:rPr lang="en-GB" sz="2300" dirty="0"/>
              <a:t>It was designed to support the shift of public health responsibilities to local authorities in England.</a:t>
            </a:r>
          </a:p>
          <a:p>
            <a:r>
              <a:rPr lang="en-GB" sz="2300" dirty="0"/>
              <a:t>The framework has since been updated regularly, with the latest indicators reviewed and published on the Office for Health Improvement and Disparities (OHID) website</a:t>
            </a:r>
          </a:p>
          <a:p>
            <a:pPr marL="0" indent="0">
              <a:buNone/>
            </a:pPr>
            <a:endParaRPr lang="en-GB" sz="2300" dirty="0"/>
          </a:p>
          <a:p>
            <a:r>
              <a:rPr lang="en-GB" sz="2300" dirty="0"/>
              <a:t>Read the May 2025 Commentary here: </a:t>
            </a:r>
            <a:r>
              <a:rPr lang="en-GB" sz="2300" dirty="0">
                <a:hlinkClick r:id="rId3"/>
              </a:rPr>
              <a:t>Public Health Outcomes Framework: commentary, May 2025 - GOV.UK</a:t>
            </a:r>
            <a:endParaRPr lang="en-GB" sz="2300" dirty="0"/>
          </a:p>
        </p:txBody>
      </p:sp>
      <p:pic>
        <p:nvPicPr>
          <p:cNvPr id="1027" name="Picture 3" descr="August PHOF update ...">
            <a:extLst>
              <a:ext uri="{FF2B5EF4-FFF2-40B4-BE49-F238E27FC236}">
                <a16:creationId xmlns:a16="http://schemas.microsoft.com/office/drawing/2014/main" id="{75FC3424-8513-29DD-4A69-E3A17D85E3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3934" y="5013460"/>
            <a:ext cx="2705100" cy="1695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56335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F8FF6-1045-F832-66DD-904CBB4369E0}"/>
              </a:ext>
            </a:extLst>
          </p:cNvPr>
          <p:cNvSpPr>
            <a:spLocks noGrp="1"/>
          </p:cNvSpPr>
          <p:nvPr>
            <p:ph type="title"/>
          </p:nvPr>
        </p:nvSpPr>
        <p:spPr/>
        <p:txBody>
          <a:bodyPr/>
          <a:lstStyle/>
          <a:p>
            <a:r>
              <a:rPr lang="en-GB" b="1" dirty="0"/>
              <a:t>Using the PHOF</a:t>
            </a:r>
          </a:p>
        </p:txBody>
      </p:sp>
      <p:sp>
        <p:nvSpPr>
          <p:cNvPr id="3" name="Content Placeholder 2">
            <a:extLst>
              <a:ext uri="{FF2B5EF4-FFF2-40B4-BE49-F238E27FC236}">
                <a16:creationId xmlns:a16="http://schemas.microsoft.com/office/drawing/2014/main" id="{EA43D0AD-BF32-3797-206E-35947E5C89BB}"/>
              </a:ext>
            </a:extLst>
          </p:cNvPr>
          <p:cNvSpPr>
            <a:spLocks noGrp="1"/>
          </p:cNvSpPr>
          <p:nvPr>
            <p:ph idx="1"/>
          </p:nvPr>
        </p:nvSpPr>
        <p:spPr>
          <a:xfrm>
            <a:off x="226243" y="2579869"/>
            <a:ext cx="8696227" cy="3651349"/>
          </a:xfrm>
        </p:spPr>
        <p:txBody>
          <a:bodyPr/>
          <a:lstStyle/>
          <a:p>
            <a:r>
              <a:rPr lang="en-GB" dirty="0"/>
              <a:t>Use the PHOF website to find one health indicator for Birmingham (e.g., life expectancy, obesity, smoking, or mental wellbeing). </a:t>
            </a:r>
          </a:p>
          <a:p>
            <a:r>
              <a:rPr lang="en-GB" dirty="0"/>
              <a:t>How might the wider determinants of health influence this result?</a:t>
            </a:r>
          </a:p>
          <a:p>
            <a:r>
              <a:rPr lang="en-GB" dirty="0">
                <a:hlinkClick r:id="rId2"/>
              </a:rPr>
              <a:t>Public Health Outcomes Framework - Data | Fingertips | Department of Health and Social Care</a:t>
            </a:r>
            <a:endParaRPr lang="en-GB" dirty="0"/>
          </a:p>
          <a:p>
            <a:endParaRPr lang="en-GB" dirty="0"/>
          </a:p>
        </p:txBody>
      </p:sp>
      <p:pic>
        <p:nvPicPr>
          <p:cNvPr id="6" name="Picture 5">
            <a:extLst>
              <a:ext uri="{FF2B5EF4-FFF2-40B4-BE49-F238E27FC236}">
                <a16:creationId xmlns:a16="http://schemas.microsoft.com/office/drawing/2014/main" id="{8E97C2DB-1A54-6778-7C67-1437B930E27F}"/>
              </a:ext>
            </a:extLst>
          </p:cNvPr>
          <p:cNvPicPr>
            <a:picLocks noChangeAspect="1"/>
          </p:cNvPicPr>
          <p:nvPr/>
        </p:nvPicPr>
        <p:blipFill>
          <a:blip r:embed="rId3"/>
          <a:stretch>
            <a:fillRect/>
          </a:stretch>
        </p:blipFill>
        <p:spPr>
          <a:xfrm>
            <a:off x="416083" y="4558386"/>
            <a:ext cx="7953073" cy="2299614"/>
          </a:xfrm>
          <a:prstGeom prst="rect">
            <a:avLst/>
          </a:prstGeom>
        </p:spPr>
      </p:pic>
    </p:spTree>
    <p:extLst>
      <p:ext uri="{BB962C8B-B14F-4D97-AF65-F5344CB8AC3E}">
        <p14:creationId xmlns:p14="http://schemas.microsoft.com/office/powerpoint/2010/main" val="190764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55245-2EA0-01B3-B439-24CAA12F674B}"/>
              </a:ext>
            </a:extLst>
          </p:cNvPr>
          <p:cNvSpPr>
            <a:spLocks noGrp="1"/>
          </p:cNvSpPr>
          <p:nvPr>
            <p:ph type="title"/>
          </p:nvPr>
        </p:nvSpPr>
        <p:spPr/>
        <p:txBody>
          <a:bodyPr/>
          <a:lstStyle/>
          <a:p>
            <a:r>
              <a:rPr lang="en-GB" b="1" dirty="0"/>
              <a:t>How does the PHOF relate to SDG 3</a:t>
            </a:r>
          </a:p>
        </p:txBody>
      </p:sp>
      <p:sp>
        <p:nvSpPr>
          <p:cNvPr id="3" name="Content Placeholder 2">
            <a:extLst>
              <a:ext uri="{FF2B5EF4-FFF2-40B4-BE49-F238E27FC236}">
                <a16:creationId xmlns:a16="http://schemas.microsoft.com/office/drawing/2014/main" id="{5788A780-E400-1962-0B8D-8FA62008E640}"/>
              </a:ext>
            </a:extLst>
          </p:cNvPr>
          <p:cNvSpPr>
            <a:spLocks noGrp="1"/>
          </p:cNvSpPr>
          <p:nvPr>
            <p:ph idx="1"/>
          </p:nvPr>
        </p:nvSpPr>
        <p:spPr/>
        <p:txBody>
          <a:bodyPr/>
          <a:lstStyle/>
          <a:p>
            <a:pPr marL="0" indent="0">
              <a:buNone/>
            </a:pPr>
            <a:r>
              <a:rPr lang="en-GB" dirty="0"/>
              <a:t>The Public Health Outcomes Framework (PHOF) contributes to UN Sustainable Development Goal 3 (SDG 3): Good Health and Well-being by:</a:t>
            </a:r>
          </a:p>
          <a:p>
            <a:pPr marL="0" indent="0">
              <a:buNone/>
            </a:pPr>
            <a:endParaRPr lang="en-GB" dirty="0"/>
          </a:p>
          <a:p>
            <a:r>
              <a:rPr lang="en-GB" dirty="0"/>
              <a:t>Monitoring health inequalities to ensure no one is left behind (SDG 3.8).</a:t>
            </a:r>
          </a:p>
          <a:p>
            <a:r>
              <a:rPr lang="en-GB" dirty="0"/>
              <a:t>Tracking preventable causes of death (like smoking, obesity, alcohol), aligning with SDG 3.4 on reducing non-communicable diseases.</a:t>
            </a:r>
          </a:p>
          <a:p>
            <a:r>
              <a:rPr lang="en-GB" dirty="0"/>
              <a:t>Supporting local action to improve maternal, child, and mental health, tying into SDG 3.1, 3.2, and 3.5.</a:t>
            </a:r>
          </a:p>
          <a:p>
            <a:r>
              <a:rPr lang="en-GB" dirty="0"/>
              <a:t>Guiding public health services to make data-driven decisions for better access and outcomes.</a:t>
            </a:r>
          </a:p>
          <a:p>
            <a:endParaRPr lang="en-GB" dirty="0"/>
          </a:p>
        </p:txBody>
      </p:sp>
    </p:spTree>
    <p:extLst>
      <p:ext uri="{BB962C8B-B14F-4D97-AF65-F5344CB8AC3E}">
        <p14:creationId xmlns:p14="http://schemas.microsoft.com/office/powerpoint/2010/main" val="16532248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B8B0B-CF05-99F7-B2D8-97855E389913}"/>
              </a:ext>
            </a:extLst>
          </p:cNvPr>
          <p:cNvSpPr>
            <a:spLocks noGrp="1"/>
          </p:cNvSpPr>
          <p:nvPr>
            <p:ph type="title"/>
          </p:nvPr>
        </p:nvSpPr>
        <p:spPr/>
        <p:txBody>
          <a:bodyPr/>
          <a:lstStyle/>
          <a:p>
            <a:r>
              <a:rPr lang="en-GB" b="1" dirty="0"/>
              <a:t>NICE Guidelines - Guidance</a:t>
            </a:r>
          </a:p>
        </p:txBody>
      </p:sp>
      <p:sp>
        <p:nvSpPr>
          <p:cNvPr id="3" name="Content Placeholder 2">
            <a:extLst>
              <a:ext uri="{FF2B5EF4-FFF2-40B4-BE49-F238E27FC236}">
                <a16:creationId xmlns:a16="http://schemas.microsoft.com/office/drawing/2014/main" id="{7C858F2D-17DE-C80A-B8E7-5B35742B0866}"/>
              </a:ext>
            </a:extLst>
          </p:cNvPr>
          <p:cNvSpPr>
            <a:spLocks noGrp="1"/>
          </p:cNvSpPr>
          <p:nvPr>
            <p:ph idx="1"/>
          </p:nvPr>
        </p:nvSpPr>
        <p:spPr/>
        <p:txBody>
          <a:bodyPr>
            <a:normAutofit fontScale="92500"/>
          </a:bodyPr>
          <a:lstStyle/>
          <a:p>
            <a:endParaRPr lang="en-GB" dirty="0"/>
          </a:p>
          <a:p>
            <a:r>
              <a:rPr lang="en-GB" dirty="0"/>
              <a:t>NICE guidelines are official recommendations developed by the National Institute for Health and Care Excellence (NICE) in the UK. They provide evidence-based advice for:</a:t>
            </a:r>
          </a:p>
          <a:p>
            <a:r>
              <a:rPr lang="en-GB" dirty="0"/>
              <a:t>Health and social care professionals</a:t>
            </a:r>
          </a:p>
          <a:p>
            <a:r>
              <a:rPr lang="en-GB" dirty="0"/>
              <a:t>Public health services</a:t>
            </a:r>
          </a:p>
          <a:p>
            <a:r>
              <a:rPr lang="en-GB" dirty="0"/>
              <a:t>Patients and service users</a:t>
            </a:r>
          </a:p>
          <a:p>
            <a:r>
              <a:rPr lang="en-GB" dirty="0"/>
              <a:t>Their goal is to improve quality of care, ensure consistency, and support decision-making in areas like diagnosis, treatment, prevention, and care planning.</a:t>
            </a:r>
          </a:p>
          <a:p>
            <a:r>
              <a:rPr lang="en-GB" dirty="0"/>
              <a:t>They are used in the NHS and social care settings to guide best practice and resource use.</a:t>
            </a:r>
          </a:p>
          <a:p>
            <a:endParaRPr lang="en-GB" dirty="0"/>
          </a:p>
        </p:txBody>
      </p:sp>
      <p:pic>
        <p:nvPicPr>
          <p:cNvPr id="2050" name="Picture 2" descr="patient experience requirement ...">
            <a:extLst>
              <a:ext uri="{FF2B5EF4-FFF2-40B4-BE49-F238E27FC236}">
                <a16:creationId xmlns:a16="http://schemas.microsoft.com/office/drawing/2014/main" id="{DAAAC4B8-4DAA-6A97-4086-F03EDADD34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4373" y="1294467"/>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89607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41AC6-77BD-F43A-D85B-D8F01CC2E36B}"/>
              </a:ext>
            </a:extLst>
          </p:cNvPr>
          <p:cNvSpPr>
            <a:spLocks noGrp="1"/>
          </p:cNvSpPr>
          <p:nvPr>
            <p:ph type="title"/>
          </p:nvPr>
        </p:nvSpPr>
        <p:spPr/>
        <p:txBody>
          <a:bodyPr/>
          <a:lstStyle/>
          <a:p>
            <a:r>
              <a:rPr lang="en-GB" dirty="0"/>
              <a:t>Examples of NICE Guidelines – Match to the SDG Target Activity</a:t>
            </a:r>
          </a:p>
        </p:txBody>
      </p:sp>
      <p:graphicFrame>
        <p:nvGraphicFramePr>
          <p:cNvPr id="4" name="Content Placeholder 3">
            <a:extLst>
              <a:ext uri="{FF2B5EF4-FFF2-40B4-BE49-F238E27FC236}">
                <a16:creationId xmlns:a16="http://schemas.microsoft.com/office/drawing/2014/main" id="{6E1244D5-0460-1106-A933-62EE45534431}"/>
              </a:ext>
            </a:extLst>
          </p:cNvPr>
          <p:cNvGraphicFramePr>
            <a:graphicFrameLocks noGrp="1"/>
          </p:cNvGraphicFramePr>
          <p:nvPr>
            <p:ph idx="1"/>
            <p:extLst>
              <p:ext uri="{D42A27DB-BD31-4B8C-83A1-F6EECF244321}">
                <p14:modId xmlns:p14="http://schemas.microsoft.com/office/powerpoint/2010/main" val="2066662007"/>
              </p:ext>
            </p:extLst>
          </p:nvPr>
        </p:nvGraphicFramePr>
        <p:xfrm>
          <a:off x="268287" y="2889568"/>
          <a:ext cx="8612188" cy="3131820"/>
        </p:xfrm>
        <a:graphic>
          <a:graphicData uri="http://schemas.openxmlformats.org/drawingml/2006/table">
            <a:tbl>
              <a:tblPr/>
              <a:tblGrid>
                <a:gridCol w="4306094">
                  <a:extLst>
                    <a:ext uri="{9D8B030D-6E8A-4147-A177-3AD203B41FA5}">
                      <a16:colId xmlns:a16="http://schemas.microsoft.com/office/drawing/2014/main" val="294643621"/>
                    </a:ext>
                  </a:extLst>
                </a:gridCol>
                <a:gridCol w="4306094">
                  <a:extLst>
                    <a:ext uri="{9D8B030D-6E8A-4147-A177-3AD203B41FA5}">
                      <a16:colId xmlns:a16="http://schemas.microsoft.com/office/drawing/2014/main" val="2415671847"/>
                    </a:ext>
                  </a:extLst>
                </a:gridCol>
              </a:tblGrid>
              <a:tr h="0">
                <a:tc>
                  <a:txBody>
                    <a:bodyPr/>
                    <a:lstStyle/>
                    <a:p>
                      <a:pPr>
                        <a:buNone/>
                      </a:pPr>
                      <a:r>
                        <a:rPr lang="en-GB" b="1" dirty="0"/>
                        <a:t>Guidance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b="1" dirty="0"/>
                        <a:t>What it covers / its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50502906"/>
                  </a:ext>
                </a:extLst>
              </a:tr>
              <a:tr h="0">
                <a:tc>
                  <a:txBody>
                    <a:bodyPr/>
                    <a:lstStyle/>
                    <a:p>
                      <a:pPr>
                        <a:buNone/>
                      </a:pPr>
                      <a:r>
                        <a:rPr lang="en-GB" b="1"/>
                        <a:t>NG209 – Tobacco: preventing uptake, promoting quitting and treating dependence</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Guidance on reducing tobacco use by preventing initiation, encouraging quitting, and treating people addicted to smoking. </a:t>
                      </a:r>
                      <a:r>
                        <a:rPr lang="en-GB">
                          <a:hlinkClick r:id="rId2"/>
                        </a:rPr>
                        <a:t>Department of Health</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26088195"/>
                  </a:ext>
                </a:extLst>
              </a:tr>
              <a:tr h="0">
                <a:tc>
                  <a:txBody>
                    <a:bodyPr/>
                    <a:lstStyle/>
                    <a:p>
                      <a:pPr>
                        <a:buNone/>
                      </a:pPr>
                      <a:r>
                        <a:rPr lang="en-GB" b="1"/>
                        <a:t>NG183 – Behaviour change: digital and mobile health interventions</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Recommends how digital tools (apps, SMS, etc.) can be used to support people to change health‑related behaviours. </a:t>
                      </a:r>
                      <a:r>
                        <a:rPr lang="en-GB">
                          <a:hlinkClick r:id="rId2"/>
                        </a:rPr>
                        <a:t>Department of Health</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87972310"/>
                  </a:ext>
                </a:extLst>
              </a:tr>
              <a:tr h="0">
                <a:tc>
                  <a:txBody>
                    <a:bodyPr/>
                    <a:lstStyle/>
                    <a:p>
                      <a:pPr>
                        <a:buNone/>
                      </a:pPr>
                      <a:r>
                        <a:rPr lang="en-GB" b="1"/>
                        <a:t>NG135 – Alcohol interventions in secondary and further education</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Focuses on ways to reduce harmful alcohol use among students in colleges and similar settings. </a:t>
                      </a:r>
                      <a:r>
                        <a:rPr lang="en-GB">
                          <a:hlinkClick r:id="rId2"/>
                        </a:rPr>
                        <a:t>Department of Health</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76303573"/>
                  </a:ext>
                </a:extLst>
              </a:tr>
              <a:tr h="0">
                <a:tc>
                  <a:txBody>
                    <a:bodyPr/>
                    <a:lstStyle/>
                    <a:p>
                      <a:pPr>
                        <a:buNone/>
                      </a:pPr>
                      <a:r>
                        <a:rPr lang="en-GB" b="1"/>
                        <a:t>PH43 – Hepatitis B and C testing: people at risk of infection</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Guidance on identifying and testing those at risk to prevent disease progression, reduce spread, and improve diagnosis. </a:t>
                      </a:r>
                      <a:r>
                        <a:rPr lang="en-GB" dirty="0">
                          <a:hlinkClick r:id="rId2"/>
                        </a:rPr>
                        <a:t>Department of Health</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49226555"/>
                  </a:ext>
                </a:extLst>
              </a:tr>
            </a:tbl>
          </a:graphicData>
        </a:graphic>
      </p:graphicFrame>
    </p:spTree>
    <p:extLst>
      <p:ext uri="{BB962C8B-B14F-4D97-AF65-F5344CB8AC3E}">
        <p14:creationId xmlns:p14="http://schemas.microsoft.com/office/powerpoint/2010/main" val="18495674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2A8B4-05B8-1715-416F-7F6CDA9C9D98}"/>
              </a:ext>
            </a:extLst>
          </p:cNvPr>
          <p:cNvSpPr>
            <a:spLocks noGrp="1"/>
          </p:cNvSpPr>
          <p:nvPr>
            <p:ph type="title"/>
          </p:nvPr>
        </p:nvSpPr>
        <p:spPr>
          <a:xfrm>
            <a:off x="344079" y="0"/>
            <a:ext cx="8611385" cy="1325563"/>
          </a:xfrm>
        </p:spPr>
        <p:txBody>
          <a:bodyPr/>
          <a:lstStyle/>
          <a:p>
            <a:r>
              <a:rPr lang="en-GB" b="1" dirty="0"/>
              <a:t>Legislation</a:t>
            </a:r>
          </a:p>
        </p:txBody>
      </p:sp>
      <p:sp>
        <p:nvSpPr>
          <p:cNvPr id="3" name="Content Placeholder 2">
            <a:extLst>
              <a:ext uri="{FF2B5EF4-FFF2-40B4-BE49-F238E27FC236}">
                <a16:creationId xmlns:a16="http://schemas.microsoft.com/office/drawing/2014/main" id="{A7D20E88-D758-D48E-3C90-150D5E428E6B}"/>
              </a:ext>
            </a:extLst>
          </p:cNvPr>
          <p:cNvSpPr>
            <a:spLocks noGrp="1"/>
          </p:cNvSpPr>
          <p:nvPr>
            <p:ph idx="1"/>
          </p:nvPr>
        </p:nvSpPr>
        <p:spPr>
          <a:xfrm>
            <a:off x="268665" y="1187777"/>
            <a:ext cx="8611385" cy="4488746"/>
          </a:xfrm>
        </p:spPr>
        <p:txBody>
          <a:bodyPr>
            <a:normAutofit fontScale="47500" lnSpcReduction="20000"/>
          </a:bodyPr>
          <a:lstStyle/>
          <a:p>
            <a:pPr marL="0" indent="0">
              <a:buNone/>
            </a:pPr>
            <a:br>
              <a:rPr lang="en-GB" sz="2800" dirty="0"/>
            </a:br>
            <a:endParaRPr lang="en-GB" sz="2800" dirty="0"/>
          </a:p>
          <a:p>
            <a:pPr marL="0" indent="0">
              <a:buNone/>
            </a:pPr>
            <a:r>
              <a:rPr lang="en-GB" sz="3800" b="1" dirty="0"/>
              <a:t> Equality Act 2010</a:t>
            </a:r>
          </a:p>
          <a:p>
            <a:r>
              <a:rPr lang="en-GB" sz="2800" dirty="0"/>
              <a:t>Protects individuals from discrimination, including in healthcare settings.</a:t>
            </a:r>
            <a:br>
              <a:rPr lang="en-GB" sz="2800" dirty="0"/>
            </a:br>
            <a:r>
              <a:rPr lang="en-GB" sz="2800" b="1" dirty="0"/>
              <a:t>SDG 3 Alignment</a:t>
            </a:r>
            <a:r>
              <a:rPr lang="en-GB" sz="2800" dirty="0"/>
              <a:t>: Promotes equitable access to health services, supporting universal health coverage and reducing health inequalities.</a:t>
            </a:r>
          </a:p>
          <a:p>
            <a:pPr marL="0" indent="0">
              <a:buNone/>
            </a:pPr>
            <a:endParaRPr lang="en-GB" sz="2800" dirty="0"/>
          </a:p>
          <a:p>
            <a:pPr marL="0" indent="0">
              <a:buNone/>
            </a:pPr>
            <a:r>
              <a:rPr lang="en-GB" sz="3800" b="1" dirty="0"/>
              <a:t>Tobacco and Related Products Regulations 2016</a:t>
            </a:r>
          </a:p>
          <a:p>
            <a:r>
              <a:rPr lang="en-GB" sz="2800" dirty="0"/>
              <a:t>Implements the EU Tobacco Products Directive to regulate tobacco and e-cigarettes.</a:t>
            </a:r>
            <a:br>
              <a:rPr lang="en-GB" sz="2800" dirty="0"/>
            </a:br>
            <a:r>
              <a:rPr lang="en-GB" sz="2800" b="1" dirty="0"/>
              <a:t>SDG 3 Alignment</a:t>
            </a:r>
            <a:r>
              <a:rPr lang="en-GB" sz="2800" dirty="0"/>
              <a:t>: Supports Target 3.a (strengthen tobacco control) by reducing tobacco use and exposure.</a:t>
            </a:r>
          </a:p>
          <a:p>
            <a:pPr marL="0" indent="0">
              <a:buNone/>
            </a:pPr>
            <a:endParaRPr lang="en-GB" sz="3800" b="1" dirty="0"/>
          </a:p>
          <a:p>
            <a:pPr marL="0" indent="0">
              <a:buNone/>
            </a:pPr>
            <a:r>
              <a:rPr lang="en-GB" sz="3800" b="1" dirty="0"/>
              <a:t>Mental Health Act 1983 (amended 2007)</a:t>
            </a:r>
          </a:p>
          <a:p>
            <a:r>
              <a:rPr lang="en-GB" sz="2800" dirty="0"/>
              <a:t>Provides the legal framework for the treatment of individuals with mental health disorders.</a:t>
            </a:r>
            <a:br>
              <a:rPr lang="en-GB" sz="2800" dirty="0"/>
            </a:br>
            <a:r>
              <a:rPr lang="en-GB" sz="2800" b="1" dirty="0"/>
              <a:t>SDG 3 Alignment</a:t>
            </a:r>
            <a:r>
              <a:rPr lang="en-GB" sz="2800" dirty="0"/>
              <a:t>: Directly supports Target 3.4 (promote mental health and well-being) by ensuring legal protections and access to care for those with mental illness.</a:t>
            </a:r>
          </a:p>
          <a:p>
            <a:endParaRPr lang="en-GB" sz="2800" b="1" dirty="0"/>
          </a:p>
          <a:p>
            <a:pPr marL="0" indent="0">
              <a:buNone/>
            </a:pPr>
            <a:r>
              <a:rPr lang="en-GB" sz="4000" b="1" dirty="0"/>
              <a:t>Health and Care Act 2022</a:t>
            </a:r>
          </a:p>
          <a:p>
            <a:r>
              <a:rPr lang="en-GB" sz="2800" dirty="0"/>
              <a:t>Aims to integrate health and social care services and improve population health through collaborative systems.</a:t>
            </a:r>
            <a:br>
              <a:rPr lang="en-GB" sz="2800" dirty="0"/>
            </a:br>
            <a:r>
              <a:rPr lang="en-GB" sz="2800" b="1" dirty="0"/>
              <a:t>SDG 3 Alignment</a:t>
            </a:r>
            <a:r>
              <a:rPr lang="en-GB" sz="2800" dirty="0"/>
              <a:t>: Supports Target 3.8 (universal health coverage) and Target 3.4 (reduce premature mortality) by promoting joined-up, person-centred care and reducing health inequalities.</a:t>
            </a:r>
          </a:p>
          <a:p>
            <a:endParaRPr lang="en-GB" dirty="0"/>
          </a:p>
        </p:txBody>
      </p:sp>
    </p:spTree>
    <p:extLst>
      <p:ext uri="{BB962C8B-B14F-4D97-AF65-F5344CB8AC3E}">
        <p14:creationId xmlns:p14="http://schemas.microsoft.com/office/powerpoint/2010/main" val="34613174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E9520-7FF9-F4EC-0E9A-94D6D4BE85C9}"/>
              </a:ext>
            </a:extLst>
          </p:cNvPr>
          <p:cNvSpPr>
            <a:spLocks noGrp="1"/>
          </p:cNvSpPr>
          <p:nvPr>
            <p:ph type="title"/>
          </p:nvPr>
        </p:nvSpPr>
        <p:spPr/>
        <p:txBody>
          <a:bodyPr/>
          <a:lstStyle/>
          <a:p>
            <a:r>
              <a:rPr lang="en-GB" b="1" dirty="0"/>
              <a:t>Legislation</a:t>
            </a:r>
            <a:endParaRPr lang="en-GB" dirty="0"/>
          </a:p>
        </p:txBody>
      </p:sp>
      <p:sp>
        <p:nvSpPr>
          <p:cNvPr id="3" name="Content Placeholder 2">
            <a:extLst>
              <a:ext uri="{FF2B5EF4-FFF2-40B4-BE49-F238E27FC236}">
                <a16:creationId xmlns:a16="http://schemas.microsoft.com/office/drawing/2014/main" id="{4D84A19F-2388-3EEB-3C16-0E080B8AF67F}"/>
              </a:ext>
            </a:extLst>
          </p:cNvPr>
          <p:cNvSpPr>
            <a:spLocks noGrp="1"/>
          </p:cNvSpPr>
          <p:nvPr>
            <p:ph idx="1"/>
          </p:nvPr>
        </p:nvSpPr>
        <p:spPr/>
        <p:txBody>
          <a:bodyPr>
            <a:normAutofit fontScale="92500"/>
          </a:bodyPr>
          <a:lstStyle/>
          <a:p>
            <a:pPr marL="0" indent="0">
              <a:buNone/>
            </a:pPr>
            <a:r>
              <a:rPr lang="en-GB" b="1" dirty="0"/>
              <a:t>Care Act 2014</a:t>
            </a:r>
          </a:p>
          <a:p>
            <a:r>
              <a:rPr lang="en-GB" dirty="0"/>
              <a:t>Focuses on wellbeing rather than simply treating illness. Promotes prevention and early intervention. Supports integration of health and social care</a:t>
            </a:r>
          </a:p>
          <a:p>
            <a:r>
              <a:rPr lang="en-GB" dirty="0"/>
              <a:t>Link to SDG 3: Directly supports physical, mental, and social wellbeing.</a:t>
            </a:r>
          </a:p>
          <a:p>
            <a:endParaRPr lang="en-GB" b="1" dirty="0"/>
          </a:p>
          <a:p>
            <a:pPr marL="0" indent="0">
              <a:buNone/>
            </a:pPr>
            <a:r>
              <a:rPr lang="en-GB" b="1" dirty="0"/>
              <a:t>Health and Social Care Act 2012</a:t>
            </a:r>
          </a:p>
          <a:p>
            <a:r>
              <a:rPr lang="en-GB" dirty="0"/>
              <a:t>Places responsibility for improving public health onto local authorities. Requires action to reduce health inequalities. Supports prevention and population health approaches. Recognises that health is influenced by factors beyond healthcare alone</a:t>
            </a:r>
          </a:p>
          <a:p>
            <a:r>
              <a:rPr lang="en-GB" dirty="0"/>
              <a:t>Link to SDG 3: Improves population health, promotes prevention, and seeks to reduce inequalities in health outcomes.</a:t>
            </a:r>
          </a:p>
        </p:txBody>
      </p:sp>
    </p:spTree>
    <p:extLst>
      <p:ext uri="{BB962C8B-B14F-4D97-AF65-F5344CB8AC3E}">
        <p14:creationId xmlns:p14="http://schemas.microsoft.com/office/powerpoint/2010/main" val="3469789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04F44-7FCC-2CC1-BA60-C70E780867BE}"/>
              </a:ext>
            </a:extLst>
          </p:cNvPr>
          <p:cNvSpPr>
            <a:spLocks noGrp="1"/>
          </p:cNvSpPr>
          <p:nvPr>
            <p:ph type="title"/>
          </p:nvPr>
        </p:nvSpPr>
        <p:spPr/>
        <p:txBody>
          <a:bodyPr/>
          <a:lstStyle/>
          <a:p>
            <a:r>
              <a:rPr lang="en-GB" b="1" dirty="0"/>
              <a:t>Using Legislation Effectively</a:t>
            </a:r>
          </a:p>
        </p:txBody>
      </p:sp>
      <p:sp>
        <p:nvSpPr>
          <p:cNvPr id="3" name="Content Placeholder 2">
            <a:extLst>
              <a:ext uri="{FF2B5EF4-FFF2-40B4-BE49-F238E27FC236}">
                <a16:creationId xmlns:a16="http://schemas.microsoft.com/office/drawing/2014/main" id="{B4F63991-7F07-B645-CE32-7C2C7A15A958}"/>
              </a:ext>
            </a:extLst>
          </p:cNvPr>
          <p:cNvSpPr>
            <a:spLocks noGrp="1"/>
          </p:cNvSpPr>
          <p:nvPr>
            <p:ph idx="1"/>
          </p:nvPr>
        </p:nvSpPr>
        <p:spPr/>
        <p:txBody>
          <a:bodyPr/>
          <a:lstStyle/>
          <a:p>
            <a:r>
              <a:rPr lang="en-GB" dirty="0"/>
              <a:t>Describe → Apply → Evaluate → Recommend</a:t>
            </a:r>
          </a:p>
          <a:p>
            <a:endParaRPr lang="en-GB" dirty="0"/>
          </a:p>
          <a:p>
            <a:r>
              <a:rPr lang="en-GB" dirty="0"/>
              <a:t>For example:</a:t>
            </a:r>
          </a:p>
          <a:p>
            <a:endParaRPr lang="en-GB" dirty="0"/>
          </a:p>
          <a:p>
            <a:pPr marL="0" indent="0">
              <a:buNone/>
            </a:pPr>
            <a:r>
              <a:rPr lang="en-GB" i="1" dirty="0"/>
              <a:t>"The Equality Act 2010 promotes equal access to services </a:t>
            </a:r>
            <a:r>
              <a:rPr lang="en-GB" i="1" dirty="0">
                <a:solidFill>
                  <a:srgbClr val="002060"/>
                </a:solidFill>
              </a:rPr>
              <a:t>(describe). </a:t>
            </a:r>
            <a:r>
              <a:rPr lang="en-GB" i="1" dirty="0"/>
              <a:t>This supports SDG 3 by reducing barriers to healthcare </a:t>
            </a:r>
            <a:r>
              <a:rPr lang="en-GB" i="1" dirty="0">
                <a:solidFill>
                  <a:srgbClr val="002060"/>
                </a:solidFill>
              </a:rPr>
              <a:t>(apply). </a:t>
            </a:r>
            <a:r>
              <a:rPr lang="en-GB" i="1" dirty="0"/>
              <a:t>However, health inequalities remain prevalent across deprived communities </a:t>
            </a:r>
            <a:r>
              <a:rPr lang="en-GB" i="1" dirty="0">
                <a:solidFill>
                  <a:srgbClr val="002060"/>
                </a:solidFill>
              </a:rPr>
              <a:t>(evaluate). </a:t>
            </a:r>
            <a:r>
              <a:rPr lang="en-GB" i="1" dirty="0"/>
              <a:t>Therefore, legislation should be accompanied by broader policies addressing poverty, housing, and education </a:t>
            </a:r>
            <a:r>
              <a:rPr lang="en-GB" i="1" dirty="0">
                <a:solidFill>
                  <a:srgbClr val="002060"/>
                </a:solidFill>
              </a:rPr>
              <a:t>(recommend)."</a:t>
            </a:r>
          </a:p>
        </p:txBody>
      </p:sp>
    </p:spTree>
    <p:extLst>
      <p:ext uri="{BB962C8B-B14F-4D97-AF65-F5344CB8AC3E}">
        <p14:creationId xmlns:p14="http://schemas.microsoft.com/office/powerpoint/2010/main" val="29839406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5685819C-C962-EDB7-0B13-EAFECD157BD4}"/>
              </a:ext>
            </a:extLst>
          </p:cNvPr>
          <p:cNvSpPr>
            <a:spLocks noGrp="1"/>
          </p:cNvSpPr>
          <p:nvPr>
            <p:ph type="title"/>
          </p:nvPr>
        </p:nvSpPr>
        <p:spPr>
          <a:xfrm>
            <a:off x="268665" y="365126"/>
            <a:ext cx="8611385" cy="1325563"/>
          </a:xfrm>
        </p:spPr>
        <p:txBody>
          <a:bodyPr/>
          <a:lstStyle/>
          <a:p>
            <a:endParaRPr lang="en-US"/>
          </a:p>
        </p:txBody>
      </p:sp>
      <p:pic>
        <p:nvPicPr>
          <p:cNvPr id="5" name="Picture 4">
            <a:extLst>
              <a:ext uri="{FF2B5EF4-FFF2-40B4-BE49-F238E27FC236}">
                <a16:creationId xmlns:a16="http://schemas.microsoft.com/office/drawing/2014/main" id="{5D362B40-3BD0-14B0-34D9-A7C10620B962}"/>
              </a:ext>
            </a:extLst>
          </p:cNvPr>
          <p:cNvPicPr>
            <a:picLocks noChangeAspect="1"/>
          </p:cNvPicPr>
          <p:nvPr/>
        </p:nvPicPr>
        <p:blipFill>
          <a:blip r:embed="rId3"/>
          <a:stretch>
            <a:fillRect/>
          </a:stretch>
        </p:blipFill>
        <p:spPr>
          <a:xfrm>
            <a:off x="144855" y="153908"/>
            <a:ext cx="8999145" cy="5540721"/>
          </a:xfrm>
          <a:prstGeom prst="rect">
            <a:avLst/>
          </a:prstGeom>
          <a:noFill/>
        </p:spPr>
      </p:pic>
      <p:sp>
        <p:nvSpPr>
          <p:cNvPr id="2" name="Date Placeholder 1">
            <a:extLst>
              <a:ext uri="{FF2B5EF4-FFF2-40B4-BE49-F238E27FC236}">
                <a16:creationId xmlns:a16="http://schemas.microsoft.com/office/drawing/2014/main" id="{A5131AE3-80F2-6D34-90DF-CF5DA99012B2}"/>
              </a:ext>
            </a:extLst>
          </p:cNvPr>
          <p:cNvSpPr>
            <a:spLocks noGrp="1"/>
          </p:cNvSpPr>
          <p:nvPr>
            <p:ph type="dt" sz="half" idx="10"/>
          </p:nvPr>
        </p:nvSpPr>
        <p:spPr/>
        <p:txBody>
          <a:bodyPr/>
          <a:lstStyle/>
          <a:p>
            <a:pPr>
              <a:spcAft>
                <a:spcPts val="600"/>
              </a:spcAft>
              <a:defRPr/>
            </a:pPr>
            <a:endParaRPr lang="en-GB" altLang="en-US" dirty="0"/>
          </a:p>
        </p:txBody>
      </p:sp>
      <p:sp>
        <p:nvSpPr>
          <p:cNvPr id="3" name="Slide Number Placeholder 2">
            <a:extLst>
              <a:ext uri="{FF2B5EF4-FFF2-40B4-BE49-F238E27FC236}">
                <a16:creationId xmlns:a16="http://schemas.microsoft.com/office/drawing/2014/main" id="{23027557-292D-DC0E-E7D8-45C08C6A3C6E}"/>
              </a:ext>
            </a:extLst>
          </p:cNvPr>
          <p:cNvSpPr>
            <a:spLocks noGrp="1"/>
          </p:cNvSpPr>
          <p:nvPr>
            <p:ph type="sldNum" sz="quarter" idx="4294967295"/>
          </p:nvPr>
        </p:nvSpPr>
        <p:spPr/>
        <p:txBody>
          <a:bodyPr/>
          <a:lstStyle/>
          <a:p>
            <a:pPr>
              <a:spcAft>
                <a:spcPts val="600"/>
              </a:spcAft>
              <a:defRPr/>
            </a:pPr>
            <a:endParaRPr lang="en-GB" altLang="en-US" dirty="0"/>
          </a:p>
        </p:txBody>
      </p:sp>
    </p:spTree>
    <p:extLst>
      <p:ext uri="{BB962C8B-B14F-4D97-AF65-F5344CB8AC3E}">
        <p14:creationId xmlns:p14="http://schemas.microsoft.com/office/powerpoint/2010/main" val="10852375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665" y="207974"/>
            <a:ext cx="8611385" cy="1325563"/>
          </a:xfrm>
        </p:spPr>
        <p:txBody>
          <a:bodyPr anchor="ctr">
            <a:normAutofit/>
          </a:bodyPr>
          <a:lstStyle/>
          <a:p>
            <a:r>
              <a:rPr lang="en-GB" sz="3400" b="1" dirty="0">
                <a:latin typeface="+mn-lt"/>
              </a:rPr>
              <a:t>How this Links to the SDGs (particularly SDG 3)</a:t>
            </a:r>
          </a:p>
        </p:txBody>
      </p:sp>
      <p:graphicFrame>
        <p:nvGraphicFramePr>
          <p:cNvPr id="5" name="Content Placeholder 2">
            <a:extLst>
              <a:ext uri="{FF2B5EF4-FFF2-40B4-BE49-F238E27FC236}">
                <a16:creationId xmlns:a16="http://schemas.microsoft.com/office/drawing/2014/main" id="{30218D7B-A331-B6B8-B038-7BCB3146F2CE}"/>
              </a:ext>
            </a:extLst>
          </p:cNvPr>
          <p:cNvGraphicFramePr>
            <a:graphicFrameLocks noGrp="1"/>
          </p:cNvGraphicFramePr>
          <p:nvPr>
            <p:ph idx="1"/>
            <p:extLst>
              <p:ext uri="{D42A27DB-BD31-4B8C-83A1-F6EECF244321}">
                <p14:modId xmlns:p14="http://schemas.microsoft.com/office/powerpoint/2010/main" val="4136570192"/>
              </p:ext>
            </p:extLst>
          </p:nvPr>
        </p:nvGraphicFramePr>
        <p:xfrm>
          <a:off x="268665" y="1825625"/>
          <a:ext cx="8611385"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Table 3">
            <a:extLst>
              <a:ext uri="{FF2B5EF4-FFF2-40B4-BE49-F238E27FC236}">
                <a16:creationId xmlns:a16="http://schemas.microsoft.com/office/drawing/2014/main" id="{2051772D-8886-26C8-6C5E-987BE7C23074}"/>
              </a:ext>
            </a:extLst>
          </p:cNvPr>
          <p:cNvGraphicFramePr>
            <a:graphicFrameLocks noGrp="1"/>
          </p:cNvGraphicFramePr>
          <p:nvPr/>
        </p:nvGraphicFramePr>
        <p:xfrm>
          <a:off x="268288" y="3465354"/>
          <a:ext cx="8612187" cy="297180"/>
        </p:xfrm>
        <a:graphic>
          <a:graphicData uri="http://schemas.openxmlformats.org/drawingml/2006/table">
            <a:tbl>
              <a:tblPr/>
              <a:tblGrid>
                <a:gridCol w="8612187">
                  <a:extLst>
                    <a:ext uri="{9D8B030D-6E8A-4147-A177-3AD203B41FA5}">
                      <a16:colId xmlns:a16="http://schemas.microsoft.com/office/drawing/2014/main" val="39265414"/>
                    </a:ext>
                  </a:extLst>
                </a:gridCol>
              </a:tblGrid>
              <a:tr h="0">
                <a:tc>
                  <a:txBody>
                    <a:bodyPr/>
                    <a:lstStyle/>
                    <a:p>
                      <a:endParaRPr lang="en-GB"/>
                    </a:p>
                  </a:txBody>
                  <a:tcPr anchor="ctr">
                    <a:lnL>
                      <a:noFill/>
                    </a:lnL>
                    <a:lnR>
                      <a:noFill/>
                    </a:lnR>
                    <a:lnT>
                      <a:noFill/>
                    </a:lnT>
                    <a:lnB>
                      <a:noFill/>
                    </a:lnB>
                    <a:noFill/>
                  </a:tcPr>
                </a:tc>
                <a:extLst>
                  <a:ext uri="{0D108BD9-81ED-4DB2-BD59-A6C34878D82A}">
                    <a16:rowId xmlns:a16="http://schemas.microsoft.com/office/drawing/2014/main" val="3304511623"/>
                  </a:ext>
                </a:extLst>
              </a:tr>
            </a:tbl>
          </a:graphicData>
        </a:graphic>
      </p:graphicFrame>
      <p:graphicFrame>
        <p:nvGraphicFramePr>
          <p:cNvPr id="6" name="Table 5">
            <a:extLst>
              <a:ext uri="{FF2B5EF4-FFF2-40B4-BE49-F238E27FC236}">
                <a16:creationId xmlns:a16="http://schemas.microsoft.com/office/drawing/2014/main" id="{3D55863F-2E51-C1A9-D771-0DB0EFF646B4}"/>
              </a:ext>
            </a:extLst>
          </p:cNvPr>
          <p:cNvGraphicFramePr>
            <a:graphicFrameLocks noGrp="1"/>
          </p:cNvGraphicFramePr>
          <p:nvPr>
            <p:extLst>
              <p:ext uri="{D42A27DB-BD31-4B8C-83A1-F6EECF244321}">
                <p14:modId xmlns:p14="http://schemas.microsoft.com/office/powerpoint/2010/main" val="868902071"/>
              </p:ext>
            </p:extLst>
          </p:nvPr>
        </p:nvGraphicFramePr>
        <p:xfrm>
          <a:off x="7221350" y="5396467"/>
          <a:ext cx="1922650" cy="297180"/>
        </p:xfrm>
        <a:graphic>
          <a:graphicData uri="http://schemas.openxmlformats.org/drawingml/2006/table">
            <a:tbl>
              <a:tblPr/>
              <a:tblGrid>
                <a:gridCol w="1922650">
                  <a:extLst>
                    <a:ext uri="{9D8B030D-6E8A-4147-A177-3AD203B41FA5}">
                      <a16:colId xmlns:a16="http://schemas.microsoft.com/office/drawing/2014/main" val="1708156799"/>
                    </a:ext>
                  </a:extLst>
                </a:gridCol>
              </a:tblGrid>
              <a:tr h="0">
                <a:tc>
                  <a:txBody>
                    <a:bodyPr/>
                    <a:lstStyle/>
                    <a:p>
                      <a:r>
                        <a:rPr lang="en-GB" dirty="0"/>
                        <a:t>(United Nations, 2024)</a:t>
                      </a:r>
                    </a:p>
                  </a:txBody>
                  <a:tcPr anchor="ctr">
                    <a:lnL>
                      <a:noFill/>
                    </a:lnL>
                    <a:lnR>
                      <a:noFill/>
                    </a:lnR>
                    <a:lnT>
                      <a:noFill/>
                    </a:lnT>
                    <a:lnB>
                      <a:noFill/>
                    </a:lnB>
                    <a:noFill/>
                  </a:tcPr>
                </a:tc>
                <a:extLst>
                  <a:ext uri="{0D108BD9-81ED-4DB2-BD59-A6C34878D82A}">
                    <a16:rowId xmlns:a16="http://schemas.microsoft.com/office/drawing/2014/main" val="4062988258"/>
                  </a:ext>
                </a:extLst>
              </a:tr>
            </a:tbl>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4C9D7-9AE3-61FC-CF4A-55661F3A45A2}"/>
              </a:ext>
            </a:extLst>
          </p:cNvPr>
          <p:cNvSpPr>
            <a:spLocks noGrp="1"/>
          </p:cNvSpPr>
          <p:nvPr>
            <p:ph type="title"/>
          </p:nvPr>
        </p:nvSpPr>
        <p:spPr>
          <a:xfrm>
            <a:off x="266307" y="83158"/>
            <a:ext cx="8778105" cy="1325563"/>
          </a:xfrm>
        </p:spPr>
        <p:txBody>
          <a:bodyPr>
            <a:normAutofit/>
          </a:bodyPr>
          <a:lstStyle/>
          <a:p>
            <a:r>
              <a:rPr lang="en-GB" sz="4000" b="1" dirty="0">
                <a:latin typeface="+mn-lt"/>
              </a:rPr>
              <a:t>What do we mean by Upstream Factors?</a:t>
            </a:r>
          </a:p>
        </p:txBody>
      </p:sp>
      <p:sp>
        <p:nvSpPr>
          <p:cNvPr id="3" name="Content Placeholder 2">
            <a:extLst>
              <a:ext uri="{FF2B5EF4-FFF2-40B4-BE49-F238E27FC236}">
                <a16:creationId xmlns:a16="http://schemas.microsoft.com/office/drawing/2014/main" id="{B30622D7-4ACD-59D7-0145-5B5E2DF98EFB}"/>
              </a:ext>
            </a:extLst>
          </p:cNvPr>
          <p:cNvSpPr>
            <a:spLocks noGrp="1"/>
          </p:cNvSpPr>
          <p:nvPr>
            <p:ph idx="1"/>
          </p:nvPr>
        </p:nvSpPr>
        <p:spPr>
          <a:xfrm>
            <a:off x="266306" y="1251693"/>
            <a:ext cx="8611385" cy="1861158"/>
          </a:xfrm>
        </p:spPr>
        <p:txBody>
          <a:bodyPr>
            <a:normAutofit/>
          </a:bodyPr>
          <a:lstStyle/>
          <a:p>
            <a:pPr marL="0" indent="0" algn="ctr">
              <a:buNone/>
            </a:pPr>
            <a:r>
              <a:rPr lang="en-GB" sz="3200" i="1" dirty="0"/>
              <a:t>"Instead of pulling people out of the river downstream, go upstream and stop them from falling in.“</a:t>
            </a:r>
          </a:p>
          <a:p>
            <a:pPr marL="0" indent="0" algn="ctr">
              <a:buNone/>
            </a:pPr>
            <a:endParaRPr lang="en-GB" sz="4000" i="1" dirty="0"/>
          </a:p>
        </p:txBody>
      </p:sp>
      <p:pic>
        <p:nvPicPr>
          <p:cNvPr id="1027" name="Picture 3" descr="Creating tomorrow today: seven simple rules for leaders. Blog four: Predict  and prevent: start at an earlier stage (“upstream”) in the intervention or  care processes by Helen Bevan and Göran Henriks –">
            <a:extLst>
              <a:ext uri="{FF2B5EF4-FFF2-40B4-BE49-F238E27FC236}">
                <a16:creationId xmlns:a16="http://schemas.microsoft.com/office/drawing/2014/main" id="{A555EC95-6271-B805-3579-07E0296573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0110" y="2743538"/>
            <a:ext cx="4294154" cy="2862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16621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E2554-0162-68E4-D140-08E69341BF42}"/>
              </a:ext>
            </a:extLst>
          </p:cNvPr>
          <p:cNvSpPr>
            <a:spLocks noGrp="1"/>
          </p:cNvSpPr>
          <p:nvPr>
            <p:ph type="title"/>
          </p:nvPr>
        </p:nvSpPr>
        <p:spPr/>
        <p:txBody>
          <a:bodyPr/>
          <a:lstStyle/>
          <a:p>
            <a:r>
              <a:rPr lang="en-GB" b="1" dirty="0">
                <a:latin typeface="+mn-lt"/>
              </a:rPr>
              <a:t>Critiquing the UK’s Progress in Meeting SDG’s Using Health Inequalities</a:t>
            </a:r>
          </a:p>
        </p:txBody>
      </p:sp>
      <p:sp>
        <p:nvSpPr>
          <p:cNvPr id="3" name="Content Placeholder 2">
            <a:extLst>
              <a:ext uri="{FF2B5EF4-FFF2-40B4-BE49-F238E27FC236}">
                <a16:creationId xmlns:a16="http://schemas.microsoft.com/office/drawing/2014/main" id="{84112CDB-3D2D-FD41-E7C2-9D8506331E27}"/>
              </a:ext>
            </a:extLst>
          </p:cNvPr>
          <p:cNvSpPr>
            <a:spLocks noGrp="1"/>
          </p:cNvSpPr>
          <p:nvPr>
            <p:ph idx="1"/>
          </p:nvPr>
        </p:nvSpPr>
        <p:spPr>
          <a:xfrm>
            <a:off x="447774" y="2940113"/>
            <a:ext cx="7999110" cy="3261511"/>
          </a:xfrm>
        </p:spPr>
        <p:txBody>
          <a:bodyPr>
            <a:normAutofit/>
          </a:bodyPr>
          <a:lstStyle/>
          <a:p>
            <a:r>
              <a:rPr lang="en-GB" sz="2400" b="0" i="1" dirty="0">
                <a:effectLst/>
              </a:rPr>
              <a:t>“While the UK has made progress in reducing overall mortality rates, persistent health inequalities, particularly in deprived communitie</a:t>
            </a:r>
            <a:r>
              <a:rPr lang="en-GB" sz="2400" i="1" dirty="0"/>
              <a:t>s, </a:t>
            </a:r>
            <a:r>
              <a:rPr lang="en-GB" sz="2400" b="0" i="1" dirty="0">
                <a:effectLst/>
              </a:rPr>
              <a:t>highlight the need for more upstream interventions. Addressing the social determinants of health is essential for achieving equitable progress toward SDG 3 and ensuring that no one is left behind.”</a:t>
            </a:r>
            <a:endParaRPr lang="en-GB" sz="2400" i="1" dirty="0"/>
          </a:p>
        </p:txBody>
      </p:sp>
    </p:spTree>
    <p:extLst>
      <p:ext uri="{BB962C8B-B14F-4D97-AF65-F5344CB8AC3E}">
        <p14:creationId xmlns:p14="http://schemas.microsoft.com/office/powerpoint/2010/main" val="38504322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6921-A9A6-0D2D-5B61-DE4560C9D231}"/>
              </a:ext>
            </a:extLst>
          </p:cNvPr>
          <p:cNvSpPr>
            <a:spLocks noGrp="1"/>
          </p:cNvSpPr>
          <p:nvPr>
            <p:ph type="title"/>
          </p:nvPr>
        </p:nvSpPr>
        <p:spPr>
          <a:xfrm>
            <a:off x="266307" y="-70300"/>
            <a:ext cx="8611385" cy="1325563"/>
          </a:xfrm>
        </p:spPr>
        <p:txBody>
          <a:bodyPr>
            <a:normAutofit/>
          </a:bodyPr>
          <a:lstStyle/>
          <a:p>
            <a:r>
              <a:rPr lang="en-GB" sz="4400" b="1">
                <a:latin typeface="+mn-lt"/>
              </a:rPr>
              <a:t>Assignment Focus</a:t>
            </a:r>
            <a:endParaRPr lang="en-GB" sz="4400" b="1" dirty="0">
              <a:latin typeface="+mn-lt"/>
            </a:endParaRPr>
          </a:p>
        </p:txBody>
      </p:sp>
      <p:sp>
        <p:nvSpPr>
          <p:cNvPr id="3" name="Content Placeholder 2">
            <a:extLst>
              <a:ext uri="{FF2B5EF4-FFF2-40B4-BE49-F238E27FC236}">
                <a16:creationId xmlns:a16="http://schemas.microsoft.com/office/drawing/2014/main" id="{90ADACDA-AEC9-7864-15EB-8D682655B15E}"/>
              </a:ext>
            </a:extLst>
          </p:cNvPr>
          <p:cNvSpPr>
            <a:spLocks noGrp="1"/>
          </p:cNvSpPr>
          <p:nvPr>
            <p:ph idx="1"/>
          </p:nvPr>
        </p:nvSpPr>
        <p:spPr>
          <a:xfrm>
            <a:off x="86007" y="1140737"/>
            <a:ext cx="8971986" cy="5169530"/>
          </a:xfrm>
        </p:spPr>
        <p:txBody>
          <a:bodyPr>
            <a:normAutofit fontScale="25000" lnSpcReduction="20000"/>
          </a:bodyPr>
          <a:lstStyle/>
          <a:p>
            <a:r>
              <a:rPr lang="en-GB" sz="8000" dirty="0"/>
              <a:t>Let’s now work independently applying the learning from today to your presentation</a:t>
            </a:r>
          </a:p>
          <a:p>
            <a:r>
              <a:rPr lang="en-GB" sz="8000" dirty="0"/>
              <a:t>Health inequalities and key policies will be crucial for you to effectively critique/evaluate progress</a:t>
            </a:r>
          </a:p>
          <a:p>
            <a:r>
              <a:rPr lang="en-GB" sz="8000" dirty="0"/>
              <a:t>Consider how key policies have contributed to addressing health issues- </a:t>
            </a:r>
            <a:br>
              <a:rPr lang="en-GB" sz="8000" dirty="0"/>
            </a:br>
            <a:r>
              <a:rPr lang="en-GB" sz="8000" dirty="0"/>
              <a:t>  What positive impacts have they had? </a:t>
            </a:r>
            <a:br>
              <a:rPr lang="en-GB" sz="8000" dirty="0"/>
            </a:br>
            <a:r>
              <a:rPr lang="en-GB" sz="8000" dirty="0"/>
              <a:t>  Are there elements of these policies that could be strengthened or revised to   enhance effectiveness?</a:t>
            </a:r>
          </a:p>
          <a:p>
            <a:r>
              <a:rPr lang="en-GB" sz="8000" dirty="0"/>
              <a:t>Reflect on the health inequalities that continue to exist- </a:t>
            </a:r>
            <a:br>
              <a:rPr lang="en-GB" sz="8000" dirty="0"/>
            </a:br>
            <a:r>
              <a:rPr lang="en-GB" sz="8000" dirty="0"/>
              <a:t>  How might these be reduced or eliminated? </a:t>
            </a:r>
            <a:br>
              <a:rPr lang="en-GB" sz="8000" dirty="0"/>
            </a:br>
            <a:r>
              <a:rPr lang="en-GB" sz="8000" dirty="0"/>
              <a:t>Your answers may inform your evidence-based recommendations.</a:t>
            </a:r>
          </a:p>
          <a:p>
            <a:r>
              <a:rPr lang="en-GB" sz="8000" dirty="0"/>
              <a:t>In your presentation, be sure to incorporate key public health terminology such as health inequalities, and social determinants of health.</a:t>
            </a:r>
          </a:p>
          <a:p>
            <a:r>
              <a:rPr lang="en-GB" sz="8000" dirty="0"/>
              <a:t>Where possible, refer to specific targets from the United Nations Sustainable Development Goals (SDGs), particularly those related to Goal 3: Good Health and Well-being</a:t>
            </a:r>
          </a:p>
          <a:p>
            <a:r>
              <a:rPr lang="en-GB" sz="8000" dirty="0"/>
              <a:t>Are any other SDG’s relevant to your analysis or recommendations?</a:t>
            </a:r>
          </a:p>
          <a:p>
            <a:endParaRPr lang="en-GB" sz="7200" dirty="0"/>
          </a:p>
          <a:p>
            <a:endParaRPr lang="en-GB" sz="7200" dirty="0"/>
          </a:p>
          <a:p>
            <a:endParaRPr lang="en-GB" dirty="0"/>
          </a:p>
        </p:txBody>
      </p:sp>
    </p:spTree>
    <p:extLst>
      <p:ext uri="{BB962C8B-B14F-4D97-AF65-F5344CB8AC3E}">
        <p14:creationId xmlns:p14="http://schemas.microsoft.com/office/powerpoint/2010/main" val="31474085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243" y="1420927"/>
            <a:ext cx="8696227" cy="1325563"/>
          </a:xfrm>
        </p:spPr>
        <p:txBody>
          <a:bodyPr anchor="ctr">
            <a:normAutofit/>
          </a:bodyPr>
          <a:lstStyle/>
          <a:p>
            <a:r>
              <a:rPr lang="en-GB" sz="4400" b="1" dirty="0">
                <a:latin typeface="+mn-lt"/>
              </a:rPr>
              <a:t>Summary and Reflection</a:t>
            </a:r>
          </a:p>
        </p:txBody>
      </p:sp>
      <p:graphicFrame>
        <p:nvGraphicFramePr>
          <p:cNvPr id="5" name="Content Placeholder 2">
            <a:extLst>
              <a:ext uri="{FF2B5EF4-FFF2-40B4-BE49-F238E27FC236}">
                <a16:creationId xmlns:a16="http://schemas.microsoft.com/office/drawing/2014/main" id="{C4293225-53F1-707E-47CB-4E09CE4E6157}"/>
              </a:ext>
            </a:extLst>
          </p:cNvPr>
          <p:cNvGraphicFramePr>
            <a:graphicFrameLocks noGrp="1"/>
          </p:cNvGraphicFramePr>
          <p:nvPr>
            <p:ph idx="1"/>
            <p:extLst>
              <p:ext uri="{D42A27DB-BD31-4B8C-83A1-F6EECF244321}">
                <p14:modId xmlns:p14="http://schemas.microsoft.com/office/powerpoint/2010/main" val="2094715260"/>
              </p:ext>
            </p:extLst>
          </p:nvPr>
        </p:nvGraphicFramePr>
        <p:xfrm>
          <a:off x="226243" y="2356326"/>
          <a:ext cx="8696227"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9A63F-ACB3-19DA-D316-99C57555AD78}"/>
              </a:ext>
            </a:extLst>
          </p:cNvPr>
          <p:cNvSpPr>
            <a:spLocks noGrp="1"/>
          </p:cNvSpPr>
          <p:nvPr>
            <p:ph type="title"/>
          </p:nvPr>
        </p:nvSpPr>
        <p:spPr>
          <a:xfrm>
            <a:off x="532615" y="161298"/>
            <a:ext cx="7597397" cy="527319"/>
          </a:xfrm>
        </p:spPr>
        <p:txBody>
          <a:bodyPr>
            <a:normAutofit fontScale="90000"/>
          </a:bodyPr>
          <a:lstStyle/>
          <a:p>
            <a:r>
              <a:rPr lang="en-GB" b="1" dirty="0">
                <a:latin typeface="+mn-lt"/>
              </a:rPr>
              <a:t>Reference List</a:t>
            </a:r>
          </a:p>
        </p:txBody>
      </p:sp>
      <p:sp>
        <p:nvSpPr>
          <p:cNvPr id="3" name="Content Placeholder 2">
            <a:extLst>
              <a:ext uri="{FF2B5EF4-FFF2-40B4-BE49-F238E27FC236}">
                <a16:creationId xmlns:a16="http://schemas.microsoft.com/office/drawing/2014/main" id="{26EB07AD-FA8A-3418-33F1-B0CEF2005AAA}"/>
              </a:ext>
            </a:extLst>
          </p:cNvPr>
          <p:cNvSpPr>
            <a:spLocks noGrp="1"/>
          </p:cNvSpPr>
          <p:nvPr>
            <p:ph idx="1"/>
          </p:nvPr>
        </p:nvSpPr>
        <p:spPr>
          <a:xfrm>
            <a:off x="175772" y="688617"/>
            <a:ext cx="8611385" cy="5480765"/>
          </a:xfrm>
        </p:spPr>
        <p:txBody>
          <a:bodyPr>
            <a:noAutofit/>
          </a:bodyPr>
          <a:lstStyle/>
          <a:p>
            <a:pPr marL="0">
              <a:lnSpc>
                <a:spcPct val="115000"/>
              </a:lnSpc>
              <a:spcAft>
                <a:spcPts val="800"/>
              </a:spcAft>
              <a:buNone/>
            </a:pPr>
            <a:r>
              <a:rPr lang="en-GB" sz="1400" dirty="0">
                <a:effectLst/>
                <a:ea typeface="DengXian" panose="02010600030101010101" pitchFamily="2" charset="-122"/>
              </a:rPr>
              <a:t>Bambra, C., Riordan, R., </a:t>
            </a:r>
            <a:r>
              <a:rPr lang="en-GB" sz="1400" dirty="0" err="1">
                <a:effectLst/>
                <a:ea typeface="DengXian" panose="02010600030101010101" pitchFamily="2" charset="-122"/>
              </a:rPr>
              <a:t>Ford,J</a:t>
            </a:r>
            <a:r>
              <a:rPr lang="en-GB" sz="1400" dirty="0">
                <a:effectLst/>
                <a:ea typeface="DengXian" panose="02010600030101010101" pitchFamily="2" charset="-122"/>
              </a:rPr>
              <a:t>. and Matthews, F. (2020) ‘The COVID-19 pandemic and health inequalities’, </a:t>
            </a:r>
            <a:r>
              <a:rPr lang="en-GB" sz="1400" i="1" dirty="0">
                <a:effectLst/>
                <a:ea typeface="DengXian" panose="02010600030101010101" pitchFamily="2" charset="-122"/>
              </a:rPr>
              <a:t>Journal of Epidemiology and Community Health</a:t>
            </a:r>
            <a:r>
              <a:rPr lang="en-GB" sz="1400" dirty="0">
                <a:effectLst/>
                <a:ea typeface="DengXian" panose="02010600030101010101" pitchFamily="2" charset="-122"/>
              </a:rPr>
              <a:t>, 74(11), pp. 964–968. Available at: </a:t>
            </a:r>
            <a:r>
              <a:rPr lang="en-GB" sz="1400" u="sng" dirty="0">
                <a:solidFill>
                  <a:srgbClr val="0000FF"/>
                </a:solidFill>
                <a:effectLst/>
                <a:ea typeface="DengXian" panose="02010600030101010101" pitchFamily="2" charset="-122"/>
                <a:hlinkClick r:id="rId2"/>
              </a:rPr>
              <a:t>https://doi.org/10.1136/jech-2020-214401</a:t>
            </a:r>
            <a:r>
              <a:rPr lang="en-GB" sz="1400" dirty="0">
                <a:effectLst/>
                <a:ea typeface="DengXian" panose="02010600030101010101" pitchFamily="2" charset="-122"/>
              </a:rPr>
              <a:t>.</a:t>
            </a:r>
            <a:br>
              <a:rPr lang="en-GB" sz="1400" dirty="0">
                <a:effectLst/>
                <a:ea typeface="DengXian" panose="02010600030101010101" pitchFamily="2" charset="-122"/>
              </a:rPr>
            </a:br>
            <a:br>
              <a:rPr lang="en-GB" sz="1400" kern="100" dirty="0">
                <a:ea typeface="DengXian" panose="02010600030101010101" pitchFamily="2" charset="-122"/>
                <a:cs typeface="Arial" panose="020B0604020202020204" pitchFamily="34" charset="0"/>
              </a:rPr>
            </a:br>
            <a:r>
              <a:rPr lang="en-GB" sz="1400" kern="100" dirty="0">
                <a:effectLst/>
                <a:ea typeface="DengXian" panose="02010600030101010101" pitchFamily="2" charset="-122"/>
                <a:cs typeface="Arial" panose="020B0604020202020204" pitchFamily="34" charset="0"/>
              </a:rPr>
              <a:t>Dahlgren, G. and Whitehead, M. (1991) </a:t>
            </a:r>
            <a:r>
              <a:rPr lang="en-GB" sz="1400" i="1" kern="100" dirty="0">
                <a:effectLst/>
                <a:ea typeface="DengXian" panose="02010600030101010101" pitchFamily="2" charset="-122"/>
                <a:cs typeface="Arial" panose="020B0604020202020204" pitchFamily="34" charset="0"/>
              </a:rPr>
              <a:t>Policies and strategies to promote social equity in health</a:t>
            </a:r>
            <a:r>
              <a:rPr lang="en-GB" sz="1400" kern="100" dirty="0">
                <a:effectLst/>
                <a:ea typeface="DengXian" panose="02010600030101010101" pitchFamily="2" charset="-122"/>
                <a:cs typeface="Arial" panose="020B0604020202020204" pitchFamily="34" charset="0"/>
              </a:rPr>
              <a:t>. Stockholm: Institute for Futures Studies. Available at: </a:t>
            </a:r>
            <a:r>
              <a:rPr lang="en-GB" sz="1400" u="sng" kern="100" dirty="0">
                <a:solidFill>
                  <a:srgbClr val="0000FF"/>
                </a:solidFill>
                <a:effectLst/>
                <a:ea typeface="DengXian" panose="02010600030101010101" pitchFamily="2" charset="-122"/>
                <a:cs typeface="Arial" panose="020B0604020202020204" pitchFamily="34" charset="0"/>
                <a:hlinkClick r:id="rId3"/>
              </a:rPr>
              <a:t>https://www.gov.uk/government/publications/health-profile-for-england/chapter-6-social-determinants-of-health</a:t>
            </a:r>
            <a:r>
              <a:rPr lang="en-GB" sz="1400" kern="100" dirty="0">
                <a:effectLst/>
                <a:ea typeface="DengXian" panose="02010600030101010101" pitchFamily="2" charset="-122"/>
                <a:cs typeface="Arial" panose="020B0604020202020204" pitchFamily="34" charset="0"/>
              </a:rPr>
              <a:t> (Accessed: 5 May 2025).</a:t>
            </a:r>
          </a:p>
          <a:p>
            <a:pPr marL="0">
              <a:lnSpc>
                <a:spcPct val="115000"/>
              </a:lnSpc>
              <a:spcAft>
                <a:spcPts val="800"/>
              </a:spcAft>
              <a:buNone/>
            </a:pPr>
            <a:r>
              <a:rPr lang="en-GB" sz="1400" kern="100" dirty="0">
                <a:effectLst/>
                <a:ea typeface="DengXian" panose="02010600030101010101" pitchFamily="2" charset="-122"/>
                <a:cs typeface="Arial" panose="020B0604020202020204" pitchFamily="34" charset="0"/>
              </a:rPr>
              <a:t>Gov.UK (2025) </a:t>
            </a:r>
            <a:r>
              <a:rPr lang="en-GB" sz="1400" i="1" kern="100" dirty="0">
                <a:effectLst/>
                <a:ea typeface="DengXian" panose="02010600030101010101" pitchFamily="2" charset="-122"/>
                <a:cs typeface="Arial" panose="020B0604020202020204" pitchFamily="34" charset="0"/>
              </a:rPr>
              <a:t>Public Health Outcomes Framework </a:t>
            </a:r>
            <a:r>
              <a:rPr lang="en-GB" sz="1400" kern="100" dirty="0">
                <a:effectLst/>
                <a:ea typeface="DengXian" panose="02010600030101010101" pitchFamily="2" charset="-122"/>
                <a:cs typeface="Arial" panose="020B0604020202020204" pitchFamily="34" charset="0"/>
              </a:rPr>
              <a:t>Available at: </a:t>
            </a:r>
            <a:r>
              <a:rPr lang="en-GB" sz="1400" u="sng" kern="100" dirty="0">
                <a:solidFill>
                  <a:srgbClr val="0000FF"/>
                </a:solidFill>
                <a:effectLst/>
                <a:ea typeface="DengXian" panose="02010600030101010101" pitchFamily="2" charset="-122"/>
                <a:cs typeface="Arial" panose="020B0604020202020204" pitchFamily="34" charset="0"/>
                <a:hlinkClick r:id="rId4"/>
              </a:rPr>
              <a:t>Public Health Outcomes Framework - GOV.UK</a:t>
            </a:r>
            <a:r>
              <a:rPr lang="en-GB" sz="1400" kern="100" dirty="0">
                <a:effectLst/>
                <a:ea typeface="DengXian" panose="02010600030101010101" pitchFamily="2" charset="-122"/>
                <a:cs typeface="Arial" panose="020B0604020202020204" pitchFamily="34" charset="0"/>
              </a:rPr>
              <a:t> (Accessed: 5 May 2025).</a:t>
            </a:r>
          </a:p>
          <a:p>
            <a:pPr marL="0">
              <a:lnSpc>
                <a:spcPct val="115000"/>
              </a:lnSpc>
              <a:spcAft>
                <a:spcPts val="800"/>
              </a:spcAft>
              <a:buNone/>
            </a:pPr>
            <a:r>
              <a:rPr lang="en-GB" sz="1400" kern="100" dirty="0">
                <a:effectLst/>
                <a:ea typeface="DengXian" panose="02010600030101010101" pitchFamily="2" charset="-122"/>
                <a:cs typeface="Arial" panose="020B0604020202020204" pitchFamily="34" charset="0"/>
              </a:rPr>
              <a:t>Marmot, M., Allen, J., Boyce, T., Goldblatt, P. and Morrison, J. (2020) </a:t>
            </a:r>
            <a:r>
              <a:rPr lang="en-GB" sz="1400" i="1" kern="100" dirty="0">
                <a:effectLst/>
                <a:ea typeface="DengXian" panose="02010600030101010101" pitchFamily="2" charset="-122"/>
                <a:cs typeface="Arial" panose="020B0604020202020204" pitchFamily="34" charset="0"/>
              </a:rPr>
              <a:t>Health equity in England: The Marmot Review 10 years on</a:t>
            </a:r>
            <a:r>
              <a:rPr lang="en-GB" sz="1400" kern="100" dirty="0">
                <a:effectLst/>
                <a:ea typeface="DengXian" panose="02010600030101010101" pitchFamily="2" charset="-122"/>
                <a:cs typeface="Arial" panose="020B0604020202020204" pitchFamily="34" charset="0"/>
              </a:rPr>
              <a:t>. London: Institute of Health Equity. Available at: </a:t>
            </a:r>
            <a:r>
              <a:rPr lang="en-GB" sz="1400" u="sng" kern="100" dirty="0">
                <a:solidFill>
                  <a:srgbClr val="0000FF"/>
                </a:solidFill>
                <a:effectLst/>
                <a:ea typeface="DengXian" panose="02010600030101010101" pitchFamily="2" charset="-122"/>
                <a:cs typeface="Arial" panose="020B0604020202020204" pitchFamily="34" charset="0"/>
                <a:hlinkClick r:id="rId5"/>
              </a:rPr>
              <a:t>https://www.health.org.uk/publications/reports/the-marmot-review-10-years-on</a:t>
            </a:r>
            <a:r>
              <a:rPr lang="en-GB" sz="1400" kern="100" dirty="0">
                <a:effectLst/>
                <a:ea typeface="DengXian" panose="02010600030101010101" pitchFamily="2" charset="-122"/>
                <a:cs typeface="Arial" panose="020B0604020202020204" pitchFamily="34" charset="0"/>
              </a:rPr>
              <a:t> (Accessed: 5 May 2025).</a:t>
            </a:r>
          </a:p>
          <a:p>
            <a:pPr marL="0">
              <a:lnSpc>
                <a:spcPct val="115000"/>
              </a:lnSpc>
              <a:spcAft>
                <a:spcPts val="800"/>
              </a:spcAft>
              <a:buNone/>
            </a:pPr>
            <a:r>
              <a:rPr lang="en-GB" sz="1400" kern="100" dirty="0">
                <a:effectLst/>
                <a:ea typeface="DengXian" panose="02010600030101010101" pitchFamily="2" charset="-122"/>
                <a:cs typeface="Arial" panose="020B0604020202020204" pitchFamily="34" charset="0"/>
              </a:rPr>
              <a:t>Marmot, M., Allen, J., Goldblatt, P., Boyce, T., McNeish, D., Grady, M. and Geddes, I. (2010) </a:t>
            </a:r>
            <a:r>
              <a:rPr lang="en-GB" sz="1400" i="1" kern="100" dirty="0">
                <a:effectLst/>
                <a:ea typeface="DengXian" panose="02010600030101010101" pitchFamily="2" charset="-122"/>
                <a:cs typeface="Arial" panose="020B0604020202020204" pitchFamily="34" charset="0"/>
              </a:rPr>
              <a:t>Fair society, healthy lives: The Marmot Review</a:t>
            </a:r>
            <a:r>
              <a:rPr lang="en-GB" sz="1400" kern="100" dirty="0">
                <a:effectLst/>
                <a:ea typeface="DengXian" panose="02010600030101010101" pitchFamily="2" charset="-122"/>
                <a:cs typeface="Arial" panose="020B0604020202020204" pitchFamily="34" charset="0"/>
              </a:rPr>
              <a:t>. London: Institute of Health Equity. Available at: </a:t>
            </a:r>
            <a:r>
              <a:rPr lang="en-GB" sz="1400" u="sng" kern="100" dirty="0">
                <a:solidFill>
                  <a:srgbClr val="0000FF"/>
                </a:solidFill>
                <a:effectLst/>
                <a:ea typeface="DengXian" panose="02010600030101010101" pitchFamily="2" charset="-122"/>
                <a:cs typeface="Arial" panose="020B0604020202020204" pitchFamily="34" charset="0"/>
                <a:hlinkClick r:id="rId6"/>
              </a:rPr>
              <a:t>https://www.instituteofhealthequity.org/resources-reports/fair-society-healthy-lives-the-marmot-review</a:t>
            </a:r>
            <a:r>
              <a:rPr lang="en-GB" sz="1400" kern="100" dirty="0">
                <a:effectLst/>
                <a:ea typeface="DengXian" panose="02010600030101010101" pitchFamily="2" charset="-122"/>
                <a:cs typeface="Arial" panose="020B0604020202020204" pitchFamily="34" charset="0"/>
              </a:rPr>
              <a:t>  (Accessed: 5 May 2025).</a:t>
            </a:r>
          </a:p>
          <a:p>
            <a:pPr marL="0">
              <a:lnSpc>
                <a:spcPct val="115000"/>
              </a:lnSpc>
              <a:spcAft>
                <a:spcPts val="800"/>
              </a:spcAft>
              <a:buNone/>
            </a:pPr>
            <a:r>
              <a:rPr lang="en-GB" sz="1400" kern="100" dirty="0">
                <a:effectLst/>
                <a:ea typeface="DengXian" panose="02010600030101010101" pitchFamily="2" charset="-122"/>
                <a:cs typeface="Arial" panose="020B0604020202020204" pitchFamily="34" charset="0"/>
              </a:rPr>
              <a:t>NHS England (2022) </a:t>
            </a:r>
            <a:r>
              <a:rPr lang="en-GB" sz="1400" i="1" kern="100" dirty="0">
                <a:effectLst/>
                <a:ea typeface="DengXian" panose="02010600030101010101" pitchFamily="2" charset="-122"/>
                <a:cs typeface="Arial" panose="020B0604020202020204" pitchFamily="34" charset="0"/>
              </a:rPr>
              <a:t>Making Every Contact Count (MECC)</a:t>
            </a:r>
            <a:r>
              <a:rPr lang="en-GB" sz="1400" kern="100" dirty="0">
                <a:effectLst/>
                <a:ea typeface="DengXian" panose="02010600030101010101" pitchFamily="2" charset="-122"/>
                <a:cs typeface="Arial" panose="020B0604020202020204" pitchFamily="34" charset="0"/>
              </a:rPr>
              <a:t>. Available at: </a:t>
            </a:r>
            <a:r>
              <a:rPr lang="en-GB" sz="1400" u="sng" kern="100" dirty="0">
                <a:solidFill>
                  <a:srgbClr val="0000FF"/>
                </a:solidFill>
                <a:effectLst/>
                <a:ea typeface="DengXian" panose="02010600030101010101" pitchFamily="2" charset="-122"/>
                <a:cs typeface="Arial" panose="020B0604020202020204" pitchFamily="34" charset="0"/>
                <a:hlinkClick r:id="rId7"/>
              </a:rPr>
              <a:t>Making Every Contact Count (MECC) | NHS England | Workforce, training and education</a:t>
            </a:r>
            <a:r>
              <a:rPr lang="en-GB" sz="1400" kern="100" dirty="0">
                <a:effectLst/>
                <a:ea typeface="DengXian" panose="02010600030101010101" pitchFamily="2" charset="-122"/>
                <a:cs typeface="Arial" panose="020B0604020202020204" pitchFamily="34" charset="0"/>
              </a:rPr>
              <a:t>  (Accessed: 5 May 2025).</a:t>
            </a:r>
          </a:p>
          <a:p>
            <a:pPr marL="0" indent="0">
              <a:buNone/>
            </a:pPr>
            <a:endParaRPr lang="en-GB" sz="1100" dirty="0"/>
          </a:p>
        </p:txBody>
      </p:sp>
    </p:spTree>
    <p:extLst>
      <p:ext uri="{BB962C8B-B14F-4D97-AF65-F5344CB8AC3E}">
        <p14:creationId xmlns:p14="http://schemas.microsoft.com/office/powerpoint/2010/main" val="2238032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2EB84A-2B4C-1952-8136-21E5321AD0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9EEBAD-E6C0-473D-BA54-C6AAE01CEF05}"/>
              </a:ext>
            </a:extLst>
          </p:cNvPr>
          <p:cNvSpPr>
            <a:spLocks noGrp="1"/>
          </p:cNvSpPr>
          <p:nvPr>
            <p:ph type="title"/>
          </p:nvPr>
        </p:nvSpPr>
        <p:spPr>
          <a:xfrm>
            <a:off x="492644" y="409714"/>
            <a:ext cx="4758366" cy="527319"/>
          </a:xfrm>
        </p:spPr>
        <p:txBody>
          <a:bodyPr>
            <a:normAutofit fontScale="90000"/>
          </a:bodyPr>
          <a:lstStyle/>
          <a:p>
            <a:r>
              <a:rPr lang="en-GB" b="1" dirty="0">
                <a:latin typeface="+mn-lt"/>
              </a:rPr>
              <a:t>Reference List</a:t>
            </a:r>
          </a:p>
        </p:txBody>
      </p:sp>
      <p:sp>
        <p:nvSpPr>
          <p:cNvPr id="3" name="Content Placeholder 2">
            <a:extLst>
              <a:ext uri="{FF2B5EF4-FFF2-40B4-BE49-F238E27FC236}">
                <a16:creationId xmlns:a16="http://schemas.microsoft.com/office/drawing/2014/main" id="{FFD2AFAE-6A62-E04B-45AC-78D761CC9B14}"/>
              </a:ext>
            </a:extLst>
          </p:cNvPr>
          <p:cNvSpPr>
            <a:spLocks noGrp="1"/>
          </p:cNvSpPr>
          <p:nvPr>
            <p:ph idx="1"/>
          </p:nvPr>
        </p:nvSpPr>
        <p:spPr>
          <a:xfrm>
            <a:off x="266307" y="1195611"/>
            <a:ext cx="8383509" cy="5480765"/>
          </a:xfrm>
        </p:spPr>
        <p:txBody>
          <a:bodyPr>
            <a:noAutofit/>
          </a:bodyPr>
          <a:lstStyle/>
          <a:p>
            <a:pPr marL="0">
              <a:lnSpc>
                <a:spcPct val="115000"/>
              </a:lnSpc>
              <a:spcAft>
                <a:spcPts val="800"/>
              </a:spcAft>
              <a:buNone/>
            </a:pPr>
            <a:r>
              <a:rPr lang="en-GB" sz="1400" kern="100" dirty="0">
                <a:effectLst/>
                <a:ea typeface="DengXian" panose="02010600030101010101" pitchFamily="2" charset="-122"/>
                <a:cs typeface="Arial" panose="020B0604020202020204" pitchFamily="34" charset="0"/>
              </a:rPr>
              <a:t>NICE (2022) </a:t>
            </a:r>
            <a:r>
              <a:rPr lang="en-GB" sz="1400" i="1" kern="100" dirty="0">
                <a:effectLst/>
                <a:ea typeface="DengXian" panose="02010600030101010101" pitchFamily="2" charset="-122"/>
                <a:cs typeface="Arial" panose="020B0604020202020204" pitchFamily="34" charset="0"/>
              </a:rPr>
              <a:t>Health inequalities – guidelines</a:t>
            </a:r>
            <a:r>
              <a:rPr lang="en-GB" sz="1400" kern="100" dirty="0">
                <a:effectLst/>
                <a:ea typeface="DengXian" panose="02010600030101010101" pitchFamily="2" charset="-122"/>
                <a:cs typeface="Arial" panose="020B0604020202020204" pitchFamily="34" charset="0"/>
              </a:rPr>
              <a:t>. Available at: </a:t>
            </a:r>
            <a:r>
              <a:rPr lang="en-GB" sz="1400" u="sng" kern="100" dirty="0">
                <a:solidFill>
                  <a:srgbClr val="0000FF"/>
                </a:solidFill>
                <a:effectLst/>
                <a:ea typeface="DengXian" panose="02010600030101010101" pitchFamily="2" charset="-122"/>
                <a:cs typeface="Arial" panose="020B0604020202020204" pitchFamily="34" charset="0"/>
                <a:hlinkClick r:id="rId2"/>
              </a:rPr>
              <a:t>https://www.nice.org.uk/guidance/health-and-social-care-delivery/health-inequalities</a:t>
            </a:r>
            <a:r>
              <a:rPr lang="en-GB" sz="1400" kern="100" dirty="0">
                <a:effectLst/>
                <a:ea typeface="DengXian" panose="02010600030101010101" pitchFamily="2" charset="-122"/>
                <a:cs typeface="Arial" panose="020B0604020202020204" pitchFamily="34" charset="0"/>
              </a:rPr>
              <a:t> (Accessed: 5 May 2025).</a:t>
            </a:r>
          </a:p>
          <a:p>
            <a:pPr marL="0">
              <a:lnSpc>
                <a:spcPct val="115000"/>
              </a:lnSpc>
              <a:spcAft>
                <a:spcPts val="800"/>
              </a:spcAft>
              <a:buNone/>
            </a:pPr>
            <a:r>
              <a:rPr lang="en-GB" sz="1400" kern="100" dirty="0">
                <a:effectLst/>
                <a:ea typeface="DengXian" panose="02010600030101010101" pitchFamily="2" charset="-122"/>
                <a:cs typeface="Arial" panose="020B0604020202020204" pitchFamily="34" charset="0"/>
              </a:rPr>
              <a:t>Public Health England (2018) </a:t>
            </a:r>
            <a:r>
              <a:rPr lang="en-GB" sz="1400" i="1" kern="100" dirty="0">
                <a:effectLst/>
                <a:ea typeface="DengXian" panose="02010600030101010101" pitchFamily="2" charset="-122"/>
                <a:cs typeface="Arial" panose="020B0604020202020204" pitchFamily="34" charset="0"/>
              </a:rPr>
              <a:t>Health profile for England: Chapter 6 – Social determinants of health</a:t>
            </a:r>
            <a:r>
              <a:rPr lang="en-GB" sz="1400" kern="100" dirty="0">
                <a:effectLst/>
                <a:ea typeface="DengXian" panose="02010600030101010101" pitchFamily="2" charset="-122"/>
                <a:cs typeface="Arial" panose="020B0604020202020204" pitchFamily="34" charset="0"/>
              </a:rPr>
              <a:t>. Available at: </a:t>
            </a:r>
            <a:r>
              <a:rPr lang="en-GB" sz="1400" u="sng" kern="100" dirty="0">
                <a:solidFill>
                  <a:srgbClr val="0000FF"/>
                </a:solidFill>
                <a:effectLst/>
                <a:ea typeface="DengXian" panose="02010600030101010101" pitchFamily="2" charset="-122"/>
                <a:cs typeface="Arial" panose="020B0604020202020204" pitchFamily="34" charset="0"/>
                <a:hlinkClick r:id="rId3"/>
              </a:rPr>
              <a:t>https://www.gov.uk/government/publications/health-profile-for-england/chapter-6-social-determinants-of-health</a:t>
            </a:r>
            <a:r>
              <a:rPr lang="en-GB" sz="1400" kern="100" dirty="0">
                <a:effectLst/>
                <a:ea typeface="DengXian" panose="02010600030101010101" pitchFamily="2" charset="-122"/>
                <a:cs typeface="Arial" panose="020B0604020202020204" pitchFamily="34" charset="0"/>
              </a:rPr>
              <a:t> (Accessed: 5 May 2025).</a:t>
            </a:r>
          </a:p>
          <a:p>
            <a:pPr marL="0">
              <a:lnSpc>
                <a:spcPct val="115000"/>
              </a:lnSpc>
              <a:spcAft>
                <a:spcPts val="800"/>
              </a:spcAft>
              <a:buNone/>
            </a:pPr>
            <a:r>
              <a:rPr lang="en-GB" sz="1400" dirty="0">
                <a:effectLst/>
                <a:ea typeface="DengXian" panose="02010600030101010101" pitchFamily="2" charset="-122"/>
              </a:rPr>
              <a:t>Solar, O. and Irwin, A. (2010) </a:t>
            </a:r>
            <a:r>
              <a:rPr lang="en-GB" sz="1400" i="1" dirty="0">
                <a:effectLst/>
                <a:ea typeface="DengXian" panose="02010600030101010101" pitchFamily="2" charset="-122"/>
              </a:rPr>
              <a:t>A conceptual framework for action on the social determinants of health</a:t>
            </a:r>
            <a:r>
              <a:rPr lang="en-GB" sz="1400" dirty="0">
                <a:effectLst/>
                <a:ea typeface="DengXian" panose="02010600030101010101" pitchFamily="2" charset="-122"/>
              </a:rPr>
              <a:t> Available at: </a:t>
            </a:r>
            <a:r>
              <a:rPr lang="en-GB" sz="1400" u="sng" dirty="0">
                <a:solidFill>
                  <a:srgbClr val="0000FF"/>
                </a:solidFill>
                <a:effectLst/>
                <a:ea typeface="DengXian" panose="02010600030101010101" pitchFamily="2" charset="-122"/>
                <a:hlinkClick r:id="rId4"/>
              </a:rPr>
              <a:t>https://www.who.int/publications/i/item/9789241500852</a:t>
            </a:r>
            <a:r>
              <a:rPr lang="en-GB" sz="1400" dirty="0">
                <a:effectLst/>
                <a:ea typeface="DengXian" panose="02010600030101010101" pitchFamily="2" charset="-122"/>
              </a:rPr>
              <a:t>  (Accessed: 5 May 2025).</a:t>
            </a:r>
          </a:p>
          <a:p>
            <a:pPr marL="0">
              <a:lnSpc>
                <a:spcPct val="115000"/>
              </a:lnSpc>
              <a:spcAft>
                <a:spcPts val="800"/>
              </a:spcAft>
              <a:buNone/>
            </a:pPr>
            <a:r>
              <a:rPr lang="en-GB" sz="1400" kern="100" dirty="0">
                <a:effectLst/>
                <a:ea typeface="DengXian" panose="02010600030101010101" pitchFamily="2" charset="-122"/>
                <a:cs typeface="Arial" panose="020B0604020202020204" pitchFamily="34" charset="0"/>
              </a:rPr>
              <a:t>The Health Foundation (2025) </a:t>
            </a:r>
            <a:r>
              <a:rPr lang="en-GB" sz="1400" i="1" kern="100" dirty="0">
                <a:effectLst/>
                <a:ea typeface="DengXian" panose="02010600030101010101" pitchFamily="2" charset="-122"/>
                <a:cs typeface="Arial" panose="020B0604020202020204" pitchFamily="34" charset="0"/>
              </a:rPr>
              <a:t>Health Inequalities and Trends </a:t>
            </a:r>
            <a:r>
              <a:rPr lang="en-GB" sz="1400" kern="100" dirty="0">
                <a:effectLst/>
                <a:ea typeface="DengXian" panose="02010600030101010101" pitchFamily="2" charset="-122"/>
                <a:cs typeface="Arial" panose="020B0604020202020204" pitchFamily="34" charset="0"/>
              </a:rPr>
              <a:t>Available at: </a:t>
            </a:r>
            <a:r>
              <a:rPr lang="en-GB" sz="1400" u="sng" kern="100" dirty="0">
                <a:solidFill>
                  <a:srgbClr val="0000FF"/>
                </a:solidFill>
                <a:effectLst/>
                <a:ea typeface="DengXian" panose="02010600030101010101" pitchFamily="2" charset="-122"/>
                <a:cs typeface="Arial" panose="020B0604020202020204" pitchFamily="34" charset="0"/>
                <a:hlinkClick r:id="rId5"/>
              </a:rPr>
              <a:t>Health inequalities and trends - The Health Foundation</a:t>
            </a:r>
            <a:r>
              <a:rPr lang="en-GB" sz="1400" kern="100" dirty="0">
                <a:effectLst/>
                <a:ea typeface="DengXian" panose="02010600030101010101" pitchFamily="2" charset="-122"/>
                <a:cs typeface="Arial" panose="020B0604020202020204" pitchFamily="34" charset="0"/>
              </a:rPr>
              <a:t> (Accessed: 5 May 2025).</a:t>
            </a:r>
          </a:p>
          <a:p>
            <a:pPr marL="0">
              <a:lnSpc>
                <a:spcPct val="115000"/>
              </a:lnSpc>
              <a:spcAft>
                <a:spcPts val="800"/>
              </a:spcAft>
              <a:buNone/>
            </a:pPr>
            <a:r>
              <a:rPr lang="en-GB" sz="1400" kern="100" dirty="0">
                <a:effectLst/>
                <a:ea typeface="DengXian" panose="02010600030101010101" pitchFamily="2" charset="-122"/>
                <a:cs typeface="Arial" panose="020B0604020202020204" pitchFamily="34" charset="0"/>
              </a:rPr>
              <a:t>United Nations (2024) </a:t>
            </a:r>
            <a:r>
              <a:rPr lang="en-GB" sz="1400" i="1" kern="100" dirty="0">
                <a:effectLst/>
                <a:ea typeface="DengXian" panose="02010600030101010101" pitchFamily="2" charset="-122"/>
                <a:cs typeface="Arial" panose="020B0604020202020204" pitchFamily="34" charset="0"/>
              </a:rPr>
              <a:t>Sustainable Development Goal 3: Good health and well-being</a:t>
            </a:r>
            <a:r>
              <a:rPr lang="en-GB" sz="1400" kern="100" dirty="0">
                <a:effectLst/>
                <a:ea typeface="DengXian" panose="02010600030101010101" pitchFamily="2" charset="-122"/>
                <a:cs typeface="Arial" panose="020B0604020202020204" pitchFamily="34" charset="0"/>
              </a:rPr>
              <a:t>. Available at: </a:t>
            </a:r>
            <a:r>
              <a:rPr lang="en-GB" sz="1400" u="sng" kern="100" dirty="0">
                <a:solidFill>
                  <a:srgbClr val="0000FF"/>
                </a:solidFill>
                <a:effectLst/>
                <a:ea typeface="DengXian" panose="02010600030101010101" pitchFamily="2" charset="-122"/>
                <a:cs typeface="Arial" panose="020B0604020202020204" pitchFamily="34" charset="0"/>
                <a:hlinkClick r:id="rId6"/>
              </a:rPr>
              <a:t>https://sdgs.un.org/goals/goal3</a:t>
            </a:r>
            <a:r>
              <a:rPr lang="en-GB" sz="1400" kern="100" dirty="0">
                <a:effectLst/>
                <a:ea typeface="DengXian" panose="02010600030101010101" pitchFamily="2" charset="-122"/>
                <a:cs typeface="Arial" panose="020B0604020202020204" pitchFamily="34" charset="0"/>
              </a:rPr>
              <a:t> (Accessed: 5 May 2025).</a:t>
            </a:r>
          </a:p>
          <a:p>
            <a:pPr marL="57150" indent="0">
              <a:lnSpc>
                <a:spcPct val="115000"/>
              </a:lnSpc>
              <a:spcAft>
                <a:spcPts val="800"/>
              </a:spcAft>
              <a:buNone/>
            </a:pPr>
            <a:r>
              <a:rPr lang="en-GB" sz="1400" kern="100" dirty="0">
                <a:effectLst/>
                <a:ea typeface="DengXian" panose="02010600030101010101" pitchFamily="2" charset="-122"/>
                <a:cs typeface="Arial" panose="020B0604020202020204" pitchFamily="34" charset="0"/>
              </a:rPr>
              <a:t>WHO (2023) </a:t>
            </a:r>
            <a:r>
              <a:rPr lang="en-GB" sz="1400" i="1" kern="100" dirty="0">
                <a:effectLst/>
                <a:ea typeface="DengXian" panose="02010600030101010101" pitchFamily="2" charset="-122"/>
                <a:cs typeface="Arial" panose="020B0604020202020204" pitchFamily="34" charset="0"/>
              </a:rPr>
              <a:t>Social determinants of health</a:t>
            </a:r>
            <a:r>
              <a:rPr lang="en-GB" sz="1400" kern="100" dirty="0">
                <a:effectLst/>
                <a:ea typeface="DengXian" panose="02010600030101010101" pitchFamily="2" charset="-122"/>
                <a:cs typeface="Arial" panose="020B0604020202020204" pitchFamily="34" charset="0"/>
              </a:rPr>
              <a:t>. Available at: </a:t>
            </a:r>
            <a:r>
              <a:rPr lang="en-GB" sz="1400" u="sng" kern="100" dirty="0">
                <a:solidFill>
                  <a:srgbClr val="0000FF"/>
                </a:solidFill>
                <a:effectLst/>
                <a:ea typeface="DengXian" panose="02010600030101010101" pitchFamily="2" charset="-122"/>
                <a:cs typeface="Arial" panose="020B0604020202020204" pitchFamily="34" charset="0"/>
                <a:hlinkClick r:id="rId7"/>
              </a:rPr>
              <a:t>https://www.who.int/health-topics/social-determinants-of-health</a:t>
            </a:r>
            <a:r>
              <a:rPr lang="en-GB" sz="1400" kern="100" dirty="0">
                <a:effectLst/>
                <a:ea typeface="DengXian" panose="02010600030101010101" pitchFamily="2" charset="-122"/>
                <a:cs typeface="Arial" panose="020B0604020202020204" pitchFamily="34" charset="0"/>
              </a:rPr>
              <a:t> (Accessed: 5 May 2025).</a:t>
            </a:r>
          </a:p>
          <a:p>
            <a:pPr marL="0" indent="0">
              <a:buNone/>
            </a:pPr>
            <a:endParaRPr lang="en-GB" sz="1100" dirty="0"/>
          </a:p>
        </p:txBody>
      </p:sp>
    </p:spTree>
    <p:extLst>
      <p:ext uri="{BB962C8B-B14F-4D97-AF65-F5344CB8AC3E}">
        <p14:creationId xmlns:p14="http://schemas.microsoft.com/office/powerpoint/2010/main" val="8835287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dirty="0"/>
          </a:p>
        </p:txBody>
      </p:sp>
      <p:sp>
        <p:nvSpPr>
          <p:cNvPr id="3" name="Content Placeholder 2"/>
          <p:cNvSpPr>
            <a:spLocks noGrp="1"/>
          </p:cNvSpPr>
          <p:nvPr>
            <p:ph idx="1"/>
          </p:nvPr>
        </p:nvSpPr>
        <p:spPr/>
        <p:txBody>
          <a:bodyPr/>
          <a:lstStyle/>
          <a:p>
            <a:endParaRPr dirty="0"/>
          </a:p>
        </p:txBody>
      </p:sp>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Blank  Power-point- January 2025</Template>
  <TotalTime>0</TotalTime>
  <Words>3673</Words>
  <Application>Microsoft Office PowerPoint</Application>
  <PresentationFormat>On-screen Show (4:3)</PresentationFormat>
  <Paragraphs>258</Paragraphs>
  <Slides>40</Slides>
  <Notes>8</Notes>
  <HiddenSlides>0</HiddenSlides>
  <MMClips>4</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40</vt:i4>
      </vt:variant>
    </vt:vector>
  </HeadingPairs>
  <TitlesOfParts>
    <vt:vector size="52" baseType="lpstr">
      <vt:lpstr>DengXian</vt: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Learning Outcomes – Week 3</vt:lpstr>
      <vt:lpstr>What Are Health Inequalities?</vt:lpstr>
      <vt:lpstr>PowerPoint Presentation</vt:lpstr>
      <vt:lpstr>Social Determinants of Health (SDH)</vt:lpstr>
      <vt:lpstr>Why Care About Health Inequalities?</vt:lpstr>
      <vt:lpstr>How they Relate?</vt:lpstr>
      <vt:lpstr>Wider Determinants of Health</vt:lpstr>
      <vt:lpstr>Dahlgren and Whitehead Model (1991)</vt:lpstr>
      <vt:lpstr>Determinants  of Health- Dahlgren and Whitehead’s Rainbow Model  </vt:lpstr>
      <vt:lpstr>Example: Lets explore together</vt:lpstr>
      <vt:lpstr>Map the Factors Against the Model</vt:lpstr>
      <vt:lpstr>Activity: Mind Map the D and W Model</vt:lpstr>
      <vt:lpstr>Common Determinants of Health </vt:lpstr>
      <vt:lpstr>Health Inequalities in the UK</vt:lpstr>
      <vt:lpstr>PowerPoint Presentation</vt:lpstr>
      <vt:lpstr>Key UK Public Health Policies, Strategies &amp; Guidance</vt:lpstr>
      <vt:lpstr>The Marmot Review</vt:lpstr>
      <vt:lpstr>The Marmot Review: 10 Years On</vt:lpstr>
      <vt:lpstr>NHS Long Term Plan - Policy</vt:lpstr>
      <vt:lpstr>NHS – Fit For the Future</vt:lpstr>
      <vt:lpstr>NHS FIT FOR THE FUTURE</vt:lpstr>
      <vt:lpstr>PowerPoint Presentation</vt:lpstr>
      <vt:lpstr>Public Health Outcomes Framework - Strategy</vt:lpstr>
      <vt:lpstr>Using the PHOF</vt:lpstr>
      <vt:lpstr>How does the PHOF relate to SDG 3</vt:lpstr>
      <vt:lpstr>NICE Guidelines - Guidance</vt:lpstr>
      <vt:lpstr>Examples of NICE Guidelines – Match to the SDG Target Activity</vt:lpstr>
      <vt:lpstr>Legislation</vt:lpstr>
      <vt:lpstr>Legislation</vt:lpstr>
      <vt:lpstr>Using Legislation Effectively</vt:lpstr>
      <vt:lpstr>PowerPoint Presentation</vt:lpstr>
      <vt:lpstr>How this Links to the SDGs (particularly SDG 3)</vt:lpstr>
      <vt:lpstr>What do we mean by Upstream Factors?</vt:lpstr>
      <vt:lpstr>Critiquing the UK’s Progress in Meeting SDG’s Using Health Inequalities</vt:lpstr>
      <vt:lpstr>Assignment Focus</vt:lpstr>
      <vt:lpstr>Summary and Reflection</vt:lpstr>
      <vt:lpstr>Reference List</vt:lpstr>
      <vt:lpstr>Reference List</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Joanne Davies (Yr Athrofa)</dc:creator>
  <cp:keywords/>
  <dc:description>generated using python-pptx</dc:description>
  <cp:lastModifiedBy>Parese Ahmed</cp:lastModifiedBy>
  <cp:revision>13</cp:revision>
  <dcterms:created xsi:type="dcterms:W3CDTF">2013-01-27T09:14:16Z</dcterms:created>
  <dcterms:modified xsi:type="dcterms:W3CDTF">2026-09-18T10:17:31Z</dcterms:modified>
  <cp:category/>
</cp:coreProperties>
</file>