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drawings/drawing1.xml" ContentType="application/vnd.openxmlformats-officedocument.drawingml.chartshapes+xml"/>
  <Override PartName="/ppt/charts/chart4.xml" ContentType="application/vnd.openxmlformats-officedocument.drawingml.chart+xml"/>
  <Override PartName="/ppt/charts/chart5.xml" ContentType="application/vnd.openxmlformats-officedocument.drawingml.chart+xml"/>
  <Override PartName="/ppt/charts/chart6.xml" ContentType="application/vnd.openxmlformats-officedocument.drawingml.chart+xml"/>
  <Override PartName="/ppt/drawings/drawing2.xml" ContentType="application/vnd.openxmlformats-officedocument.drawingml.chartshape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71" r:id="rId2"/>
    <p:sldId id="272" r:id="rId3"/>
    <p:sldId id="270" r:id="rId4"/>
    <p:sldId id="256" r:id="rId5"/>
    <p:sldId id="257" r:id="rId6"/>
    <p:sldId id="267" r:id="rId7"/>
    <p:sldId id="262" r:id="rId8"/>
    <p:sldId id="261" r:id="rId9"/>
    <p:sldId id="273" r:id="rId10"/>
    <p:sldId id="265" r:id="rId11"/>
    <p:sldId id="260" r:id="rId12"/>
    <p:sldId id="266" r:id="rId13"/>
    <p:sldId id="268" r:id="rId14"/>
    <p:sldId id="269" r:id="rId15"/>
  </p:sldIdLst>
  <p:sldSz cx="9144000" cy="6858000" type="screen4x3"/>
  <p:notesSz cx="6858000" cy="9144000"/>
  <p:embeddedFontLst>
    <p:embeddedFont>
      <p:font typeface="Cambria Math" panose="02040503050406030204" pitchFamily="18"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9796D9-BA24-4B71-AE6F-2A9B9BDBE72B}" v="125" dt="2024-10-09T12:25:05.247"/>
    <p1510:client id="{9F0C9027-A46E-4EE8-90F7-C9E6935A69E3}" v="12" dt="2024-10-09T12:44:41.9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9F0C9027-A46E-4EE8-90F7-C9E6935A69E3}"/>
    <pc:docChg chg="undo custSel addSld delSld modSld sldOrd">
      <pc:chgData name="David Gardner" userId="32a3b49f-52b0-4a7d-8a0d-c44fdf742dfe" providerId="ADAL" clId="{9F0C9027-A46E-4EE8-90F7-C9E6935A69E3}" dt="2024-10-09T12:45:39.929" v="1160" actId="20577"/>
      <pc:docMkLst>
        <pc:docMk/>
      </pc:docMkLst>
      <pc:sldChg chg="addSp modSp mod">
        <pc:chgData name="David Gardner" userId="32a3b49f-52b0-4a7d-8a0d-c44fdf742dfe" providerId="ADAL" clId="{9F0C9027-A46E-4EE8-90F7-C9E6935A69E3}" dt="2024-10-09T12:44:44.558" v="1096" actId="1076"/>
        <pc:sldMkLst>
          <pc:docMk/>
          <pc:sldMk cId="795330321" sldId="260"/>
        </pc:sldMkLst>
        <pc:spChg chg="mod">
          <ac:chgData name="David Gardner" userId="32a3b49f-52b0-4a7d-8a0d-c44fdf742dfe" providerId="ADAL" clId="{9F0C9027-A46E-4EE8-90F7-C9E6935A69E3}" dt="2024-10-09T12:40:25.565" v="734" actId="27636"/>
          <ac:spMkLst>
            <pc:docMk/>
            <pc:sldMk cId="795330321" sldId="260"/>
            <ac:spMk id="2" creationId="{00000000-0000-0000-0000-000000000000}"/>
          </ac:spMkLst>
        </pc:spChg>
        <pc:spChg chg="mod">
          <ac:chgData name="David Gardner" userId="32a3b49f-52b0-4a7d-8a0d-c44fdf742dfe" providerId="ADAL" clId="{9F0C9027-A46E-4EE8-90F7-C9E6935A69E3}" dt="2024-10-09T12:44:33.021" v="1092" actId="27636"/>
          <ac:spMkLst>
            <pc:docMk/>
            <pc:sldMk cId="795330321" sldId="260"/>
            <ac:spMk id="3" creationId="{00000000-0000-0000-0000-000000000000}"/>
          </ac:spMkLst>
        </pc:spChg>
        <pc:spChg chg="add mod">
          <ac:chgData name="David Gardner" userId="32a3b49f-52b0-4a7d-8a0d-c44fdf742dfe" providerId="ADAL" clId="{9F0C9027-A46E-4EE8-90F7-C9E6935A69E3}" dt="2024-10-09T12:44:44.558" v="1096" actId="1076"/>
          <ac:spMkLst>
            <pc:docMk/>
            <pc:sldMk cId="795330321" sldId="260"/>
            <ac:spMk id="5" creationId="{691B562F-637D-0061-C872-A091BCBA02B4}"/>
          </ac:spMkLst>
        </pc:spChg>
        <pc:picChg chg="mod">
          <ac:chgData name="David Gardner" userId="32a3b49f-52b0-4a7d-8a0d-c44fdf742dfe" providerId="ADAL" clId="{9F0C9027-A46E-4EE8-90F7-C9E6935A69E3}" dt="2024-10-09T12:44:36.444" v="1093" actId="1076"/>
          <ac:picMkLst>
            <pc:docMk/>
            <pc:sldMk cId="795330321" sldId="260"/>
            <ac:picMk id="7172" creationId="{5EEE94BA-EF97-2FEF-2903-F604D2F99275}"/>
          </ac:picMkLst>
        </pc:picChg>
        <pc:picChg chg="mod">
          <ac:chgData name="David Gardner" userId="32a3b49f-52b0-4a7d-8a0d-c44fdf742dfe" providerId="ADAL" clId="{9F0C9027-A46E-4EE8-90F7-C9E6935A69E3}" dt="2024-10-09T12:44:40.201" v="1094" actId="1076"/>
          <ac:picMkLst>
            <pc:docMk/>
            <pc:sldMk cId="795330321" sldId="260"/>
            <ac:picMk id="7174" creationId="{0187C1A9-44F7-8C94-CE3A-D35E7A5177AE}"/>
          </ac:picMkLst>
        </pc:picChg>
        <pc:picChg chg="mod">
          <ac:chgData name="David Gardner" userId="32a3b49f-52b0-4a7d-8a0d-c44fdf742dfe" providerId="ADAL" clId="{9F0C9027-A46E-4EE8-90F7-C9E6935A69E3}" dt="2024-10-09T12:44:41.919" v="1095" actId="1076"/>
          <ac:picMkLst>
            <pc:docMk/>
            <pc:sldMk cId="795330321" sldId="260"/>
            <ac:picMk id="7176" creationId="{5781AC79-F9CC-259A-24D5-6DCCE40C702A}"/>
          </ac:picMkLst>
        </pc:picChg>
      </pc:sldChg>
      <pc:sldChg chg="ord">
        <pc:chgData name="David Gardner" userId="32a3b49f-52b0-4a7d-8a0d-c44fdf742dfe" providerId="ADAL" clId="{9F0C9027-A46E-4EE8-90F7-C9E6935A69E3}" dt="2024-10-09T12:37:41.498" v="562"/>
        <pc:sldMkLst>
          <pc:docMk/>
          <pc:sldMk cId="716780104" sldId="261"/>
        </pc:sldMkLst>
      </pc:sldChg>
      <pc:sldChg chg="modSp mod ord">
        <pc:chgData name="David Gardner" userId="32a3b49f-52b0-4a7d-8a0d-c44fdf742dfe" providerId="ADAL" clId="{9F0C9027-A46E-4EE8-90F7-C9E6935A69E3}" dt="2024-10-09T12:38:04.743" v="568" actId="403"/>
        <pc:sldMkLst>
          <pc:docMk/>
          <pc:sldMk cId="3096495814" sldId="265"/>
        </pc:sldMkLst>
        <pc:spChg chg="mod">
          <ac:chgData name="David Gardner" userId="32a3b49f-52b0-4a7d-8a0d-c44fdf742dfe" providerId="ADAL" clId="{9F0C9027-A46E-4EE8-90F7-C9E6935A69E3}" dt="2024-10-09T12:37:27.057" v="560" actId="1076"/>
          <ac:spMkLst>
            <pc:docMk/>
            <pc:sldMk cId="3096495814" sldId="265"/>
            <ac:spMk id="3" creationId="{DB524592-F151-68DC-158F-76EE389621A0}"/>
          </ac:spMkLst>
        </pc:spChg>
        <pc:spChg chg="mod">
          <ac:chgData name="David Gardner" userId="32a3b49f-52b0-4a7d-8a0d-c44fdf742dfe" providerId="ADAL" clId="{9F0C9027-A46E-4EE8-90F7-C9E6935A69E3}" dt="2024-10-09T12:36:20.972" v="452" actId="1076"/>
          <ac:spMkLst>
            <pc:docMk/>
            <pc:sldMk cId="3096495814" sldId="265"/>
            <ac:spMk id="5" creationId="{00000000-0000-0000-0000-000000000000}"/>
          </ac:spMkLst>
        </pc:spChg>
        <pc:graphicFrameChg chg="mod modGraphic">
          <ac:chgData name="David Gardner" userId="32a3b49f-52b0-4a7d-8a0d-c44fdf742dfe" providerId="ADAL" clId="{9F0C9027-A46E-4EE8-90F7-C9E6935A69E3}" dt="2024-10-09T12:38:04.743" v="568" actId="403"/>
          <ac:graphicFrameMkLst>
            <pc:docMk/>
            <pc:sldMk cId="3096495814" sldId="265"/>
            <ac:graphicFrameMk id="4" creationId="{00000000-0000-0000-0000-000000000000}"/>
          </ac:graphicFrameMkLst>
        </pc:graphicFrameChg>
        <pc:picChg chg="mod">
          <ac:chgData name="David Gardner" userId="32a3b49f-52b0-4a7d-8a0d-c44fdf742dfe" providerId="ADAL" clId="{9F0C9027-A46E-4EE8-90F7-C9E6935A69E3}" dt="2024-10-09T12:37:10.229" v="554" actId="1076"/>
          <ac:picMkLst>
            <pc:docMk/>
            <pc:sldMk cId="3096495814" sldId="265"/>
            <ac:picMk id="2050" creationId="{335DC48E-3753-0C20-C06A-2DB6FF214632}"/>
          </ac:picMkLst>
        </pc:picChg>
      </pc:sldChg>
      <pc:sldChg chg="addSp modSp mod">
        <pc:chgData name="David Gardner" userId="32a3b49f-52b0-4a7d-8a0d-c44fdf742dfe" providerId="ADAL" clId="{9F0C9027-A46E-4EE8-90F7-C9E6935A69E3}" dt="2024-10-09T12:38:41.296" v="609" actId="122"/>
        <pc:sldMkLst>
          <pc:docMk/>
          <pc:sldMk cId="2293706905" sldId="266"/>
        </pc:sldMkLst>
        <pc:spChg chg="add mod">
          <ac:chgData name="David Gardner" userId="32a3b49f-52b0-4a7d-8a0d-c44fdf742dfe" providerId="ADAL" clId="{9F0C9027-A46E-4EE8-90F7-C9E6935A69E3}" dt="2024-10-09T12:38:41.296" v="609" actId="122"/>
          <ac:spMkLst>
            <pc:docMk/>
            <pc:sldMk cId="2293706905" sldId="266"/>
            <ac:spMk id="4" creationId="{59F4FB5D-1892-681C-C3F8-B3770BE9D623}"/>
          </ac:spMkLst>
        </pc:spChg>
        <pc:graphicFrameChg chg="modGraphic">
          <ac:chgData name="David Gardner" userId="32a3b49f-52b0-4a7d-8a0d-c44fdf742dfe" providerId="ADAL" clId="{9F0C9027-A46E-4EE8-90F7-C9E6935A69E3}" dt="2024-10-09T12:37:59.999" v="566" actId="403"/>
          <ac:graphicFrameMkLst>
            <pc:docMk/>
            <pc:sldMk cId="2293706905" sldId="266"/>
            <ac:graphicFrameMk id="5" creationId="{00000000-0000-0000-0000-000000000000}"/>
          </ac:graphicFrameMkLst>
        </pc:graphicFrameChg>
      </pc:sldChg>
      <pc:sldChg chg="ord">
        <pc:chgData name="David Gardner" userId="32a3b49f-52b0-4a7d-8a0d-c44fdf742dfe" providerId="ADAL" clId="{9F0C9027-A46E-4EE8-90F7-C9E6935A69E3}" dt="2024-10-09T12:35:57.775" v="450"/>
        <pc:sldMkLst>
          <pc:docMk/>
          <pc:sldMk cId="494123484" sldId="267"/>
        </pc:sldMkLst>
      </pc:sldChg>
      <pc:sldChg chg="addSp modSp mod">
        <pc:chgData name="David Gardner" userId="32a3b49f-52b0-4a7d-8a0d-c44fdf742dfe" providerId="ADAL" clId="{9F0C9027-A46E-4EE8-90F7-C9E6935A69E3}" dt="2024-10-09T12:45:39.929" v="1160" actId="20577"/>
        <pc:sldMkLst>
          <pc:docMk/>
          <pc:sldMk cId="3909074220" sldId="269"/>
        </pc:sldMkLst>
        <pc:spChg chg="mod">
          <ac:chgData name="David Gardner" userId="32a3b49f-52b0-4a7d-8a0d-c44fdf742dfe" providerId="ADAL" clId="{9F0C9027-A46E-4EE8-90F7-C9E6935A69E3}" dt="2024-10-09T12:45:09.130" v="1110" actId="6549"/>
          <ac:spMkLst>
            <pc:docMk/>
            <pc:sldMk cId="3909074220" sldId="269"/>
            <ac:spMk id="2" creationId="{00000000-0000-0000-0000-000000000000}"/>
          </ac:spMkLst>
        </pc:spChg>
        <pc:spChg chg="mod">
          <ac:chgData name="David Gardner" userId="32a3b49f-52b0-4a7d-8a0d-c44fdf742dfe" providerId="ADAL" clId="{9F0C9027-A46E-4EE8-90F7-C9E6935A69E3}" dt="2024-10-09T12:45:12.185" v="1111" actId="12"/>
          <ac:spMkLst>
            <pc:docMk/>
            <pc:sldMk cId="3909074220" sldId="269"/>
            <ac:spMk id="3" creationId="{00000000-0000-0000-0000-000000000000}"/>
          </ac:spMkLst>
        </pc:spChg>
        <pc:spChg chg="add mod">
          <ac:chgData name="David Gardner" userId="32a3b49f-52b0-4a7d-8a0d-c44fdf742dfe" providerId="ADAL" clId="{9F0C9027-A46E-4EE8-90F7-C9E6935A69E3}" dt="2024-10-09T12:45:39.929" v="1160" actId="20577"/>
          <ac:spMkLst>
            <pc:docMk/>
            <pc:sldMk cId="3909074220" sldId="269"/>
            <ac:spMk id="4" creationId="{FE8FA6A1-7ACC-8D83-756C-2B1C9F5AD1AA}"/>
          </ac:spMkLst>
        </pc:spChg>
      </pc:sldChg>
      <pc:sldChg chg="modSp new del mod">
        <pc:chgData name="David Gardner" userId="32a3b49f-52b0-4a7d-8a0d-c44fdf742dfe" providerId="ADAL" clId="{9F0C9027-A46E-4EE8-90F7-C9E6935A69E3}" dt="2024-10-09T12:28:35.968" v="10" actId="47"/>
        <pc:sldMkLst>
          <pc:docMk/>
          <pc:sldMk cId="3977540716" sldId="273"/>
        </pc:sldMkLst>
        <pc:spChg chg="mod">
          <ac:chgData name="David Gardner" userId="32a3b49f-52b0-4a7d-8a0d-c44fdf742dfe" providerId="ADAL" clId="{9F0C9027-A46E-4EE8-90F7-C9E6935A69E3}" dt="2024-10-09T12:28:27.691" v="9" actId="20577"/>
          <ac:spMkLst>
            <pc:docMk/>
            <pc:sldMk cId="3977540716" sldId="273"/>
            <ac:spMk id="2" creationId="{47DD2050-631B-7BE0-2ABA-A55E4B05E020}"/>
          </ac:spMkLst>
        </pc:spChg>
      </pc:sldChg>
      <pc:sldChg chg="addSp delSp modSp new mod ord">
        <pc:chgData name="David Gardner" userId="32a3b49f-52b0-4a7d-8a0d-c44fdf742dfe" providerId="ADAL" clId="{9F0C9027-A46E-4EE8-90F7-C9E6935A69E3}" dt="2024-10-09T12:41:09.720" v="775" actId="947"/>
        <pc:sldMkLst>
          <pc:docMk/>
          <pc:sldMk cId="4269265764" sldId="273"/>
        </pc:sldMkLst>
        <pc:spChg chg="mod">
          <ac:chgData name="David Gardner" userId="32a3b49f-52b0-4a7d-8a0d-c44fdf742dfe" providerId="ADAL" clId="{9F0C9027-A46E-4EE8-90F7-C9E6935A69E3}" dt="2024-10-09T12:29:51.784" v="20" actId="20577"/>
          <ac:spMkLst>
            <pc:docMk/>
            <pc:sldMk cId="4269265764" sldId="273"/>
            <ac:spMk id="2" creationId="{1A9D9D80-7B93-5B76-6612-E0F447C7892F}"/>
          </ac:spMkLst>
        </pc:spChg>
        <pc:spChg chg="mod">
          <ac:chgData name="David Gardner" userId="32a3b49f-52b0-4a7d-8a0d-c44fdf742dfe" providerId="ADAL" clId="{9F0C9027-A46E-4EE8-90F7-C9E6935A69E3}" dt="2024-10-09T12:41:09.720" v="775" actId="947"/>
          <ac:spMkLst>
            <pc:docMk/>
            <pc:sldMk cId="4269265764" sldId="273"/>
            <ac:spMk id="3" creationId="{13168B4B-5862-33F2-7A4A-ADB6FF4EF81E}"/>
          </ac:spMkLst>
        </pc:spChg>
        <pc:picChg chg="add del">
          <ac:chgData name="David Gardner" userId="32a3b49f-52b0-4a7d-8a0d-c44fdf742dfe" providerId="ADAL" clId="{9F0C9027-A46E-4EE8-90F7-C9E6935A69E3}" dt="2024-10-09T12:31:57.996" v="217" actId="478"/>
          <ac:picMkLst>
            <pc:docMk/>
            <pc:sldMk cId="4269265764" sldId="273"/>
            <ac:picMk id="5" creationId="{0230F290-B4E0-3B2F-9550-DB986927BCB4}"/>
          </ac:picMkLst>
        </pc:picChg>
        <pc:picChg chg="add mod">
          <ac:chgData name="David Gardner" userId="32a3b49f-52b0-4a7d-8a0d-c44fdf742dfe" providerId="ADAL" clId="{9F0C9027-A46E-4EE8-90F7-C9E6935A69E3}" dt="2024-10-09T12:35:37.501" v="444" actId="1076"/>
          <ac:picMkLst>
            <pc:docMk/>
            <pc:sldMk cId="4269265764" sldId="273"/>
            <ac:picMk id="7" creationId="{9C923F8D-587A-E5A6-F76C-9496C56555E7}"/>
          </ac:picMkLst>
        </pc:pic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3.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Book1"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5.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6.xml.rels><?xml version="1.0" encoding="UTF-8" standalone="yes"?>
<Relationships xmlns="http://schemas.openxmlformats.org/package/2006/relationships"><Relationship Id="rId2" Type="http://schemas.openxmlformats.org/officeDocument/2006/relationships/chartUserShapes" Target="../drawings/drawing2.xml"/><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100m</a:t>
            </a:r>
            <a:r>
              <a:rPr lang="en-US" baseline="0"/>
              <a:t> sprint data</a:t>
            </a:r>
            <a:endParaRPr lang="en-US"/>
          </a:p>
        </c:rich>
      </c:tx>
      <c:overlay val="0"/>
    </c:title>
    <c:autoTitleDeleted val="0"/>
    <c:plotArea>
      <c:layout>
        <c:manualLayout>
          <c:layoutTarget val="inner"/>
          <c:xMode val="edge"/>
          <c:yMode val="edge"/>
          <c:x val="0.10761058537407595"/>
          <c:y val="0.19200312284142343"/>
          <c:w val="0.8330009391027956"/>
          <c:h val="0.66131631509542421"/>
        </c:manualLayout>
      </c:layout>
      <c:scatterChart>
        <c:scatterStyle val="smoothMarker"/>
        <c:varyColors val="0"/>
        <c:ser>
          <c:idx val="0"/>
          <c:order val="0"/>
          <c:tx>
            <c:strRef>
              <c:f>Sheet1!$B$1</c:f>
              <c:strCache>
                <c:ptCount val="1"/>
                <c:pt idx="0">
                  <c:v>Distance (m)</c:v>
                </c:pt>
              </c:strCache>
            </c:strRef>
          </c:tx>
          <c:marker>
            <c:symbol val="none"/>
          </c:marker>
          <c:xVal>
            <c:numRef>
              <c:f>Sheet1!$A$2:$A$13</c:f>
              <c:numCache>
                <c:formatCode>General</c:formatCode>
                <c:ptCount val="12"/>
                <c:pt idx="0">
                  <c:v>0</c:v>
                </c:pt>
                <c:pt idx="1">
                  <c:v>1</c:v>
                </c:pt>
                <c:pt idx="2">
                  <c:v>2</c:v>
                </c:pt>
                <c:pt idx="3">
                  <c:v>3</c:v>
                </c:pt>
                <c:pt idx="4">
                  <c:v>4</c:v>
                </c:pt>
                <c:pt idx="5">
                  <c:v>5</c:v>
                </c:pt>
                <c:pt idx="6">
                  <c:v>6</c:v>
                </c:pt>
                <c:pt idx="7">
                  <c:v>7</c:v>
                </c:pt>
                <c:pt idx="8">
                  <c:v>8</c:v>
                </c:pt>
                <c:pt idx="9">
                  <c:v>9</c:v>
                </c:pt>
                <c:pt idx="10">
                  <c:v>10</c:v>
                </c:pt>
                <c:pt idx="11">
                  <c:v>11</c:v>
                </c:pt>
              </c:numCache>
            </c:numRef>
          </c:xVal>
          <c:yVal>
            <c:numRef>
              <c:f>Sheet1!$B$2:$B$13</c:f>
              <c:numCache>
                <c:formatCode>General</c:formatCode>
                <c:ptCount val="12"/>
                <c:pt idx="0">
                  <c:v>0</c:v>
                </c:pt>
                <c:pt idx="1">
                  <c:v>6</c:v>
                </c:pt>
                <c:pt idx="2">
                  <c:v>14</c:v>
                </c:pt>
                <c:pt idx="3">
                  <c:v>23</c:v>
                </c:pt>
                <c:pt idx="4">
                  <c:v>33</c:v>
                </c:pt>
                <c:pt idx="5">
                  <c:v>43</c:v>
                </c:pt>
                <c:pt idx="6">
                  <c:v>52</c:v>
                </c:pt>
                <c:pt idx="7">
                  <c:v>60</c:v>
                </c:pt>
                <c:pt idx="8">
                  <c:v>70</c:v>
                </c:pt>
                <c:pt idx="9">
                  <c:v>80</c:v>
                </c:pt>
                <c:pt idx="10">
                  <c:v>91</c:v>
                </c:pt>
                <c:pt idx="11">
                  <c:v>100</c:v>
                </c:pt>
              </c:numCache>
            </c:numRef>
          </c:yVal>
          <c:smooth val="1"/>
          <c:extLst>
            <c:ext xmlns:c16="http://schemas.microsoft.com/office/drawing/2014/chart" uri="{C3380CC4-5D6E-409C-BE32-E72D297353CC}">
              <c16:uniqueId val="{00000000-C78F-4232-8F5E-B7B530F54F01}"/>
            </c:ext>
          </c:extLst>
        </c:ser>
        <c:dLbls>
          <c:showLegendKey val="0"/>
          <c:showVal val="0"/>
          <c:showCatName val="0"/>
          <c:showSerName val="0"/>
          <c:showPercent val="0"/>
          <c:showBubbleSize val="0"/>
        </c:dLbls>
        <c:axId val="23974656"/>
        <c:axId val="23976576"/>
      </c:scatterChart>
      <c:valAx>
        <c:axId val="23974656"/>
        <c:scaling>
          <c:orientation val="minMax"/>
        </c:scaling>
        <c:delete val="0"/>
        <c:axPos val="b"/>
        <c:title>
          <c:tx>
            <c:rich>
              <a:bodyPr/>
              <a:lstStyle/>
              <a:p>
                <a:pPr>
                  <a:defRPr/>
                </a:pPr>
                <a:r>
                  <a:rPr lang="en-GB"/>
                  <a:t>time</a:t>
                </a:r>
                <a:r>
                  <a:rPr lang="en-GB" baseline="0"/>
                  <a:t> (s)</a:t>
                </a:r>
                <a:endParaRPr lang="en-GB"/>
              </a:p>
            </c:rich>
          </c:tx>
          <c:overlay val="0"/>
        </c:title>
        <c:numFmt formatCode="General" sourceLinked="1"/>
        <c:majorTickMark val="out"/>
        <c:minorTickMark val="none"/>
        <c:tickLblPos val="nextTo"/>
        <c:crossAx val="23976576"/>
        <c:crosses val="autoZero"/>
        <c:crossBetween val="midCat"/>
      </c:valAx>
      <c:valAx>
        <c:axId val="23976576"/>
        <c:scaling>
          <c:orientation val="minMax"/>
        </c:scaling>
        <c:delete val="0"/>
        <c:axPos val="l"/>
        <c:majorGridlines/>
        <c:title>
          <c:tx>
            <c:rich>
              <a:bodyPr rot="-5400000" vert="horz"/>
              <a:lstStyle/>
              <a:p>
                <a:pPr>
                  <a:defRPr/>
                </a:pPr>
                <a:r>
                  <a:rPr lang="en-GB"/>
                  <a:t>Distance (m)</a:t>
                </a:r>
              </a:p>
            </c:rich>
          </c:tx>
          <c:overlay val="0"/>
        </c:title>
        <c:numFmt formatCode="General" sourceLinked="1"/>
        <c:majorTickMark val="out"/>
        <c:minorTickMark val="none"/>
        <c:tickLblPos val="nextTo"/>
        <c:crossAx val="23974656"/>
        <c:crosses val="autoZero"/>
        <c:crossBetween val="midCat"/>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Speed</a:t>
            </a:r>
            <a:r>
              <a:rPr lang="en-US" baseline="0"/>
              <a:t> During a 100m sprint</a:t>
            </a:r>
            <a:endParaRPr lang="en-US"/>
          </a:p>
        </c:rich>
      </c:tx>
      <c:overlay val="0"/>
    </c:title>
    <c:autoTitleDeleted val="0"/>
    <c:plotArea>
      <c:layout/>
      <c:scatterChart>
        <c:scatterStyle val="smoothMarker"/>
        <c:varyColors val="0"/>
        <c:ser>
          <c:idx val="0"/>
          <c:order val="0"/>
          <c:tx>
            <c:strRef>
              <c:f>Sheet1!$H$1</c:f>
              <c:strCache>
                <c:ptCount val="1"/>
                <c:pt idx="0">
                  <c:v>Speed (ms-1)</c:v>
                </c:pt>
              </c:strCache>
            </c:strRef>
          </c:tx>
          <c:xVal>
            <c:numRef>
              <c:f>Sheet1!$G$2:$G$13</c:f>
              <c:numCache>
                <c:formatCode>General</c:formatCode>
                <c:ptCount val="12"/>
                <c:pt idx="0">
                  <c:v>0</c:v>
                </c:pt>
                <c:pt idx="1">
                  <c:v>0.5</c:v>
                </c:pt>
                <c:pt idx="2">
                  <c:v>1.5</c:v>
                </c:pt>
                <c:pt idx="3">
                  <c:v>2.5</c:v>
                </c:pt>
                <c:pt idx="4">
                  <c:v>3.5</c:v>
                </c:pt>
                <c:pt idx="5">
                  <c:v>4.5</c:v>
                </c:pt>
                <c:pt idx="6">
                  <c:v>5.5</c:v>
                </c:pt>
                <c:pt idx="7">
                  <c:v>6.5</c:v>
                </c:pt>
                <c:pt idx="8">
                  <c:v>7.5</c:v>
                </c:pt>
                <c:pt idx="9">
                  <c:v>8.5</c:v>
                </c:pt>
                <c:pt idx="10">
                  <c:v>9.5</c:v>
                </c:pt>
                <c:pt idx="11">
                  <c:v>10.5</c:v>
                </c:pt>
              </c:numCache>
            </c:numRef>
          </c:xVal>
          <c:yVal>
            <c:numRef>
              <c:f>Sheet1!$H$2:$H$13</c:f>
              <c:numCache>
                <c:formatCode>General</c:formatCode>
                <c:ptCount val="12"/>
                <c:pt idx="0">
                  <c:v>0</c:v>
                </c:pt>
                <c:pt idx="1">
                  <c:v>6</c:v>
                </c:pt>
                <c:pt idx="2">
                  <c:v>8</c:v>
                </c:pt>
                <c:pt idx="3">
                  <c:v>9</c:v>
                </c:pt>
                <c:pt idx="4">
                  <c:v>10</c:v>
                </c:pt>
                <c:pt idx="5">
                  <c:v>10</c:v>
                </c:pt>
                <c:pt idx="6">
                  <c:v>9</c:v>
                </c:pt>
                <c:pt idx="7">
                  <c:v>8</c:v>
                </c:pt>
                <c:pt idx="8">
                  <c:v>10</c:v>
                </c:pt>
                <c:pt idx="9">
                  <c:v>10</c:v>
                </c:pt>
                <c:pt idx="10">
                  <c:v>11</c:v>
                </c:pt>
                <c:pt idx="11">
                  <c:v>9</c:v>
                </c:pt>
              </c:numCache>
            </c:numRef>
          </c:yVal>
          <c:smooth val="1"/>
          <c:extLst>
            <c:ext xmlns:c16="http://schemas.microsoft.com/office/drawing/2014/chart" uri="{C3380CC4-5D6E-409C-BE32-E72D297353CC}">
              <c16:uniqueId val="{00000000-DFC6-41D3-A268-1F4896F02580}"/>
            </c:ext>
          </c:extLst>
        </c:ser>
        <c:dLbls>
          <c:showLegendKey val="0"/>
          <c:showVal val="0"/>
          <c:showCatName val="0"/>
          <c:showSerName val="0"/>
          <c:showPercent val="0"/>
          <c:showBubbleSize val="0"/>
        </c:dLbls>
        <c:axId val="24453504"/>
        <c:axId val="24455424"/>
      </c:scatterChart>
      <c:valAx>
        <c:axId val="24453504"/>
        <c:scaling>
          <c:orientation val="minMax"/>
        </c:scaling>
        <c:delete val="0"/>
        <c:axPos val="b"/>
        <c:title>
          <c:tx>
            <c:rich>
              <a:bodyPr/>
              <a:lstStyle/>
              <a:p>
                <a:pPr>
                  <a:defRPr/>
                </a:pPr>
                <a:r>
                  <a:rPr lang="en-GB"/>
                  <a:t>time (s)</a:t>
                </a:r>
              </a:p>
            </c:rich>
          </c:tx>
          <c:overlay val="0"/>
        </c:title>
        <c:numFmt formatCode="General" sourceLinked="1"/>
        <c:majorTickMark val="none"/>
        <c:minorTickMark val="none"/>
        <c:tickLblPos val="nextTo"/>
        <c:crossAx val="24455424"/>
        <c:crosses val="autoZero"/>
        <c:crossBetween val="midCat"/>
      </c:valAx>
      <c:valAx>
        <c:axId val="24455424"/>
        <c:scaling>
          <c:orientation val="minMax"/>
        </c:scaling>
        <c:delete val="0"/>
        <c:axPos val="l"/>
        <c:majorGridlines/>
        <c:title>
          <c:tx>
            <c:rich>
              <a:bodyPr/>
              <a:lstStyle/>
              <a:p>
                <a:pPr>
                  <a:defRPr/>
                </a:pPr>
                <a:r>
                  <a:rPr lang="en-GB"/>
                  <a:t>Speed (ms</a:t>
                </a:r>
                <a:r>
                  <a:rPr lang="en-GB" baseline="30000"/>
                  <a:t>-1</a:t>
                </a:r>
                <a:r>
                  <a:rPr lang="en-GB"/>
                  <a:t>)</a:t>
                </a:r>
              </a:p>
            </c:rich>
          </c:tx>
          <c:overlay val="0"/>
        </c:title>
        <c:numFmt formatCode="General" sourceLinked="1"/>
        <c:majorTickMark val="none"/>
        <c:minorTickMark val="none"/>
        <c:tickLblPos val="nextTo"/>
        <c:crossAx val="24453504"/>
        <c:crosses val="autoZero"/>
        <c:crossBetween val="midCat"/>
      </c:valAx>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Accleration</a:t>
            </a:r>
            <a:r>
              <a:rPr lang="en-US" baseline="0"/>
              <a:t> during 100m sprint</a:t>
            </a:r>
            <a:endParaRPr lang="en-US"/>
          </a:p>
        </c:rich>
      </c:tx>
      <c:overlay val="0"/>
    </c:title>
    <c:autoTitleDeleted val="0"/>
    <c:plotArea>
      <c:layout>
        <c:manualLayout>
          <c:layoutTarget val="inner"/>
          <c:xMode val="edge"/>
          <c:yMode val="edge"/>
          <c:x val="0.14200240594925634"/>
          <c:y val="0.10684055118110236"/>
          <c:w val="0.82446981627296589"/>
          <c:h val="0.68387685914260721"/>
        </c:manualLayout>
      </c:layout>
      <c:scatterChart>
        <c:scatterStyle val="smoothMarker"/>
        <c:varyColors val="0"/>
        <c:ser>
          <c:idx val="0"/>
          <c:order val="0"/>
          <c:tx>
            <c:strRef>
              <c:f>Sheet1!$K$1</c:f>
              <c:strCache>
                <c:ptCount val="1"/>
                <c:pt idx="0">
                  <c:v>Accleration (ms-2)</c:v>
                </c:pt>
              </c:strCache>
            </c:strRef>
          </c:tx>
          <c:xVal>
            <c:numRef>
              <c:f>Sheet1!$J$2:$J$13</c:f>
              <c:numCache>
                <c:formatCode>General</c:formatCode>
                <c:ptCount val="12"/>
                <c:pt idx="0">
                  <c:v>0</c:v>
                </c:pt>
                <c:pt idx="1">
                  <c:v>0.25</c:v>
                </c:pt>
                <c:pt idx="2">
                  <c:v>1</c:v>
                </c:pt>
                <c:pt idx="3">
                  <c:v>2</c:v>
                </c:pt>
                <c:pt idx="4">
                  <c:v>3</c:v>
                </c:pt>
                <c:pt idx="5">
                  <c:v>4</c:v>
                </c:pt>
                <c:pt idx="6">
                  <c:v>5</c:v>
                </c:pt>
                <c:pt idx="7">
                  <c:v>6</c:v>
                </c:pt>
                <c:pt idx="8">
                  <c:v>7</c:v>
                </c:pt>
                <c:pt idx="9">
                  <c:v>8</c:v>
                </c:pt>
                <c:pt idx="10">
                  <c:v>9</c:v>
                </c:pt>
                <c:pt idx="11">
                  <c:v>10</c:v>
                </c:pt>
              </c:numCache>
            </c:numRef>
          </c:xVal>
          <c:yVal>
            <c:numRef>
              <c:f>Sheet1!$K$2:$K$13</c:f>
              <c:numCache>
                <c:formatCode>General</c:formatCode>
                <c:ptCount val="12"/>
                <c:pt idx="0">
                  <c:v>0</c:v>
                </c:pt>
                <c:pt idx="1">
                  <c:v>24</c:v>
                </c:pt>
                <c:pt idx="2" formatCode="0">
                  <c:v>2.6666666666666665</c:v>
                </c:pt>
                <c:pt idx="3">
                  <c:v>1</c:v>
                </c:pt>
                <c:pt idx="4">
                  <c:v>1</c:v>
                </c:pt>
                <c:pt idx="5">
                  <c:v>0</c:v>
                </c:pt>
                <c:pt idx="6">
                  <c:v>-1</c:v>
                </c:pt>
                <c:pt idx="7">
                  <c:v>-1</c:v>
                </c:pt>
                <c:pt idx="8">
                  <c:v>2</c:v>
                </c:pt>
                <c:pt idx="9">
                  <c:v>0</c:v>
                </c:pt>
                <c:pt idx="10">
                  <c:v>1</c:v>
                </c:pt>
                <c:pt idx="11">
                  <c:v>-2</c:v>
                </c:pt>
              </c:numCache>
            </c:numRef>
          </c:yVal>
          <c:smooth val="1"/>
          <c:extLst>
            <c:ext xmlns:c16="http://schemas.microsoft.com/office/drawing/2014/chart" uri="{C3380CC4-5D6E-409C-BE32-E72D297353CC}">
              <c16:uniqueId val="{00000000-D82D-4247-85EE-94A265F779B1}"/>
            </c:ext>
          </c:extLst>
        </c:ser>
        <c:dLbls>
          <c:showLegendKey val="0"/>
          <c:showVal val="0"/>
          <c:showCatName val="0"/>
          <c:showSerName val="0"/>
          <c:showPercent val="0"/>
          <c:showBubbleSize val="0"/>
        </c:dLbls>
        <c:axId val="24501248"/>
        <c:axId val="24532096"/>
      </c:scatterChart>
      <c:valAx>
        <c:axId val="24501248"/>
        <c:scaling>
          <c:orientation val="minMax"/>
        </c:scaling>
        <c:delete val="0"/>
        <c:axPos val="b"/>
        <c:title>
          <c:tx>
            <c:rich>
              <a:bodyPr/>
              <a:lstStyle/>
              <a:p>
                <a:pPr>
                  <a:defRPr/>
                </a:pPr>
                <a:r>
                  <a:rPr lang="en-US"/>
                  <a:t>Time (s)</a:t>
                </a:r>
              </a:p>
            </c:rich>
          </c:tx>
          <c:layout>
            <c:manualLayout>
              <c:xMode val="edge"/>
              <c:yMode val="edge"/>
              <c:x val="0.86557483685325853"/>
              <c:y val="0.70082983609391292"/>
            </c:manualLayout>
          </c:layout>
          <c:overlay val="0"/>
        </c:title>
        <c:numFmt formatCode="General" sourceLinked="1"/>
        <c:majorTickMark val="none"/>
        <c:minorTickMark val="none"/>
        <c:tickLblPos val="nextTo"/>
        <c:crossAx val="24532096"/>
        <c:crosses val="autoZero"/>
        <c:crossBetween val="midCat"/>
      </c:valAx>
      <c:valAx>
        <c:axId val="24532096"/>
        <c:scaling>
          <c:orientation val="minMax"/>
        </c:scaling>
        <c:delete val="0"/>
        <c:axPos val="l"/>
        <c:majorGridlines>
          <c:spPr>
            <a:ln>
              <a:noFill/>
            </a:ln>
          </c:spPr>
        </c:majorGridlines>
        <c:title>
          <c:tx>
            <c:rich>
              <a:bodyPr/>
              <a:lstStyle/>
              <a:p>
                <a:pPr>
                  <a:defRPr/>
                </a:pPr>
                <a:r>
                  <a:rPr lang="en-GB"/>
                  <a:t>Acceleration(ms</a:t>
                </a:r>
                <a:r>
                  <a:rPr lang="en-GB" baseline="30000"/>
                  <a:t>-2</a:t>
                </a:r>
                <a:r>
                  <a:rPr lang="en-GB"/>
                  <a:t>)</a:t>
                </a:r>
              </a:p>
            </c:rich>
          </c:tx>
          <c:overlay val="0"/>
        </c:title>
        <c:numFmt formatCode="General" sourceLinked="1"/>
        <c:majorTickMark val="none"/>
        <c:minorTickMark val="none"/>
        <c:tickLblPos val="nextTo"/>
        <c:crossAx val="24501248"/>
        <c:crosses val="autoZero"/>
        <c:crossBetween val="midCat"/>
      </c:valAx>
    </c:plotArea>
    <c:plotVisOnly val="1"/>
    <c:dispBlanksAs val="gap"/>
    <c:showDLblsOverMax val="0"/>
  </c:chart>
  <c:externalData r:id="rId1">
    <c:autoUpdate val="0"/>
  </c:externalData>
  <c:userShapes r:id="rId2"/>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3126730774769882"/>
          <c:y val="0.12347782613526032"/>
          <c:w val="0.77705332123591209"/>
          <c:h val="0.56015635943832331"/>
        </c:manualLayout>
      </c:layout>
      <c:scatterChart>
        <c:scatterStyle val="smoothMarker"/>
        <c:varyColors val="0"/>
        <c:ser>
          <c:idx val="0"/>
          <c:order val="0"/>
          <c:tx>
            <c:strRef>
              <c:f>Sheet1!$B$1</c:f>
              <c:strCache>
                <c:ptCount val="1"/>
                <c:pt idx="0">
                  <c:v>Distance (m)</c:v>
                </c:pt>
              </c:strCache>
            </c:strRef>
          </c:tx>
          <c:marker>
            <c:symbol val="none"/>
          </c:marker>
          <c:xVal>
            <c:numRef>
              <c:f>Sheet1!$A$2:$A$13</c:f>
              <c:numCache>
                <c:formatCode>General</c:formatCode>
                <c:ptCount val="12"/>
                <c:pt idx="0">
                  <c:v>0</c:v>
                </c:pt>
                <c:pt idx="1">
                  <c:v>1</c:v>
                </c:pt>
                <c:pt idx="2">
                  <c:v>2</c:v>
                </c:pt>
                <c:pt idx="3">
                  <c:v>3</c:v>
                </c:pt>
                <c:pt idx="4">
                  <c:v>4</c:v>
                </c:pt>
                <c:pt idx="5">
                  <c:v>5</c:v>
                </c:pt>
                <c:pt idx="6">
                  <c:v>6</c:v>
                </c:pt>
                <c:pt idx="7">
                  <c:v>7</c:v>
                </c:pt>
                <c:pt idx="8">
                  <c:v>8</c:v>
                </c:pt>
                <c:pt idx="9">
                  <c:v>9</c:v>
                </c:pt>
                <c:pt idx="10">
                  <c:v>10</c:v>
                </c:pt>
                <c:pt idx="11">
                  <c:v>11</c:v>
                </c:pt>
              </c:numCache>
            </c:numRef>
          </c:xVal>
          <c:yVal>
            <c:numRef>
              <c:f>Sheet1!$B$2:$B$13</c:f>
              <c:numCache>
                <c:formatCode>General</c:formatCode>
                <c:ptCount val="12"/>
                <c:pt idx="0">
                  <c:v>0</c:v>
                </c:pt>
                <c:pt idx="1">
                  <c:v>6</c:v>
                </c:pt>
                <c:pt idx="2">
                  <c:v>14</c:v>
                </c:pt>
                <c:pt idx="3">
                  <c:v>23</c:v>
                </c:pt>
                <c:pt idx="4">
                  <c:v>33</c:v>
                </c:pt>
                <c:pt idx="5">
                  <c:v>43</c:v>
                </c:pt>
                <c:pt idx="6">
                  <c:v>52</c:v>
                </c:pt>
                <c:pt idx="7">
                  <c:v>60</c:v>
                </c:pt>
                <c:pt idx="8">
                  <c:v>70</c:v>
                </c:pt>
                <c:pt idx="9">
                  <c:v>80</c:v>
                </c:pt>
                <c:pt idx="10">
                  <c:v>91</c:v>
                </c:pt>
                <c:pt idx="11">
                  <c:v>100</c:v>
                </c:pt>
              </c:numCache>
            </c:numRef>
          </c:yVal>
          <c:smooth val="1"/>
          <c:extLst>
            <c:ext xmlns:c16="http://schemas.microsoft.com/office/drawing/2014/chart" uri="{C3380CC4-5D6E-409C-BE32-E72D297353CC}">
              <c16:uniqueId val="{00000000-160F-41A7-9893-6DA85E08672E}"/>
            </c:ext>
          </c:extLst>
        </c:ser>
        <c:dLbls>
          <c:showLegendKey val="0"/>
          <c:showVal val="0"/>
          <c:showCatName val="0"/>
          <c:showSerName val="0"/>
          <c:showPercent val="0"/>
          <c:showBubbleSize val="0"/>
        </c:dLbls>
        <c:axId val="24710144"/>
        <c:axId val="24712320"/>
      </c:scatterChart>
      <c:valAx>
        <c:axId val="24710144"/>
        <c:scaling>
          <c:orientation val="minMax"/>
        </c:scaling>
        <c:delete val="0"/>
        <c:axPos val="b"/>
        <c:title>
          <c:tx>
            <c:rich>
              <a:bodyPr/>
              <a:lstStyle/>
              <a:p>
                <a:pPr>
                  <a:defRPr/>
                </a:pPr>
                <a:r>
                  <a:rPr lang="en-GB"/>
                  <a:t>time</a:t>
                </a:r>
                <a:r>
                  <a:rPr lang="en-GB" baseline="0"/>
                  <a:t> (s)</a:t>
                </a:r>
                <a:endParaRPr lang="en-GB"/>
              </a:p>
            </c:rich>
          </c:tx>
          <c:overlay val="0"/>
        </c:title>
        <c:numFmt formatCode="General" sourceLinked="1"/>
        <c:majorTickMark val="out"/>
        <c:minorTickMark val="none"/>
        <c:tickLblPos val="nextTo"/>
        <c:crossAx val="24712320"/>
        <c:crosses val="autoZero"/>
        <c:crossBetween val="midCat"/>
      </c:valAx>
      <c:valAx>
        <c:axId val="24712320"/>
        <c:scaling>
          <c:orientation val="minMax"/>
        </c:scaling>
        <c:delete val="0"/>
        <c:axPos val="l"/>
        <c:majorGridlines/>
        <c:title>
          <c:tx>
            <c:rich>
              <a:bodyPr rot="-5400000" vert="horz"/>
              <a:lstStyle/>
              <a:p>
                <a:pPr>
                  <a:defRPr/>
                </a:pPr>
                <a:r>
                  <a:rPr lang="en-GB"/>
                  <a:t>Distance (m)</a:t>
                </a:r>
              </a:p>
            </c:rich>
          </c:tx>
          <c:overlay val="0"/>
        </c:title>
        <c:numFmt formatCode="General" sourceLinked="1"/>
        <c:majorTickMark val="out"/>
        <c:minorTickMark val="none"/>
        <c:tickLblPos val="nextTo"/>
        <c:crossAx val="24710144"/>
        <c:crosses val="autoZero"/>
        <c:crossBetween val="midCat"/>
      </c:valAx>
    </c:plotArea>
    <c:plotVisOnly val="1"/>
    <c:dispBlanksAs val="gap"/>
    <c:showDLblsOverMax val="0"/>
  </c:chart>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070640299226014"/>
          <c:y val="0.20195573507705494"/>
          <c:w val="0.84026175740821829"/>
          <c:h val="0.55487287126827178"/>
        </c:manualLayout>
      </c:layout>
      <c:scatterChart>
        <c:scatterStyle val="smoothMarker"/>
        <c:varyColors val="0"/>
        <c:ser>
          <c:idx val="0"/>
          <c:order val="0"/>
          <c:tx>
            <c:strRef>
              <c:f>Sheet1!$H$1</c:f>
              <c:strCache>
                <c:ptCount val="1"/>
                <c:pt idx="0">
                  <c:v>Speed (ms-1)</c:v>
                </c:pt>
              </c:strCache>
            </c:strRef>
          </c:tx>
          <c:xVal>
            <c:numRef>
              <c:f>Sheet1!$G$2:$G$13</c:f>
              <c:numCache>
                <c:formatCode>General</c:formatCode>
                <c:ptCount val="12"/>
                <c:pt idx="0">
                  <c:v>0</c:v>
                </c:pt>
                <c:pt idx="1">
                  <c:v>0.5</c:v>
                </c:pt>
                <c:pt idx="2">
                  <c:v>1.5</c:v>
                </c:pt>
                <c:pt idx="3">
                  <c:v>2.5</c:v>
                </c:pt>
                <c:pt idx="4">
                  <c:v>3.5</c:v>
                </c:pt>
                <c:pt idx="5">
                  <c:v>4.5</c:v>
                </c:pt>
                <c:pt idx="6">
                  <c:v>5.5</c:v>
                </c:pt>
                <c:pt idx="7">
                  <c:v>6.5</c:v>
                </c:pt>
                <c:pt idx="8">
                  <c:v>7.5</c:v>
                </c:pt>
                <c:pt idx="9">
                  <c:v>8.5</c:v>
                </c:pt>
                <c:pt idx="10">
                  <c:v>9.5</c:v>
                </c:pt>
                <c:pt idx="11">
                  <c:v>10.5</c:v>
                </c:pt>
              </c:numCache>
            </c:numRef>
          </c:xVal>
          <c:yVal>
            <c:numRef>
              <c:f>Sheet1!$H$2:$H$13</c:f>
              <c:numCache>
                <c:formatCode>General</c:formatCode>
                <c:ptCount val="12"/>
                <c:pt idx="0">
                  <c:v>0</c:v>
                </c:pt>
                <c:pt idx="1">
                  <c:v>6</c:v>
                </c:pt>
                <c:pt idx="2">
                  <c:v>8</c:v>
                </c:pt>
                <c:pt idx="3">
                  <c:v>9</c:v>
                </c:pt>
                <c:pt idx="4">
                  <c:v>10</c:v>
                </c:pt>
                <c:pt idx="5">
                  <c:v>10</c:v>
                </c:pt>
                <c:pt idx="6">
                  <c:v>9</c:v>
                </c:pt>
                <c:pt idx="7">
                  <c:v>8</c:v>
                </c:pt>
                <c:pt idx="8">
                  <c:v>10</c:v>
                </c:pt>
                <c:pt idx="9">
                  <c:v>10</c:v>
                </c:pt>
                <c:pt idx="10">
                  <c:v>11</c:v>
                </c:pt>
                <c:pt idx="11">
                  <c:v>9</c:v>
                </c:pt>
              </c:numCache>
            </c:numRef>
          </c:yVal>
          <c:smooth val="1"/>
          <c:extLst>
            <c:ext xmlns:c16="http://schemas.microsoft.com/office/drawing/2014/chart" uri="{C3380CC4-5D6E-409C-BE32-E72D297353CC}">
              <c16:uniqueId val="{00000000-ABB7-4382-A945-8E94BEEB638C}"/>
            </c:ext>
          </c:extLst>
        </c:ser>
        <c:dLbls>
          <c:showLegendKey val="0"/>
          <c:showVal val="0"/>
          <c:showCatName val="0"/>
          <c:showSerName val="0"/>
          <c:showPercent val="0"/>
          <c:showBubbleSize val="0"/>
        </c:dLbls>
        <c:axId val="24736512"/>
        <c:axId val="24738432"/>
      </c:scatterChart>
      <c:valAx>
        <c:axId val="24736512"/>
        <c:scaling>
          <c:orientation val="minMax"/>
        </c:scaling>
        <c:delete val="0"/>
        <c:axPos val="b"/>
        <c:title>
          <c:tx>
            <c:rich>
              <a:bodyPr/>
              <a:lstStyle/>
              <a:p>
                <a:pPr>
                  <a:defRPr/>
                </a:pPr>
                <a:r>
                  <a:rPr lang="en-GB"/>
                  <a:t>time (s)</a:t>
                </a:r>
              </a:p>
            </c:rich>
          </c:tx>
          <c:overlay val="0"/>
        </c:title>
        <c:numFmt formatCode="General" sourceLinked="1"/>
        <c:majorTickMark val="none"/>
        <c:minorTickMark val="none"/>
        <c:tickLblPos val="nextTo"/>
        <c:crossAx val="24738432"/>
        <c:crosses val="autoZero"/>
        <c:crossBetween val="midCat"/>
      </c:valAx>
      <c:valAx>
        <c:axId val="24738432"/>
        <c:scaling>
          <c:orientation val="minMax"/>
        </c:scaling>
        <c:delete val="0"/>
        <c:axPos val="l"/>
        <c:majorGridlines/>
        <c:title>
          <c:tx>
            <c:rich>
              <a:bodyPr/>
              <a:lstStyle/>
              <a:p>
                <a:pPr>
                  <a:defRPr/>
                </a:pPr>
                <a:r>
                  <a:rPr lang="en-GB"/>
                  <a:t>Speed (ms</a:t>
                </a:r>
                <a:r>
                  <a:rPr lang="en-GB" baseline="30000"/>
                  <a:t>-1</a:t>
                </a:r>
                <a:r>
                  <a:rPr lang="en-GB"/>
                  <a:t>)</a:t>
                </a:r>
              </a:p>
            </c:rich>
          </c:tx>
          <c:overlay val="0"/>
        </c:title>
        <c:numFmt formatCode="General" sourceLinked="1"/>
        <c:majorTickMark val="none"/>
        <c:minorTickMark val="none"/>
        <c:tickLblPos val="nextTo"/>
        <c:crossAx val="24736512"/>
        <c:crosses val="autoZero"/>
        <c:crossBetween val="midCat"/>
      </c:valAx>
    </c:plotArea>
    <c:plotVisOnly val="1"/>
    <c:dispBlanksAs val="gap"/>
    <c:showDLblsOverMax val="0"/>
  </c:chart>
  <c:externalData r:id="rId1">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40666955808329"/>
          <c:y val="9.7796113822110939E-2"/>
          <c:w val="0.82446981627296589"/>
          <c:h val="0.68387685914260721"/>
        </c:manualLayout>
      </c:layout>
      <c:scatterChart>
        <c:scatterStyle val="smoothMarker"/>
        <c:varyColors val="0"/>
        <c:ser>
          <c:idx val="0"/>
          <c:order val="0"/>
          <c:tx>
            <c:strRef>
              <c:f>Sheet1!$K$1</c:f>
              <c:strCache>
                <c:ptCount val="1"/>
                <c:pt idx="0">
                  <c:v>Accleration (ms-2)</c:v>
                </c:pt>
              </c:strCache>
            </c:strRef>
          </c:tx>
          <c:xVal>
            <c:numRef>
              <c:f>Sheet1!$J$2:$J$13</c:f>
              <c:numCache>
                <c:formatCode>General</c:formatCode>
                <c:ptCount val="12"/>
                <c:pt idx="0">
                  <c:v>0</c:v>
                </c:pt>
                <c:pt idx="1">
                  <c:v>0.25</c:v>
                </c:pt>
                <c:pt idx="2">
                  <c:v>1</c:v>
                </c:pt>
                <c:pt idx="3">
                  <c:v>2</c:v>
                </c:pt>
                <c:pt idx="4">
                  <c:v>3</c:v>
                </c:pt>
                <c:pt idx="5">
                  <c:v>4</c:v>
                </c:pt>
                <c:pt idx="6">
                  <c:v>5</c:v>
                </c:pt>
                <c:pt idx="7">
                  <c:v>6</c:v>
                </c:pt>
                <c:pt idx="8">
                  <c:v>7</c:v>
                </c:pt>
                <c:pt idx="9">
                  <c:v>8</c:v>
                </c:pt>
                <c:pt idx="10">
                  <c:v>9</c:v>
                </c:pt>
                <c:pt idx="11">
                  <c:v>10</c:v>
                </c:pt>
              </c:numCache>
            </c:numRef>
          </c:xVal>
          <c:yVal>
            <c:numRef>
              <c:f>Sheet1!$K$2:$K$13</c:f>
              <c:numCache>
                <c:formatCode>General</c:formatCode>
                <c:ptCount val="12"/>
                <c:pt idx="0">
                  <c:v>0</c:v>
                </c:pt>
                <c:pt idx="1">
                  <c:v>24</c:v>
                </c:pt>
                <c:pt idx="2" formatCode="0">
                  <c:v>2.6666666666666665</c:v>
                </c:pt>
                <c:pt idx="3">
                  <c:v>1</c:v>
                </c:pt>
                <c:pt idx="4">
                  <c:v>1</c:v>
                </c:pt>
                <c:pt idx="5">
                  <c:v>0</c:v>
                </c:pt>
                <c:pt idx="6">
                  <c:v>-1</c:v>
                </c:pt>
                <c:pt idx="7">
                  <c:v>-1</c:v>
                </c:pt>
                <c:pt idx="8">
                  <c:v>2</c:v>
                </c:pt>
                <c:pt idx="9">
                  <c:v>0</c:v>
                </c:pt>
                <c:pt idx="10">
                  <c:v>1</c:v>
                </c:pt>
                <c:pt idx="11">
                  <c:v>-2</c:v>
                </c:pt>
              </c:numCache>
            </c:numRef>
          </c:yVal>
          <c:smooth val="1"/>
          <c:extLst>
            <c:ext xmlns:c16="http://schemas.microsoft.com/office/drawing/2014/chart" uri="{C3380CC4-5D6E-409C-BE32-E72D297353CC}">
              <c16:uniqueId val="{00000000-D0FD-4A54-933A-242948FCF881}"/>
            </c:ext>
          </c:extLst>
        </c:ser>
        <c:dLbls>
          <c:showLegendKey val="0"/>
          <c:showVal val="0"/>
          <c:showCatName val="0"/>
          <c:showSerName val="0"/>
          <c:showPercent val="0"/>
          <c:showBubbleSize val="0"/>
        </c:dLbls>
        <c:axId val="24758528"/>
        <c:axId val="24760704"/>
      </c:scatterChart>
      <c:valAx>
        <c:axId val="24758528"/>
        <c:scaling>
          <c:orientation val="minMax"/>
        </c:scaling>
        <c:delete val="0"/>
        <c:axPos val="b"/>
        <c:title>
          <c:tx>
            <c:rich>
              <a:bodyPr/>
              <a:lstStyle/>
              <a:p>
                <a:pPr>
                  <a:defRPr/>
                </a:pPr>
                <a:r>
                  <a:rPr lang="en-US"/>
                  <a:t>Time (s)</a:t>
                </a:r>
              </a:p>
            </c:rich>
          </c:tx>
          <c:layout>
            <c:manualLayout>
              <c:xMode val="edge"/>
              <c:yMode val="edge"/>
              <c:x val="0.86557483685325853"/>
              <c:y val="0.70082983609391292"/>
            </c:manualLayout>
          </c:layout>
          <c:overlay val="0"/>
        </c:title>
        <c:numFmt formatCode="General" sourceLinked="1"/>
        <c:majorTickMark val="none"/>
        <c:minorTickMark val="none"/>
        <c:tickLblPos val="nextTo"/>
        <c:crossAx val="24760704"/>
        <c:crosses val="autoZero"/>
        <c:crossBetween val="midCat"/>
      </c:valAx>
      <c:valAx>
        <c:axId val="24760704"/>
        <c:scaling>
          <c:orientation val="minMax"/>
        </c:scaling>
        <c:delete val="0"/>
        <c:axPos val="l"/>
        <c:majorGridlines>
          <c:spPr>
            <a:ln>
              <a:noFill/>
            </a:ln>
          </c:spPr>
        </c:majorGridlines>
        <c:title>
          <c:tx>
            <c:rich>
              <a:bodyPr/>
              <a:lstStyle/>
              <a:p>
                <a:pPr>
                  <a:defRPr/>
                </a:pPr>
                <a:r>
                  <a:rPr lang="en-GB"/>
                  <a:t>Acceleration(ms</a:t>
                </a:r>
                <a:r>
                  <a:rPr lang="en-GB" baseline="30000"/>
                  <a:t>-2</a:t>
                </a:r>
                <a:r>
                  <a:rPr lang="en-GB"/>
                  <a:t>)</a:t>
                </a:r>
              </a:p>
            </c:rich>
          </c:tx>
          <c:overlay val="0"/>
        </c:title>
        <c:numFmt formatCode="General" sourceLinked="1"/>
        <c:majorTickMark val="none"/>
        <c:minorTickMark val="none"/>
        <c:tickLblPos val="nextTo"/>
        <c:crossAx val="24758528"/>
        <c:crosses val="autoZero"/>
        <c:crossBetween val="midCat"/>
      </c:valAx>
    </c:plotArea>
    <c:plotVisOnly val="1"/>
    <c:dispBlanksAs val="gap"/>
    <c:showDLblsOverMax val="0"/>
  </c:chart>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0.65613</cdr:x>
      <cdr:y>0.37052</cdr:y>
    </cdr:from>
    <cdr:to>
      <cdr:x>0.90546</cdr:x>
      <cdr:y>0.45445</cdr:y>
    </cdr:to>
    <cdr:sp macro="" textlink="">
      <cdr:nvSpPr>
        <cdr:cNvPr id="2" name="TextBox 1"/>
        <cdr:cNvSpPr txBox="1"/>
      </cdr:nvSpPr>
      <cdr:spPr>
        <a:xfrm xmlns:a="http://schemas.openxmlformats.org/drawingml/2006/main">
          <a:off x="3600400" y="1271550"/>
          <a:ext cx="1368152" cy="2880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dirty="0"/>
            <a:t>acceleration</a:t>
          </a:r>
        </a:p>
      </cdr:txBody>
    </cdr:sp>
  </cdr:relSizeAnchor>
  <cdr:relSizeAnchor xmlns:cdr="http://schemas.openxmlformats.org/drawingml/2006/chartDrawing">
    <cdr:from>
      <cdr:x>0.65613</cdr:x>
      <cdr:y>0.79017</cdr:y>
    </cdr:from>
    <cdr:to>
      <cdr:x>0.90546</cdr:x>
      <cdr:y>0.8741</cdr:y>
    </cdr:to>
    <cdr:sp macro="" textlink="">
      <cdr:nvSpPr>
        <cdr:cNvPr id="3" name="TextBox 1"/>
        <cdr:cNvSpPr txBox="1"/>
      </cdr:nvSpPr>
      <cdr:spPr>
        <a:xfrm xmlns:a="http://schemas.openxmlformats.org/drawingml/2006/main">
          <a:off x="3600400" y="2711710"/>
          <a:ext cx="1368152" cy="28803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dirty="0"/>
            <a:t>de</a:t>
          </a:r>
          <a:r>
            <a:rPr lang="en-GB" sz="1100" dirty="0"/>
            <a:t>celeration</a:t>
          </a:r>
        </a:p>
      </cdr:txBody>
    </cdr:sp>
  </cdr:relSizeAnchor>
</c:userShapes>
</file>

<file path=ppt/drawings/drawing2.xml><?xml version="1.0" encoding="utf-8"?>
<c:userShapes xmlns:c="http://schemas.openxmlformats.org/drawingml/2006/chart">
  <cdr:relSizeAnchor xmlns:cdr="http://schemas.openxmlformats.org/drawingml/2006/chartDrawing">
    <cdr:from>
      <cdr:x>0.65613</cdr:x>
      <cdr:y>0.37052</cdr:y>
    </cdr:from>
    <cdr:to>
      <cdr:x>0.90546</cdr:x>
      <cdr:y>0.45445</cdr:y>
    </cdr:to>
    <cdr:sp macro="" textlink="">
      <cdr:nvSpPr>
        <cdr:cNvPr id="2" name="TextBox 1"/>
        <cdr:cNvSpPr txBox="1"/>
      </cdr:nvSpPr>
      <cdr:spPr>
        <a:xfrm xmlns:a="http://schemas.openxmlformats.org/drawingml/2006/main">
          <a:off x="3600400" y="1271550"/>
          <a:ext cx="1368152" cy="2880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dirty="0"/>
            <a:t>acceleration</a:t>
          </a:r>
        </a:p>
      </cdr:txBody>
    </cdr:sp>
  </cdr:relSizeAnchor>
  <cdr:relSizeAnchor xmlns:cdr="http://schemas.openxmlformats.org/drawingml/2006/chartDrawing">
    <cdr:from>
      <cdr:x>0.65613</cdr:x>
      <cdr:y>0.79017</cdr:y>
    </cdr:from>
    <cdr:to>
      <cdr:x>0.90546</cdr:x>
      <cdr:y>0.8741</cdr:y>
    </cdr:to>
    <cdr:sp macro="" textlink="">
      <cdr:nvSpPr>
        <cdr:cNvPr id="3" name="TextBox 1"/>
        <cdr:cNvSpPr txBox="1"/>
      </cdr:nvSpPr>
      <cdr:spPr>
        <a:xfrm xmlns:a="http://schemas.openxmlformats.org/drawingml/2006/main">
          <a:off x="3600400" y="2711710"/>
          <a:ext cx="1368152" cy="28803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dirty="0"/>
            <a:t>de</a:t>
          </a:r>
          <a:r>
            <a:rPr lang="en-GB" sz="1100" dirty="0"/>
            <a:t>celeration</a:t>
          </a:r>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09/10/2024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2374952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09/10/2024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223328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256B5C-5346-4E89-A8B8-4955C09864D1}" type="datetimeFigureOut">
              <a:rPr lang="en-GB" smtClean="0"/>
              <a:t>09/10/2024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250019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256B5C-5346-4E89-A8B8-4955C09864D1}" type="datetimeFigureOut">
              <a:rPr lang="en-GB" smtClean="0"/>
              <a:t>09/10/2024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528748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256B5C-5346-4E89-A8B8-4955C09864D1}" type="datetimeFigureOut">
              <a:rPr lang="en-GB" smtClean="0"/>
              <a:t>09/10/2024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532804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256B5C-5346-4E89-A8B8-4955C09864D1}" type="datetimeFigureOut">
              <a:rPr lang="en-GB" smtClean="0"/>
              <a:t>09/10/2024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4159748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56B5C-5346-4E89-A8B8-4955C09864D1}" type="datetimeFigureOut">
              <a:rPr lang="en-GB" smtClean="0"/>
              <a:t>09/10/2024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36009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256B5C-5346-4E89-A8B8-4955C09864D1}" type="datetimeFigureOut">
              <a:rPr lang="en-GB" smtClean="0"/>
              <a:t>09/10/2024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335607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256B5C-5346-4E89-A8B8-4955C09864D1}" type="datetimeFigureOut">
              <a:rPr lang="en-GB" smtClean="0"/>
              <a:t>09/10/2024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1527454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09/10/2024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4287630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09/10/2024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699761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56B5C-5346-4E89-A8B8-4955C09864D1}" type="datetimeFigureOut">
              <a:rPr lang="en-GB" smtClean="0"/>
              <a:t>09/10/2024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204C00-B2C1-460F-8640-21816AA8BB4D}" type="slidenum">
              <a:rPr lang="en-GB" smtClean="0"/>
              <a:t>‹#›</a:t>
            </a:fld>
            <a:endParaRPr lang="en-GB"/>
          </a:p>
        </p:txBody>
      </p:sp>
    </p:spTree>
    <p:extLst>
      <p:ext uri="{BB962C8B-B14F-4D97-AF65-F5344CB8AC3E}">
        <p14:creationId xmlns:p14="http://schemas.microsoft.com/office/powerpoint/2010/main" val="3211862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10" Type="http://schemas.openxmlformats.org/officeDocument/2006/relationships/image" Target="../media/image9.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chart" Target="../charts/chart1.xml"/><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eg"/></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chart" Target="../charts/chart4.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chart" Target="../charts/char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World Rugby executive committee member ...">
            <a:extLst>
              <a:ext uri="{FF2B5EF4-FFF2-40B4-BE49-F238E27FC236}">
                <a16:creationId xmlns:a16="http://schemas.microsoft.com/office/drawing/2014/main" id="{35094B22-4749-199E-B02E-C93F21EE6A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35" y="908720"/>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GIG: Djokovic the fastest tennis player ...">
            <a:extLst>
              <a:ext uri="{FF2B5EF4-FFF2-40B4-BE49-F238E27FC236}">
                <a16:creationId xmlns:a16="http://schemas.microsoft.com/office/drawing/2014/main" id="{C824B6D8-A2A6-08BE-C39D-4464DC1A7C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95730" y="932756"/>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Motorcycle racing - Wikipedia">
            <a:extLst>
              <a:ext uri="{FF2B5EF4-FFF2-40B4-BE49-F238E27FC236}">
                <a16:creationId xmlns:a16="http://schemas.microsoft.com/office/drawing/2014/main" id="{6C7CFC35-78B8-DCCF-D250-75B26E997C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86352" y="908720"/>
            <a:ext cx="26193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Emma's Blog: Alpine ski racing and the ...">
            <a:extLst>
              <a:ext uri="{FF2B5EF4-FFF2-40B4-BE49-F238E27FC236}">
                <a16:creationId xmlns:a16="http://schemas.microsoft.com/office/drawing/2014/main" id="{E2800041-074A-88E9-3AC6-F1D5FA3E625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8273" y="2766070"/>
            <a:ext cx="2714625" cy="1685925"/>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Saudi Arabia to host new snooker event ...">
            <a:extLst>
              <a:ext uri="{FF2B5EF4-FFF2-40B4-BE49-F238E27FC236}">
                <a16:creationId xmlns:a16="http://schemas.microsoft.com/office/drawing/2014/main" id="{328322D8-9C09-9700-16D0-B406665F12E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07803" y="2852936"/>
            <a:ext cx="2753409" cy="1541909"/>
          </a:xfrm>
          <a:prstGeom prst="rect">
            <a:avLst/>
          </a:prstGeom>
          <a:noFill/>
          <a:extLst>
            <a:ext uri="{909E8E84-426E-40DD-AFC4-6F175D3DCCD1}">
              <a14:hiddenFill xmlns:a14="http://schemas.microsoft.com/office/drawing/2010/main">
                <a:solidFill>
                  <a:srgbClr val="FFFFFF"/>
                </a:solidFill>
              </a14:hiddenFill>
            </a:ext>
          </a:extLst>
        </p:spPr>
      </p:pic>
      <p:pic>
        <p:nvPicPr>
          <p:cNvPr id="4112" name="Picture 16" descr="Woman Beats Man at Darts Championship ...">
            <a:extLst>
              <a:ext uri="{FF2B5EF4-FFF2-40B4-BE49-F238E27FC236}">
                <a16:creationId xmlns:a16="http://schemas.microsoft.com/office/drawing/2014/main" id="{8DA01B17-8246-FDC3-255C-A0AF6046C3C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86352" y="2708920"/>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4114" name="Picture 18" descr="How to Watch Every NBA Basketball Game ...">
            <a:extLst>
              <a:ext uri="{FF2B5EF4-FFF2-40B4-BE49-F238E27FC236}">
                <a16:creationId xmlns:a16="http://schemas.microsoft.com/office/drawing/2014/main" id="{63D00EA0-3144-0071-201F-E12809A9EB4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0056" y="4757911"/>
            <a:ext cx="2662237" cy="1847850"/>
          </a:xfrm>
          <a:prstGeom prst="rect">
            <a:avLst/>
          </a:prstGeom>
          <a:noFill/>
          <a:extLst>
            <a:ext uri="{909E8E84-426E-40DD-AFC4-6F175D3DCCD1}">
              <a14:hiddenFill xmlns:a14="http://schemas.microsoft.com/office/drawing/2010/main">
                <a:solidFill>
                  <a:srgbClr val="FFFFFF"/>
                </a:solidFill>
              </a14:hiddenFill>
            </a:ext>
          </a:extLst>
        </p:spPr>
      </p:pic>
      <p:pic>
        <p:nvPicPr>
          <p:cNvPr id="4116" name="Picture 20" descr="Sailing - Wikipedia">
            <a:extLst>
              <a:ext uri="{FF2B5EF4-FFF2-40B4-BE49-F238E27FC236}">
                <a16:creationId xmlns:a16="http://schemas.microsoft.com/office/drawing/2014/main" id="{CAC08DDA-694C-1A80-A72E-C5EE9BA511F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07803" y="4757911"/>
            <a:ext cx="2628900" cy="1743075"/>
          </a:xfrm>
          <a:prstGeom prst="rect">
            <a:avLst/>
          </a:prstGeom>
          <a:noFill/>
          <a:extLst>
            <a:ext uri="{909E8E84-426E-40DD-AFC4-6F175D3DCCD1}">
              <a14:hiddenFill xmlns:a14="http://schemas.microsoft.com/office/drawing/2010/main">
                <a:solidFill>
                  <a:srgbClr val="FFFFFF"/>
                </a:solidFill>
              </a14:hiddenFill>
            </a:ext>
          </a:extLst>
        </p:spPr>
      </p:pic>
      <p:pic>
        <p:nvPicPr>
          <p:cNvPr id="4118" name="Picture 22" descr="Health Benefits of Walking for Seniors ...">
            <a:extLst>
              <a:ext uri="{FF2B5EF4-FFF2-40B4-BE49-F238E27FC236}">
                <a16:creationId xmlns:a16="http://schemas.microsoft.com/office/drawing/2014/main" id="{EEFC2D80-37A7-09A2-BE6D-1251ED4A5D7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32213" y="4690153"/>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DA7B6A3-2401-CE80-0C99-300915CB3D4E}"/>
              </a:ext>
            </a:extLst>
          </p:cNvPr>
          <p:cNvSpPr txBox="1"/>
          <p:nvPr/>
        </p:nvSpPr>
        <p:spPr>
          <a:xfrm>
            <a:off x="1043608" y="188640"/>
            <a:ext cx="7560840" cy="369332"/>
          </a:xfrm>
          <a:prstGeom prst="rect">
            <a:avLst/>
          </a:prstGeom>
          <a:noFill/>
        </p:spPr>
        <p:txBody>
          <a:bodyPr wrap="square" rtlCol="0">
            <a:spAutoFit/>
          </a:bodyPr>
          <a:lstStyle/>
          <a:p>
            <a:pPr algn="ctr"/>
            <a:r>
              <a:rPr lang="en-GB" dirty="0"/>
              <a:t>Linear Motion</a:t>
            </a:r>
          </a:p>
        </p:txBody>
      </p:sp>
    </p:spTree>
    <p:extLst>
      <p:ext uri="{BB962C8B-B14F-4D97-AF65-F5344CB8AC3E}">
        <p14:creationId xmlns:p14="http://schemas.microsoft.com/office/powerpoint/2010/main" val="2121909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8B108-C5A4-19AE-B99F-B78FF36F870E}"/>
              </a:ext>
            </a:extLst>
          </p:cNvPr>
          <p:cNvSpPr>
            <a:spLocks noGrp="1"/>
          </p:cNvSpPr>
          <p:nvPr>
            <p:ph type="title"/>
          </p:nvPr>
        </p:nvSpPr>
        <p:spPr>
          <a:xfrm>
            <a:off x="457200" y="274638"/>
            <a:ext cx="8229600" cy="634082"/>
          </a:xfrm>
        </p:spPr>
        <p:txBody>
          <a:bodyPr>
            <a:normAutofit fontScale="90000"/>
          </a:bodyPr>
          <a:lstStyle/>
          <a:p>
            <a:r>
              <a:rPr lang="en-GB" dirty="0"/>
              <a:t>Profiling the Activity</a:t>
            </a:r>
          </a:p>
        </p:txBody>
      </p:sp>
      <p:sp>
        <p:nvSpPr>
          <p:cNvPr id="3" name="Content Placeholder 2">
            <a:extLst>
              <a:ext uri="{FF2B5EF4-FFF2-40B4-BE49-F238E27FC236}">
                <a16:creationId xmlns:a16="http://schemas.microsoft.com/office/drawing/2014/main" id="{D3A6481B-C17B-F0F5-D204-839E3613AD88}"/>
              </a:ext>
            </a:extLst>
          </p:cNvPr>
          <p:cNvSpPr>
            <a:spLocks noGrp="1"/>
          </p:cNvSpPr>
          <p:nvPr>
            <p:ph idx="1"/>
          </p:nvPr>
        </p:nvSpPr>
        <p:spPr>
          <a:xfrm>
            <a:off x="395536" y="1196752"/>
            <a:ext cx="8229600" cy="4525963"/>
          </a:xfrm>
        </p:spPr>
        <p:txBody>
          <a:bodyPr/>
          <a:lstStyle/>
          <a:p>
            <a:pPr marL="0" indent="0">
              <a:buNone/>
            </a:pPr>
            <a:r>
              <a:rPr lang="en-GB" sz="2400" dirty="0"/>
              <a:t>What are the distances travelled in the activity and phases of the activity?</a:t>
            </a:r>
          </a:p>
          <a:p>
            <a:pPr marL="0" indent="0">
              <a:buNone/>
            </a:pPr>
            <a:endParaRPr lang="en-GB" sz="2400" dirty="0"/>
          </a:p>
          <a:p>
            <a:pPr marL="0" indent="0">
              <a:buNone/>
            </a:pPr>
            <a:r>
              <a:rPr lang="en-GB" sz="2400" dirty="0"/>
              <a:t>Are high velocities / accelerations important for the event / phases?</a:t>
            </a:r>
          </a:p>
          <a:p>
            <a:pPr marL="0" indent="0">
              <a:buNone/>
            </a:pPr>
            <a:endParaRPr lang="en-GB" sz="2400" dirty="0"/>
          </a:p>
          <a:p>
            <a:pPr marL="0" indent="0">
              <a:buNone/>
            </a:pPr>
            <a:r>
              <a:rPr lang="en-GB" sz="2400" dirty="0"/>
              <a:t>Are there optimal distances / velocities / accelerations associated with performance/s?</a:t>
            </a:r>
          </a:p>
          <a:p>
            <a:pPr marL="0" indent="0">
              <a:buNone/>
            </a:pPr>
            <a:endParaRPr lang="en-GB" sz="2400" dirty="0"/>
          </a:p>
          <a:p>
            <a:pPr marL="0" indent="0">
              <a:buNone/>
            </a:pPr>
            <a:r>
              <a:rPr lang="en-GB" sz="2400" dirty="0"/>
              <a:t>Is it useful to measure the athlete and their performances?</a:t>
            </a:r>
          </a:p>
          <a:p>
            <a:pPr marL="0" indent="0">
              <a:buNone/>
            </a:pPr>
            <a:endParaRPr lang="en-GB" dirty="0"/>
          </a:p>
        </p:txBody>
      </p:sp>
    </p:spTree>
    <p:extLst>
      <p:ext uri="{BB962C8B-B14F-4D97-AF65-F5344CB8AC3E}">
        <p14:creationId xmlns:p14="http://schemas.microsoft.com/office/powerpoint/2010/main" val="3843007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16632"/>
            <a:ext cx="7772400" cy="792088"/>
          </a:xfrm>
        </p:spPr>
        <p:txBody>
          <a:bodyPr/>
          <a:lstStyle/>
          <a:p>
            <a:r>
              <a:rPr lang="en-GB" dirty="0"/>
              <a:t>Kinematics</a:t>
            </a:r>
          </a:p>
        </p:txBody>
      </p:sp>
      <p:sp>
        <p:nvSpPr>
          <p:cNvPr id="3" name="Subtitle 2"/>
          <p:cNvSpPr>
            <a:spLocks noGrp="1"/>
          </p:cNvSpPr>
          <p:nvPr>
            <p:ph type="subTitle" idx="1"/>
          </p:nvPr>
        </p:nvSpPr>
        <p:spPr>
          <a:xfrm>
            <a:off x="683568" y="1059682"/>
            <a:ext cx="8208912" cy="1672841"/>
          </a:xfrm>
        </p:spPr>
        <p:txBody>
          <a:bodyPr>
            <a:normAutofit fontScale="70000" lnSpcReduction="20000"/>
          </a:bodyPr>
          <a:lstStyle/>
          <a:p>
            <a:r>
              <a:rPr lang="en-GB" dirty="0">
                <a:solidFill>
                  <a:srgbClr val="FF0000"/>
                </a:solidFill>
              </a:rPr>
              <a:t>The study of the motion of points, objects and systems without considering the forces that cause them to  move.</a:t>
            </a:r>
          </a:p>
          <a:p>
            <a:endParaRPr lang="en-GB" dirty="0">
              <a:solidFill>
                <a:srgbClr val="FF0000"/>
              </a:solidFill>
            </a:endParaRPr>
          </a:p>
          <a:p>
            <a:r>
              <a:rPr lang="en-GB" dirty="0">
                <a:solidFill>
                  <a:srgbClr val="0070C0"/>
                </a:solidFill>
              </a:rPr>
              <a:t>Rember angular rotations around joints summate to bring about linear movements.</a:t>
            </a:r>
          </a:p>
        </p:txBody>
      </p:sp>
      <p:pic>
        <p:nvPicPr>
          <p:cNvPr id="4" name="Picture 3"/>
          <p:cNvPicPr>
            <a:picLocks noChangeAspect="1"/>
          </p:cNvPicPr>
          <p:nvPr/>
        </p:nvPicPr>
        <p:blipFill>
          <a:blip r:embed="rId2"/>
          <a:stretch>
            <a:fillRect/>
          </a:stretch>
        </p:blipFill>
        <p:spPr>
          <a:xfrm>
            <a:off x="899592" y="3170987"/>
            <a:ext cx="3800827" cy="3520643"/>
          </a:xfrm>
          <a:prstGeom prst="rect">
            <a:avLst/>
          </a:prstGeom>
          <a:ln>
            <a:solidFill>
              <a:schemeClr val="accent1"/>
            </a:solidFill>
          </a:ln>
        </p:spPr>
      </p:pic>
      <p:pic>
        <p:nvPicPr>
          <p:cNvPr id="5" name="Picture 4"/>
          <p:cNvPicPr>
            <a:picLocks noChangeAspect="1"/>
          </p:cNvPicPr>
          <p:nvPr/>
        </p:nvPicPr>
        <p:blipFill>
          <a:blip r:embed="rId3"/>
          <a:stretch>
            <a:fillRect/>
          </a:stretch>
        </p:blipFill>
        <p:spPr>
          <a:xfrm>
            <a:off x="5364088" y="3093366"/>
            <a:ext cx="3060076" cy="1652395"/>
          </a:xfrm>
          <a:prstGeom prst="rect">
            <a:avLst/>
          </a:prstGeom>
          <a:ln>
            <a:solidFill>
              <a:schemeClr val="accent1"/>
            </a:solidFill>
          </a:ln>
        </p:spPr>
      </p:pic>
      <p:pic>
        <p:nvPicPr>
          <p:cNvPr id="6" name="Picture 5"/>
          <p:cNvPicPr>
            <a:picLocks noChangeAspect="1"/>
          </p:cNvPicPr>
          <p:nvPr/>
        </p:nvPicPr>
        <p:blipFill>
          <a:blip r:embed="rId4"/>
          <a:stretch>
            <a:fillRect/>
          </a:stretch>
        </p:blipFill>
        <p:spPr>
          <a:xfrm>
            <a:off x="5355345" y="4931309"/>
            <a:ext cx="3060076" cy="1672842"/>
          </a:xfrm>
          <a:prstGeom prst="rect">
            <a:avLst/>
          </a:prstGeom>
          <a:ln>
            <a:solidFill>
              <a:schemeClr val="accent1"/>
            </a:solidFill>
          </a:ln>
        </p:spPr>
      </p:pic>
    </p:spTree>
    <p:extLst>
      <p:ext uri="{BB962C8B-B14F-4D97-AF65-F5344CB8AC3E}">
        <p14:creationId xmlns:p14="http://schemas.microsoft.com/office/powerpoint/2010/main" val="1689838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476673"/>
            <a:ext cx="7772400" cy="648072"/>
          </a:xfrm>
        </p:spPr>
        <p:txBody>
          <a:bodyPr>
            <a:normAutofit fontScale="90000"/>
          </a:bodyPr>
          <a:lstStyle/>
          <a:p>
            <a:r>
              <a:rPr lang="en-GB" dirty="0"/>
              <a:t>Linear Displacement v Distance</a:t>
            </a:r>
          </a:p>
        </p:txBody>
      </p:sp>
      <p:pic>
        <p:nvPicPr>
          <p:cNvPr id="3074" name="Picture 2" descr="F:\USA summer school\Modules\els7b.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2636912"/>
            <a:ext cx="3930439" cy="309492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64F9A0D-4DDC-AE41-46C8-ABC6C2779EAB}"/>
              </a:ext>
            </a:extLst>
          </p:cNvPr>
          <p:cNvPicPr>
            <a:picLocks noChangeAspect="1"/>
          </p:cNvPicPr>
          <p:nvPr/>
        </p:nvPicPr>
        <p:blipFill>
          <a:blip r:embed="rId3"/>
          <a:stretch>
            <a:fillRect/>
          </a:stretch>
        </p:blipFill>
        <p:spPr>
          <a:xfrm>
            <a:off x="471201" y="2204864"/>
            <a:ext cx="4343167" cy="3745038"/>
          </a:xfrm>
          <a:prstGeom prst="rect">
            <a:avLst/>
          </a:prstGeom>
        </p:spPr>
      </p:pic>
      <p:sp>
        <p:nvSpPr>
          <p:cNvPr id="16" name="TextBox 15">
            <a:extLst>
              <a:ext uri="{FF2B5EF4-FFF2-40B4-BE49-F238E27FC236}">
                <a16:creationId xmlns:a16="http://schemas.microsoft.com/office/drawing/2014/main" id="{57C5BCA6-007F-3798-9C76-44BB9E61FFF2}"/>
              </a:ext>
            </a:extLst>
          </p:cNvPr>
          <p:cNvSpPr txBox="1"/>
          <p:nvPr/>
        </p:nvSpPr>
        <p:spPr>
          <a:xfrm>
            <a:off x="323528" y="1340768"/>
            <a:ext cx="8424936" cy="369332"/>
          </a:xfrm>
          <a:prstGeom prst="rect">
            <a:avLst/>
          </a:prstGeom>
          <a:noFill/>
        </p:spPr>
        <p:txBody>
          <a:bodyPr wrap="square" rtlCol="0">
            <a:spAutoFit/>
          </a:bodyPr>
          <a:lstStyle/>
          <a:p>
            <a:pPr algn="ctr"/>
            <a:r>
              <a:rPr lang="en-GB" dirty="0">
                <a:solidFill>
                  <a:srgbClr val="0070C0"/>
                </a:solidFill>
              </a:rPr>
              <a:t>Distance – How far the object has travelled</a:t>
            </a:r>
          </a:p>
        </p:txBody>
      </p:sp>
      <p:sp>
        <p:nvSpPr>
          <p:cNvPr id="17" name="TextBox 16">
            <a:extLst>
              <a:ext uri="{FF2B5EF4-FFF2-40B4-BE49-F238E27FC236}">
                <a16:creationId xmlns:a16="http://schemas.microsoft.com/office/drawing/2014/main" id="{EE5254EA-FE34-674F-5C7C-99EDB7DC409F}"/>
              </a:ext>
            </a:extLst>
          </p:cNvPr>
          <p:cNvSpPr txBox="1"/>
          <p:nvPr/>
        </p:nvSpPr>
        <p:spPr>
          <a:xfrm>
            <a:off x="1619672" y="1866891"/>
            <a:ext cx="6336704" cy="369332"/>
          </a:xfrm>
          <a:prstGeom prst="rect">
            <a:avLst/>
          </a:prstGeom>
          <a:noFill/>
        </p:spPr>
        <p:txBody>
          <a:bodyPr wrap="square" rtlCol="0">
            <a:spAutoFit/>
          </a:bodyPr>
          <a:lstStyle/>
          <a:p>
            <a:r>
              <a:rPr lang="en-GB" dirty="0">
                <a:solidFill>
                  <a:srgbClr val="00B050"/>
                </a:solidFill>
              </a:rPr>
              <a:t>Displacement – how far the object is away from its start position</a:t>
            </a:r>
          </a:p>
        </p:txBody>
      </p:sp>
      <p:sp>
        <p:nvSpPr>
          <p:cNvPr id="18" name="Content Placeholder 2">
            <a:extLst>
              <a:ext uri="{FF2B5EF4-FFF2-40B4-BE49-F238E27FC236}">
                <a16:creationId xmlns:a16="http://schemas.microsoft.com/office/drawing/2014/main" id="{FD8376ED-5003-B9C7-E964-3BAFF6CAEE8E}"/>
              </a:ext>
            </a:extLst>
          </p:cNvPr>
          <p:cNvSpPr txBox="1">
            <a:spLocks/>
          </p:cNvSpPr>
          <p:nvPr/>
        </p:nvSpPr>
        <p:spPr>
          <a:xfrm>
            <a:off x="673224" y="5754959"/>
            <a:ext cx="8229600" cy="1252736"/>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en-GB" sz="2400" dirty="0">
                <a:solidFill>
                  <a:srgbClr val="FF0000"/>
                </a:solidFill>
              </a:rPr>
              <a:t>Distance only has Magnitude</a:t>
            </a:r>
          </a:p>
          <a:p>
            <a:r>
              <a:rPr lang="en-GB" sz="2400" dirty="0">
                <a:solidFill>
                  <a:srgbClr val="FF0000"/>
                </a:solidFill>
              </a:rPr>
              <a:t>Displacement has Magnitude and Direction</a:t>
            </a:r>
            <a:r>
              <a:rPr lang="en-GB" dirty="0"/>
              <a:t> </a:t>
            </a:r>
          </a:p>
          <a:p>
            <a:endParaRPr lang="en-GB" dirty="0"/>
          </a:p>
          <a:p>
            <a:endParaRPr lang="en-GB" dirty="0"/>
          </a:p>
        </p:txBody>
      </p:sp>
    </p:spTree>
    <p:extLst>
      <p:ext uri="{BB962C8B-B14F-4D97-AF65-F5344CB8AC3E}">
        <p14:creationId xmlns:p14="http://schemas.microsoft.com/office/powerpoint/2010/main" val="2410664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Trajectory</a:t>
            </a:r>
          </a:p>
        </p:txBody>
      </p:sp>
      <p:sp>
        <p:nvSpPr>
          <p:cNvPr id="3" name="Content Placeholder 2"/>
          <p:cNvSpPr>
            <a:spLocks noGrp="1"/>
          </p:cNvSpPr>
          <p:nvPr>
            <p:ph idx="1"/>
          </p:nvPr>
        </p:nvSpPr>
        <p:spPr>
          <a:xfrm>
            <a:off x="457200" y="1600201"/>
            <a:ext cx="8229600" cy="964704"/>
          </a:xfrm>
        </p:spPr>
        <p:txBody>
          <a:bodyPr>
            <a:normAutofit fontScale="92500" lnSpcReduction="10000"/>
          </a:bodyPr>
          <a:lstStyle/>
          <a:p>
            <a:pPr marL="0" indent="0">
              <a:buNone/>
            </a:pPr>
            <a:r>
              <a:rPr lang="en-GB" dirty="0"/>
              <a:t>The trajectory (flight path) taken to reach one point from another.</a:t>
            </a:r>
          </a:p>
        </p:txBody>
      </p:sp>
      <p:sp>
        <p:nvSpPr>
          <p:cNvPr id="4" name="AutoShape 2" descr="Image result for tennis ball fligh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http://i20.photobucket.com/albums/b242/Xhitmen20/forehan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 y="2425749"/>
            <a:ext cx="7610475" cy="259228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2339752" y="2655701"/>
            <a:ext cx="3888432" cy="369332"/>
          </a:xfrm>
          <a:prstGeom prst="rect">
            <a:avLst/>
          </a:prstGeom>
          <a:noFill/>
        </p:spPr>
        <p:txBody>
          <a:bodyPr wrap="square" rtlCol="0">
            <a:spAutoFit/>
          </a:bodyPr>
          <a:lstStyle/>
          <a:p>
            <a:r>
              <a:rPr lang="en-GB" dirty="0">
                <a:solidFill>
                  <a:srgbClr val="00B050"/>
                </a:solidFill>
              </a:rPr>
              <a:t>Different trajectories of a tennis serve</a:t>
            </a:r>
          </a:p>
        </p:txBody>
      </p:sp>
      <p:sp>
        <p:nvSpPr>
          <p:cNvPr id="6" name="TextBox 5"/>
          <p:cNvSpPr txBox="1"/>
          <p:nvPr/>
        </p:nvSpPr>
        <p:spPr>
          <a:xfrm>
            <a:off x="766761" y="5576670"/>
            <a:ext cx="7920037" cy="646331"/>
          </a:xfrm>
          <a:prstGeom prst="rect">
            <a:avLst/>
          </a:prstGeom>
          <a:noFill/>
        </p:spPr>
        <p:txBody>
          <a:bodyPr wrap="square" rtlCol="0">
            <a:spAutoFit/>
          </a:bodyPr>
          <a:lstStyle/>
          <a:p>
            <a:r>
              <a:rPr lang="en-GB" dirty="0">
                <a:solidFill>
                  <a:srgbClr val="00B0F0"/>
                </a:solidFill>
              </a:rPr>
              <a:t>The balls linear displacement is the same but the balls distance it has travelled is different </a:t>
            </a:r>
          </a:p>
        </p:txBody>
      </p:sp>
      <p:cxnSp>
        <p:nvCxnSpPr>
          <p:cNvPr id="8" name="Straight Connector 7"/>
          <p:cNvCxnSpPr/>
          <p:nvPr/>
        </p:nvCxnSpPr>
        <p:spPr>
          <a:xfrm>
            <a:off x="1187624" y="4149080"/>
            <a:ext cx="6336704" cy="432048"/>
          </a:xfrm>
          <a:prstGeom prst="line">
            <a:avLst/>
          </a:prstGeom>
          <a:ln w="28575">
            <a:headEnd type="none" w="med" len="med"/>
            <a:tailEnd type="triangl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237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37"/>
          </a:xfrm>
        </p:spPr>
        <p:txBody>
          <a:bodyPr>
            <a:normAutofit fontScale="90000"/>
          </a:bodyPr>
          <a:lstStyle/>
          <a:p>
            <a:r>
              <a:rPr lang="en-GB" dirty="0"/>
              <a:t>Analysing Performance</a:t>
            </a:r>
          </a:p>
        </p:txBody>
      </p:sp>
      <p:sp>
        <p:nvSpPr>
          <p:cNvPr id="3" name="Content Placeholder 2"/>
          <p:cNvSpPr>
            <a:spLocks noGrp="1"/>
          </p:cNvSpPr>
          <p:nvPr>
            <p:ph idx="1"/>
          </p:nvPr>
        </p:nvSpPr>
        <p:spPr>
          <a:xfrm>
            <a:off x="467544" y="908721"/>
            <a:ext cx="8229600" cy="792088"/>
          </a:xfrm>
        </p:spPr>
        <p:txBody>
          <a:bodyPr>
            <a:normAutofit fontScale="92500"/>
          </a:bodyPr>
          <a:lstStyle/>
          <a:p>
            <a:pPr marL="0" indent="0">
              <a:buNone/>
            </a:pPr>
            <a:r>
              <a:rPr lang="en-GB" sz="2800" dirty="0">
                <a:solidFill>
                  <a:schemeClr val="accent5">
                    <a:lumMod val="75000"/>
                  </a:schemeClr>
                </a:solidFill>
              </a:rPr>
              <a:t>You analyse a 100m sprint and collect the following data.</a:t>
            </a:r>
          </a:p>
        </p:txBody>
      </p:sp>
      <p:graphicFrame>
        <p:nvGraphicFramePr>
          <p:cNvPr id="4" name="Table 3"/>
          <p:cNvGraphicFramePr>
            <a:graphicFrameLocks noGrp="1"/>
          </p:cNvGraphicFramePr>
          <p:nvPr>
            <p:extLst>
              <p:ext uri="{D42A27DB-BD31-4B8C-83A1-F6EECF244321}">
                <p14:modId xmlns:p14="http://schemas.microsoft.com/office/powerpoint/2010/main" val="2851460353"/>
              </p:ext>
            </p:extLst>
          </p:nvPr>
        </p:nvGraphicFramePr>
        <p:xfrm>
          <a:off x="683568" y="2204864"/>
          <a:ext cx="2016224" cy="3384381"/>
        </p:xfrm>
        <a:graphic>
          <a:graphicData uri="http://schemas.openxmlformats.org/drawingml/2006/table">
            <a:tbl>
              <a:tblPr>
                <a:tableStyleId>{5C22544A-7EE6-4342-B048-85BDC9FD1C3A}</a:tableStyleId>
              </a:tblPr>
              <a:tblGrid>
                <a:gridCol w="922149">
                  <a:extLst>
                    <a:ext uri="{9D8B030D-6E8A-4147-A177-3AD203B41FA5}">
                      <a16:colId xmlns:a16="http://schemas.microsoft.com/office/drawing/2014/main" val="20000"/>
                    </a:ext>
                  </a:extLst>
                </a:gridCol>
                <a:gridCol w="1094075">
                  <a:extLst>
                    <a:ext uri="{9D8B030D-6E8A-4147-A177-3AD203B41FA5}">
                      <a16:colId xmlns:a16="http://schemas.microsoft.com/office/drawing/2014/main" val="20001"/>
                    </a:ext>
                  </a:extLst>
                </a:gridCol>
              </a:tblGrid>
              <a:tr h="260337">
                <a:tc>
                  <a:txBody>
                    <a:bodyPr/>
                    <a:lstStyle/>
                    <a:p>
                      <a:pPr algn="ctr" fontAlgn="b"/>
                      <a:r>
                        <a:rPr lang="en-GB" sz="1100" u="none" strike="noStrike">
                          <a:effectLst/>
                        </a:rPr>
                        <a:t>Time (s)</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dirty="0">
                          <a:effectLst/>
                        </a:rPr>
                        <a:t>Distance (m)</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260337">
                <a:tc>
                  <a:txBody>
                    <a:bodyPr/>
                    <a:lstStyle/>
                    <a:p>
                      <a:pPr algn="ctr" fontAlgn="b"/>
                      <a:r>
                        <a:rPr lang="en-GB" sz="1100" u="none" strike="noStrike">
                          <a:effectLst/>
                        </a:rPr>
                        <a:t>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dirty="0">
                          <a:effectLst/>
                        </a:rPr>
                        <a:t>0</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260337">
                <a:tc>
                  <a:txBody>
                    <a:bodyPr/>
                    <a:lstStyle/>
                    <a:p>
                      <a:pPr algn="ctr" fontAlgn="b"/>
                      <a:r>
                        <a:rPr lang="en-GB" sz="1100" u="none" strike="noStrike">
                          <a:effectLst/>
                        </a:rPr>
                        <a:t>1</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6</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260337">
                <a:tc>
                  <a:txBody>
                    <a:bodyPr/>
                    <a:lstStyle/>
                    <a:p>
                      <a:pPr algn="ctr" fontAlgn="b"/>
                      <a:r>
                        <a:rPr lang="en-GB" sz="1100" u="none" strike="noStrike">
                          <a:effectLst/>
                        </a:rPr>
                        <a:t>2</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14</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260337">
                <a:tc>
                  <a:txBody>
                    <a:bodyPr/>
                    <a:lstStyle/>
                    <a:p>
                      <a:pPr algn="ctr" fontAlgn="b"/>
                      <a:r>
                        <a:rPr lang="en-GB" sz="1100" u="none" strike="noStrike">
                          <a:effectLst/>
                        </a:rPr>
                        <a:t>3</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23</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260337">
                <a:tc>
                  <a:txBody>
                    <a:bodyPr/>
                    <a:lstStyle/>
                    <a:p>
                      <a:pPr algn="ctr" fontAlgn="b"/>
                      <a:r>
                        <a:rPr lang="en-GB" sz="1100" u="none" strike="noStrike">
                          <a:effectLst/>
                        </a:rPr>
                        <a:t>4</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dirty="0">
                          <a:effectLst/>
                        </a:rPr>
                        <a:t>33</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r h="260337">
                <a:tc>
                  <a:txBody>
                    <a:bodyPr/>
                    <a:lstStyle/>
                    <a:p>
                      <a:pPr algn="ctr" fontAlgn="b"/>
                      <a:r>
                        <a:rPr lang="en-GB" sz="1100" u="none" strike="noStrike">
                          <a:effectLst/>
                        </a:rPr>
                        <a:t>5</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43</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6"/>
                  </a:ext>
                </a:extLst>
              </a:tr>
              <a:tr h="260337">
                <a:tc>
                  <a:txBody>
                    <a:bodyPr/>
                    <a:lstStyle/>
                    <a:p>
                      <a:pPr algn="ctr" fontAlgn="b"/>
                      <a:r>
                        <a:rPr lang="en-GB" sz="1100" u="none" strike="noStrike">
                          <a:effectLst/>
                        </a:rPr>
                        <a:t>6</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dirty="0">
                          <a:effectLst/>
                        </a:rPr>
                        <a:t>52</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7"/>
                  </a:ext>
                </a:extLst>
              </a:tr>
              <a:tr h="260337">
                <a:tc>
                  <a:txBody>
                    <a:bodyPr/>
                    <a:lstStyle/>
                    <a:p>
                      <a:pPr algn="ctr" fontAlgn="b"/>
                      <a:r>
                        <a:rPr lang="en-GB" sz="1100" u="none" strike="noStrike">
                          <a:effectLst/>
                        </a:rPr>
                        <a:t>7</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60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8"/>
                  </a:ext>
                </a:extLst>
              </a:tr>
              <a:tr h="260337">
                <a:tc>
                  <a:txBody>
                    <a:bodyPr/>
                    <a:lstStyle/>
                    <a:p>
                      <a:pPr algn="ctr" fontAlgn="b"/>
                      <a:r>
                        <a:rPr lang="en-GB" sz="1100" u="none" strike="noStrike">
                          <a:effectLst/>
                        </a:rPr>
                        <a:t>8</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70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9"/>
                  </a:ext>
                </a:extLst>
              </a:tr>
              <a:tr h="260337">
                <a:tc>
                  <a:txBody>
                    <a:bodyPr/>
                    <a:lstStyle/>
                    <a:p>
                      <a:pPr algn="ctr" fontAlgn="b"/>
                      <a:r>
                        <a:rPr lang="en-GB" sz="1100" u="none" strike="noStrike">
                          <a:effectLst/>
                        </a:rPr>
                        <a:t>9</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80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10"/>
                  </a:ext>
                </a:extLst>
              </a:tr>
              <a:tr h="260337">
                <a:tc>
                  <a:txBody>
                    <a:bodyPr/>
                    <a:lstStyle/>
                    <a:p>
                      <a:pPr algn="ctr" fontAlgn="b"/>
                      <a:r>
                        <a:rPr lang="en-GB" sz="1100" u="none" strike="noStrike">
                          <a:effectLst/>
                        </a:rPr>
                        <a:t>10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91</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11"/>
                  </a:ext>
                </a:extLst>
              </a:tr>
              <a:tr h="260337">
                <a:tc>
                  <a:txBody>
                    <a:bodyPr/>
                    <a:lstStyle/>
                    <a:p>
                      <a:pPr algn="ctr" fontAlgn="b"/>
                      <a:r>
                        <a:rPr lang="en-GB" sz="1100" u="none" strike="noStrike">
                          <a:effectLst/>
                        </a:rPr>
                        <a:t>11</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dirty="0">
                          <a:effectLst/>
                        </a:rPr>
                        <a:t>100</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2"/>
                  </a:ext>
                </a:extLst>
              </a:tr>
            </a:tbl>
          </a:graphicData>
        </a:graphic>
      </p:graphicFrame>
      <p:graphicFrame>
        <p:nvGraphicFramePr>
          <p:cNvPr id="5" name="Chart 4"/>
          <p:cNvGraphicFramePr>
            <a:graphicFrameLocks/>
          </p:cNvGraphicFramePr>
          <p:nvPr>
            <p:extLst>
              <p:ext uri="{D42A27DB-BD31-4B8C-83A1-F6EECF244321}">
                <p14:modId xmlns:p14="http://schemas.microsoft.com/office/powerpoint/2010/main" val="2112998176"/>
              </p:ext>
            </p:extLst>
          </p:nvPr>
        </p:nvGraphicFramePr>
        <p:xfrm>
          <a:off x="3321769" y="3425687"/>
          <a:ext cx="5191125" cy="3312368"/>
        </p:xfrm>
        <a:graphic>
          <a:graphicData uri="http://schemas.openxmlformats.org/drawingml/2006/chart">
            <c:chart xmlns:c="http://schemas.openxmlformats.org/drawingml/2006/chart" xmlns:r="http://schemas.openxmlformats.org/officeDocument/2006/relationships" r:id="rId2"/>
          </a:graphicData>
        </a:graphic>
      </p:graphicFrame>
      <p:pic>
        <p:nvPicPr>
          <p:cNvPr id="1028" name="Picture 4" descr="Noah Lyles wins men's 100m race by 1 ...">
            <a:extLst>
              <a:ext uri="{FF2B5EF4-FFF2-40B4-BE49-F238E27FC236}">
                <a16:creationId xmlns:a16="http://schemas.microsoft.com/office/drawing/2014/main" id="{A9F68C20-F5E4-9830-58DB-8162087D59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832" y="1763148"/>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Olympics men's 100m final: How Noah ...">
            <a:extLst>
              <a:ext uri="{FF2B5EF4-FFF2-40B4-BE49-F238E27FC236}">
                <a16:creationId xmlns:a16="http://schemas.microsoft.com/office/drawing/2014/main" id="{C34484EC-D40B-EE33-485A-E79248CAE5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664" y="1729714"/>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4123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Speed v Velocity</a:t>
            </a:r>
          </a:p>
        </p:txBody>
      </p:sp>
      <p:sp>
        <p:nvSpPr>
          <p:cNvPr id="3" name="Content Placeholder 2"/>
          <p:cNvSpPr>
            <a:spLocks noGrp="1"/>
          </p:cNvSpPr>
          <p:nvPr>
            <p:ph idx="1"/>
          </p:nvPr>
        </p:nvSpPr>
        <p:spPr>
          <a:xfrm>
            <a:off x="457200" y="1600200"/>
            <a:ext cx="8229600" cy="5501208"/>
          </a:xfrm>
        </p:spPr>
        <p:txBody>
          <a:bodyPr>
            <a:normAutofit/>
          </a:bodyPr>
          <a:lstStyle/>
          <a:p>
            <a:pPr marL="0" indent="0">
              <a:buNone/>
            </a:pPr>
            <a:r>
              <a:rPr lang="en-GB" dirty="0">
                <a:solidFill>
                  <a:srgbClr val="00B050"/>
                </a:solidFill>
              </a:rPr>
              <a:t>The rate of change of distance with respect to time </a:t>
            </a:r>
          </a:p>
          <a:p>
            <a:endParaRPr lang="en-GB" dirty="0"/>
          </a:p>
          <a:p>
            <a:r>
              <a:rPr lang="en-GB" dirty="0"/>
              <a:t>Speed has magnitude</a:t>
            </a:r>
          </a:p>
          <a:p>
            <a:endParaRPr lang="en-GB" dirty="0"/>
          </a:p>
          <a:p>
            <a:r>
              <a:rPr lang="en-GB" dirty="0"/>
              <a:t>Velocity has magnitude and direction.</a:t>
            </a:r>
          </a:p>
          <a:p>
            <a:endParaRPr lang="en-GB" dirty="0"/>
          </a:p>
          <a:p>
            <a:pPr marL="0" indent="0" algn="ctr">
              <a:buNone/>
            </a:pPr>
            <a:r>
              <a:rPr lang="en-GB" dirty="0">
                <a:solidFill>
                  <a:srgbClr val="FF0000"/>
                </a:solidFill>
              </a:rPr>
              <a:t>Therefore, the speed of a MVJ may be 0.7 ms</a:t>
            </a:r>
            <a:r>
              <a:rPr lang="en-GB" baseline="30000" dirty="0">
                <a:solidFill>
                  <a:srgbClr val="FF0000"/>
                </a:solidFill>
              </a:rPr>
              <a:t>-1</a:t>
            </a:r>
            <a:r>
              <a:rPr lang="en-GB" dirty="0">
                <a:solidFill>
                  <a:srgbClr val="FF0000"/>
                </a:solidFill>
              </a:rPr>
              <a:t> but the velocity is 0.7ms</a:t>
            </a:r>
            <a:r>
              <a:rPr lang="en-GB" baseline="30000" dirty="0">
                <a:solidFill>
                  <a:srgbClr val="FF0000"/>
                </a:solidFill>
              </a:rPr>
              <a:t>-1 </a:t>
            </a:r>
            <a:r>
              <a:rPr lang="en-GB" dirty="0">
                <a:solidFill>
                  <a:srgbClr val="FF0000"/>
                </a:solidFill>
              </a:rPr>
              <a:t>upwards</a:t>
            </a:r>
            <a:r>
              <a:rPr lang="en-GB" dirty="0">
                <a:solidFill>
                  <a:srgbClr val="002060"/>
                </a:solidFill>
              </a:rPr>
              <a:t>.</a:t>
            </a:r>
          </a:p>
        </p:txBody>
      </p:sp>
      <p:pic>
        <p:nvPicPr>
          <p:cNvPr id="6146" name="Picture 2" descr="Vertical Jump Test Explained: Normative ...">
            <a:extLst>
              <a:ext uri="{FF2B5EF4-FFF2-40B4-BE49-F238E27FC236}">
                <a16:creationId xmlns:a16="http://schemas.microsoft.com/office/drawing/2014/main" id="{E981CBB0-B753-C39C-1AF9-02AFD31130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4082" y="2348880"/>
            <a:ext cx="4032448"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3138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a:t>Speed and Velocity</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9856" y="980728"/>
                <a:ext cx="8496944" cy="5328592"/>
              </a:xfrm>
            </p:spPr>
            <p:txBody>
              <a:bodyPr>
                <a:normAutofit fontScale="85000" lnSpcReduction="20000"/>
              </a:bodyPr>
              <a:lstStyle/>
              <a:p>
                <a:pPr marL="0" indent="0">
                  <a:buNone/>
                </a:pPr>
                <a:r>
                  <a:rPr lang="en-GB" sz="2800" dirty="0"/>
                  <a:t>Speed is the rate of change of distance (not displacement) with relation to the change in time.</a:t>
                </a:r>
              </a:p>
              <a:p>
                <a:endParaRPr lang="en-GB" dirty="0"/>
              </a:p>
              <a:p>
                <a:pPr marL="0" indent="0">
                  <a:buNone/>
                </a:pPr>
                <a:r>
                  <a:rPr lang="en-GB" sz="2400" dirty="0"/>
                  <a:t>	Eq.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a:rPr>
                          <m:t>𝐶h𝑎𝑛𝑔𝑒</m:t>
                        </m:r>
                        <m:r>
                          <a:rPr lang="en-GB" sz="2400" b="0" i="1" smtClean="0">
                            <a:latin typeface="Cambria Math"/>
                          </a:rPr>
                          <m:t> </m:t>
                        </m:r>
                        <m:r>
                          <a:rPr lang="en-GB" sz="2400" b="0" i="1" smtClean="0">
                            <a:latin typeface="Cambria Math"/>
                          </a:rPr>
                          <m:t>𝑖𝑛</m:t>
                        </m:r>
                        <m:r>
                          <a:rPr lang="en-GB" sz="2400" b="0" i="1" smtClean="0">
                            <a:latin typeface="Cambria Math"/>
                          </a:rPr>
                          <m:t> </m:t>
                        </m:r>
                        <m:r>
                          <a:rPr lang="en-GB" sz="2400" b="0" i="1" smtClean="0">
                            <a:latin typeface="Cambria Math"/>
                          </a:rPr>
                          <m:t>𝑑𝑖𝑠𝑡𝑎𝑛𝑐𝑒</m:t>
                        </m:r>
                        <m:r>
                          <a:rPr lang="en-GB" sz="2400" b="0" i="1" smtClean="0">
                            <a:latin typeface="Cambria Math"/>
                          </a:rPr>
                          <m:t> </m:t>
                        </m:r>
                      </m:num>
                      <m:den>
                        <m:r>
                          <a:rPr lang="en-GB" sz="2400" b="0" i="1" smtClean="0">
                            <a:latin typeface="Cambria Math"/>
                          </a:rPr>
                          <m:t>𝐶h𝑎𝑛𝑔𝑒</m:t>
                        </m:r>
                        <m:r>
                          <a:rPr lang="en-GB" sz="2400" b="0" i="1" smtClean="0">
                            <a:latin typeface="Cambria Math"/>
                          </a:rPr>
                          <m:t> </m:t>
                        </m:r>
                        <m:r>
                          <a:rPr lang="en-GB" sz="2400" b="0" i="1" smtClean="0">
                            <a:latin typeface="Cambria Math"/>
                          </a:rPr>
                          <m:t>𝑖𝑛</m:t>
                        </m:r>
                        <m:r>
                          <a:rPr lang="en-GB" sz="2400" b="0" i="1" smtClean="0">
                            <a:latin typeface="Cambria Math"/>
                          </a:rPr>
                          <m:t> </m:t>
                        </m:r>
                        <m:r>
                          <a:rPr lang="en-GB" sz="2400" b="0" i="1" smtClean="0">
                            <a:latin typeface="Cambria Math"/>
                          </a:rPr>
                          <m:t>𝑡𝑖𝑚𝑒</m:t>
                        </m:r>
                      </m:den>
                    </m:f>
                  </m:oMath>
                </a14:m>
                <a:r>
                  <a:rPr lang="en-GB" sz="2400" dirty="0"/>
                  <a:t> or </a:t>
                </a:r>
                <a14:m>
                  <m:oMath xmlns:m="http://schemas.openxmlformats.org/officeDocument/2006/math">
                    <m:f>
                      <m:fPr>
                        <m:ctrlPr>
                          <a:rPr lang="en-GB" sz="2400" i="1" smtClean="0">
                            <a:latin typeface="Cambria Math" panose="02040503050406030204" pitchFamily="18" charset="0"/>
                          </a:rPr>
                        </m:ctrlPr>
                      </m:fPr>
                      <m:num>
                        <m:r>
                          <a:rPr lang="en-GB" sz="2400" b="0" i="1" smtClean="0">
                            <a:latin typeface="Cambria Math"/>
                          </a:rPr>
                          <m:t>𝐷𝑖𝑠𝑡</m:t>
                        </m:r>
                        <m:r>
                          <a:rPr lang="en-GB" sz="2400" b="0" i="1" smtClean="0">
                            <a:latin typeface="Cambria Math"/>
                          </a:rPr>
                          <m:t> 2 −</m:t>
                        </m:r>
                        <m:r>
                          <a:rPr lang="en-GB" sz="2400" b="0" i="1" smtClean="0">
                            <a:latin typeface="Cambria Math"/>
                          </a:rPr>
                          <m:t>𝐷𝑖𝑠𝑡</m:t>
                        </m:r>
                        <m:r>
                          <a:rPr lang="en-GB" sz="2400" b="0" i="1" smtClean="0">
                            <a:latin typeface="Cambria Math"/>
                          </a:rPr>
                          <m:t> 1</m:t>
                        </m:r>
                      </m:num>
                      <m:den>
                        <m:r>
                          <a:rPr lang="en-GB" sz="2400" b="0" i="1" smtClean="0">
                            <a:latin typeface="Cambria Math"/>
                          </a:rPr>
                          <m:t>𝑇𝑖𝑚𝑒</m:t>
                        </m:r>
                        <m:r>
                          <a:rPr lang="en-GB" sz="2400" b="0" i="1" smtClean="0">
                            <a:latin typeface="Cambria Math"/>
                          </a:rPr>
                          <m:t> 2−</m:t>
                        </m:r>
                        <m:r>
                          <a:rPr lang="en-GB" sz="2400" b="0" i="1" smtClean="0">
                            <a:latin typeface="Cambria Math"/>
                          </a:rPr>
                          <m:t>𝑇𝑖𝑚𝑒</m:t>
                        </m:r>
                        <m:r>
                          <a:rPr lang="en-GB" sz="2400" b="0" i="1" smtClean="0">
                            <a:latin typeface="Cambria Math"/>
                          </a:rPr>
                          <m:t> 1</m:t>
                        </m:r>
                      </m:den>
                    </m:f>
                  </m:oMath>
                </a14:m>
                <a:r>
                  <a:rPr lang="en-GB" sz="2400" dirty="0"/>
                  <a:t>  </a:t>
                </a:r>
                <a:r>
                  <a:rPr lang="en-GB" sz="1800" dirty="0"/>
                  <a:t>ms</a:t>
                </a:r>
                <a:r>
                  <a:rPr lang="en-GB" sz="1800" baseline="30000" dirty="0"/>
                  <a:t>-1</a:t>
                </a:r>
              </a:p>
              <a:p>
                <a:pPr marL="0" indent="0">
                  <a:buNone/>
                </a:pPr>
                <a:endParaRPr lang="en-GB" sz="3600" baseline="30000" dirty="0"/>
              </a:p>
              <a:p>
                <a:pPr marL="0" indent="0">
                  <a:buNone/>
                </a:pPr>
                <a:r>
                  <a:rPr lang="en-GB" sz="3600" baseline="30000" dirty="0">
                    <a:solidFill>
                      <a:srgbClr val="FF0000"/>
                    </a:solidFill>
                  </a:rPr>
                  <a:t>Velocity is the rate of change of displacement with relation to change in time.</a:t>
                </a:r>
              </a:p>
              <a:p>
                <a:pPr marL="0" indent="0">
                  <a:buNone/>
                </a:pPr>
                <a:endParaRPr lang="en-GB" sz="3600" baseline="30000" dirty="0">
                  <a:solidFill>
                    <a:srgbClr val="FF0000"/>
                  </a:solidFill>
                </a:endParaRPr>
              </a:p>
              <a:p>
                <a:pPr marL="0" indent="0">
                  <a:buNone/>
                </a:pPr>
                <a:r>
                  <a:rPr lang="en-GB" sz="2400" dirty="0">
                    <a:solidFill>
                      <a:srgbClr val="002060"/>
                    </a:solidFill>
                  </a:rPr>
                  <a:t>In a 400m running race the winner takes 50 seconds their speed and what is their average velocity?</a:t>
                </a:r>
              </a:p>
              <a:p>
                <a:pPr marL="0" indent="0">
                  <a:buNone/>
                </a:pPr>
                <a:endParaRPr lang="en-GB" sz="2400" dirty="0">
                  <a:solidFill>
                    <a:srgbClr val="002060"/>
                  </a:solidFill>
                </a:endParaRPr>
              </a:p>
              <a:p>
                <a:pPr marL="457200" indent="-457200">
                  <a:buFont typeface="+mj-lt"/>
                  <a:buAutoNum type="arabicPeriod"/>
                </a:pPr>
                <a:r>
                  <a:rPr lang="en-GB" sz="2400" dirty="0">
                    <a:solidFill>
                      <a:srgbClr val="FF0000"/>
                    </a:solidFill>
                  </a:rPr>
                  <a:t>What is important about this value?</a:t>
                </a:r>
              </a:p>
              <a:p>
                <a:pPr marL="457200" indent="-457200">
                  <a:buFont typeface="+mj-lt"/>
                  <a:buAutoNum type="arabicPeriod"/>
                </a:pPr>
                <a:r>
                  <a:rPr lang="en-GB" sz="2400" dirty="0">
                    <a:solidFill>
                      <a:srgbClr val="FF0000"/>
                    </a:solidFill>
                  </a:rPr>
                  <a:t>What doesn’t this value tell us?</a:t>
                </a:r>
              </a:p>
              <a:p>
                <a:pPr marL="457200" indent="-457200">
                  <a:buFont typeface="+mj-lt"/>
                  <a:buAutoNum type="arabicPeriod"/>
                </a:pPr>
                <a:r>
                  <a:rPr lang="en-GB" sz="2400" dirty="0">
                    <a:solidFill>
                      <a:srgbClr val="FF0000"/>
                    </a:solidFill>
                  </a:rPr>
                  <a:t>What other information might we </a:t>
                </a:r>
              </a:p>
              <a:p>
                <a:pPr marL="0" indent="0">
                  <a:buNone/>
                </a:pPr>
                <a:r>
                  <a:rPr lang="en-GB" sz="2400" dirty="0">
                    <a:solidFill>
                      <a:srgbClr val="FF0000"/>
                    </a:solidFill>
                  </a:rPr>
                  <a:t>         want to know?</a:t>
                </a:r>
              </a:p>
              <a:p>
                <a:pPr marL="0" indent="0">
                  <a:buNone/>
                </a:pPr>
                <a:r>
                  <a:rPr lang="en-GB" sz="2400" dirty="0">
                    <a:solidFill>
                      <a:srgbClr val="FF0000"/>
                    </a:solidFill>
                  </a:rPr>
                  <a:t>4.     What is this speed in km / hr</a:t>
                </a:r>
              </a:p>
              <a:p>
                <a:pPr marL="0" indent="0">
                  <a:buNone/>
                </a:pPr>
                <a:endParaRPr lang="en-GB" sz="2400" dirty="0">
                  <a:solidFill>
                    <a:srgbClr val="002060"/>
                  </a:solidFill>
                </a:endParaRPr>
              </a:p>
              <a:p>
                <a:pPr marL="0" indent="0" algn="ctr">
                  <a:buNone/>
                </a:pPr>
                <a:endParaRPr lang="en-GB" sz="2400" dirty="0">
                  <a:solidFill>
                    <a:srgbClr val="FF0000"/>
                  </a:solidFill>
                </a:endParaRPr>
              </a:p>
              <a:p>
                <a:pPr marL="0" indent="0">
                  <a:buNone/>
                </a:pPr>
                <a:endParaRPr lang="en-GB" sz="2400" baseline="30000" dirty="0">
                  <a:solidFill>
                    <a:srgbClr val="0070C0"/>
                  </a:solidFill>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89856" y="980728"/>
                <a:ext cx="8496944" cy="5328592"/>
              </a:xfrm>
              <a:blipFill>
                <a:blip r:embed="rId2"/>
                <a:stretch>
                  <a:fillRect l="-1076" t="-2174"/>
                </a:stretch>
              </a:blipFill>
            </p:spPr>
            <p:txBody>
              <a:bodyPr/>
              <a:lstStyle/>
              <a:p>
                <a:r>
                  <a:rPr lang="en-GB">
                    <a:noFill/>
                  </a:rPr>
                  <a:t> </a:t>
                </a:r>
              </a:p>
            </p:txBody>
          </p:sp>
        </mc:Fallback>
      </mc:AlternateContent>
      <p:pic>
        <p:nvPicPr>
          <p:cNvPr id="4098" name="Picture 2" descr="Track Jargon: Waterfalls, Cut-in ...">
            <a:extLst>
              <a:ext uri="{FF2B5EF4-FFF2-40B4-BE49-F238E27FC236}">
                <a16:creationId xmlns:a16="http://schemas.microsoft.com/office/drawing/2014/main" id="{0837755C-C91B-4C61-EFF5-B274243B39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1197" y="3861048"/>
            <a:ext cx="4248472" cy="2969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6780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D9D80-7B93-5B76-6612-E0F447C7892F}"/>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13168B4B-5862-33F2-7A4A-ADB6FF4EF81E}"/>
              </a:ext>
            </a:extLst>
          </p:cNvPr>
          <p:cNvSpPr>
            <a:spLocks noGrp="1"/>
          </p:cNvSpPr>
          <p:nvPr>
            <p:ph idx="1"/>
          </p:nvPr>
        </p:nvSpPr>
        <p:spPr/>
        <p:txBody>
          <a:bodyPr>
            <a:normAutofit/>
          </a:bodyPr>
          <a:lstStyle/>
          <a:p>
            <a:pPr marL="0" indent="0">
              <a:buNone/>
            </a:pPr>
            <a:r>
              <a:rPr lang="en-GB" sz="2000" dirty="0"/>
              <a:t>If an athlete runs 100m in 12 seconds what is their average speed?</a:t>
            </a:r>
          </a:p>
          <a:p>
            <a:pPr marL="0" indent="0">
              <a:buNone/>
            </a:pPr>
            <a:endParaRPr lang="en-GB" sz="2000" dirty="0"/>
          </a:p>
          <a:p>
            <a:pPr marL="0" indent="0">
              <a:buNone/>
            </a:pPr>
            <a:r>
              <a:rPr lang="en-GB" sz="2000" dirty="0"/>
              <a:t>If an athlete has a running speed of 8ms</a:t>
            </a:r>
            <a:r>
              <a:rPr lang="en-GB" sz="2000" baseline="30000" dirty="0"/>
              <a:t>-1 </a:t>
            </a:r>
            <a:r>
              <a:rPr lang="en-GB" sz="2000" dirty="0"/>
              <a:t>how far have they run in 55 seconds?</a:t>
            </a:r>
          </a:p>
          <a:p>
            <a:pPr marL="0" indent="0">
              <a:buNone/>
            </a:pPr>
            <a:endParaRPr lang="en-GB" sz="2000" dirty="0"/>
          </a:p>
          <a:p>
            <a:pPr marL="0" indent="0">
              <a:buNone/>
            </a:pPr>
            <a:r>
              <a:rPr lang="en-GB" sz="2000" dirty="0"/>
              <a:t>Calculate the speed for the following data – use excel</a:t>
            </a:r>
          </a:p>
          <a:p>
            <a:pPr marL="0" indent="0">
              <a:buNone/>
            </a:pPr>
            <a:r>
              <a:rPr lang="en-GB" sz="2000" dirty="0">
                <a:solidFill>
                  <a:srgbClr val="00B050"/>
                </a:solidFill>
              </a:rPr>
              <a:t>(remember you are working out the average speeds</a:t>
            </a:r>
          </a:p>
          <a:p>
            <a:pPr marL="0" indent="0">
              <a:buNone/>
            </a:pPr>
            <a:r>
              <a:rPr lang="en-GB" sz="2000" dirty="0">
                <a:solidFill>
                  <a:srgbClr val="00B050"/>
                </a:solidFill>
              </a:rPr>
              <a:t>during the time intervals).</a:t>
            </a:r>
          </a:p>
          <a:p>
            <a:pPr marL="0" indent="0">
              <a:buNone/>
            </a:pPr>
            <a:endParaRPr lang="en-GB" sz="2000" dirty="0">
              <a:solidFill>
                <a:srgbClr val="00B050"/>
              </a:solidFill>
            </a:endParaRPr>
          </a:p>
          <a:p>
            <a:pPr marL="0" indent="0">
              <a:buNone/>
            </a:pPr>
            <a:r>
              <a:rPr lang="en-GB" sz="2000" dirty="0">
                <a:solidFill>
                  <a:srgbClr val="00B050"/>
                </a:solidFill>
              </a:rPr>
              <a:t>Plot the data on a graph.</a:t>
            </a:r>
          </a:p>
          <a:p>
            <a:pPr marL="0" indent="0">
              <a:buNone/>
            </a:pPr>
            <a:r>
              <a:rPr lang="en-GB" sz="2000" dirty="0"/>
              <a:t> </a:t>
            </a:r>
          </a:p>
        </p:txBody>
      </p:sp>
      <p:pic>
        <p:nvPicPr>
          <p:cNvPr id="7" name="Picture 6">
            <a:extLst>
              <a:ext uri="{FF2B5EF4-FFF2-40B4-BE49-F238E27FC236}">
                <a16:creationId xmlns:a16="http://schemas.microsoft.com/office/drawing/2014/main" id="{9C923F8D-587A-E5A6-F76C-9496C56555E7}"/>
              </a:ext>
            </a:extLst>
          </p:cNvPr>
          <p:cNvPicPr>
            <a:picLocks noChangeAspect="1"/>
          </p:cNvPicPr>
          <p:nvPr/>
        </p:nvPicPr>
        <p:blipFill>
          <a:blip r:embed="rId2"/>
          <a:stretch>
            <a:fillRect/>
          </a:stretch>
        </p:blipFill>
        <p:spPr>
          <a:xfrm>
            <a:off x="6444208" y="2852936"/>
            <a:ext cx="2304256" cy="3900956"/>
          </a:xfrm>
          <a:prstGeom prst="rect">
            <a:avLst/>
          </a:prstGeom>
        </p:spPr>
      </p:pic>
    </p:spTree>
    <p:extLst>
      <p:ext uri="{BB962C8B-B14F-4D97-AF65-F5344CB8AC3E}">
        <p14:creationId xmlns:p14="http://schemas.microsoft.com/office/powerpoint/2010/main" val="4269265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normAutofit fontScale="90000"/>
          </a:bodyPr>
          <a:lstStyle/>
          <a:p>
            <a:r>
              <a:rPr lang="en-GB" dirty="0"/>
              <a:t>Speed</a:t>
            </a:r>
          </a:p>
        </p:txBody>
      </p:sp>
      <p:graphicFrame>
        <p:nvGraphicFramePr>
          <p:cNvPr id="4" name="Table 3"/>
          <p:cNvGraphicFramePr>
            <a:graphicFrameLocks noGrp="1"/>
          </p:cNvGraphicFramePr>
          <p:nvPr>
            <p:extLst>
              <p:ext uri="{D42A27DB-BD31-4B8C-83A1-F6EECF244321}">
                <p14:modId xmlns:p14="http://schemas.microsoft.com/office/powerpoint/2010/main" val="3018103919"/>
              </p:ext>
            </p:extLst>
          </p:nvPr>
        </p:nvGraphicFramePr>
        <p:xfrm>
          <a:off x="285866" y="404664"/>
          <a:ext cx="2520280" cy="4148764"/>
        </p:xfrm>
        <a:graphic>
          <a:graphicData uri="http://schemas.openxmlformats.org/drawingml/2006/table">
            <a:tbl>
              <a:tblPr>
                <a:tableStyleId>{5C22544A-7EE6-4342-B048-85BDC9FD1C3A}</a:tableStyleId>
              </a:tblPr>
              <a:tblGrid>
                <a:gridCol w="1260140">
                  <a:extLst>
                    <a:ext uri="{9D8B030D-6E8A-4147-A177-3AD203B41FA5}">
                      <a16:colId xmlns:a16="http://schemas.microsoft.com/office/drawing/2014/main" val="20000"/>
                    </a:ext>
                  </a:extLst>
                </a:gridCol>
                <a:gridCol w="1260140">
                  <a:extLst>
                    <a:ext uri="{9D8B030D-6E8A-4147-A177-3AD203B41FA5}">
                      <a16:colId xmlns:a16="http://schemas.microsoft.com/office/drawing/2014/main" val="20001"/>
                    </a:ext>
                  </a:extLst>
                </a:gridCol>
              </a:tblGrid>
              <a:tr h="360040">
                <a:tc>
                  <a:txBody>
                    <a:bodyPr/>
                    <a:lstStyle/>
                    <a:p>
                      <a:pPr algn="ctr" fontAlgn="b"/>
                      <a:r>
                        <a:rPr lang="en-GB" sz="1100" u="none" strike="noStrike" dirty="0">
                          <a:effectLst/>
                        </a:rPr>
                        <a:t>Time (s)</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Speed (ms</a:t>
                      </a:r>
                      <a:r>
                        <a:rPr lang="en-GB" sz="1100" u="none" strike="noStrike" baseline="30000" dirty="0">
                          <a:effectLst/>
                        </a:rPr>
                        <a:t>-1</a:t>
                      </a:r>
                      <a:r>
                        <a:rPr lang="en-GB" sz="1100" u="none" strike="noStrike" dirty="0">
                          <a:effectLst/>
                        </a:rPr>
                        <a:t>)</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315727">
                <a:tc>
                  <a:txBody>
                    <a:bodyPr/>
                    <a:lstStyle/>
                    <a:p>
                      <a:pPr algn="ctr" fontAlgn="b"/>
                      <a:r>
                        <a:rPr lang="en-GB" sz="1400" u="none" strike="noStrike" dirty="0">
                          <a:effectLst/>
                        </a:rPr>
                        <a:t>0</a:t>
                      </a:r>
                      <a:endParaRPr lang="en-GB" sz="1400" b="0" i="0" u="none" strike="noStrike" dirty="0">
                        <a:solidFill>
                          <a:srgbClr val="000000"/>
                        </a:solidFill>
                        <a:effectLst/>
                        <a:latin typeface="Calibri"/>
                      </a:endParaRPr>
                    </a:p>
                  </a:txBody>
                  <a:tcPr marL="9525" marR="9525" marT="9525" marB="0" anchor="b"/>
                </a:tc>
                <a:tc>
                  <a:txBody>
                    <a:bodyPr/>
                    <a:lstStyle/>
                    <a:p>
                      <a:pPr algn="ctr" fontAlgn="b"/>
                      <a:r>
                        <a:rPr lang="en-GB" sz="1400" u="none" strike="noStrike">
                          <a:effectLst/>
                        </a:rPr>
                        <a:t>0</a:t>
                      </a:r>
                      <a:endParaRPr lang="en-GB" sz="14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315727">
                <a:tc>
                  <a:txBody>
                    <a:bodyPr/>
                    <a:lstStyle/>
                    <a:p>
                      <a:pPr algn="ctr" fontAlgn="b"/>
                      <a:r>
                        <a:rPr lang="en-GB" sz="1400" b="0" i="0" u="none" strike="noStrike" dirty="0">
                          <a:solidFill>
                            <a:schemeClr val="dk1"/>
                          </a:solidFill>
                          <a:effectLst/>
                          <a:latin typeface="+mn-lt"/>
                        </a:rPr>
                        <a:t>0.5</a:t>
                      </a:r>
                      <a:endParaRPr lang="en-GB" sz="1400" b="0" i="0" u="none" strike="noStrike" dirty="0">
                        <a:solidFill>
                          <a:srgbClr val="000000"/>
                        </a:solidFill>
                        <a:effectLst/>
                        <a:latin typeface="Calibri"/>
                      </a:endParaRPr>
                    </a:p>
                  </a:txBody>
                  <a:tcPr marL="9525" marR="9525" marT="9525" marB="0" anchor="b"/>
                </a:tc>
                <a:tc>
                  <a:txBody>
                    <a:bodyPr/>
                    <a:lstStyle/>
                    <a:p>
                      <a:pPr algn="ctr" fontAlgn="b"/>
                      <a:r>
                        <a:rPr lang="en-GB" sz="1400" u="none" strike="noStrike">
                          <a:effectLst/>
                        </a:rPr>
                        <a:t>6</a:t>
                      </a:r>
                      <a:endParaRPr lang="en-GB" sz="14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315727">
                <a:tc>
                  <a:txBody>
                    <a:bodyPr/>
                    <a:lstStyle/>
                    <a:p>
                      <a:pPr algn="ctr" fontAlgn="b"/>
                      <a:r>
                        <a:rPr lang="en-GB" sz="1400" u="none" strike="noStrike" dirty="0">
                          <a:effectLst/>
                        </a:rPr>
                        <a:t>1.5</a:t>
                      </a:r>
                      <a:endParaRPr lang="en-GB" sz="1400" b="0" i="0" u="none" strike="noStrike" dirty="0">
                        <a:solidFill>
                          <a:srgbClr val="000000"/>
                        </a:solidFill>
                        <a:effectLst/>
                        <a:latin typeface="Calibri"/>
                      </a:endParaRPr>
                    </a:p>
                  </a:txBody>
                  <a:tcPr marL="9525" marR="9525" marT="9525" marB="0" anchor="b"/>
                </a:tc>
                <a:tc>
                  <a:txBody>
                    <a:bodyPr/>
                    <a:lstStyle/>
                    <a:p>
                      <a:pPr algn="ctr" fontAlgn="b"/>
                      <a:r>
                        <a:rPr lang="en-GB" sz="1400" u="none" strike="noStrike" dirty="0">
                          <a:effectLst/>
                        </a:rPr>
                        <a:t>8</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315727">
                <a:tc>
                  <a:txBody>
                    <a:bodyPr/>
                    <a:lstStyle/>
                    <a:p>
                      <a:pPr algn="ctr" fontAlgn="b"/>
                      <a:r>
                        <a:rPr lang="en-GB" sz="1400" b="0" i="0" u="none" strike="noStrike" dirty="0">
                          <a:solidFill>
                            <a:srgbClr val="000000"/>
                          </a:solidFill>
                          <a:effectLst/>
                          <a:latin typeface="Calibri"/>
                        </a:rPr>
                        <a:t>2.5</a:t>
                      </a:r>
                    </a:p>
                  </a:txBody>
                  <a:tcPr marL="9525" marR="9525" marT="9525" marB="0" anchor="b"/>
                </a:tc>
                <a:tc>
                  <a:txBody>
                    <a:bodyPr/>
                    <a:lstStyle/>
                    <a:p>
                      <a:pPr algn="ctr" fontAlgn="b"/>
                      <a:r>
                        <a:rPr lang="en-GB" sz="1400" u="none" strike="noStrike" dirty="0">
                          <a:effectLst/>
                        </a:rPr>
                        <a:t>9</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315727">
                <a:tc>
                  <a:txBody>
                    <a:bodyPr/>
                    <a:lstStyle/>
                    <a:p>
                      <a:pPr algn="ctr" fontAlgn="b"/>
                      <a:r>
                        <a:rPr lang="en-GB" sz="1400" b="0" i="0" u="none" strike="noStrike" dirty="0">
                          <a:solidFill>
                            <a:srgbClr val="000000"/>
                          </a:solidFill>
                          <a:effectLst/>
                          <a:latin typeface="Calibri"/>
                        </a:rPr>
                        <a:t>3.5</a:t>
                      </a:r>
                    </a:p>
                  </a:txBody>
                  <a:tcPr marL="9525" marR="9525" marT="9525" marB="0" anchor="b"/>
                </a:tc>
                <a:tc>
                  <a:txBody>
                    <a:bodyPr/>
                    <a:lstStyle/>
                    <a:p>
                      <a:pPr algn="ctr" fontAlgn="b"/>
                      <a:r>
                        <a:rPr lang="en-GB" sz="1400" u="none" strike="noStrike" dirty="0">
                          <a:effectLst/>
                        </a:rPr>
                        <a:t>10</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r h="315727">
                <a:tc>
                  <a:txBody>
                    <a:bodyPr/>
                    <a:lstStyle/>
                    <a:p>
                      <a:pPr algn="ctr" fontAlgn="b"/>
                      <a:r>
                        <a:rPr lang="en-GB" sz="1400" b="0" i="0" u="none" strike="noStrike" dirty="0">
                          <a:solidFill>
                            <a:srgbClr val="000000"/>
                          </a:solidFill>
                          <a:effectLst/>
                          <a:latin typeface="Calibri"/>
                        </a:rPr>
                        <a:t>4.5</a:t>
                      </a:r>
                    </a:p>
                  </a:txBody>
                  <a:tcPr marL="9525" marR="9525" marT="9525" marB="0" anchor="b"/>
                </a:tc>
                <a:tc>
                  <a:txBody>
                    <a:bodyPr/>
                    <a:lstStyle/>
                    <a:p>
                      <a:pPr algn="ctr" fontAlgn="b"/>
                      <a:r>
                        <a:rPr lang="en-GB" sz="1400" u="none" strike="noStrike" dirty="0">
                          <a:effectLst/>
                        </a:rPr>
                        <a:t>10</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6"/>
                  </a:ext>
                </a:extLst>
              </a:tr>
              <a:tr h="315727">
                <a:tc>
                  <a:txBody>
                    <a:bodyPr/>
                    <a:lstStyle/>
                    <a:p>
                      <a:pPr algn="ctr" fontAlgn="b"/>
                      <a:r>
                        <a:rPr lang="en-GB" sz="1400" b="0" i="0" u="none" strike="noStrike" dirty="0">
                          <a:solidFill>
                            <a:srgbClr val="000000"/>
                          </a:solidFill>
                          <a:effectLst/>
                          <a:latin typeface="Calibri"/>
                        </a:rPr>
                        <a:t>5.5</a:t>
                      </a:r>
                    </a:p>
                  </a:txBody>
                  <a:tcPr marL="9525" marR="9525" marT="9525" marB="0" anchor="b"/>
                </a:tc>
                <a:tc>
                  <a:txBody>
                    <a:bodyPr/>
                    <a:lstStyle/>
                    <a:p>
                      <a:pPr algn="ctr" fontAlgn="b"/>
                      <a:r>
                        <a:rPr lang="en-GB" sz="1400" u="none" strike="noStrike" dirty="0">
                          <a:effectLst/>
                        </a:rPr>
                        <a:t>9</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7"/>
                  </a:ext>
                </a:extLst>
              </a:tr>
              <a:tr h="315727">
                <a:tc>
                  <a:txBody>
                    <a:bodyPr/>
                    <a:lstStyle/>
                    <a:p>
                      <a:pPr algn="ctr" fontAlgn="b"/>
                      <a:r>
                        <a:rPr lang="en-GB" sz="1400" b="0" i="0" u="none" strike="noStrike" dirty="0">
                          <a:solidFill>
                            <a:srgbClr val="000000"/>
                          </a:solidFill>
                          <a:effectLst/>
                          <a:latin typeface="Calibri"/>
                        </a:rPr>
                        <a:t>6.5</a:t>
                      </a:r>
                    </a:p>
                  </a:txBody>
                  <a:tcPr marL="9525" marR="9525" marT="9525" marB="0" anchor="b"/>
                </a:tc>
                <a:tc>
                  <a:txBody>
                    <a:bodyPr/>
                    <a:lstStyle/>
                    <a:p>
                      <a:pPr algn="ctr" fontAlgn="b"/>
                      <a:r>
                        <a:rPr lang="en-GB" sz="1400" u="none" strike="noStrike" dirty="0">
                          <a:effectLst/>
                        </a:rPr>
                        <a:t>8</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8"/>
                  </a:ext>
                </a:extLst>
              </a:tr>
              <a:tr h="315727">
                <a:tc>
                  <a:txBody>
                    <a:bodyPr/>
                    <a:lstStyle/>
                    <a:p>
                      <a:pPr algn="ctr" fontAlgn="b"/>
                      <a:r>
                        <a:rPr lang="en-GB" sz="1400" b="0" i="0" u="none" strike="noStrike" dirty="0">
                          <a:solidFill>
                            <a:srgbClr val="000000"/>
                          </a:solidFill>
                          <a:effectLst/>
                          <a:latin typeface="Calibri"/>
                        </a:rPr>
                        <a:t>7.5</a:t>
                      </a:r>
                    </a:p>
                  </a:txBody>
                  <a:tcPr marL="9525" marR="9525" marT="9525" marB="0" anchor="b"/>
                </a:tc>
                <a:tc>
                  <a:txBody>
                    <a:bodyPr/>
                    <a:lstStyle/>
                    <a:p>
                      <a:pPr algn="ctr" fontAlgn="b"/>
                      <a:r>
                        <a:rPr lang="en-GB" sz="1400" u="none" strike="noStrike" dirty="0">
                          <a:effectLst/>
                        </a:rPr>
                        <a:t>10</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9"/>
                  </a:ext>
                </a:extLst>
              </a:tr>
              <a:tr h="315727">
                <a:tc>
                  <a:txBody>
                    <a:bodyPr/>
                    <a:lstStyle/>
                    <a:p>
                      <a:pPr algn="ctr" fontAlgn="b"/>
                      <a:r>
                        <a:rPr lang="en-GB" sz="1400" b="0" i="0" u="none" strike="noStrike" dirty="0">
                          <a:solidFill>
                            <a:srgbClr val="000000"/>
                          </a:solidFill>
                          <a:effectLst/>
                          <a:latin typeface="Calibri"/>
                        </a:rPr>
                        <a:t>8.5</a:t>
                      </a:r>
                    </a:p>
                  </a:txBody>
                  <a:tcPr marL="9525" marR="9525" marT="9525" marB="0" anchor="b"/>
                </a:tc>
                <a:tc>
                  <a:txBody>
                    <a:bodyPr/>
                    <a:lstStyle/>
                    <a:p>
                      <a:pPr algn="ctr" fontAlgn="b"/>
                      <a:r>
                        <a:rPr lang="en-GB" sz="1400" u="none" strike="noStrike" dirty="0">
                          <a:effectLst/>
                        </a:rPr>
                        <a:t>10</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0"/>
                  </a:ext>
                </a:extLst>
              </a:tr>
              <a:tr h="315727">
                <a:tc>
                  <a:txBody>
                    <a:bodyPr/>
                    <a:lstStyle/>
                    <a:p>
                      <a:pPr algn="ctr" fontAlgn="b"/>
                      <a:r>
                        <a:rPr lang="en-GB" sz="1400" b="0" i="0" u="none" strike="noStrike" dirty="0">
                          <a:solidFill>
                            <a:srgbClr val="000000"/>
                          </a:solidFill>
                          <a:effectLst/>
                          <a:latin typeface="Calibri"/>
                        </a:rPr>
                        <a:t>9.5</a:t>
                      </a:r>
                    </a:p>
                  </a:txBody>
                  <a:tcPr marL="9525" marR="9525" marT="9525" marB="0" anchor="b"/>
                </a:tc>
                <a:tc>
                  <a:txBody>
                    <a:bodyPr/>
                    <a:lstStyle/>
                    <a:p>
                      <a:pPr algn="ctr" fontAlgn="b"/>
                      <a:r>
                        <a:rPr lang="en-GB" sz="1400" u="none" strike="noStrike" dirty="0">
                          <a:effectLst/>
                        </a:rPr>
                        <a:t>11</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1"/>
                  </a:ext>
                </a:extLst>
              </a:tr>
              <a:tr h="315727">
                <a:tc>
                  <a:txBody>
                    <a:bodyPr/>
                    <a:lstStyle/>
                    <a:p>
                      <a:pPr algn="ctr" fontAlgn="b"/>
                      <a:r>
                        <a:rPr lang="en-GB" sz="1400" b="0" i="0" u="none" strike="noStrike" dirty="0">
                          <a:solidFill>
                            <a:srgbClr val="000000"/>
                          </a:solidFill>
                          <a:effectLst/>
                          <a:latin typeface="Calibri"/>
                        </a:rPr>
                        <a:t>10.5</a:t>
                      </a:r>
                    </a:p>
                  </a:txBody>
                  <a:tcPr marL="9525" marR="9525" marT="9525" marB="0" anchor="b"/>
                </a:tc>
                <a:tc>
                  <a:txBody>
                    <a:bodyPr/>
                    <a:lstStyle/>
                    <a:p>
                      <a:pPr algn="ctr" fontAlgn="b"/>
                      <a:r>
                        <a:rPr lang="en-GB" sz="1400" u="none" strike="noStrike" dirty="0">
                          <a:effectLst/>
                        </a:rPr>
                        <a:t>9</a:t>
                      </a:r>
                      <a:endParaRPr lang="en-GB" sz="14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2"/>
                  </a:ext>
                </a:extLst>
              </a:tr>
            </a:tbl>
          </a:graphicData>
        </a:graphic>
      </p:graphicFrame>
      <p:sp>
        <p:nvSpPr>
          <p:cNvPr id="5" name="TextBox 4"/>
          <p:cNvSpPr txBox="1"/>
          <p:nvPr/>
        </p:nvSpPr>
        <p:spPr>
          <a:xfrm>
            <a:off x="3419872" y="5733256"/>
            <a:ext cx="5616624" cy="1200329"/>
          </a:xfrm>
          <a:prstGeom prst="rect">
            <a:avLst/>
          </a:prstGeom>
          <a:noFill/>
        </p:spPr>
        <p:txBody>
          <a:bodyPr wrap="square" rtlCol="0">
            <a:spAutoFit/>
          </a:bodyPr>
          <a:lstStyle/>
          <a:p>
            <a:r>
              <a:rPr lang="en-GB" dirty="0"/>
              <a:t>When calculating speed we are actually calculating the average speed between the two times. Therefore, when the speed is plotted it is at the average point between the time intervals.</a:t>
            </a:r>
          </a:p>
        </p:txBody>
      </p:sp>
      <p:graphicFrame>
        <p:nvGraphicFramePr>
          <p:cNvPr id="7" name="Chart 6"/>
          <p:cNvGraphicFramePr>
            <a:graphicFrameLocks/>
          </p:cNvGraphicFramePr>
          <p:nvPr>
            <p:extLst>
              <p:ext uri="{D42A27DB-BD31-4B8C-83A1-F6EECF244321}">
                <p14:modId xmlns:p14="http://schemas.microsoft.com/office/powerpoint/2010/main" val="3865753895"/>
              </p:ext>
            </p:extLst>
          </p:nvPr>
        </p:nvGraphicFramePr>
        <p:xfrm>
          <a:off x="3203848" y="2295060"/>
          <a:ext cx="5544616" cy="3600400"/>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DB524592-F151-68DC-158F-76EE389621A0}"/>
              </a:ext>
            </a:extLst>
          </p:cNvPr>
          <p:cNvSpPr txBox="1"/>
          <p:nvPr/>
        </p:nvSpPr>
        <p:spPr>
          <a:xfrm>
            <a:off x="3059832" y="927955"/>
            <a:ext cx="5122912" cy="1477328"/>
          </a:xfrm>
          <a:prstGeom prst="rect">
            <a:avLst/>
          </a:prstGeom>
          <a:noFill/>
        </p:spPr>
        <p:txBody>
          <a:bodyPr wrap="square" rtlCol="0">
            <a:spAutoFit/>
          </a:bodyPr>
          <a:lstStyle/>
          <a:p>
            <a:r>
              <a:rPr lang="en-GB" dirty="0">
                <a:solidFill>
                  <a:srgbClr val="FF0000"/>
                </a:solidFill>
              </a:rPr>
              <a:t>What does this graph inform us about performance and how we might increase our understanding?</a:t>
            </a:r>
          </a:p>
          <a:p>
            <a:endParaRPr lang="en-GB" dirty="0">
              <a:solidFill>
                <a:srgbClr val="FF0000"/>
              </a:solidFill>
            </a:endParaRPr>
          </a:p>
          <a:p>
            <a:r>
              <a:rPr lang="en-GB" dirty="0">
                <a:solidFill>
                  <a:srgbClr val="FF0000"/>
                </a:solidFill>
              </a:rPr>
              <a:t>What </a:t>
            </a:r>
            <a:r>
              <a:rPr lang="en-GB" dirty="0" err="1">
                <a:solidFill>
                  <a:srgbClr val="FF0000"/>
                </a:solidFill>
              </a:rPr>
              <a:t>adivice</a:t>
            </a:r>
            <a:r>
              <a:rPr lang="en-GB" dirty="0">
                <a:solidFill>
                  <a:srgbClr val="FF0000"/>
                </a:solidFill>
              </a:rPr>
              <a:t> might we give on how and where to improve performance?</a:t>
            </a:r>
          </a:p>
        </p:txBody>
      </p:sp>
      <p:pic>
        <p:nvPicPr>
          <p:cNvPr id="2050" name="Picture 2" descr="100m sprint hi-res stock photography ...">
            <a:extLst>
              <a:ext uri="{FF2B5EF4-FFF2-40B4-BE49-F238E27FC236}">
                <a16:creationId xmlns:a16="http://schemas.microsoft.com/office/drawing/2014/main" id="{335DC48E-3753-0C20-C06A-2DB6FF2146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9166" y="4725144"/>
            <a:ext cx="2562225" cy="1781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6495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036" y="115146"/>
            <a:ext cx="8229600" cy="727075"/>
          </a:xfrm>
        </p:spPr>
        <p:txBody>
          <a:bodyPr>
            <a:normAutofit fontScale="90000"/>
          </a:bodyPr>
          <a:lstStyle/>
          <a:p>
            <a:r>
              <a:rPr lang="en-GB" dirty="0"/>
              <a:t>Acceleration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611560" y="929158"/>
                <a:ext cx="8042076" cy="1995786"/>
              </a:xfrm>
            </p:spPr>
            <p:txBody>
              <a:bodyPr>
                <a:normAutofit lnSpcReduction="10000"/>
              </a:bodyPr>
              <a:lstStyle/>
              <a:p>
                <a:pPr marL="0" indent="0" algn="ctr">
                  <a:buNone/>
                </a:pPr>
                <a:r>
                  <a:rPr lang="en-GB" sz="2800" dirty="0">
                    <a:solidFill>
                      <a:srgbClr val="00B050"/>
                    </a:solidFill>
                  </a:rPr>
                  <a:t>The rate of change of velocity with respect to time.</a:t>
                </a:r>
              </a:p>
              <a:p>
                <a:endParaRPr lang="en-GB" dirty="0"/>
              </a:p>
              <a:p>
                <a:pPr marL="0" indent="0" algn="ctr">
                  <a:buNone/>
                </a:pPr>
                <a14:m>
                  <m:oMath xmlns:m="http://schemas.openxmlformats.org/officeDocument/2006/math">
                    <m:f>
                      <m:fPr>
                        <m:ctrlPr>
                          <a:rPr lang="en-GB" i="1">
                            <a:latin typeface="Cambria Math" panose="02040503050406030204" pitchFamily="18" charset="0"/>
                          </a:rPr>
                        </m:ctrlPr>
                      </m:fPr>
                      <m:num>
                        <m:r>
                          <a:rPr lang="en-GB" i="1">
                            <a:latin typeface="Cambria Math"/>
                          </a:rPr>
                          <m:t>𝐶h𝑎𝑛𝑔𝑒</m:t>
                        </m:r>
                        <m:r>
                          <a:rPr lang="en-GB" i="1">
                            <a:latin typeface="Cambria Math"/>
                          </a:rPr>
                          <m:t> </m:t>
                        </m:r>
                        <m:r>
                          <a:rPr lang="en-GB" i="1">
                            <a:latin typeface="Cambria Math"/>
                          </a:rPr>
                          <m:t>𝑖𝑛</m:t>
                        </m:r>
                        <m:r>
                          <a:rPr lang="en-GB" i="1">
                            <a:latin typeface="Cambria Math"/>
                          </a:rPr>
                          <m:t> </m:t>
                        </m:r>
                        <m:r>
                          <a:rPr lang="en-GB" b="0" i="1" smtClean="0">
                            <a:latin typeface="Cambria Math"/>
                          </a:rPr>
                          <m:t>𝑣𝑒𝑙𝑜𝑐𝑖𝑡𝑦</m:t>
                        </m:r>
                        <m:r>
                          <a:rPr lang="en-GB" i="1">
                            <a:latin typeface="Cambria Math"/>
                          </a:rPr>
                          <m:t> </m:t>
                        </m:r>
                      </m:num>
                      <m:den>
                        <m:r>
                          <a:rPr lang="en-GB" i="1">
                            <a:latin typeface="Cambria Math"/>
                          </a:rPr>
                          <m:t>𝐶h𝑎𝑛𝑔𝑒</m:t>
                        </m:r>
                        <m:r>
                          <a:rPr lang="en-GB" i="1">
                            <a:latin typeface="Cambria Math"/>
                          </a:rPr>
                          <m:t> </m:t>
                        </m:r>
                        <m:r>
                          <a:rPr lang="en-GB" i="1">
                            <a:latin typeface="Cambria Math"/>
                          </a:rPr>
                          <m:t>𝑖𝑛</m:t>
                        </m:r>
                        <m:r>
                          <a:rPr lang="en-GB" i="1">
                            <a:latin typeface="Cambria Math"/>
                          </a:rPr>
                          <m:t> </m:t>
                        </m:r>
                        <m:r>
                          <a:rPr lang="en-GB" i="1">
                            <a:latin typeface="Cambria Math"/>
                          </a:rPr>
                          <m:t>𝑡𝑖𝑚𝑒</m:t>
                        </m:r>
                      </m:den>
                    </m:f>
                  </m:oMath>
                </a14:m>
                <a:r>
                  <a:rPr lang="en-GB" dirty="0"/>
                  <a:t> or </a:t>
                </a:r>
                <a14:m>
                  <m:oMath xmlns:m="http://schemas.openxmlformats.org/officeDocument/2006/math">
                    <m:f>
                      <m:fPr>
                        <m:ctrlPr>
                          <a:rPr lang="en-GB" i="1">
                            <a:latin typeface="Cambria Math" panose="02040503050406030204" pitchFamily="18" charset="0"/>
                          </a:rPr>
                        </m:ctrlPr>
                      </m:fPr>
                      <m:num>
                        <m:r>
                          <a:rPr lang="en-GB" b="0" i="1" smtClean="0">
                            <a:latin typeface="Cambria Math"/>
                          </a:rPr>
                          <m:t>𝑉𝑒𝑙</m:t>
                        </m:r>
                        <m:r>
                          <a:rPr lang="en-GB" i="1">
                            <a:latin typeface="Cambria Math"/>
                          </a:rPr>
                          <m:t> 2 −</m:t>
                        </m:r>
                        <m:r>
                          <a:rPr lang="en-GB" b="0" i="1" smtClean="0">
                            <a:latin typeface="Cambria Math"/>
                          </a:rPr>
                          <m:t>𝑉𝑒𝑙</m:t>
                        </m:r>
                        <m:r>
                          <a:rPr lang="en-GB" i="1">
                            <a:latin typeface="Cambria Math"/>
                          </a:rPr>
                          <m:t> 1</m:t>
                        </m:r>
                      </m:num>
                      <m:den>
                        <m:r>
                          <a:rPr lang="en-GB" i="1">
                            <a:latin typeface="Cambria Math"/>
                          </a:rPr>
                          <m:t>𝑇𝑖𝑚𝑒</m:t>
                        </m:r>
                        <m:r>
                          <a:rPr lang="en-GB" i="1">
                            <a:latin typeface="Cambria Math"/>
                          </a:rPr>
                          <m:t> 2−</m:t>
                        </m:r>
                        <m:r>
                          <a:rPr lang="en-GB" i="1">
                            <a:latin typeface="Cambria Math"/>
                          </a:rPr>
                          <m:t>𝑇𝑖𝑚𝑒</m:t>
                        </m:r>
                        <m:r>
                          <a:rPr lang="en-GB" i="1">
                            <a:latin typeface="Cambria Math"/>
                          </a:rPr>
                          <m:t> 1</m:t>
                        </m:r>
                      </m:den>
                    </m:f>
                  </m:oMath>
                </a14:m>
                <a:r>
                  <a:rPr lang="en-GB" dirty="0"/>
                  <a:t>  </a:t>
                </a:r>
                <a:r>
                  <a:rPr lang="en-GB" sz="2400" dirty="0"/>
                  <a:t>MS</a:t>
                </a:r>
                <a:r>
                  <a:rPr lang="en-GB" sz="2400" baseline="30000" dirty="0"/>
                  <a:t>-2</a:t>
                </a:r>
              </a:p>
              <a:p>
                <a:pPr marL="0" indent="0">
                  <a:buNone/>
                </a:pPr>
                <a:endParaRPr lang="en-GB" dirty="0"/>
              </a:p>
              <a:p>
                <a:pPr marL="0" indent="0">
                  <a:buNone/>
                </a:pPr>
                <a:endParaRPr lang="en-GB" dirty="0"/>
              </a:p>
              <a:p>
                <a:pPr marL="0" indent="0">
                  <a:buNone/>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611560" y="929158"/>
                <a:ext cx="8042076" cy="1995786"/>
              </a:xfrm>
              <a:blipFill>
                <a:blip r:embed="rId2"/>
                <a:stretch>
                  <a:fillRect t="-4878"/>
                </a:stretch>
              </a:blipFill>
            </p:spPr>
            <p:txBody>
              <a:bodyPr/>
              <a:lstStyle/>
              <a:p>
                <a:r>
                  <a:rPr lang="en-GB">
                    <a:noFill/>
                  </a:rPr>
                  <a:t> </a:t>
                </a:r>
              </a:p>
            </p:txBody>
          </p:sp>
        </mc:Fallback>
      </mc:AlternateContent>
      <p:sp>
        <p:nvSpPr>
          <p:cNvPr id="4" name="AutoShape 2" descr="Athletes' Acceleration, Author at ...">
            <a:extLst>
              <a:ext uri="{FF2B5EF4-FFF2-40B4-BE49-F238E27FC236}">
                <a16:creationId xmlns:a16="http://schemas.microsoft.com/office/drawing/2014/main" id="{28DF77DC-B289-5A0C-C03C-CE2A2ECB47DF}"/>
              </a:ext>
            </a:extLst>
          </p:cNvPr>
          <p:cNvSpPr>
            <a:spLocks noChangeAspect="1" noChangeArrowheads="1"/>
          </p:cNvSpPr>
          <p:nvPr/>
        </p:nvSpPr>
        <p:spPr bwMode="auto">
          <a:xfrm>
            <a:off x="3262313" y="2557463"/>
            <a:ext cx="2619375" cy="174307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2" name="Picture 4" descr="Athletes' Acceleration, Author at ...">
            <a:extLst>
              <a:ext uri="{FF2B5EF4-FFF2-40B4-BE49-F238E27FC236}">
                <a16:creationId xmlns:a16="http://schemas.microsoft.com/office/drawing/2014/main" id="{5EEE94BA-EF97-2FEF-2903-F604D2F992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302" y="3068960"/>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All You Need To Know About Acceleration ...">
            <a:extLst>
              <a:ext uri="{FF2B5EF4-FFF2-40B4-BE49-F238E27FC236}">
                <a16:creationId xmlns:a16="http://schemas.microsoft.com/office/drawing/2014/main" id="{0187C1A9-44F7-8C94-CE3A-D35E7A5177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0425" y="3068960"/>
            <a:ext cx="2343150" cy="1952625"/>
          </a:xfrm>
          <a:prstGeom prst="rect">
            <a:avLst/>
          </a:prstGeom>
          <a:noFill/>
          <a:extLst>
            <a:ext uri="{909E8E84-426E-40DD-AFC4-6F175D3DCCD1}">
              <a14:hiddenFill xmlns:a14="http://schemas.microsoft.com/office/drawing/2010/main">
                <a:solidFill>
                  <a:srgbClr val="FFFFFF"/>
                </a:solidFill>
              </a14:hiddenFill>
            </a:ext>
          </a:extLst>
        </p:spPr>
      </p:pic>
      <p:pic>
        <p:nvPicPr>
          <p:cNvPr id="7176" name="Picture 8" descr="Presidential Cycling Tour of Turkey ...">
            <a:extLst>
              <a:ext uri="{FF2B5EF4-FFF2-40B4-BE49-F238E27FC236}">
                <a16:creationId xmlns:a16="http://schemas.microsoft.com/office/drawing/2014/main" id="{5781AC79-F9CC-259A-24D5-6DCCE40C70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81687" y="3068960"/>
            <a:ext cx="2857500" cy="16002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91B562F-637D-0061-C872-A091BCBA02B4}"/>
              </a:ext>
            </a:extLst>
          </p:cNvPr>
          <p:cNvSpPr txBox="1"/>
          <p:nvPr/>
        </p:nvSpPr>
        <p:spPr>
          <a:xfrm>
            <a:off x="107504" y="5203838"/>
            <a:ext cx="8712968" cy="1323439"/>
          </a:xfrm>
          <a:prstGeom prst="rect">
            <a:avLst/>
          </a:prstGeom>
          <a:noFill/>
        </p:spPr>
        <p:txBody>
          <a:bodyPr wrap="square" rtlCol="0">
            <a:spAutoFit/>
          </a:bodyPr>
          <a:lstStyle/>
          <a:p>
            <a:pPr marL="342900" indent="-342900">
              <a:buFont typeface="+mj-lt"/>
              <a:buAutoNum type="arabicPeriod"/>
            </a:pPr>
            <a:r>
              <a:rPr lang="en-GB" sz="1600" dirty="0"/>
              <a:t>If a cyclist is moving at 20ms</a:t>
            </a:r>
            <a:r>
              <a:rPr lang="en-GB" sz="1600" baseline="30000" dirty="0"/>
              <a:t>-1</a:t>
            </a:r>
            <a:r>
              <a:rPr lang="en-GB" sz="1600" dirty="0"/>
              <a:t> and after 3 seconds is moving at 29ms</a:t>
            </a:r>
            <a:r>
              <a:rPr lang="en-GB" sz="1600" baseline="30000" dirty="0"/>
              <a:t>-1</a:t>
            </a:r>
            <a:r>
              <a:rPr lang="en-GB" sz="1600" dirty="0"/>
              <a:t> what is their acceleration?</a:t>
            </a:r>
          </a:p>
          <a:p>
            <a:pPr marL="342900" indent="-342900">
              <a:buFont typeface="+mj-lt"/>
              <a:buAutoNum type="arabicPeriod"/>
            </a:pPr>
            <a:endParaRPr lang="en-GB" sz="1600" dirty="0"/>
          </a:p>
          <a:p>
            <a:pPr marL="342900" indent="-342900">
              <a:buFont typeface="+mj-lt"/>
              <a:buAutoNum type="arabicPeriod"/>
            </a:pPr>
            <a:r>
              <a:rPr lang="en-GB" sz="1600" dirty="0"/>
              <a:t>If a cyclist is moving at 20ms</a:t>
            </a:r>
            <a:r>
              <a:rPr lang="en-GB" sz="1600" baseline="30000" dirty="0"/>
              <a:t>-1</a:t>
            </a:r>
            <a:r>
              <a:rPr lang="en-GB" sz="1600" dirty="0"/>
              <a:t> and after 4 seconds is moving at 12 ms</a:t>
            </a:r>
            <a:r>
              <a:rPr lang="en-GB" sz="1600" baseline="30000" dirty="0"/>
              <a:t>-1</a:t>
            </a:r>
            <a:r>
              <a:rPr lang="en-GB" sz="1600" dirty="0"/>
              <a:t> what is their acceleration?</a:t>
            </a:r>
          </a:p>
          <a:p>
            <a:pPr marL="342900" indent="-342900">
              <a:buFont typeface="+mj-lt"/>
              <a:buAutoNum type="arabicPeriod"/>
            </a:pPr>
            <a:endParaRPr lang="en-GB" sz="1600" dirty="0"/>
          </a:p>
          <a:p>
            <a:pPr marL="342900" indent="-342900">
              <a:buFont typeface="+mj-lt"/>
              <a:buAutoNum type="arabicPeriod"/>
            </a:pPr>
            <a:r>
              <a:rPr lang="en-GB" sz="1600" dirty="0"/>
              <a:t>If a sprinter in the blocks reaching 5m in 0.2s what is their acceleration?</a:t>
            </a:r>
          </a:p>
        </p:txBody>
      </p:sp>
    </p:spTree>
    <p:extLst>
      <p:ext uri="{BB962C8B-B14F-4D97-AF65-F5344CB8AC3E}">
        <p14:creationId xmlns:p14="http://schemas.microsoft.com/office/powerpoint/2010/main" val="795330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639"/>
            <a:ext cx="8229600" cy="854081"/>
          </a:xfrm>
        </p:spPr>
        <p:txBody>
          <a:bodyPr/>
          <a:lstStyle/>
          <a:p>
            <a:r>
              <a:rPr lang="en-GB" dirty="0"/>
              <a:t>Acceleration</a:t>
            </a:r>
          </a:p>
        </p:txBody>
      </p:sp>
      <p:graphicFrame>
        <p:nvGraphicFramePr>
          <p:cNvPr id="5" name="Table 4"/>
          <p:cNvGraphicFramePr>
            <a:graphicFrameLocks noGrp="1"/>
          </p:cNvGraphicFramePr>
          <p:nvPr>
            <p:extLst>
              <p:ext uri="{D42A27DB-BD31-4B8C-83A1-F6EECF244321}">
                <p14:modId xmlns:p14="http://schemas.microsoft.com/office/powerpoint/2010/main" val="3749096218"/>
              </p:ext>
            </p:extLst>
          </p:nvPr>
        </p:nvGraphicFramePr>
        <p:xfrm>
          <a:off x="308819" y="238103"/>
          <a:ext cx="2160240" cy="3994854"/>
        </p:xfrm>
        <a:graphic>
          <a:graphicData uri="http://schemas.openxmlformats.org/drawingml/2006/table">
            <a:tbl>
              <a:tblPr>
                <a:tableStyleId>{5C22544A-7EE6-4342-B048-85BDC9FD1C3A}</a:tableStyleId>
              </a:tblPr>
              <a:tblGrid>
                <a:gridCol w="762438">
                  <a:extLst>
                    <a:ext uri="{9D8B030D-6E8A-4147-A177-3AD203B41FA5}">
                      <a16:colId xmlns:a16="http://schemas.microsoft.com/office/drawing/2014/main" val="20000"/>
                    </a:ext>
                  </a:extLst>
                </a:gridCol>
                <a:gridCol w="1397802">
                  <a:extLst>
                    <a:ext uri="{9D8B030D-6E8A-4147-A177-3AD203B41FA5}">
                      <a16:colId xmlns:a16="http://schemas.microsoft.com/office/drawing/2014/main" val="20001"/>
                    </a:ext>
                  </a:extLst>
                </a:gridCol>
              </a:tblGrid>
              <a:tr h="588714">
                <a:tc>
                  <a:txBody>
                    <a:bodyPr/>
                    <a:lstStyle/>
                    <a:p>
                      <a:pPr algn="ctr" rtl="0" fontAlgn="b"/>
                      <a:r>
                        <a:rPr lang="en-GB" sz="1100" u="none" strike="noStrike">
                          <a:effectLst/>
                        </a:rPr>
                        <a:t>Time (s)</a:t>
                      </a:r>
                      <a:endParaRPr lang="en-GB" sz="1100" b="0" i="0" u="none" strike="noStrike">
                        <a:solidFill>
                          <a:srgbClr val="000000"/>
                        </a:solidFill>
                        <a:effectLst/>
                        <a:latin typeface="Calibri"/>
                      </a:endParaRPr>
                    </a:p>
                  </a:txBody>
                  <a:tcPr marL="9525" marR="9525" marT="9525" marB="0" anchor="b"/>
                </a:tc>
                <a:tc>
                  <a:txBody>
                    <a:bodyPr/>
                    <a:lstStyle/>
                    <a:p>
                      <a:pPr algn="ctr" rtl="0" fontAlgn="b"/>
                      <a:r>
                        <a:rPr lang="en-GB" sz="1100" u="none" strike="noStrike">
                          <a:effectLst/>
                        </a:rPr>
                        <a:t>Accleration (ms</a:t>
                      </a:r>
                      <a:r>
                        <a:rPr lang="en-GB" sz="1100" u="none" strike="noStrike" baseline="30000">
                          <a:effectLst/>
                        </a:rPr>
                        <a:t>-2</a:t>
                      </a:r>
                      <a:r>
                        <a:rPr lang="en-GB" sz="1100" u="none" strike="noStrike">
                          <a:effectLst/>
                        </a:rPr>
                        <a:t>)</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280977">
                <a:tc>
                  <a:txBody>
                    <a:bodyPr/>
                    <a:lstStyle/>
                    <a:p>
                      <a:pPr algn="r" fontAlgn="b"/>
                      <a:r>
                        <a:rPr lang="en-GB" sz="1800" u="none" strike="noStrike" dirty="0">
                          <a:effectLst/>
                        </a:rPr>
                        <a:t>0</a:t>
                      </a:r>
                      <a:endParaRPr lang="en-GB" sz="1800" b="0" i="0" u="none" strike="noStrike" dirty="0">
                        <a:solidFill>
                          <a:srgbClr val="000000"/>
                        </a:solidFill>
                        <a:effectLst/>
                        <a:latin typeface="Calibri"/>
                      </a:endParaRPr>
                    </a:p>
                  </a:txBody>
                  <a:tcPr marL="9525" marR="9525" marT="9525" marB="0" anchor="b"/>
                </a:tc>
                <a:tc>
                  <a:txBody>
                    <a:bodyPr/>
                    <a:lstStyle/>
                    <a:p>
                      <a:pPr algn="r" fontAlgn="b"/>
                      <a:r>
                        <a:rPr lang="en-GB" sz="1800" u="none" strike="noStrike">
                          <a:effectLst/>
                        </a:rPr>
                        <a:t>0</a:t>
                      </a:r>
                      <a:endParaRPr lang="en-GB" sz="18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280977">
                <a:tc>
                  <a:txBody>
                    <a:bodyPr/>
                    <a:lstStyle/>
                    <a:p>
                      <a:pPr algn="r" fontAlgn="b"/>
                      <a:r>
                        <a:rPr lang="en-GB" sz="1800" u="none" strike="noStrike" dirty="0">
                          <a:effectLst/>
                        </a:rPr>
                        <a:t>0.25</a:t>
                      </a:r>
                      <a:endParaRPr lang="en-GB" sz="1800" b="0" i="0" u="none" strike="noStrike" dirty="0">
                        <a:solidFill>
                          <a:srgbClr val="000000"/>
                        </a:solidFill>
                        <a:effectLst/>
                        <a:latin typeface="Calibri"/>
                      </a:endParaRPr>
                    </a:p>
                  </a:txBody>
                  <a:tcPr marL="9525" marR="9525" marT="9525" marB="0" anchor="b"/>
                </a:tc>
                <a:tc>
                  <a:txBody>
                    <a:bodyPr/>
                    <a:lstStyle/>
                    <a:p>
                      <a:pPr algn="r" fontAlgn="b"/>
                      <a:r>
                        <a:rPr lang="en-GB" sz="1800" u="none" strike="noStrike" dirty="0">
                          <a:effectLst/>
                        </a:rPr>
                        <a:t>24</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280977">
                <a:tc>
                  <a:txBody>
                    <a:bodyPr/>
                    <a:lstStyle/>
                    <a:p>
                      <a:pPr algn="r" fontAlgn="b"/>
                      <a:r>
                        <a:rPr lang="en-GB" sz="1800" u="none" strike="noStrike">
                          <a:effectLst/>
                        </a:rPr>
                        <a:t>1</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3</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280977">
                <a:tc>
                  <a:txBody>
                    <a:bodyPr/>
                    <a:lstStyle/>
                    <a:p>
                      <a:pPr algn="r" fontAlgn="b"/>
                      <a:r>
                        <a:rPr lang="en-GB" sz="1800" u="none" strike="noStrike">
                          <a:effectLst/>
                        </a:rPr>
                        <a:t>2</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280977">
                <a:tc>
                  <a:txBody>
                    <a:bodyPr/>
                    <a:lstStyle/>
                    <a:p>
                      <a:pPr algn="r" fontAlgn="b"/>
                      <a:r>
                        <a:rPr lang="en-GB" sz="1800" u="none" strike="noStrike">
                          <a:effectLst/>
                        </a:rPr>
                        <a:t>3</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a:effectLst/>
                        </a:rPr>
                        <a:t>1</a:t>
                      </a:r>
                      <a:endParaRPr lang="en-GB" sz="18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r h="280977">
                <a:tc>
                  <a:txBody>
                    <a:bodyPr/>
                    <a:lstStyle/>
                    <a:p>
                      <a:pPr algn="r" fontAlgn="b"/>
                      <a:r>
                        <a:rPr lang="en-GB" sz="1800" u="none" strike="noStrike">
                          <a:effectLst/>
                        </a:rPr>
                        <a:t>4</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6"/>
                  </a:ext>
                </a:extLst>
              </a:tr>
              <a:tr h="280977">
                <a:tc>
                  <a:txBody>
                    <a:bodyPr/>
                    <a:lstStyle/>
                    <a:p>
                      <a:pPr algn="r" fontAlgn="b"/>
                      <a:r>
                        <a:rPr lang="en-GB" sz="1800" u="none" strike="noStrike">
                          <a:effectLst/>
                        </a:rPr>
                        <a:t>5</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7"/>
                  </a:ext>
                </a:extLst>
              </a:tr>
              <a:tr h="280977">
                <a:tc>
                  <a:txBody>
                    <a:bodyPr/>
                    <a:lstStyle/>
                    <a:p>
                      <a:pPr algn="r" fontAlgn="b"/>
                      <a:r>
                        <a:rPr lang="en-GB" sz="1800" u="none" strike="noStrike">
                          <a:effectLst/>
                        </a:rPr>
                        <a:t>6</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8"/>
                  </a:ext>
                </a:extLst>
              </a:tr>
              <a:tr h="280977">
                <a:tc>
                  <a:txBody>
                    <a:bodyPr/>
                    <a:lstStyle/>
                    <a:p>
                      <a:pPr algn="r" fontAlgn="b"/>
                      <a:r>
                        <a:rPr lang="en-GB" sz="1800" u="none" strike="noStrike">
                          <a:effectLst/>
                        </a:rPr>
                        <a:t>7</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2</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9"/>
                  </a:ext>
                </a:extLst>
              </a:tr>
              <a:tr h="280977">
                <a:tc>
                  <a:txBody>
                    <a:bodyPr/>
                    <a:lstStyle/>
                    <a:p>
                      <a:pPr algn="r" fontAlgn="b"/>
                      <a:r>
                        <a:rPr lang="en-GB" sz="1800" u="none" strike="noStrike">
                          <a:effectLst/>
                        </a:rPr>
                        <a:t>8</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0</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0"/>
                  </a:ext>
                </a:extLst>
              </a:tr>
              <a:tr h="280977">
                <a:tc>
                  <a:txBody>
                    <a:bodyPr/>
                    <a:lstStyle/>
                    <a:p>
                      <a:pPr algn="r" fontAlgn="b"/>
                      <a:r>
                        <a:rPr lang="en-GB" sz="1800" u="none" strike="noStrike">
                          <a:effectLst/>
                        </a:rPr>
                        <a:t>9</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1</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1"/>
                  </a:ext>
                </a:extLst>
              </a:tr>
              <a:tr h="208971">
                <a:tc>
                  <a:txBody>
                    <a:bodyPr/>
                    <a:lstStyle/>
                    <a:p>
                      <a:pPr algn="r" fontAlgn="b"/>
                      <a:r>
                        <a:rPr lang="en-GB" sz="1800" u="none" strike="noStrike">
                          <a:effectLst/>
                        </a:rPr>
                        <a:t>10</a:t>
                      </a:r>
                      <a:endParaRPr lang="en-GB" sz="1800" b="0" i="0" u="none" strike="noStrike">
                        <a:solidFill>
                          <a:srgbClr val="000000"/>
                        </a:solidFill>
                        <a:effectLst/>
                        <a:latin typeface="Calibri"/>
                      </a:endParaRPr>
                    </a:p>
                  </a:txBody>
                  <a:tcPr marL="9525" marR="9525" marT="9525" marB="0" anchor="b"/>
                </a:tc>
                <a:tc>
                  <a:txBody>
                    <a:bodyPr/>
                    <a:lstStyle/>
                    <a:p>
                      <a:pPr algn="r" fontAlgn="b"/>
                      <a:r>
                        <a:rPr lang="en-GB" sz="1800" u="none" strike="noStrike" dirty="0">
                          <a:effectLst/>
                        </a:rPr>
                        <a:t>-2</a:t>
                      </a:r>
                      <a:endParaRPr lang="en-GB" sz="18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2"/>
                  </a:ext>
                </a:extLst>
              </a:tr>
            </a:tbl>
          </a:graphicData>
        </a:graphic>
      </p:graphicFrame>
      <p:sp>
        <p:nvSpPr>
          <p:cNvPr id="7" name="TextBox 6"/>
          <p:cNvSpPr txBox="1"/>
          <p:nvPr/>
        </p:nvSpPr>
        <p:spPr>
          <a:xfrm>
            <a:off x="4616152" y="1207048"/>
            <a:ext cx="4248472" cy="1754326"/>
          </a:xfrm>
          <a:prstGeom prst="rect">
            <a:avLst/>
          </a:prstGeom>
          <a:noFill/>
        </p:spPr>
        <p:txBody>
          <a:bodyPr wrap="square" rtlCol="0">
            <a:spAutoFit/>
          </a:bodyPr>
          <a:lstStyle/>
          <a:p>
            <a:r>
              <a:rPr lang="en-GB" dirty="0"/>
              <a:t>When calculating the acceleration we are actually calculating the average acceleration between the two times. Therefore, when the acceleration is plotted it is at the average point between the time intervals.</a:t>
            </a:r>
          </a:p>
        </p:txBody>
      </p:sp>
      <p:graphicFrame>
        <p:nvGraphicFramePr>
          <p:cNvPr id="8" name="Chart 7"/>
          <p:cNvGraphicFramePr>
            <a:graphicFrameLocks/>
          </p:cNvGraphicFramePr>
          <p:nvPr>
            <p:extLst>
              <p:ext uri="{D42A27DB-BD31-4B8C-83A1-F6EECF244321}">
                <p14:modId xmlns:p14="http://schemas.microsoft.com/office/powerpoint/2010/main" val="2816955264"/>
              </p:ext>
            </p:extLst>
          </p:nvPr>
        </p:nvGraphicFramePr>
        <p:xfrm>
          <a:off x="3419872" y="3285706"/>
          <a:ext cx="5487317" cy="3431790"/>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AF972EA9-82F0-2493-8945-EE3E96E3E47B}"/>
              </a:ext>
            </a:extLst>
          </p:cNvPr>
          <p:cNvSpPr txBox="1"/>
          <p:nvPr/>
        </p:nvSpPr>
        <p:spPr>
          <a:xfrm>
            <a:off x="457200" y="6237312"/>
            <a:ext cx="8291264" cy="369332"/>
          </a:xfrm>
          <a:prstGeom prst="rect">
            <a:avLst/>
          </a:prstGeom>
          <a:noFill/>
        </p:spPr>
        <p:txBody>
          <a:bodyPr wrap="square" rtlCol="0">
            <a:spAutoFit/>
          </a:bodyPr>
          <a:lstStyle/>
          <a:p>
            <a:r>
              <a:rPr lang="en-GB" dirty="0">
                <a:solidFill>
                  <a:srgbClr val="FF0000"/>
                </a:solidFill>
              </a:rPr>
              <a:t>What does this graph inform us about performance and how we might improve it?</a:t>
            </a:r>
          </a:p>
        </p:txBody>
      </p:sp>
      <p:pic>
        <p:nvPicPr>
          <p:cNvPr id="1026" name="Picture 2" descr="100 metres - Wikipedia">
            <a:extLst>
              <a:ext uri="{FF2B5EF4-FFF2-40B4-BE49-F238E27FC236}">
                <a16:creationId xmlns:a16="http://schemas.microsoft.com/office/drawing/2014/main" id="{D1DF70A8-0935-73CB-1E35-4F0860F990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7080" y="825941"/>
            <a:ext cx="1733550" cy="26384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9F4FB5D-1892-681C-C3F8-B3770BE9D623}"/>
              </a:ext>
            </a:extLst>
          </p:cNvPr>
          <p:cNvSpPr txBox="1"/>
          <p:nvPr/>
        </p:nvSpPr>
        <p:spPr>
          <a:xfrm>
            <a:off x="308819" y="4973098"/>
            <a:ext cx="3111053" cy="646331"/>
          </a:xfrm>
          <a:prstGeom prst="rect">
            <a:avLst/>
          </a:prstGeom>
          <a:noFill/>
        </p:spPr>
        <p:txBody>
          <a:bodyPr wrap="square" rtlCol="0">
            <a:spAutoFit/>
          </a:bodyPr>
          <a:lstStyle/>
          <a:p>
            <a:pPr algn="ctr"/>
            <a:r>
              <a:rPr lang="en-GB" dirty="0"/>
              <a:t>What factors affect this performance?</a:t>
            </a:r>
          </a:p>
        </p:txBody>
      </p:sp>
    </p:spTree>
    <p:extLst>
      <p:ext uri="{BB962C8B-B14F-4D97-AF65-F5344CB8AC3E}">
        <p14:creationId xmlns:p14="http://schemas.microsoft.com/office/powerpoint/2010/main" val="22937069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lstStyle/>
          <a:p>
            <a:r>
              <a:rPr lang="en-GB" dirty="0"/>
              <a:t>Analysing the data</a:t>
            </a:r>
          </a:p>
        </p:txBody>
      </p:sp>
      <p:graphicFrame>
        <p:nvGraphicFramePr>
          <p:cNvPr id="4" name="Chart 3"/>
          <p:cNvGraphicFramePr>
            <a:graphicFrameLocks/>
          </p:cNvGraphicFramePr>
          <p:nvPr>
            <p:extLst>
              <p:ext uri="{D42A27DB-BD31-4B8C-83A1-F6EECF244321}">
                <p14:modId xmlns:p14="http://schemas.microsoft.com/office/powerpoint/2010/main" val="3489804900"/>
              </p:ext>
            </p:extLst>
          </p:nvPr>
        </p:nvGraphicFramePr>
        <p:xfrm>
          <a:off x="4644008" y="920951"/>
          <a:ext cx="3888432" cy="165618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p:cNvGraphicFramePr>
            <a:graphicFrameLocks/>
          </p:cNvGraphicFramePr>
          <p:nvPr>
            <p:extLst>
              <p:ext uri="{D42A27DB-BD31-4B8C-83A1-F6EECF244321}">
                <p14:modId xmlns:p14="http://schemas.microsoft.com/office/powerpoint/2010/main" val="1669714070"/>
              </p:ext>
            </p:extLst>
          </p:nvPr>
        </p:nvGraphicFramePr>
        <p:xfrm>
          <a:off x="4824028" y="2492896"/>
          <a:ext cx="3672408" cy="259228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p:cNvGraphicFramePr>
            <a:graphicFrameLocks/>
          </p:cNvGraphicFramePr>
          <p:nvPr>
            <p:extLst>
              <p:ext uri="{D42A27DB-BD31-4B8C-83A1-F6EECF244321}">
                <p14:modId xmlns:p14="http://schemas.microsoft.com/office/powerpoint/2010/main" val="4158331836"/>
              </p:ext>
            </p:extLst>
          </p:nvPr>
        </p:nvGraphicFramePr>
        <p:xfrm>
          <a:off x="4788024" y="4532893"/>
          <a:ext cx="3744416" cy="2808312"/>
        </p:xfrm>
        <a:graphic>
          <a:graphicData uri="http://schemas.openxmlformats.org/drawingml/2006/chart">
            <c:chart xmlns:c="http://schemas.openxmlformats.org/drawingml/2006/chart" xmlns:r="http://schemas.openxmlformats.org/officeDocument/2006/relationships" r:id="rId4"/>
          </a:graphicData>
        </a:graphic>
      </p:graphicFrame>
      <p:cxnSp>
        <p:nvCxnSpPr>
          <p:cNvPr id="13" name="Straight Connector 12"/>
          <p:cNvCxnSpPr/>
          <p:nvPr/>
        </p:nvCxnSpPr>
        <p:spPr>
          <a:xfrm>
            <a:off x="6876256" y="1268760"/>
            <a:ext cx="0" cy="568863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4C4CC505-9DC6-7FEA-11EC-1E5CB88D5385}"/>
              </a:ext>
            </a:extLst>
          </p:cNvPr>
          <p:cNvPicPr>
            <a:picLocks noChangeAspect="1"/>
          </p:cNvPicPr>
          <p:nvPr/>
        </p:nvPicPr>
        <p:blipFill>
          <a:blip r:embed="rId5"/>
          <a:stretch>
            <a:fillRect/>
          </a:stretch>
        </p:blipFill>
        <p:spPr>
          <a:xfrm>
            <a:off x="185559" y="2216542"/>
            <a:ext cx="4386441" cy="2868642"/>
          </a:xfrm>
          <a:prstGeom prst="rect">
            <a:avLst/>
          </a:prstGeom>
        </p:spPr>
      </p:pic>
    </p:spTree>
    <p:extLst>
      <p:ext uri="{BB962C8B-B14F-4D97-AF65-F5344CB8AC3E}">
        <p14:creationId xmlns:p14="http://schemas.microsoft.com/office/powerpoint/2010/main" val="3392189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Research Tasks</a:t>
            </a:r>
            <a:br>
              <a:rPr lang="en-GB" dirty="0"/>
            </a:br>
            <a:r>
              <a:rPr lang="en-GB" dirty="0"/>
              <a:t>Analysing Sprint Performance</a:t>
            </a:r>
          </a:p>
        </p:txBody>
      </p:sp>
      <p:sp>
        <p:nvSpPr>
          <p:cNvPr id="3" name="Content Placeholder 2"/>
          <p:cNvSpPr>
            <a:spLocks noGrp="1"/>
          </p:cNvSpPr>
          <p:nvPr>
            <p:ph idx="1"/>
          </p:nvPr>
        </p:nvSpPr>
        <p:spPr>
          <a:xfrm>
            <a:off x="457200" y="1124744"/>
            <a:ext cx="8363272" cy="5001419"/>
          </a:xfrm>
        </p:spPr>
        <p:txBody>
          <a:bodyPr>
            <a:normAutofit/>
          </a:bodyPr>
          <a:lstStyle/>
          <a:p>
            <a:pPr marL="0" indent="0">
              <a:buNone/>
            </a:pPr>
            <a:endParaRPr lang="en-GB" sz="1600" dirty="0"/>
          </a:p>
          <a:p>
            <a:pPr marL="457200" indent="-457200">
              <a:buFont typeface="+mj-lt"/>
              <a:buAutoNum type="arabicPeriod"/>
            </a:pPr>
            <a:r>
              <a:rPr lang="en-GB" sz="2400" dirty="0"/>
              <a:t>Do athletes with the fastest acceleration have the fastest running speed?</a:t>
            </a:r>
          </a:p>
          <a:p>
            <a:pPr marL="457200" indent="-457200">
              <a:buFont typeface="+mj-lt"/>
              <a:buAutoNum type="arabicPeriod"/>
            </a:pPr>
            <a:endParaRPr lang="en-GB" sz="2400" dirty="0"/>
          </a:p>
          <a:p>
            <a:pPr marL="457200" indent="-457200">
              <a:buFont typeface="+mj-lt"/>
              <a:buAutoNum type="arabicPeriod"/>
            </a:pPr>
            <a:r>
              <a:rPr lang="en-GB" sz="2400" dirty="0"/>
              <a:t>Do people with the greatest leg power have the greatest acceleration and or running speed?</a:t>
            </a:r>
          </a:p>
        </p:txBody>
      </p:sp>
      <p:sp>
        <p:nvSpPr>
          <p:cNvPr id="4" name="TextBox 3">
            <a:extLst>
              <a:ext uri="{FF2B5EF4-FFF2-40B4-BE49-F238E27FC236}">
                <a16:creationId xmlns:a16="http://schemas.microsoft.com/office/drawing/2014/main" id="{FE8FA6A1-7ACC-8D83-756C-2B1C9F5AD1AA}"/>
              </a:ext>
            </a:extLst>
          </p:cNvPr>
          <p:cNvSpPr txBox="1"/>
          <p:nvPr/>
        </p:nvSpPr>
        <p:spPr>
          <a:xfrm>
            <a:off x="287524" y="4850459"/>
            <a:ext cx="8568952" cy="584775"/>
          </a:xfrm>
          <a:prstGeom prst="rect">
            <a:avLst/>
          </a:prstGeom>
          <a:noFill/>
        </p:spPr>
        <p:txBody>
          <a:bodyPr wrap="square" rtlCol="0">
            <a:spAutoFit/>
          </a:bodyPr>
          <a:lstStyle/>
          <a:p>
            <a:pPr algn="ctr"/>
            <a:r>
              <a:rPr lang="en-GB" sz="1600" dirty="0">
                <a:solidFill>
                  <a:srgbClr val="FF0000"/>
                </a:solidFill>
              </a:rPr>
              <a:t>What soe this </a:t>
            </a:r>
            <a:r>
              <a:rPr lang="en-GB" sz="1600">
                <a:solidFill>
                  <a:srgbClr val="FF0000"/>
                </a:solidFill>
              </a:rPr>
              <a:t>information tell us and how </a:t>
            </a:r>
            <a:r>
              <a:rPr lang="en-GB" sz="1600" dirty="0">
                <a:solidFill>
                  <a:srgbClr val="FF0000"/>
                </a:solidFill>
              </a:rPr>
              <a:t>might collecting / analysing this information be of use to you as a sport scientist and or sport therapist?</a:t>
            </a:r>
          </a:p>
        </p:txBody>
      </p:sp>
    </p:spTree>
    <p:extLst>
      <p:ext uri="{BB962C8B-B14F-4D97-AF65-F5344CB8AC3E}">
        <p14:creationId xmlns:p14="http://schemas.microsoft.com/office/powerpoint/2010/main" val="39090742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778</TotalTime>
  <Words>795</Words>
  <Application>Microsoft Office PowerPoint</Application>
  <PresentationFormat>On-screen Show (4:3)</PresentationFormat>
  <Paragraphs>181</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Cambria Math</vt:lpstr>
      <vt:lpstr>Office Theme</vt:lpstr>
      <vt:lpstr>PowerPoint Presentation</vt:lpstr>
      <vt:lpstr>Profiling the Activity</vt:lpstr>
      <vt:lpstr>Kinematics</vt:lpstr>
      <vt:lpstr>Linear Displacement v Distance</vt:lpstr>
      <vt:lpstr>Trajectory</vt:lpstr>
      <vt:lpstr>Analysing Performance</vt:lpstr>
      <vt:lpstr>Speed v Velocity</vt:lpstr>
      <vt:lpstr>Speed and Velocity</vt:lpstr>
      <vt:lpstr>Questions</vt:lpstr>
      <vt:lpstr>Speed</vt:lpstr>
      <vt:lpstr>Acceleration</vt:lpstr>
      <vt:lpstr>Acceleration</vt:lpstr>
      <vt:lpstr>Analysing the data</vt:lpstr>
      <vt:lpstr>Research Tasks Analysing Sprint Performance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Linear Displacement</dc:title>
  <dc:creator>Administrator</dc:creator>
  <cp:lastModifiedBy>David Gardner</cp:lastModifiedBy>
  <cp:revision>36</cp:revision>
  <dcterms:created xsi:type="dcterms:W3CDTF">2016-02-24T10:36:57Z</dcterms:created>
  <dcterms:modified xsi:type="dcterms:W3CDTF">2024-10-09T12:45:41Z</dcterms:modified>
</cp:coreProperties>
</file>