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59" r:id="rId2"/>
    <p:sldId id="323" r:id="rId3"/>
    <p:sldId id="285" r:id="rId4"/>
    <p:sldId id="287" r:id="rId5"/>
    <p:sldId id="325" r:id="rId6"/>
    <p:sldId id="289" r:id="rId7"/>
    <p:sldId id="326" r:id="rId8"/>
    <p:sldId id="293" r:id="rId9"/>
    <p:sldId id="313" r:id="rId10"/>
    <p:sldId id="314" r:id="rId11"/>
    <p:sldId id="291" r:id="rId12"/>
    <p:sldId id="31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sDkzn6sxZ6WeaqkP1AnEA==" hashData="LtYRiufRUOv7UPa0mTYimZ1GhTFubk44NOpkIbaduMYnjuHYqQpKH67ApmBR/TslZZob+0BPsIEoE0BTJLL6R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60736" autoAdjust="0"/>
  </p:normalViewPr>
  <p:slideViewPr>
    <p:cSldViewPr snapToGrid="0">
      <p:cViewPr varScale="1">
        <p:scale>
          <a:sx n="70" d="100"/>
          <a:sy n="70" d="100"/>
        </p:scale>
        <p:origin x="2154" y="60"/>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150" d="100"/>
          <a:sy n="150" d="100"/>
        </p:scale>
        <p:origin x="2472" y="-16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C49.htm" TargetMode="External"/><Relationship Id="rId3" Type="http://schemas.openxmlformats.org/officeDocument/2006/relationships/hyperlink" Target="C46.htm" TargetMode="External"/><Relationship Id="rId7" Type="http://schemas.openxmlformats.org/officeDocument/2006/relationships/hyperlink" Target="D543.ht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D2933.htm" TargetMode="External"/><Relationship Id="rId5" Type="http://schemas.openxmlformats.org/officeDocument/2006/relationships/hyperlink" Target="D1.htm" TargetMode="External"/><Relationship Id="rId4" Type="http://schemas.openxmlformats.org/officeDocument/2006/relationships/hyperlink" Target="D744.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C53.ht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1. </a:t>
            </a: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‘taking a conveyance’, including the points to prove and defences</a:t>
            </a:r>
          </a:p>
          <a:p>
            <a:r>
              <a:rPr lang="en-GB" sz="1100" kern="1200" dirty="0" smtClean="0">
                <a:solidFill>
                  <a:schemeClr val="tx1"/>
                </a:solidFill>
                <a:effectLst/>
                <a:latin typeface="Arial" panose="020B0604020202020204" pitchFamily="34" charset="0"/>
                <a:ea typeface="+mn-ea"/>
                <a:cs typeface="Arial" panose="020B0604020202020204" pitchFamily="34" charset="0"/>
              </a:rPr>
              <a:t>2. </a:t>
            </a: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whether an offence of ‘taking a conveyance’  has been committed</a:t>
            </a:r>
          </a:p>
          <a:p>
            <a:r>
              <a:rPr lang="en-GB" sz="1100" kern="1200" dirty="0" smtClean="0">
                <a:solidFill>
                  <a:schemeClr val="tx1"/>
                </a:solidFill>
                <a:effectLst/>
                <a:latin typeface="Arial" panose="020B0604020202020204" pitchFamily="34" charset="0"/>
                <a:ea typeface="+mn-ea"/>
                <a:cs typeface="Arial" panose="020B0604020202020204" pitchFamily="34" charset="0"/>
              </a:rPr>
              <a:t>3. </a:t>
            </a: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‘aggravated vehicle taking’, including the points to prove and defences</a:t>
            </a:r>
          </a:p>
          <a:p>
            <a:r>
              <a:rPr lang="en-GB" sz="1100" kern="1200" dirty="0" smtClean="0">
                <a:solidFill>
                  <a:schemeClr val="tx1"/>
                </a:solidFill>
                <a:effectLst/>
                <a:latin typeface="Arial" panose="020B0604020202020204" pitchFamily="34" charset="0"/>
                <a:ea typeface="+mn-ea"/>
                <a:cs typeface="Arial" panose="020B0604020202020204" pitchFamily="34" charset="0"/>
              </a:rPr>
              <a:t>4. </a:t>
            </a: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‘taking a pedal cycle’</a:t>
            </a:r>
          </a:p>
          <a:p>
            <a:r>
              <a:rPr lang="en-GB" sz="1100" kern="1200" dirty="0" smtClean="0">
                <a:solidFill>
                  <a:schemeClr val="tx1"/>
                </a:solidFill>
                <a:effectLst/>
                <a:latin typeface="Arial" panose="020B0604020202020204" pitchFamily="34" charset="0"/>
                <a:ea typeface="+mn-ea"/>
                <a:cs typeface="Arial" panose="020B0604020202020204" pitchFamily="34" charset="0"/>
              </a:rPr>
              <a:t>5. </a:t>
            </a: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‘vehicle interference’</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696650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r>
              <a:rPr lang="en-GB" altLang="en-US" sz="1100" dirty="0">
                <a:latin typeface="Arial" panose="020B0604020202020204" pitchFamily="34" charset="0"/>
              </a:rPr>
              <a:t>The first offence we are going to look at is </a:t>
            </a:r>
            <a:r>
              <a:rPr lang="en-GB" altLang="en-US" sz="1100" dirty="0" smtClean="0">
                <a:latin typeface="Arial" panose="020B0604020202020204" pitchFamily="34" charset="0"/>
              </a:rPr>
              <a:t> Taking a conveyance under </a:t>
            </a:r>
          </a:p>
          <a:p>
            <a:r>
              <a:rPr lang="en-GB" altLang="en-US" sz="1100" dirty="0" smtClean="0">
                <a:solidFill>
                  <a:srgbClr val="0000FF"/>
                </a:solidFill>
                <a:latin typeface="Arial" panose="020B0604020202020204" pitchFamily="34" charset="0"/>
              </a:rPr>
              <a:t>Sec 12 Theft Act 1968</a:t>
            </a:r>
            <a:endParaRPr lang="en-GB" altLang="en-US" sz="1100" dirty="0">
              <a:solidFill>
                <a:srgbClr val="0000FF"/>
              </a:solidFill>
              <a:latin typeface="Arial" panose="020B0604020202020204" pitchFamily="34" charset="0"/>
            </a:endParaRP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(Summary offence – maximum 6 months imprisonment and/or fine)</a:t>
            </a:r>
            <a:endParaRPr lang="en-GB" altLang="en-US" sz="1100" dirty="0">
              <a:latin typeface="Arial" panose="020B0604020202020204" pitchFamily="34" charset="0"/>
            </a:endParaRP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This offence, commonly referred to as TWOC, is a common one across forces within England &amp; Wales.</a:t>
            </a:r>
            <a:endParaRPr lang="en-GB" altLang="en-US" sz="11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665684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1675" y="220663"/>
            <a:ext cx="2419350" cy="1360487"/>
          </a:xfrm>
        </p:spPr>
      </p:sp>
      <p:sp>
        <p:nvSpPr>
          <p:cNvPr id="3" name="Notes Placeholder 2"/>
          <p:cNvSpPr>
            <a:spLocks noGrp="1"/>
          </p:cNvSpPr>
          <p:nvPr>
            <p:ph type="body" idx="1"/>
          </p:nvPr>
        </p:nvSpPr>
        <p:spPr>
          <a:xfrm>
            <a:off x="704850" y="1729922"/>
            <a:ext cx="5486400" cy="6512378"/>
          </a:xfrm>
        </p:spPr>
        <p:txBody>
          <a:bodyPr/>
          <a:lstStyle/>
          <a:p>
            <a:r>
              <a:rPr lang="en-GB" sz="1100" b="1" dirty="0">
                <a:solidFill>
                  <a:srgbClr val="0000FF"/>
                </a:solidFill>
                <a:latin typeface="Arial" panose="020B0604020202020204" pitchFamily="34" charset="0"/>
                <a:cs typeface="Arial" panose="020B0604020202020204" pitchFamily="34" charset="0"/>
              </a:rPr>
              <a:t>Consent</a:t>
            </a:r>
            <a:r>
              <a:rPr lang="en-GB" sz="1100" dirty="0">
                <a:solidFill>
                  <a:srgbClr val="0000FF"/>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is where the owner needs to provide permission for its use, and this permission is clear. Consent must be genuine and not obtained under duress.</a:t>
            </a:r>
          </a:p>
          <a:p>
            <a:r>
              <a:rPr lang="en-GB" sz="1100" i="1" dirty="0">
                <a:latin typeface="Arial" panose="020B0604020202020204" pitchFamily="34" charset="0"/>
                <a:cs typeface="Arial" panose="020B0604020202020204" pitchFamily="34" charset="0"/>
              </a:rPr>
              <a:t>For the purposes of this legislation, a person who hires a vehicle is regarded as the owner during the hire period.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consent is obtained by fraud, it is not made void</a:t>
            </a:r>
          </a:p>
          <a:p>
            <a:r>
              <a:rPr lang="en-GB" altLang="en-US" sz="1100" dirty="0">
                <a:latin typeface="Arial" panose="020B0604020202020204" pitchFamily="34" charset="0"/>
                <a:cs typeface="Arial" panose="020B0604020202020204" pitchFamily="34" charset="0"/>
              </a:rPr>
              <a:t>John Smith (who does not possess a driving licence) is walking along the street when he finds a driving licence in the name of Paul Grey. Smith takes the driving licence and visits a car hire company and asks to hire a car for a day. The assistant at the reception of the car hire company asks Smith for a driving licence and Smith produces the licence he found in the street (in the name of Paul Grey). The assistant photocopies the licence and asks for the fee of £100 which Smith pays. The assistant hands over a set of car keys and Smith drives away in the car (intending to return it later that day</a:t>
            </a:r>
            <a:r>
              <a:rPr lang="en-GB" altLang="en-US" sz="1100" dirty="0" smtClean="0">
                <a:latin typeface="Arial" panose="020B0604020202020204" pitchFamily="34" charset="0"/>
                <a:cs typeface="Arial" panose="020B0604020202020204" pitchFamily="34" charset="0"/>
              </a:rPr>
              <a:t>). </a:t>
            </a:r>
            <a:r>
              <a:rPr lang="en-GB" sz="1100" dirty="0">
                <a:solidFill>
                  <a:srgbClr val="0000FF"/>
                </a:solidFill>
                <a:latin typeface="Arial" panose="020B0604020202020204" pitchFamily="34" charset="0"/>
                <a:cs typeface="Arial" panose="020B0604020202020204" pitchFamily="34" charset="0"/>
              </a:rPr>
              <a:t>Whittaker v Campbell 1983</a:t>
            </a:r>
          </a:p>
          <a:p>
            <a:endParaRPr lang="en-GB" sz="1100" dirty="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 </a:t>
            </a:r>
            <a:r>
              <a:rPr lang="en-GB" altLang="en-US" sz="1100" dirty="0">
                <a:latin typeface="Arial" panose="020B0604020202020204" pitchFamily="34" charset="0"/>
                <a:cs typeface="Arial" panose="020B0604020202020204" pitchFamily="34" charset="0"/>
              </a:rPr>
              <a:t>offence of TWOC.</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Consent was given voluntarily, albeit by fraud.</a:t>
            </a:r>
          </a:p>
          <a:p>
            <a:endParaRPr lang="en-GB" sz="1100" dirty="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Difficulties also arise </a:t>
            </a:r>
            <a:r>
              <a:rPr lang="en-GB" sz="1100" dirty="0">
                <a:latin typeface="Arial" panose="020B0604020202020204" pitchFamily="34" charset="0"/>
                <a:cs typeface="Arial" panose="020B0604020202020204" pitchFamily="34" charset="0"/>
              </a:rPr>
              <a:t>where the consent is conditional </a:t>
            </a:r>
          </a:p>
          <a:p>
            <a:r>
              <a:rPr lang="en-GB" altLang="en-US" sz="1100" dirty="0">
                <a:latin typeface="Arial" panose="020B0604020202020204" pitchFamily="34" charset="0"/>
                <a:cs typeface="Arial" panose="020B0604020202020204" pitchFamily="34" charset="0"/>
              </a:rPr>
              <a:t>Similar situation where someone goes beyond the permission given </a:t>
            </a:r>
            <a:r>
              <a:rPr lang="en-GB" altLang="en-US" sz="1100" dirty="0" err="1">
                <a:latin typeface="Arial" panose="020B0604020202020204" pitchFamily="34" charset="0"/>
                <a:cs typeface="Arial" panose="020B0604020202020204" pitchFamily="34" charset="0"/>
              </a:rPr>
              <a:t>ie</a:t>
            </a:r>
            <a:r>
              <a:rPr lang="en-GB" altLang="en-US" sz="1100" dirty="0">
                <a:latin typeface="Arial" panose="020B0604020202020204" pitchFamily="34" charset="0"/>
                <a:cs typeface="Arial" panose="020B0604020202020204" pitchFamily="34" charset="0"/>
              </a:rPr>
              <a:t>. Drives a car to a different location than agreed.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However, an employee going beyond the express or implied permission of the owner may negate consent if they are dramatically diverting from agreed route and changing the purpose would contribute to this decision</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Lawful Authority </a:t>
            </a:r>
          </a:p>
          <a:p>
            <a:r>
              <a:rPr lang="en-GB" sz="1100" dirty="0">
                <a:latin typeface="Arial" panose="020B0604020202020204" pitchFamily="34" charset="0"/>
                <a:cs typeface="Arial" panose="020B0604020202020204" pitchFamily="34" charset="0"/>
              </a:rPr>
              <a:t>This covers those who are employed to:</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Remove vehicles from restricted parking areas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Reclaim vehicles which are subject of a hire purchase agreement where the hirer has defaulted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Emergency services - an example would be a constable's power to remove vehicles under regulation 4 of the Removal and Disposal of Vehicles Regulations 1986. </a:t>
            </a:r>
          </a:p>
          <a:p>
            <a:endParaRPr lang="en-GB" sz="1100" b="1" dirty="0" smtClean="0">
              <a:solidFill>
                <a:srgbClr val="FF0000"/>
              </a:solidFill>
              <a:latin typeface="Arial" panose="020B0604020202020204" pitchFamily="34" charset="0"/>
              <a:cs typeface="Arial" panose="020B0604020202020204" pitchFamily="34" charset="0"/>
            </a:endParaRPr>
          </a:p>
          <a:p>
            <a:endParaRPr lang="en-GB" sz="1100" b="1" dirty="0" smtClean="0">
              <a:solidFill>
                <a:srgbClr val="FF0000"/>
              </a:solidFill>
              <a:latin typeface="Arial" panose="020B0604020202020204" pitchFamily="34" charset="0"/>
              <a:cs typeface="Arial" panose="020B0604020202020204" pitchFamily="34" charset="0"/>
            </a:endParaRPr>
          </a:p>
          <a:p>
            <a:r>
              <a:rPr lang="en-GB" sz="1100" b="1" dirty="0" smtClean="0">
                <a:solidFill>
                  <a:srgbClr val="FF0000"/>
                </a:solidFill>
                <a:latin typeface="Arial" panose="020B0604020202020204" pitchFamily="34" charset="0"/>
                <a:cs typeface="Arial" panose="020B0604020202020204" pitchFamily="34" charset="0"/>
              </a:rPr>
              <a:t>Taking</a:t>
            </a:r>
            <a:r>
              <a:rPr lang="en-GB" sz="1100" b="1" i="1" dirty="0" smtClean="0">
                <a:latin typeface="Arial" panose="020B0604020202020204" pitchFamily="34" charset="0"/>
                <a:cs typeface="Arial" panose="020B0604020202020204" pitchFamily="34" charset="0"/>
              </a:rPr>
              <a:t/>
            </a:r>
            <a:br>
              <a:rPr lang="en-GB" sz="1100" b="1" i="1" dirty="0" smtClean="0">
                <a:latin typeface="Arial" panose="020B0604020202020204" pitchFamily="34" charset="0"/>
                <a:cs typeface="Arial" panose="020B0604020202020204" pitchFamily="34" charset="0"/>
              </a:rPr>
            </a:br>
            <a:r>
              <a:rPr lang="en-GB" sz="1100" i="1" dirty="0" smtClean="0">
                <a:latin typeface="Arial" panose="020B0604020202020204" pitchFamily="34" charset="0"/>
                <a:cs typeface="Arial" panose="020B0604020202020204" pitchFamily="34" charset="0"/>
              </a:rPr>
              <a:t>The term 'taking' or 'takes' has been held to mean that some movement of the conveyance is essential (</a:t>
            </a:r>
            <a:r>
              <a:rPr lang="en-GB" sz="1100" i="1" dirty="0" smtClean="0">
                <a:latin typeface="Arial" panose="020B0604020202020204" pitchFamily="34" charset="0"/>
                <a:cs typeface="Arial" panose="020B0604020202020204" pitchFamily="34" charset="0"/>
                <a:hlinkClick r:id="rId3"/>
              </a:rPr>
              <a:t>R v </a:t>
            </a:r>
            <a:r>
              <a:rPr lang="en-GB" sz="1100" i="1" dirty="0" err="1" smtClean="0">
                <a:latin typeface="Arial" panose="020B0604020202020204" pitchFamily="34" charset="0"/>
                <a:cs typeface="Arial" panose="020B0604020202020204" pitchFamily="34" charset="0"/>
                <a:hlinkClick r:id="rId3"/>
              </a:rPr>
              <a:t>Bogacki</a:t>
            </a:r>
            <a:r>
              <a:rPr lang="en-GB" sz="1100" i="1" dirty="0" smtClean="0">
                <a:latin typeface="Arial" panose="020B0604020202020204" pitchFamily="34" charset="0"/>
                <a:cs typeface="Arial" panose="020B0604020202020204" pitchFamily="34" charset="0"/>
                <a:hlinkClick r:id="rId3"/>
              </a:rPr>
              <a:t> 1973).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Usually this will mean driving but taking is still complete when, for instance, a dinghy is loaded onto a trailer and towed away, provided it is to be subsequently used as a conveyance.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If there is no movement of the conveyance there may well be an attempt, but as this is not a valid offence (taking a conveyance is a summary offence and you cannot attempt a summary offence), alternatives should be looked at, possibly - </a:t>
            </a:r>
          </a:p>
          <a:p>
            <a:r>
              <a:rPr lang="en-GB" sz="1100" i="1" dirty="0" smtClean="0">
                <a:latin typeface="Arial" panose="020B0604020202020204" pitchFamily="34" charset="0"/>
                <a:cs typeface="Arial" panose="020B0604020202020204" pitchFamily="34" charset="0"/>
              </a:rPr>
              <a:t>attempted </a:t>
            </a:r>
            <a:r>
              <a:rPr lang="en-GB" sz="1100" i="1" dirty="0" smtClean="0">
                <a:latin typeface="Arial" panose="020B0604020202020204" pitchFamily="34" charset="0"/>
                <a:cs typeface="Arial" panose="020B0604020202020204" pitchFamily="34" charset="0"/>
                <a:hlinkClick r:id="rId4"/>
              </a:rPr>
              <a:t>aggravated vehicle taking; attempted </a:t>
            </a:r>
            <a:r>
              <a:rPr lang="en-GB" sz="1100" i="1" dirty="0" smtClean="0">
                <a:latin typeface="Arial" panose="020B0604020202020204" pitchFamily="34" charset="0"/>
                <a:cs typeface="Arial" panose="020B0604020202020204" pitchFamily="34" charset="0"/>
                <a:hlinkClick r:id="rId5"/>
              </a:rPr>
              <a:t>theft; </a:t>
            </a:r>
            <a:r>
              <a:rPr lang="en-GB" sz="1100" i="1" dirty="0" smtClean="0">
                <a:latin typeface="Arial" panose="020B0604020202020204" pitchFamily="34" charset="0"/>
                <a:cs typeface="Arial" panose="020B0604020202020204" pitchFamily="34" charset="0"/>
                <a:hlinkClick r:id="rId6"/>
              </a:rPr>
              <a:t>vehicle tampering; or </a:t>
            </a:r>
            <a:r>
              <a:rPr lang="en-GB" sz="1100" i="1" dirty="0" smtClean="0">
                <a:latin typeface="Arial" panose="020B0604020202020204" pitchFamily="34" charset="0"/>
                <a:cs typeface="Arial" panose="020B0604020202020204" pitchFamily="34" charset="0"/>
                <a:hlinkClick r:id="rId7"/>
              </a:rPr>
              <a:t>interfering with vehicles. </a:t>
            </a:r>
            <a:endParaRPr lang="en-GB" sz="1100" dirty="0" smtClean="0">
              <a:latin typeface="Arial" panose="020B0604020202020204" pitchFamily="34" charset="0"/>
              <a:cs typeface="Arial" panose="020B0604020202020204" pitchFamily="34" charset="0"/>
              <a:hlinkClick r:id="rId7"/>
            </a:endParaRPr>
          </a:p>
          <a:p>
            <a:endParaRPr lang="en-GB" sz="1100" dirty="0" smtClean="0">
              <a:latin typeface="Arial" panose="020B0604020202020204" pitchFamily="34" charset="0"/>
              <a:cs typeface="Arial" panose="020B0604020202020204" pitchFamily="34" charset="0"/>
              <a:hlinkClick r:id="rId5"/>
            </a:endParaRPr>
          </a:p>
          <a:p>
            <a:r>
              <a:rPr lang="en-GB" sz="1100" i="1" dirty="0" smtClean="0">
                <a:latin typeface="Arial" panose="020B0604020202020204" pitchFamily="34" charset="0"/>
                <a:cs typeface="Arial" panose="020B0604020202020204" pitchFamily="34" charset="0"/>
              </a:rPr>
              <a:t>If an employee uses a vehicle for an unauthorised purpose he may be said to take it. (R v </a:t>
            </a:r>
            <a:r>
              <a:rPr lang="en-GB" sz="1100" i="1" dirty="0" err="1" smtClean="0">
                <a:latin typeface="Arial" panose="020B0604020202020204" pitchFamily="34" charset="0"/>
                <a:cs typeface="Arial" panose="020B0604020202020204" pitchFamily="34" charset="0"/>
              </a:rPr>
              <a:t>Wibberley</a:t>
            </a:r>
            <a:r>
              <a:rPr lang="en-GB" sz="1100" i="1" dirty="0" smtClean="0">
                <a:latin typeface="Arial" panose="020B0604020202020204" pitchFamily="34" charset="0"/>
                <a:cs typeface="Arial" panose="020B0604020202020204" pitchFamily="34" charset="0"/>
              </a:rPr>
              <a:t> 1965), as long as it is not a minor deviation (see footnote in </a:t>
            </a:r>
            <a:r>
              <a:rPr lang="en-GB" sz="1100" i="1" dirty="0" err="1" smtClean="0">
                <a:latin typeface="Arial" panose="020B0604020202020204" pitchFamily="34" charset="0"/>
                <a:cs typeface="Arial" panose="020B0604020202020204" pitchFamily="34" charset="0"/>
                <a:hlinkClick r:id="rId8"/>
              </a:rPr>
              <a:t>Mcknight</a:t>
            </a:r>
            <a:r>
              <a:rPr lang="en-GB" sz="1100" i="1" dirty="0" smtClean="0">
                <a:latin typeface="Arial" panose="020B0604020202020204" pitchFamily="34" charset="0"/>
                <a:cs typeface="Arial" panose="020B0604020202020204" pitchFamily="34" charset="0"/>
                <a:hlinkClick r:id="rId8"/>
              </a:rPr>
              <a:t> v Davies 1974).</a:t>
            </a:r>
            <a:endParaRPr lang="en-GB" sz="1100" dirty="0" smtClean="0">
              <a:latin typeface="Arial" panose="020B0604020202020204" pitchFamily="34" charset="0"/>
              <a:cs typeface="Arial" panose="020B0604020202020204" pitchFamily="34" charset="0"/>
              <a:hlinkClick r:id="rId8"/>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685800" y="2178050"/>
            <a:ext cx="5486400" cy="4019550"/>
          </a:xfrm>
        </p:spPr>
        <p:txBody>
          <a:bodyPr/>
          <a:lstStyle/>
          <a:p>
            <a:r>
              <a:rPr lang="en-GB" sz="1100" dirty="0">
                <a:latin typeface="Arial" panose="020B0604020202020204" pitchFamily="34" charset="0"/>
                <a:cs typeface="Arial" panose="020B0604020202020204" pitchFamily="34" charset="0"/>
              </a:rPr>
              <a:t>The Theft Act 1968 provides that a conveyance is something constructed or adapted for the carriage of a person or persons whether by land, water or air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term does not include a conveyance constructed or adapted for use only under the control of a person or persons not carried on it. For example, a small domestic lawn mower is not a conveyance, but its larger brother upon which the operator sits, would be one</a:t>
            </a:r>
            <a:r>
              <a:rPr lang="en-GB" sz="1100" dirty="0" smtClean="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definition </a:t>
            </a:r>
            <a:r>
              <a:rPr lang="en-GB" sz="1100" dirty="0">
                <a:solidFill>
                  <a:srgbClr val="FF0000"/>
                </a:solidFill>
                <a:latin typeface="Arial" panose="020B0604020202020204" pitchFamily="34" charset="0"/>
                <a:cs typeface="Arial" panose="020B0604020202020204" pitchFamily="34" charset="0"/>
              </a:rPr>
              <a:t>does not </a:t>
            </a:r>
            <a:r>
              <a:rPr lang="en-GB" sz="1100" dirty="0">
                <a:latin typeface="Arial" panose="020B0604020202020204" pitchFamily="34" charset="0"/>
                <a:cs typeface="Arial" panose="020B0604020202020204" pitchFamily="34" charset="0"/>
              </a:rPr>
              <a:t>include animals: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E.g.</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horse is an animal and is not 'constructed or adapted', so it is not a conveyance,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a:t>
            </a:r>
            <a:r>
              <a:rPr lang="en-GB" sz="1100" dirty="0">
                <a:latin typeface="Arial" panose="020B0604020202020204" pitchFamily="34" charset="0"/>
                <a:cs typeface="Arial" panose="020B0604020202020204" pitchFamily="34" charset="0"/>
              </a:rPr>
              <a:t>carriage towed by a horse could be a conveyance if someone was riding in/on the carriage rather than on the horse.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 conveyance </a:t>
            </a:r>
            <a:r>
              <a:rPr lang="en-GB" sz="1100" b="1" dirty="0">
                <a:solidFill>
                  <a:srgbClr val="FF0000"/>
                </a:solidFill>
                <a:latin typeface="Arial" panose="020B0604020202020204" pitchFamily="34" charset="0"/>
                <a:cs typeface="Arial" panose="020B0604020202020204" pitchFamily="34" charset="0"/>
              </a:rPr>
              <a:t>does not </a:t>
            </a:r>
            <a:r>
              <a:rPr lang="en-GB" sz="1100" b="1" dirty="0">
                <a:latin typeface="Arial" panose="020B0604020202020204" pitchFamily="34" charset="0"/>
                <a:cs typeface="Arial" panose="020B0604020202020204" pitchFamily="34" charset="0"/>
              </a:rPr>
              <a:t>have to have an </a:t>
            </a:r>
            <a:r>
              <a:rPr lang="en-GB" sz="1100" b="1" dirty="0" smtClean="0">
                <a:latin typeface="Arial" panose="020B0604020202020204" pitchFamily="34" charset="0"/>
                <a:cs typeface="Arial" panose="020B0604020202020204" pitchFamily="34" charset="0"/>
              </a:rPr>
              <a:t>engine</a:t>
            </a:r>
          </a:p>
          <a:p>
            <a:endParaRPr lang="en-GB" b="1" dirty="0" smtClean="0"/>
          </a:p>
          <a:p>
            <a:endParaRPr lang="en-GB" i="1" dirty="0" smtClean="0">
              <a:hlinkClick r:id=""/>
            </a:endParaRPr>
          </a:p>
          <a:p>
            <a:endParaRPr lang="en-GB" dirty="0" smtClean="0"/>
          </a:p>
          <a:p>
            <a:endParaRPr lang="en-GB" dirty="0" smtClean="0"/>
          </a:p>
          <a:p>
            <a:endParaRPr lang="en-GB" b="1" dirty="0"/>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5" name="Notes Placeholder 4"/>
          <p:cNvSpPr>
            <a:spLocks noGrp="1"/>
          </p:cNvSpPr>
          <p:nvPr>
            <p:ph type="body" sz="quarter" idx="11"/>
          </p:nvPr>
        </p:nvSpPr>
        <p:spPr>
          <a:xfrm>
            <a:off x="685800" y="2178050"/>
            <a:ext cx="5486400" cy="4019550"/>
          </a:xfrm>
        </p:spPr>
        <p:txBody>
          <a:bodyPr/>
          <a:lstStyle/>
          <a:p>
            <a:r>
              <a:rPr lang="en-GB" altLang="en-US" sz="1100" b="1" dirty="0" smtClean="0">
                <a:solidFill>
                  <a:srgbClr val="0000FF"/>
                </a:solidFill>
                <a:latin typeface="Arial" panose="020B0604020202020204" pitchFamily="34" charset="0"/>
                <a:cs typeface="Arial" panose="020B0604020202020204" pitchFamily="34" charset="0"/>
              </a:rPr>
              <a:t>His own or another’s use  - </a:t>
            </a:r>
            <a:r>
              <a:rPr lang="en-GB" altLang="en-US" sz="1100" kern="1200" dirty="0" smtClean="0">
                <a:solidFill>
                  <a:schemeClr val="tx1"/>
                </a:solidFill>
                <a:latin typeface="Arial" panose="020B0604020202020204" pitchFamily="34" charset="0"/>
                <a:ea typeface="+mn-ea"/>
                <a:cs typeface="Arial" panose="020B0604020202020204" pitchFamily="34" charset="0"/>
              </a:rPr>
              <a:t> </a:t>
            </a:r>
            <a:r>
              <a:rPr lang="en-GB" sz="1100" i="1" dirty="0" smtClean="0">
                <a:latin typeface="Arial" panose="020B0604020202020204" pitchFamily="34" charset="0"/>
                <a:cs typeface="Arial" panose="020B0604020202020204" pitchFamily="34" charset="0"/>
              </a:rPr>
              <a:t>The use or intended use as a means of transport must be proved. If it is not 'used' - </a:t>
            </a:r>
            <a:endParaRPr lang="en-GB" sz="1100" dirty="0" smtClean="0">
              <a:latin typeface="Arial" panose="020B0604020202020204" pitchFamily="34" charset="0"/>
              <a:cs typeface="Arial" panose="020B0604020202020204" pitchFamily="34" charset="0"/>
            </a:endParaRPr>
          </a:p>
          <a:p>
            <a:r>
              <a:rPr lang="en-GB" sz="1100" i="1" dirty="0" smtClean="0">
                <a:latin typeface="Arial" panose="020B0604020202020204" pitchFamily="34" charset="0"/>
                <a:cs typeface="Arial" panose="020B0604020202020204" pitchFamily="34" charset="0"/>
              </a:rPr>
              <a:t>e.g. simply pushing a car away from a drive entrance without any consent or authority to do so (obviously depending on the circumstances), then the offence is incomplete. </a:t>
            </a:r>
          </a:p>
          <a:p>
            <a:r>
              <a:rPr lang="en-GB" sz="1100" i="1" dirty="0" smtClean="0">
                <a:latin typeface="Arial" panose="020B0604020202020204" pitchFamily="34" charset="0"/>
                <a:cs typeface="Arial" panose="020B0604020202020204" pitchFamily="34" charset="0"/>
              </a:rPr>
              <a:t>If someone rides on a conveyance whilst it is being pushed, then there may be a taking.</a:t>
            </a:r>
          </a:p>
          <a:p>
            <a:r>
              <a:rPr lang="en-GB" sz="1100" i="1" dirty="0" smtClean="0">
                <a:latin typeface="Arial" panose="020B0604020202020204" pitchFamily="34" charset="0"/>
                <a:cs typeface="Arial" panose="020B0604020202020204" pitchFamily="34" charset="0"/>
              </a:rPr>
              <a:t> A dinghy moved on a trailer that is to be used as a dinghy at some future time, is still taken for the taker's or another's use. </a:t>
            </a:r>
            <a:endParaRPr lang="en-GB" sz="1100" dirty="0" smtClean="0">
              <a:latin typeface="Arial" panose="020B0604020202020204" pitchFamily="34" charset="0"/>
              <a:cs typeface="Arial" panose="020B0604020202020204" pitchFamily="34" charset="0"/>
            </a:endParaRPr>
          </a:p>
          <a:p>
            <a:r>
              <a:rPr lang="en-GB" sz="1100" i="1" dirty="0" smtClean="0">
                <a:latin typeface="Arial" panose="020B0604020202020204" pitchFamily="34" charset="0"/>
                <a:cs typeface="Arial" panose="020B0604020202020204" pitchFamily="34" charset="0"/>
              </a:rPr>
              <a:t>The term 'use' has been held to mean 'use as a </a:t>
            </a:r>
            <a:r>
              <a:rPr lang="en-GB" sz="1100" i="1" dirty="0" smtClean="0">
                <a:latin typeface="Arial" panose="020B0604020202020204" pitchFamily="34" charset="0"/>
                <a:cs typeface="Arial" panose="020B0604020202020204" pitchFamily="34" charset="0"/>
                <a:hlinkClick r:id=""/>
              </a:rPr>
              <a:t>conveyance. </a:t>
            </a:r>
          </a:p>
          <a:p>
            <a:endParaRPr lang="en-GB" sz="1100" i="1" dirty="0" smtClean="0">
              <a:latin typeface="Arial" panose="020B0604020202020204" pitchFamily="34" charset="0"/>
              <a:cs typeface="Arial" panose="020B0604020202020204" pitchFamily="34" charset="0"/>
              <a:hlinkClick r:id=""/>
            </a:endParaRPr>
          </a:p>
          <a:p>
            <a:pPr>
              <a:spcAft>
                <a:spcPts val="1800"/>
              </a:spcAft>
            </a:pPr>
            <a:r>
              <a:rPr lang="en-GB" sz="1100" dirty="0" smtClean="0">
                <a:latin typeface="Arial" panose="020B0604020202020204" pitchFamily="34" charset="0"/>
                <a:cs typeface="Arial" panose="020B0604020202020204" pitchFamily="34" charset="0"/>
              </a:rPr>
              <a:t>Future intended use is sufficient </a:t>
            </a:r>
            <a:r>
              <a:rPr lang="en-GB" sz="1100" i="1" dirty="0" smtClean="0">
                <a:latin typeface="Arial" panose="020B0604020202020204" pitchFamily="34" charset="0"/>
                <a:cs typeface="Arial" panose="020B0604020202020204" pitchFamily="34" charset="0"/>
                <a:hlinkClick r:id="rId3"/>
              </a:rPr>
              <a:t>(R v Marchant and McAllister 1985).</a:t>
            </a:r>
            <a:endParaRPr lang="en-GB" sz="1100" dirty="0" smtClean="0">
              <a:latin typeface="Arial" panose="020B0604020202020204" pitchFamily="34" charset="0"/>
              <a:cs typeface="Arial" panose="020B0604020202020204" pitchFamily="34" charset="0"/>
              <a:hlinkClick r:id="rId3"/>
            </a:endParaRPr>
          </a:p>
          <a:p>
            <a:r>
              <a:rPr lang="en-GB" sz="1100" b="1" dirty="0" smtClean="0">
                <a:solidFill>
                  <a:srgbClr val="0000FF"/>
                </a:solidFill>
                <a:latin typeface="Arial" panose="020B0604020202020204" pitchFamily="34" charset="0"/>
                <a:cs typeface="Arial" panose="020B0604020202020204" pitchFamily="34" charset="0"/>
              </a:rPr>
              <a:t>Drives</a:t>
            </a:r>
            <a:r>
              <a:rPr lang="en-GB" sz="1100" dirty="0" smtClean="0">
                <a:solidFill>
                  <a:srgbClr val="0000FF"/>
                </a:solidFill>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normal meaning of being in control of the propulsion and movement of the vehicle</a:t>
            </a:r>
          </a:p>
          <a:p>
            <a:r>
              <a:rPr lang="en-GB" sz="1100" dirty="0" smtClean="0">
                <a:latin typeface="Arial" panose="020B0604020202020204" pitchFamily="34" charset="0"/>
                <a:cs typeface="Arial" panose="020B0604020202020204" pitchFamily="34" charset="0"/>
              </a:rPr>
              <a:t>Because the term conveyance is not restricted to cars, driving could include rowing, gliding, sailing or any other activity that causes movement</a:t>
            </a:r>
          </a:p>
          <a:p>
            <a:endParaRPr lang="en-GB" sz="1100" b="1" dirty="0" smtClean="0">
              <a:latin typeface="Arial" panose="020B0604020202020204" pitchFamily="34" charset="0"/>
              <a:cs typeface="Arial" panose="020B0604020202020204" pitchFamily="34" charset="0"/>
            </a:endParaRPr>
          </a:p>
          <a:p>
            <a:r>
              <a:rPr lang="en-GB" sz="1100" b="1" dirty="0" smtClean="0">
                <a:solidFill>
                  <a:srgbClr val="0000FF"/>
                </a:solidFill>
                <a:latin typeface="Arial" panose="020B0604020202020204" pitchFamily="34" charset="0"/>
                <a:cs typeface="Arial" panose="020B0604020202020204" pitchFamily="34" charset="0"/>
              </a:rPr>
              <a:t>Allows</a:t>
            </a:r>
            <a:r>
              <a:rPr lang="en-GB" sz="1100" b="1" dirty="0" smtClean="0">
                <a:latin typeface="Arial" panose="020B0604020202020204" pitchFamily="34" charset="0"/>
                <a:cs typeface="Arial" panose="020B0604020202020204" pitchFamily="34" charset="0"/>
              </a:rPr>
              <a:t>  </a:t>
            </a:r>
            <a:r>
              <a:rPr lang="en-GB" sz="1100" b="1" dirty="0" smtClean="0">
                <a:solidFill>
                  <a:srgbClr val="0000FF"/>
                </a:solidFill>
                <a:latin typeface="Arial" panose="020B0604020202020204" pitchFamily="34" charset="0"/>
                <a:cs typeface="Arial" panose="020B0604020202020204" pitchFamily="34" charset="0"/>
              </a:rPr>
              <a:t>self to be carried </a:t>
            </a:r>
            <a:r>
              <a:rPr lang="en-GB" sz="1100" dirty="0" smtClean="0">
                <a:latin typeface="Arial" panose="020B0604020202020204" pitchFamily="34" charset="0"/>
                <a:cs typeface="Arial" panose="020B0604020202020204" pitchFamily="34" charset="0"/>
              </a:rPr>
              <a:t>– the suspect must know that the conveyance has been taken without consent. The suspect might not know the vehicle has been taken without consent upon entering the vehicle, but once the suspects finds out they should make every attempt to leave the vehicle.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term 'carried in or on' requires some movement of the conveyance for the offence to be committed</a:t>
            </a:r>
          </a:p>
          <a:p>
            <a:r>
              <a:rPr lang="en-GB" sz="1100" dirty="0" smtClean="0">
                <a:latin typeface="Arial" panose="020B0604020202020204" pitchFamily="34" charset="0"/>
                <a:cs typeface="Arial" panose="020B0604020202020204" pitchFamily="34" charset="0"/>
              </a:rPr>
              <a:t>In </a:t>
            </a:r>
            <a:r>
              <a:rPr lang="en-GB" sz="1100" i="1" dirty="0" smtClean="0">
                <a:solidFill>
                  <a:schemeClr val="accent1">
                    <a:lumMod val="75000"/>
                  </a:schemeClr>
                </a:solidFill>
                <a:latin typeface="Arial" panose="020B0604020202020204" pitchFamily="34" charset="0"/>
                <a:cs typeface="Arial" panose="020B0604020202020204" pitchFamily="34" charset="0"/>
              </a:rPr>
              <a:t>R v Miller1976</a:t>
            </a:r>
            <a:r>
              <a:rPr lang="en-GB" sz="1100" dirty="0" smtClean="0">
                <a:latin typeface="Arial" panose="020B0604020202020204" pitchFamily="34" charset="0"/>
                <a:cs typeface="Arial" panose="020B0604020202020204" pitchFamily="34" charset="0"/>
              </a:rPr>
              <a:t>, a man found sitting in a moored boat that had been unlawfully moved (without him in it) and then moored, was found not guilty of being carried in a conveyance. The normal movement of waves was deemed insufficient. </a:t>
            </a:r>
          </a:p>
          <a:p>
            <a:r>
              <a:rPr lang="en-GB" sz="1100" dirty="0" smtClean="0">
                <a:latin typeface="Arial" panose="020B0604020202020204" pitchFamily="34" charset="0"/>
                <a:cs typeface="Arial" panose="020B0604020202020204" pitchFamily="34" charset="0"/>
              </a:rPr>
              <a:t>Also consider the theoretical outcome if a man was walking along a river bank and climbed into an untethered boat and the prevailing current carried him and the boat down the river. As long as he did not push off from the bank or paddle/steer the boat there has been no 'taking', and as that offence is incomplete, there cannot be a 'carried on' offence. </a:t>
            </a:r>
          </a:p>
          <a:p>
            <a:endParaRPr lang="en-GB" dirty="0" smtClean="0"/>
          </a:p>
          <a:p>
            <a:endParaRPr lang="en-GB" dirty="0" smtClean="0"/>
          </a:p>
          <a:p>
            <a:endParaRPr lang="en-GB" b="1" dirty="0"/>
          </a:p>
          <a:p>
            <a:endParaRPr lang="en-GB" dirty="0"/>
          </a:p>
        </p:txBody>
      </p:sp>
    </p:spTree>
    <p:extLst>
      <p:ext uri="{BB962C8B-B14F-4D97-AF65-F5344CB8AC3E}">
        <p14:creationId xmlns:p14="http://schemas.microsoft.com/office/powerpoint/2010/main" val="1695524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76450" y="171450"/>
            <a:ext cx="2111375" cy="118745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5" name="Notes Placeholder 4"/>
          <p:cNvSpPr>
            <a:spLocks noGrp="1"/>
          </p:cNvSpPr>
          <p:nvPr>
            <p:ph type="body" sz="quarter" idx="11"/>
          </p:nvPr>
        </p:nvSpPr>
        <p:spPr>
          <a:xfrm>
            <a:off x="584200" y="1479550"/>
            <a:ext cx="5486400" cy="7550150"/>
          </a:xfrm>
        </p:spPr>
        <p:txBody>
          <a:bodyPr/>
          <a:lstStyle/>
          <a:p>
            <a:r>
              <a:rPr lang="en-GB" sz="1100" dirty="0">
                <a:latin typeface="Arial" panose="020B0604020202020204" pitchFamily="34" charset="0"/>
                <a:cs typeface="Arial" panose="020B0604020202020204" pitchFamily="34" charset="0"/>
              </a:rPr>
              <a:t>The defences are subjective tests – focus is on what was going on in the defendants head to determine whether they held the respective beliefs. This may be found out during interview.</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accused must know for a fact that the conveyance had been taken without the owners consent or lawful authority </a:t>
            </a:r>
          </a:p>
          <a:p>
            <a:r>
              <a:rPr lang="en-GB" sz="1100" dirty="0">
                <a:latin typeface="Arial" panose="020B0604020202020204" pitchFamily="34" charset="0"/>
                <a:cs typeface="Arial" panose="020B0604020202020204" pitchFamily="34" charset="0"/>
              </a:rPr>
              <a:t>– mere suspicion is insufficient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all persons deny driving – they are all charged with being carried</a:t>
            </a:r>
          </a:p>
          <a:p>
            <a:endParaRPr lang="en-GB" sz="1100" b="1" u="sng" dirty="0">
              <a:latin typeface="Arial" panose="020B0604020202020204" pitchFamily="34" charset="0"/>
              <a:cs typeface="Arial" panose="020B0604020202020204" pitchFamily="34" charset="0"/>
            </a:endParaRPr>
          </a:p>
          <a:p>
            <a:r>
              <a:rPr lang="en-GB" sz="1100" b="1" dirty="0" smtClean="0">
                <a:solidFill>
                  <a:srgbClr val="FF0000"/>
                </a:solidFill>
                <a:latin typeface="Arial" panose="020B0604020202020204" pitchFamily="34" charset="0"/>
                <a:cs typeface="Arial" panose="020B0604020202020204" pitchFamily="34" charset="0"/>
              </a:rPr>
              <a:t>Lawful authority</a:t>
            </a:r>
          </a:p>
          <a:p>
            <a:r>
              <a:rPr lang="en-GB" sz="1100" i="1" dirty="0">
                <a:latin typeface="Arial" panose="020B0604020202020204" pitchFamily="34" charset="0"/>
                <a:cs typeface="Arial" panose="020B0604020202020204" pitchFamily="34" charset="0"/>
              </a:rPr>
              <a:t>This allows for a vehicle to be moved without the consent of an owner, so long as it is done lawfully. An example would be a constable's power to remove vehicles under </a:t>
            </a:r>
            <a:endParaRPr lang="en-GB" sz="1100" dirty="0">
              <a:latin typeface="Arial" panose="020B0604020202020204" pitchFamily="34" charset="0"/>
              <a:cs typeface="Arial" panose="020B0604020202020204" pitchFamily="34" charset="0"/>
            </a:endParaRPr>
          </a:p>
          <a:p>
            <a:r>
              <a:rPr lang="en-GB" sz="1100" i="1" dirty="0" smtClean="0">
                <a:solidFill>
                  <a:srgbClr val="00B0F0"/>
                </a:solidFill>
                <a:latin typeface="Arial" panose="020B0604020202020204" pitchFamily="34" charset="0"/>
                <a:cs typeface="Arial" panose="020B0604020202020204" pitchFamily="34" charset="0"/>
              </a:rPr>
              <a:t>Regulation 4 </a:t>
            </a:r>
            <a:r>
              <a:rPr lang="en-GB" sz="1100" dirty="0" smtClean="0">
                <a:latin typeface="Arial" panose="020B0604020202020204" pitchFamily="34" charset="0"/>
                <a:cs typeface="Arial" panose="020B0604020202020204" pitchFamily="34" charset="0"/>
              </a:rPr>
              <a:t>of </a:t>
            </a:r>
            <a:r>
              <a:rPr lang="en-GB" sz="1100" dirty="0">
                <a:latin typeface="Arial" panose="020B0604020202020204" pitchFamily="34" charset="0"/>
                <a:cs typeface="Arial" panose="020B0604020202020204" pitchFamily="34" charset="0"/>
              </a:rPr>
              <a:t>the Removal and Disposal of Vehicles Regulations 1986. The prosecution needs to be in a position to show that an accused did not believe he had lawful authority.</a:t>
            </a:r>
            <a:br>
              <a:rPr lang="en-GB" sz="1100" dirty="0">
                <a:latin typeface="Arial" panose="020B0604020202020204" pitchFamily="34" charset="0"/>
                <a:cs typeface="Arial" panose="020B0604020202020204" pitchFamily="34" charset="0"/>
              </a:rPr>
            </a:br>
            <a:endParaRPr lang="en-GB" sz="1100" b="1" dirty="0">
              <a:solidFill>
                <a:srgbClr val="FF0000"/>
              </a:solidFill>
              <a:latin typeface="Arial" panose="020B0604020202020204" pitchFamily="34" charset="0"/>
              <a:cs typeface="Arial" panose="020B0604020202020204" pitchFamily="34" charset="0"/>
            </a:endParaRPr>
          </a:p>
          <a:p>
            <a:r>
              <a:rPr lang="en-GB" sz="1100" b="1" dirty="0" smtClean="0">
                <a:solidFill>
                  <a:srgbClr val="FF0000"/>
                </a:solidFill>
                <a:latin typeface="Arial" panose="020B0604020202020204" pitchFamily="34" charset="0"/>
                <a:cs typeface="Arial" panose="020B0604020202020204" pitchFamily="34" charset="0"/>
              </a:rPr>
              <a:t>Owner </a:t>
            </a:r>
            <a:r>
              <a:rPr lang="en-GB" sz="1100" b="1" dirty="0">
                <a:solidFill>
                  <a:srgbClr val="FF0000"/>
                </a:solidFill>
                <a:latin typeface="Arial" panose="020B0604020202020204" pitchFamily="34" charset="0"/>
                <a:cs typeface="Arial" panose="020B0604020202020204" pitchFamily="34" charset="0"/>
              </a:rPr>
              <a:t>and Consent of the owner</a:t>
            </a:r>
          </a:p>
          <a:p>
            <a:r>
              <a:rPr lang="en-GB" sz="1100" dirty="0">
                <a:latin typeface="Arial" panose="020B0604020202020204" pitchFamily="34" charset="0"/>
                <a:cs typeface="Arial" panose="020B0604020202020204" pitchFamily="34" charset="0"/>
              </a:rPr>
              <a:t>Owner, in relation to a conveyance which is the subject of a hiring agreement or hire-purchase agreement, means the person in possession of the conveyance under that agreement</a:t>
            </a:r>
            <a:r>
              <a:rPr lang="en-GB" sz="1100" dirty="0" smtClean="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Problems tend to arise where the owner has given consent for the conveyance to be used for one purpose and the driver uses it for another. The case law suggests that if the driver makes a reasonable detour to his journey, then that detour will still be with the implied consent of the owner. </a:t>
            </a:r>
          </a:p>
          <a:p>
            <a:endParaRPr lang="en-GB" sz="1100" dirty="0" smtClean="0">
              <a:latin typeface="Arial" panose="020B0604020202020204" pitchFamily="34" charset="0"/>
              <a:cs typeface="Arial" panose="020B0604020202020204" pitchFamily="34" charset="0"/>
            </a:endParaRPr>
          </a:p>
          <a:p>
            <a:r>
              <a:rPr lang="en-GB" sz="1100" b="1" dirty="0" smtClean="0">
                <a:solidFill>
                  <a:srgbClr val="0000FF"/>
                </a:solidFill>
                <a:latin typeface="Arial" panose="020B0604020202020204" pitchFamily="34" charset="0"/>
                <a:cs typeface="Arial" panose="020B0604020202020204" pitchFamily="34" charset="0"/>
              </a:rPr>
              <a:t>Example</a:t>
            </a:r>
            <a:r>
              <a:rPr lang="en-GB" sz="1100" dirty="0" smtClean="0">
                <a:solidFill>
                  <a:srgbClr val="0000FF"/>
                </a:solidFill>
                <a:latin typeface="Arial" panose="020B0604020202020204" pitchFamily="34" charset="0"/>
                <a:cs typeface="Arial" panose="020B0604020202020204" pitchFamily="34" charset="0"/>
              </a:rPr>
              <a:t> </a:t>
            </a:r>
            <a:endParaRPr lang="en-GB" sz="1100" dirty="0">
              <a:solidFill>
                <a:srgbClr val="0000FF"/>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You have your friend's permission to borrow his car to go from Leeds to London, but on the journey you call in on relatives at Burton-on-Trent, a few miles off the main route. Even if the owner did not know of the detour, it is likely he will be deemed to have given his consent to the whole journey.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 the other hand, someone who uses the conveyance for a different purpose will probably not have the consent of the owner. </a:t>
            </a:r>
          </a:p>
          <a:p>
            <a:endParaRPr lang="en-GB" sz="1100" dirty="0" smtClean="0">
              <a:latin typeface="Arial" panose="020B0604020202020204" pitchFamily="34" charset="0"/>
              <a:cs typeface="Arial" panose="020B0604020202020204" pitchFamily="34" charset="0"/>
            </a:endParaRPr>
          </a:p>
          <a:p>
            <a:r>
              <a:rPr lang="en-GB" sz="1100" b="1" dirty="0" smtClean="0">
                <a:solidFill>
                  <a:srgbClr val="0000FF"/>
                </a:solidFill>
                <a:latin typeface="Arial" panose="020B0604020202020204" pitchFamily="34" charset="0"/>
                <a:cs typeface="Arial" panose="020B0604020202020204" pitchFamily="34" charset="0"/>
              </a:rPr>
              <a:t>Example </a:t>
            </a:r>
            <a:endParaRPr lang="en-GB" sz="1100" b="1" dirty="0">
              <a:solidFill>
                <a:srgbClr val="0000FF"/>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You borrow your friend's car, telling him you want to take your aunt to hospital (a journey of 3 miles), but instead you take the family to the Lake District for the day. In this case it is more than likely you would be deemed not to have the consent of the owner.</a:t>
            </a:r>
          </a:p>
          <a:p>
            <a:endParaRPr lang="en-GB" dirty="0"/>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2178050"/>
            <a:ext cx="5486400" cy="4019550"/>
          </a:xfrm>
        </p:spPr>
        <p:txBody>
          <a:bodyPr/>
          <a:lstStyle/>
          <a:p>
            <a:endParaRPr lang="en-GB" dirty="0" smtClean="0"/>
          </a:p>
          <a:p>
            <a:endParaRPr lang="en-GB" dirty="0" smtClean="0"/>
          </a:p>
          <a:p>
            <a:endParaRPr lang="en-GB" b="1" dirty="0"/>
          </a:p>
          <a:p>
            <a:endParaRPr lang="en-GB" dirty="0"/>
          </a:p>
        </p:txBody>
      </p:sp>
    </p:spTree>
    <p:extLst>
      <p:ext uri="{BB962C8B-B14F-4D97-AF65-F5344CB8AC3E}">
        <p14:creationId xmlns:p14="http://schemas.microsoft.com/office/powerpoint/2010/main" val="2444082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28650" y="2070100"/>
            <a:ext cx="5486400" cy="5949950"/>
          </a:xfrm>
        </p:spPr>
        <p:txBody>
          <a:bodyPr/>
          <a:lstStyle/>
          <a:p>
            <a:r>
              <a:rPr lang="en-GB" sz="1100" b="1" dirty="0" smtClean="0">
                <a:solidFill>
                  <a:srgbClr val="FF0000"/>
                </a:solidFill>
                <a:latin typeface="Arial" panose="020B0604020202020204" pitchFamily="34" charset="0"/>
                <a:cs typeface="Arial" panose="020B0604020202020204" pitchFamily="34" charset="0"/>
              </a:rPr>
              <a:t>Mechanically propelled vehicle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term is not defined in the Road Traffic Acts.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is ultimately a matter of fact and degree for the court to decide.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At its most basic level it is a vehicle which can be propelled by mechanical means and can include both electrical, steam and gas powered vehicles.</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For this offence this will exclude such things as boats and aircraft.</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Mechanically Propelled Scooters - 'GO PED' are mechanically propelled vehicles</a:t>
            </a:r>
          </a:p>
          <a:p>
            <a:pPr>
              <a:defRPr/>
            </a:pP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For the purposes of this section a vehicle is </a:t>
            </a:r>
            <a:r>
              <a:rPr lang="en-GB" sz="1100" b="1" dirty="0" smtClean="0">
                <a:solidFill>
                  <a:srgbClr val="FF0000"/>
                </a:solidFill>
                <a:latin typeface="Arial" panose="020B0604020202020204" pitchFamily="34" charset="0"/>
                <a:cs typeface="Arial" panose="020B0604020202020204" pitchFamily="34" charset="0"/>
              </a:rPr>
              <a:t>driven dangerously </a:t>
            </a:r>
            <a:r>
              <a:rPr lang="en-GB" sz="1100" dirty="0" smtClean="0">
                <a:latin typeface="Arial" panose="020B0604020202020204" pitchFamily="34" charset="0"/>
                <a:cs typeface="Arial" panose="020B0604020202020204" pitchFamily="34" charset="0"/>
              </a:rPr>
              <a:t>if:</a:t>
            </a:r>
            <a:endParaRPr lang="en-GB" sz="1100" u="sng"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it is driven in a way which falls far below what would be expected of a competent and careful driver; and</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it would be obvious to a competent and careful driver that driving the vehicle in that way would be dangerous</a:t>
            </a:r>
          </a:p>
          <a:p>
            <a:endParaRPr lang="en-GB" sz="1100" u="sng" dirty="0" smtClean="0">
              <a:latin typeface="Arial" panose="020B0604020202020204" pitchFamily="34" charset="0"/>
              <a:cs typeface="Arial" panose="020B0604020202020204" pitchFamily="34" charset="0"/>
            </a:endParaRPr>
          </a:p>
          <a:p>
            <a:pPr>
              <a:defRPr/>
            </a:pPr>
            <a:r>
              <a:rPr lang="en-GB" sz="1100" b="1" dirty="0" smtClean="0">
                <a:solidFill>
                  <a:srgbClr val="FF0000"/>
                </a:solidFill>
                <a:latin typeface="Arial" panose="020B0604020202020204" pitchFamily="34" charset="0"/>
                <a:cs typeface="Arial" panose="020B0604020202020204" pitchFamily="34" charset="0"/>
              </a:rPr>
              <a:t>Road</a:t>
            </a:r>
            <a:r>
              <a:rPr lang="en-GB" sz="1100" dirty="0" smtClean="0">
                <a:latin typeface="Arial" panose="020B0604020202020204" pitchFamily="34" charset="0"/>
                <a:cs typeface="Arial" panose="020B0604020202020204" pitchFamily="34" charset="0"/>
              </a:rPr>
              <a:t> – </a:t>
            </a:r>
            <a:r>
              <a:rPr lang="en-GB" sz="1100" kern="0" dirty="0" smtClean="0">
                <a:latin typeface="Arial" panose="020B0604020202020204" pitchFamily="34" charset="0"/>
                <a:cs typeface="Arial" panose="020B0604020202020204" pitchFamily="34" charset="0"/>
              </a:rPr>
              <a:t>Any highway and any other road to which the public has access, and includes bridges over which the road passes</a:t>
            </a:r>
          </a:p>
          <a:p>
            <a:endParaRPr lang="en-GB" sz="1100" u="sng" dirty="0" smtClean="0">
              <a:latin typeface="Arial" panose="020B0604020202020204" pitchFamily="34" charset="0"/>
              <a:cs typeface="Arial" panose="020B0604020202020204" pitchFamily="34" charset="0"/>
            </a:endParaRPr>
          </a:p>
          <a:p>
            <a:pPr>
              <a:defRPr/>
            </a:pPr>
            <a:r>
              <a:rPr lang="en-GB" sz="1100" b="1" dirty="0" smtClean="0">
                <a:solidFill>
                  <a:srgbClr val="FF0000"/>
                </a:solidFill>
                <a:latin typeface="Arial" panose="020B0604020202020204" pitchFamily="34" charset="0"/>
                <a:cs typeface="Arial" panose="020B0604020202020204" pitchFamily="34" charset="0"/>
              </a:rPr>
              <a:t>Public Place </a:t>
            </a:r>
            <a:r>
              <a:rPr lang="en-GB" sz="110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Any place to which the public have access whether on payment or otherwise</a:t>
            </a:r>
          </a:p>
          <a:p>
            <a:endParaRPr lang="en-GB" sz="1100" u="sng" dirty="0" smtClean="0">
              <a:latin typeface="Arial" panose="020B0604020202020204" pitchFamily="34" charset="0"/>
              <a:cs typeface="Arial" panose="020B0604020202020204" pitchFamily="34" charset="0"/>
            </a:endParaRPr>
          </a:p>
          <a:p>
            <a:r>
              <a:rPr lang="en-GB" sz="1100" b="1" dirty="0" smtClean="0">
                <a:solidFill>
                  <a:srgbClr val="FF0000"/>
                </a:solidFill>
                <a:latin typeface="Arial" panose="020B0604020202020204" pitchFamily="34" charset="0"/>
                <a:cs typeface="Arial" panose="020B0604020202020204" pitchFamily="34" charset="0"/>
              </a:rPr>
              <a:t>Accident:</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means 'any unintended occurrence which has an adverse physical result' and the legislation does not specify that it has to occur on a road or even in a public place. For example, off-roading a vehicle (that has been unlawfully taken) across private farm land, when a passenger is injured banging his head, would be an offence of aggravated vehicle taking.</a:t>
            </a:r>
          </a:p>
          <a:p>
            <a:endParaRPr lang="en-GB" sz="1100" dirty="0" smtClean="0">
              <a:latin typeface="Arial" panose="020B0604020202020204" pitchFamily="34" charset="0"/>
              <a:cs typeface="Arial" panose="020B0604020202020204" pitchFamily="34" charset="0"/>
            </a:endParaRPr>
          </a:p>
          <a:p>
            <a:r>
              <a:rPr lang="en-GB" sz="1100" b="1" dirty="0" smtClean="0">
                <a:solidFill>
                  <a:srgbClr val="FF0000"/>
                </a:solidFill>
                <a:latin typeface="Arial" panose="020B0604020202020204" pitchFamily="34" charset="0"/>
                <a:cs typeface="Arial" panose="020B0604020202020204" pitchFamily="34" charset="0"/>
              </a:rPr>
              <a:t>Damage</a:t>
            </a:r>
            <a:r>
              <a:rPr lang="en-GB" sz="1100" dirty="0" smtClean="0">
                <a:latin typeface="Arial" panose="020B0604020202020204" pitchFamily="34" charset="0"/>
                <a:cs typeface="Arial" panose="020B0604020202020204" pitchFamily="34" charset="0"/>
              </a:rPr>
              <a:t>: means any damage not just criminal damage</a:t>
            </a:r>
          </a:p>
          <a:p>
            <a:endParaRPr lang="en-GB"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fact that the person who originally took the vehicle is not the person who caused the accident resulting in personal injury is irrelevant - the taker can still be prosecuted for the aggravated offence.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Nor is there any requirement in the wording that the driver of the 'taken vehicle' has to be at fault when a personal injury accident occurs</a:t>
            </a:r>
          </a:p>
          <a:p>
            <a:pPr>
              <a:defRPr/>
            </a:pP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Either way - it is an either way offence (contrast with the lesser summary offence of </a:t>
            </a:r>
          </a:p>
          <a:p>
            <a:r>
              <a:rPr lang="en-GB" sz="1100" dirty="0" smtClean="0">
                <a:latin typeface="Arial" panose="020B0604020202020204" pitchFamily="34" charset="0"/>
                <a:cs typeface="Arial" panose="020B0604020202020204" pitchFamily="34" charset="0"/>
              </a:rPr>
              <a:t>‘Taking a vehicle without consent’)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Summary: maximum 6 months imprisonment and/or fine</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Offence - no death</a:t>
            </a: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Indictment: maximum 2 years imprisonment</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Offence and the accident caused the death of a person</a:t>
            </a:r>
            <a:br>
              <a:rPr lang="en-GB" sz="1100" b="1"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Indictment: maximum 14 years imprisonment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Obligatory disqualification</a:t>
            </a:r>
            <a:br>
              <a:rPr lang="en-GB" sz="1100" dirty="0" smtClean="0">
                <a:latin typeface="Arial" panose="020B0604020202020204" pitchFamily="34" charset="0"/>
                <a:cs typeface="Arial" panose="020B0604020202020204" pitchFamily="34" charset="0"/>
              </a:rPr>
            </a:b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Obligatory endorsement - licence endorsed three to eleven penalty points.</a:t>
            </a:r>
          </a:p>
          <a:p>
            <a:endParaRPr lang="en-GB" dirty="0" smtClean="0"/>
          </a:p>
          <a:p>
            <a:endParaRPr lang="en-GB" dirty="0"/>
          </a:p>
          <a:p>
            <a:endParaRPr lang="en-GB" dirty="0"/>
          </a:p>
        </p:txBody>
      </p:sp>
    </p:spTree>
    <p:extLst>
      <p:ext uri="{BB962C8B-B14F-4D97-AF65-F5344CB8AC3E}">
        <p14:creationId xmlns:p14="http://schemas.microsoft.com/office/powerpoint/2010/main" val="953031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60400" y="2108200"/>
            <a:ext cx="5486400" cy="5651500"/>
          </a:xfrm>
        </p:spPr>
        <p:txBody>
          <a:bodyPr/>
          <a:lstStyle/>
          <a:p>
            <a:r>
              <a:rPr lang="en-GB" sz="1100" u="sng" dirty="0">
                <a:solidFill>
                  <a:srgbClr val="FF0000"/>
                </a:solidFill>
                <a:latin typeface="Arial" panose="020B0604020202020204" pitchFamily="34" charset="0"/>
                <a:cs typeface="Arial" panose="020B0604020202020204" pitchFamily="34" charset="0"/>
              </a:rPr>
              <a:t>Defences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person is </a:t>
            </a:r>
            <a:r>
              <a:rPr lang="en-GB" sz="1100" u="sng" dirty="0">
                <a:latin typeface="Arial" panose="020B0604020202020204" pitchFamily="34" charset="0"/>
                <a:cs typeface="Arial" panose="020B0604020202020204" pitchFamily="34" charset="0"/>
              </a:rPr>
              <a:t>not</a:t>
            </a:r>
            <a:r>
              <a:rPr lang="en-GB" sz="1100" dirty="0">
                <a:latin typeface="Arial" panose="020B0604020202020204" pitchFamily="34" charset="0"/>
                <a:cs typeface="Arial" panose="020B0604020202020204" pitchFamily="34" charset="0"/>
              </a:rPr>
              <a:t> guilty of an offence under this section if he proves that, as regards any such proven driving, injury or damage either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driving, accident or damage occurred </a:t>
            </a:r>
            <a:r>
              <a:rPr lang="en-GB" sz="1100" u="sng" dirty="0">
                <a:latin typeface="Arial" panose="020B0604020202020204" pitchFamily="34" charset="0"/>
                <a:cs typeface="Arial" panose="020B0604020202020204" pitchFamily="34" charset="0"/>
              </a:rPr>
              <a:t>before</a:t>
            </a:r>
            <a:r>
              <a:rPr lang="en-GB" sz="1100" dirty="0">
                <a:latin typeface="Arial" panose="020B0604020202020204" pitchFamily="34" charset="0"/>
                <a:cs typeface="Arial" panose="020B0604020202020204" pitchFamily="34" charset="0"/>
              </a:rPr>
              <a:t> he committed the basic offence; or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he was neither in nor on nor in the immediate vicinity of the vehicle when that driving, accident or damage occurred</a:t>
            </a:r>
            <a:r>
              <a:rPr lang="en-GB" sz="1100" dirty="0" smtClean="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Note that the burden of proof lies with the defendant.</a:t>
            </a:r>
            <a:endParaRPr lang="en-GB" sz="1100" dirty="0">
              <a:latin typeface="Arial" panose="020B0604020202020204" pitchFamily="34" charset="0"/>
              <a:cs typeface="Arial" panose="020B0604020202020204" pitchFamily="34" charset="0"/>
            </a:endParaRPr>
          </a:p>
          <a:p>
            <a:endParaRPr lang="en-GB" dirty="0"/>
          </a:p>
          <a:p>
            <a:endParaRPr lang="en-GB" altLang="en-US" dirty="0"/>
          </a:p>
        </p:txBody>
      </p:sp>
    </p:spTree>
    <p:extLst>
      <p:ext uri="{BB962C8B-B14F-4D97-AF65-F5344CB8AC3E}">
        <p14:creationId xmlns:p14="http://schemas.microsoft.com/office/powerpoint/2010/main" val="247143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r>
              <a:rPr lang="en-GB" sz="1100" dirty="0">
                <a:latin typeface="Arial" panose="020B0604020202020204" pitchFamily="34" charset="0"/>
                <a:cs typeface="Arial" panose="020B0604020202020204" pitchFamily="34" charset="0"/>
              </a:rPr>
              <a:t>The offence is identical to that of taking a conveyance but in regard to a pedal cycle.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summary offence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 only</a:t>
            </a:r>
          </a:p>
          <a:p>
            <a:endParaRPr lang="en-GB" dirty="0"/>
          </a:p>
          <a:p>
            <a:endParaRPr lang="en-GB"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4237463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590550" y="2108200"/>
            <a:ext cx="5486400" cy="3600450"/>
          </a:xfrm>
        </p:spPr>
        <p:txBody>
          <a:bodyPr/>
          <a:lstStyle/>
          <a:p>
            <a:r>
              <a:rPr lang="en-GB" sz="1100" kern="1200" dirty="0" smtClean="0">
                <a:solidFill>
                  <a:schemeClr val="tx1"/>
                </a:solidFill>
                <a:latin typeface="Arial" panose="020B0604020202020204" pitchFamily="34" charset="0"/>
                <a:ea typeface="+mn-ea"/>
                <a:cs typeface="Arial" panose="020B0604020202020204" pitchFamily="34" charset="0"/>
              </a:rPr>
              <a:t>Its is the process a suspect goes to prior to taking the vehicle, selecting a vehicle, gaining entry forcibly,, or trying door handles,, over coming anti theft alarms and steering locks or hot wiring the engine.</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r>
              <a:rPr lang="en-GB" sz="1100" kern="1200" dirty="0" smtClean="0">
                <a:solidFill>
                  <a:schemeClr val="tx1"/>
                </a:solidFill>
                <a:latin typeface="Arial" panose="020B0604020202020204" pitchFamily="34" charset="0"/>
                <a:ea typeface="+mn-ea"/>
                <a:cs typeface="Arial" panose="020B0604020202020204" pitchFamily="34" charset="0"/>
              </a:rPr>
              <a:t>This offence has been created to cover situations where TWOC seems to have been attempted.. </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r>
              <a:rPr lang="en-GB" sz="1100" kern="1200" dirty="0" smtClean="0">
                <a:solidFill>
                  <a:schemeClr val="tx1"/>
                </a:solidFill>
                <a:latin typeface="Arial" panose="020B0604020202020204" pitchFamily="34" charset="0"/>
                <a:ea typeface="+mn-ea"/>
                <a:cs typeface="Arial" panose="020B0604020202020204" pitchFamily="34" charset="0"/>
              </a:rPr>
              <a:t>The purpose of this offence is to protect the motor vehicle or trailer before all of the required points to prove for the below offences under the Theft Act 1968 have been fulfilled.</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r>
              <a:rPr lang="en-GB" sz="1100" kern="1200" dirty="0" smtClean="0">
                <a:solidFill>
                  <a:schemeClr val="tx1"/>
                </a:solidFill>
                <a:latin typeface="Arial" panose="020B0604020202020204" pitchFamily="34" charset="0"/>
                <a:ea typeface="+mn-ea"/>
                <a:cs typeface="Arial" panose="020B0604020202020204" pitchFamily="34" charset="0"/>
              </a:rPr>
              <a:t>Therefore, any meddling with a vehicle with intent to steal it or part of it will amount to an interference and includes:</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attempting removal of badges or mascots;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trying to remove or access the contents of a roof rack or box, or a goods load area, e.g. by cutting the curtain along the side of the vehicle,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prising off a hub or wheel cap;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trying to break a door lock;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try to break the steering lock;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twisting electric wires together, </a:t>
            </a:r>
            <a:r>
              <a:rPr lang="en-GB" sz="1100" kern="1200" dirty="0" err="1" smtClean="0">
                <a:solidFill>
                  <a:schemeClr val="tx1"/>
                </a:solidFill>
                <a:latin typeface="Arial" panose="020B0604020202020204" pitchFamily="34" charset="0"/>
                <a:ea typeface="+mn-ea"/>
                <a:cs typeface="Arial" panose="020B0604020202020204" pitchFamily="34" charset="0"/>
              </a:rPr>
              <a:t>etc</a:t>
            </a:r>
            <a:endParaRPr lang="en-GB" sz="1100" kern="120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kern="1200" dirty="0" smtClean="0">
              <a:solidFill>
                <a:schemeClr val="tx1"/>
              </a:solidFill>
              <a:latin typeface="Arial" panose="020B0604020202020204" pitchFamily="34" charset="0"/>
              <a:ea typeface="+mn-ea"/>
              <a:cs typeface="Arial" panose="020B0604020202020204" pitchFamily="34" charset="0"/>
            </a:endParaRPr>
          </a:p>
          <a:p>
            <a:pPr>
              <a:defRPr/>
            </a:pPr>
            <a:r>
              <a:rPr lang="en-GB" sz="1100" b="1" kern="1200" dirty="0" smtClean="0">
                <a:solidFill>
                  <a:srgbClr val="FF0000"/>
                </a:solidFill>
                <a:latin typeface="Arial" panose="020B0604020202020204" pitchFamily="34" charset="0"/>
                <a:ea typeface="+mn-ea"/>
                <a:cs typeface="Arial" panose="020B0604020202020204" pitchFamily="34" charset="0"/>
              </a:rPr>
              <a:t>Motor Vehicle -  </a:t>
            </a:r>
            <a:r>
              <a:rPr lang="en-GB" altLang="en-US" sz="1100" kern="1200" dirty="0" smtClean="0">
                <a:solidFill>
                  <a:schemeClr val="tx1"/>
                </a:solidFill>
                <a:latin typeface="Arial" panose="020B0604020202020204" pitchFamily="34" charset="0"/>
                <a:ea typeface="+mn-ea"/>
                <a:cs typeface="Arial" panose="020B0604020202020204" pitchFamily="34" charset="0"/>
              </a:rPr>
              <a:t>A mechanically propelled vehicle intended or adapted for use on roads</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r>
              <a:rPr lang="en-GB" sz="1100" kern="1200" dirty="0" smtClean="0">
                <a:solidFill>
                  <a:schemeClr val="tx1"/>
                </a:solidFill>
                <a:latin typeface="Arial" panose="020B0604020202020204" pitchFamily="34" charset="0"/>
                <a:ea typeface="+mn-ea"/>
                <a:cs typeface="Arial" panose="020B0604020202020204" pitchFamily="34" charset="0"/>
              </a:rPr>
              <a:t>It must be the </a:t>
            </a:r>
            <a:r>
              <a:rPr lang="en-GB" sz="1100" b="1" kern="1200" dirty="0" smtClean="0">
                <a:solidFill>
                  <a:srgbClr val="FF0000"/>
                </a:solidFill>
                <a:latin typeface="Arial" panose="020B0604020202020204" pitchFamily="34" charset="0"/>
                <a:ea typeface="+mn-ea"/>
                <a:cs typeface="Arial" panose="020B0604020202020204" pitchFamily="34" charset="0"/>
              </a:rPr>
              <a:t>intention</a:t>
            </a:r>
            <a:r>
              <a:rPr lang="en-GB" sz="1100" kern="1200" dirty="0" smtClean="0">
                <a:solidFill>
                  <a:schemeClr val="tx1"/>
                </a:solidFill>
                <a:latin typeface="Arial" panose="020B0604020202020204" pitchFamily="34" charset="0"/>
                <a:ea typeface="+mn-ea"/>
                <a:cs typeface="Arial" panose="020B0604020202020204" pitchFamily="34" charset="0"/>
              </a:rPr>
              <a:t> of the suspect that they, or another person, commit an offence of:</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Theft of motor vehicle or part of it</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Theft of anything carried in or on motor vehicle or trailer</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TWOC </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r>
              <a:rPr lang="en-GB" sz="1100" kern="1200" dirty="0" smtClean="0">
                <a:solidFill>
                  <a:schemeClr val="tx1"/>
                </a:solidFill>
                <a:latin typeface="Arial" panose="020B0604020202020204" pitchFamily="34" charset="0"/>
                <a:ea typeface="+mn-ea"/>
                <a:cs typeface="Arial" panose="020B0604020202020204" pitchFamily="34" charset="0"/>
              </a:rPr>
              <a:t>It is only necessary to show which offence the person intended to commit one of the above offences, not which one it was.</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r>
              <a:rPr lang="en-GB" sz="1100" kern="1200" dirty="0" smtClean="0">
                <a:solidFill>
                  <a:schemeClr val="tx1"/>
                </a:solidFill>
                <a:latin typeface="Arial" panose="020B0604020202020204" pitchFamily="34" charset="0"/>
                <a:ea typeface="+mn-ea"/>
                <a:cs typeface="Arial" panose="020B0604020202020204" pitchFamily="34" charset="0"/>
              </a:rPr>
              <a:t>The intention must be in the suspect's mind and can be drawn from the evidence in the absence of an admission, for example:</a:t>
            </a:r>
          </a:p>
          <a:p>
            <a:endParaRPr lang="en-GB" sz="1100" kern="120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when the facts speak for themselves;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by them telling a witness of their intentions before embarking on the crime; or </a:t>
            </a:r>
          </a:p>
          <a:p>
            <a:pPr marL="171450" indent="-171450">
              <a:buFont typeface="Arial" panose="020B0604020202020204" pitchFamily="34" charset="0"/>
              <a:buChar char="•"/>
            </a:pPr>
            <a:r>
              <a:rPr lang="en-GB" sz="1100" kern="1200" dirty="0" smtClean="0">
                <a:solidFill>
                  <a:schemeClr val="tx1"/>
                </a:solidFill>
                <a:latin typeface="Arial" panose="020B0604020202020204" pitchFamily="34" charset="0"/>
                <a:ea typeface="+mn-ea"/>
                <a:cs typeface="Arial" panose="020B0604020202020204" pitchFamily="34" charset="0"/>
              </a:rPr>
              <a:t>by other circumstantial evidence, e.g. the accused needing spare parts for their car and the one they are interfering with is the same make, model and colour. </a:t>
            </a: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571500" y="2209800"/>
            <a:ext cx="5486400" cy="3600450"/>
          </a:xfrm>
        </p:spPr>
        <p:txBody>
          <a:bodyPr/>
          <a:lstStyle/>
          <a:p>
            <a:endParaRPr lang="en-GB" dirty="0"/>
          </a:p>
        </p:txBody>
      </p:sp>
    </p:spTree>
    <p:extLst>
      <p:ext uri="{BB962C8B-B14F-4D97-AF65-F5344CB8AC3E}">
        <p14:creationId xmlns:p14="http://schemas.microsoft.com/office/powerpoint/2010/main" val="2504527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4183" y="2182868"/>
            <a:ext cx="6079524" cy="2062103"/>
          </a:xfrm>
          <a:prstGeom prst="rect">
            <a:avLst/>
          </a:prstGeom>
          <a:noFill/>
        </p:spPr>
        <p:txBody>
          <a:bodyPr wrap="square" rtlCol="0">
            <a:spAutoFit/>
          </a:bodyPr>
          <a:lstStyle/>
          <a:p>
            <a:pPr algn="ctr"/>
            <a:r>
              <a:rPr lang="en-GB" sz="3600" b="1" dirty="0" smtClean="0">
                <a:solidFill>
                  <a:srgbClr val="0000FF"/>
                </a:solidFill>
                <a:latin typeface="Tahoma" panose="020B0604030504040204" pitchFamily="34" charset="0"/>
                <a:ea typeface="Tahoma" panose="020B0604030504040204" pitchFamily="34" charset="0"/>
                <a:cs typeface="Tahoma" panose="020B0604030504040204" pitchFamily="34" charset="0"/>
              </a:rPr>
              <a:t>Theft Act 1968</a:t>
            </a:r>
          </a:p>
          <a:p>
            <a:pPr algn="ctr"/>
            <a:endParaRPr lang="en-GB" sz="36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Taking a conveyance</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32166" y="136883"/>
            <a:ext cx="792549" cy="957155"/>
          </a:xfrm>
          <a:prstGeom prst="rect">
            <a:avLst/>
          </a:prstGeom>
        </p:spPr>
      </p:pic>
    </p:spTree>
    <p:extLst>
      <p:ext uri="{BB962C8B-B14F-4D97-AF65-F5344CB8AC3E}">
        <p14:creationId xmlns:p14="http://schemas.microsoft.com/office/powerpoint/2010/main" val="3902949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683739" y="1794619"/>
            <a:ext cx="10709189" cy="3046988"/>
          </a:xfrm>
          <a:prstGeom prst="rect">
            <a:avLst/>
          </a:prstGeom>
        </p:spPr>
        <p:txBody>
          <a:bodyPr wrap="square">
            <a:spAutoFit/>
          </a:bodyPr>
          <a:lstStyle/>
          <a:p>
            <a:pPr algn="ctr"/>
            <a:r>
              <a:rPr lang="en-GB" sz="3200" dirty="0"/>
              <a:t>Person shall be guilty of the offence if without the </a:t>
            </a:r>
            <a:r>
              <a:rPr lang="en-GB" sz="3200" dirty="0">
                <a:solidFill>
                  <a:srgbClr val="FF0000"/>
                </a:solidFill>
              </a:rPr>
              <a:t>consent</a:t>
            </a:r>
            <a:r>
              <a:rPr lang="en-GB" sz="3200" dirty="0"/>
              <a:t> of the owner or other </a:t>
            </a:r>
            <a:r>
              <a:rPr lang="en-GB" sz="3200" dirty="0">
                <a:solidFill>
                  <a:srgbClr val="FF0000"/>
                </a:solidFill>
              </a:rPr>
              <a:t>lawful authority</a:t>
            </a:r>
            <a:r>
              <a:rPr lang="en-GB" sz="3200" dirty="0"/>
              <a:t> he </a:t>
            </a:r>
          </a:p>
          <a:p>
            <a:pPr algn="ctr"/>
            <a:r>
              <a:rPr lang="en-GB" sz="3200" dirty="0">
                <a:solidFill>
                  <a:srgbClr val="FF0000"/>
                </a:solidFill>
              </a:rPr>
              <a:t>takes</a:t>
            </a:r>
            <a:r>
              <a:rPr lang="en-GB" sz="3200" dirty="0"/>
              <a:t> any </a:t>
            </a:r>
            <a:r>
              <a:rPr lang="en-GB" sz="3200" dirty="0">
                <a:solidFill>
                  <a:srgbClr val="FF0000"/>
                </a:solidFill>
              </a:rPr>
              <a:t>conveyance</a:t>
            </a:r>
            <a:r>
              <a:rPr lang="en-GB" sz="3200" dirty="0"/>
              <a:t> for </a:t>
            </a:r>
            <a:r>
              <a:rPr lang="en-GB" sz="3200" dirty="0">
                <a:solidFill>
                  <a:srgbClr val="FF0000"/>
                </a:solidFill>
              </a:rPr>
              <a:t>his own or another’s use</a:t>
            </a:r>
          </a:p>
          <a:p>
            <a:pPr algn="ctr"/>
            <a:r>
              <a:rPr lang="en-GB" sz="3200" dirty="0"/>
              <a:t>or knowing that any conveyance has been taken without such authority he</a:t>
            </a:r>
          </a:p>
          <a:p>
            <a:pPr algn="ctr"/>
            <a:r>
              <a:rPr lang="en-GB" sz="3200" dirty="0">
                <a:solidFill>
                  <a:srgbClr val="FF0000"/>
                </a:solidFill>
              </a:rPr>
              <a:t>drives it or allows himself to be carried in or on it </a:t>
            </a:r>
          </a:p>
        </p:txBody>
      </p:sp>
      <p:sp>
        <p:nvSpPr>
          <p:cNvPr id="6" name="TextBox 5"/>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Taking a Conveyance</a:t>
            </a:r>
            <a:endParaRPr lang="en-GB" sz="4000" b="1" dirty="0">
              <a:solidFill>
                <a:schemeClr val="bg1"/>
              </a:solidFill>
            </a:endParaRPr>
          </a:p>
        </p:txBody>
      </p:sp>
      <p:sp>
        <p:nvSpPr>
          <p:cNvPr id="2" name="Rectangle 1"/>
          <p:cNvSpPr/>
          <p:nvPr/>
        </p:nvSpPr>
        <p:spPr>
          <a:xfrm>
            <a:off x="4043749" y="5109710"/>
            <a:ext cx="3989170" cy="523220"/>
          </a:xfrm>
          <a:prstGeom prst="rect">
            <a:avLst/>
          </a:prstGeom>
          <a:solidFill>
            <a:schemeClr val="accent1">
              <a:lumMod val="20000"/>
              <a:lumOff val="80000"/>
            </a:schemeClr>
          </a:solidFill>
        </p:spPr>
        <p:txBody>
          <a:bodyPr wrap="none">
            <a:spAutoFit/>
          </a:bodyPr>
          <a:lstStyle/>
          <a:p>
            <a:pPr algn="ctr"/>
            <a:r>
              <a:rPr lang="en-GB" sz="2800" b="1" dirty="0"/>
              <a:t>Section 12 Theft Act 1968</a:t>
            </a:r>
            <a:endParaRPr lang="en-GB" sz="2800" dirty="0"/>
          </a:p>
        </p:txBody>
      </p:sp>
    </p:spTree>
    <p:extLst>
      <p:ext uri="{BB962C8B-B14F-4D97-AF65-F5344CB8AC3E}">
        <p14:creationId xmlns:p14="http://schemas.microsoft.com/office/powerpoint/2010/main" val="220767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768096" y="751211"/>
            <a:ext cx="10706676" cy="1631216"/>
          </a:xfrm>
          <a:prstGeom prst="rect">
            <a:avLst/>
          </a:prstGeom>
        </p:spPr>
        <p:txBody>
          <a:bodyPr wrap="square">
            <a:spAutoFit/>
          </a:bodyPr>
          <a:lstStyle/>
          <a:p>
            <a:pPr algn="ctr">
              <a:defRPr/>
            </a:pPr>
            <a:r>
              <a:rPr lang="en-GB" sz="3200" b="1" dirty="0">
                <a:solidFill>
                  <a:srgbClr val="FF0000"/>
                </a:solidFill>
                <a:ea typeface="ＭＳ Ｐゴシック" charset="0"/>
              </a:rPr>
              <a:t>Consent</a:t>
            </a:r>
            <a:r>
              <a:rPr lang="en-GB" sz="3200" b="1" dirty="0">
                <a:solidFill>
                  <a:srgbClr val="0000FF"/>
                </a:solidFill>
                <a:ea typeface="ＭＳ Ｐゴシック" charset="0"/>
              </a:rPr>
              <a:t> </a:t>
            </a:r>
            <a:r>
              <a:rPr lang="en-GB" sz="3200" i="1" dirty="0">
                <a:ea typeface="ＭＳ Ｐゴシック" charset="0"/>
              </a:rPr>
              <a:t>-</a:t>
            </a:r>
            <a:r>
              <a:rPr lang="en-GB" sz="3200" dirty="0">
                <a:ea typeface="ＭＳ Ｐゴシック" charset="0"/>
              </a:rPr>
              <a:t> permission for something </a:t>
            </a:r>
            <a:r>
              <a:rPr lang="en-GB" sz="3200" dirty="0" smtClean="0">
                <a:ea typeface="ＭＳ Ｐゴシック" charset="0"/>
              </a:rPr>
              <a:t>to </a:t>
            </a:r>
            <a:r>
              <a:rPr lang="en-GB" sz="3200" dirty="0">
                <a:ea typeface="ＭＳ Ｐゴシック" charset="0"/>
              </a:rPr>
              <a:t>happen </a:t>
            </a:r>
            <a:r>
              <a:rPr lang="en-GB" sz="3200" dirty="0" smtClean="0">
                <a:ea typeface="ＭＳ Ｐゴシック" charset="0"/>
              </a:rPr>
              <a:t>or </a:t>
            </a:r>
            <a:r>
              <a:rPr lang="en-GB" sz="3200" dirty="0">
                <a:ea typeface="ＭＳ Ｐゴシック" charset="0"/>
              </a:rPr>
              <a:t>agreement to do something</a:t>
            </a:r>
          </a:p>
          <a:p>
            <a:pPr>
              <a:defRPr/>
            </a:pPr>
            <a:endParaRPr lang="en-GB" sz="3600" b="1" dirty="0" smtClean="0">
              <a:ea typeface="ＭＳ Ｐゴシック" pitchFamily="34" charset="-128"/>
            </a:endParaRPr>
          </a:p>
        </p:txBody>
      </p:sp>
      <p:sp>
        <p:nvSpPr>
          <p:cNvPr id="2" name="TextBox 1"/>
          <p:cNvSpPr txBox="1"/>
          <p:nvPr/>
        </p:nvSpPr>
        <p:spPr>
          <a:xfrm>
            <a:off x="768096" y="2013289"/>
            <a:ext cx="10248957" cy="1569660"/>
          </a:xfrm>
          <a:prstGeom prst="rect">
            <a:avLst/>
          </a:prstGeom>
          <a:noFill/>
        </p:spPr>
        <p:txBody>
          <a:bodyPr wrap="square" rtlCol="0">
            <a:spAutoFit/>
          </a:bodyPr>
          <a:lstStyle/>
          <a:p>
            <a:pPr algn="ctr"/>
            <a:r>
              <a:rPr lang="en-GB" sz="3200" b="1" dirty="0">
                <a:solidFill>
                  <a:srgbClr val="FF0000"/>
                </a:solidFill>
              </a:rPr>
              <a:t>Lawful </a:t>
            </a:r>
            <a:r>
              <a:rPr lang="en-GB" sz="3200" b="1" dirty="0" smtClean="0">
                <a:solidFill>
                  <a:srgbClr val="FF0000"/>
                </a:solidFill>
              </a:rPr>
              <a:t>Authority - </a:t>
            </a:r>
            <a:r>
              <a:rPr lang="en-GB" sz="3200" dirty="0" smtClean="0"/>
              <a:t>Those </a:t>
            </a:r>
            <a:r>
              <a:rPr lang="en-GB" sz="3200" dirty="0"/>
              <a:t>authorised to move obstructive conveyances</a:t>
            </a:r>
          </a:p>
          <a:p>
            <a:pPr>
              <a:defRPr/>
            </a:pPr>
            <a:endParaRPr lang="en-GB" sz="3200" b="1" dirty="0">
              <a:solidFill>
                <a:srgbClr val="0070C0"/>
              </a:solidFill>
              <a:ea typeface="ＭＳ Ｐゴシック" pitchFamily="34" charset="-128"/>
            </a:endParaRPr>
          </a:p>
        </p:txBody>
      </p:sp>
      <p:sp>
        <p:nvSpPr>
          <p:cNvPr id="6" name="TextBox 5"/>
          <p:cNvSpPr txBox="1"/>
          <p:nvPr/>
        </p:nvSpPr>
        <p:spPr>
          <a:xfrm>
            <a:off x="768096" y="3268675"/>
            <a:ext cx="10625328" cy="2554545"/>
          </a:xfrm>
          <a:prstGeom prst="rect">
            <a:avLst/>
          </a:prstGeom>
          <a:noFill/>
        </p:spPr>
        <p:txBody>
          <a:bodyPr wrap="square" rtlCol="0">
            <a:spAutoFit/>
          </a:bodyPr>
          <a:lstStyle/>
          <a:p>
            <a:pPr algn="ctr">
              <a:defRPr/>
            </a:pPr>
            <a:r>
              <a:rPr lang="en-GB" sz="3200" b="1" dirty="0" smtClean="0">
                <a:solidFill>
                  <a:srgbClr val="FF0000"/>
                </a:solidFill>
                <a:ea typeface="ＭＳ Ｐゴシック" pitchFamily="34" charset="-128"/>
              </a:rPr>
              <a:t>Takes</a:t>
            </a:r>
            <a:r>
              <a:rPr lang="en-GB" sz="3200" dirty="0" smtClean="0">
                <a:solidFill>
                  <a:srgbClr val="FF0000"/>
                </a:solidFill>
                <a:ea typeface="ＭＳ Ｐゴシック" pitchFamily="34" charset="-128"/>
              </a:rPr>
              <a:t> </a:t>
            </a:r>
            <a:r>
              <a:rPr lang="en-GB" sz="3200" dirty="0" smtClean="0">
                <a:ea typeface="ＭＳ Ｐゴシック" pitchFamily="34" charset="-128"/>
              </a:rPr>
              <a:t>- A </a:t>
            </a:r>
            <a:r>
              <a:rPr lang="en-GB" sz="3200" dirty="0">
                <a:ea typeface="ＭＳ Ｐゴシック" pitchFamily="34" charset="-128"/>
              </a:rPr>
              <a:t>person </a:t>
            </a:r>
            <a:r>
              <a:rPr lang="en-GB" sz="3200" dirty="0">
                <a:solidFill>
                  <a:srgbClr val="FF0000"/>
                </a:solidFill>
                <a:ea typeface="ＭＳ Ｐゴシック" pitchFamily="34" charset="-128"/>
              </a:rPr>
              <a:t>takes</a:t>
            </a:r>
            <a:r>
              <a:rPr lang="en-GB" sz="3200" dirty="0">
                <a:ea typeface="ＭＳ Ｐゴシック" pitchFamily="34" charset="-128"/>
              </a:rPr>
              <a:t> if </a:t>
            </a:r>
            <a:r>
              <a:rPr lang="en-GB" sz="3200" dirty="0" smtClean="0">
                <a:ea typeface="ＭＳ Ｐゴシック" pitchFamily="34" charset="-128"/>
              </a:rPr>
              <a:t>: he </a:t>
            </a:r>
            <a:r>
              <a:rPr lang="en-GB" sz="3200" dirty="0">
                <a:ea typeface="ＭＳ Ｐゴシック" pitchFamily="34" charset="-128"/>
              </a:rPr>
              <a:t>assumes possession or control of a conveyance and </a:t>
            </a:r>
            <a:r>
              <a:rPr lang="en-GB" sz="3200" dirty="0">
                <a:solidFill>
                  <a:srgbClr val="FF0000"/>
                </a:solidFill>
                <a:ea typeface="ＭＳ Ｐゴシック" pitchFamily="34" charset="-128"/>
              </a:rPr>
              <a:t>moves</a:t>
            </a:r>
            <a:r>
              <a:rPr lang="en-GB" sz="3200" dirty="0">
                <a:ea typeface="ＭＳ Ｐゴシック" pitchFamily="34" charset="-128"/>
              </a:rPr>
              <a:t> </a:t>
            </a:r>
            <a:r>
              <a:rPr lang="en-GB" sz="3200" dirty="0" smtClean="0">
                <a:ea typeface="ＭＳ Ｐゴシック" pitchFamily="34" charset="-128"/>
              </a:rPr>
              <a:t>it or causes </a:t>
            </a:r>
            <a:r>
              <a:rPr lang="en-GB" sz="3200" dirty="0">
                <a:ea typeface="ＭＳ Ｐゴシック" pitchFamily="34" charset="-128"/>
              </a:rPr>
              <a:t>it to be </a:t>
            </a:r>
            <a:r>
              <a:rPr lang="en-GB" sz="3200" dirty="0" smtClean="0">
                <a:solidFill>
                  <a:srgbClr val="FF0000"/>
                </a:solidFill>
                <a:ea typeface="ＭＳ Ｐゴシック" pitchFamily="34" charset="-128"/>
              </a:rPr>
              <a:t>moved</a:t>
            </a:r>
          </a:p>
          <a:p>
            <a:pPr algn="ctr">
              <a:defRPr/>
            </a:pPr>
            <a:r>
              <a:rPr lang="en-GB" sz="3200" dirty="0" smtClean="0">
                <a:solidFill>
                  <a:srgbClr val="FF0000"/>
                </a:solidFill>
                <a:ea typeface="ＭＳ Ｐゴシック" pitchFamily="34" charset="-128"/>
              </a:rPr>
              <a:t>Must </a:t>
            </a:r>
            <a:r>
              <a:rPr lang="en-GB" sz="3200" dirty="0">
                <a:ea typeface="ＭＳ Ｐゴシック" pitchFamily="34" charset="-128"/>
              </a:rPr>
              <a:t>be taken for </a:t>
            </a:r>
            <a:r>
              <a:rPr lang="en-GB" sz="3200" dirty="0">
                <a:solidFill>
                  <a:srgbClr val="FF0000"/>
                </a:solidFill>
                <a:ea typeface="ＭＳ Ｐゴシック" pitchFamily="34" charset="-128"/>
              </a:rPr>
              <a:t>use </a:t>
            </a:r>
            <a:r>
              <a:rPr lang="en-GB" sz="3200" dirty="0">
                <a:ea typeface="ＭＳ Ｐゴシック" pitchFamily="34" charset="-128"/>
              </a:rPr>
              <a:t>as a </a:t>
            </a:r>
            <a:r>
              <a:rPr lang="en-GB" sz="3200" dirty="0">
                <a:solidFill>
                  <a:srgbClr val="FF0000"/>
                </a:solidFill>
                <a:ea typeface="ＭＳ Ｐゴシック" pitchFamily="34" charset="-128"/>
              </a:rPr>
              <a:t>conveyance</a:t>
            </a:r>
          </a:p>
          <a:p>
            <a:pPr algn="ctr">
              <a:defRPr/>
            </a:pPr>
            <a:r>
              <a:rPr lang="en-GB" sz="3200" dirty="0" smtClean="0">
                <a:solidFill>
                  <a:srgbClr val="FF0000"/>
                </a:solidFill>
                <a:ea typeface="ＭＳ Ｐゴシック" pitchFamily="34" charset="-128"/>
              </a:rPr>
              <a:t>Must </a:t>
            </a:r>
            <a:r>
              <a:rPr lang="en-GB" sz="3200" dirty="0">
                <a:ea typeface="ＭＳ Ｐゴシック" pitchFamily="34" charset="-128"/>
              </a:rPr>
              <a:t>be some movement, however small</a:t>
            </a:r>
          </a:p>
          <a:p>
            <a:pPr>
              <a:defRPr/>
            </a:pPr>
            <a:endParaRPr lang="en-GB" sz="3200" dirty="0">
              <a:solidFill>
                <a:srgbClr val="FF0000"/>
              </a:solidFill>
              <a:ea typeface="ＭＳ Ｐゴシック" pitchFamily="34" charset="-128"/>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Effect transition="in" filter="fade">
                                      <p:cBhvr>
                                        <p:cTn id="23"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667264" y="1917943"/>
            <a:ext cx="10783330" cy="3539430"/>
          </a:xfrm>
          <a:prstGeom prst="rect">
            <a:avLst/>
          </a:prstGeom>
        </p:spPr>
        <p:txBody>
          <a:bodyPr wrap="square">
            <a:spAutoFit/>
          </a:bodyPr>
          <a:lstStyle/>
          <a:p>
            <a:pPr algn="ctr"/>
            <a:r>
              <a:rPr lang="en-GB" sz="3200" dirty="0"/>
              <a:t>A conveyance includes anything </a:t>
            </a:r>
            <a:r>
              <a:rPr lang="en-GB" sz="3200" u="sng" dirty="0"/>
              <a:t>either</a:t>
            </a:r>
            <a:r>
              <a:rPr lang="en-GB" sz="3200" dirty="0"/>
              <a:t>:</a:t>
            </a:r>
          </a:p>
          <a:p>
            <a:pPr algn="ctr"/>
            <a:endParaRPr lang="en-GB" sz="3200" dirty="0" smtClean="0"/>
          </a:p>
          <a:p>
            <a:pPr algn="ctr"/>
            <a:r>
              <a:rPr lang="en-GB" sz="3200" dirty="0" smtClean="0"/>
              <a:t>constructed </a:t>
            </a:r>
            <a:r>
              <a:rPr lang="en-GB" sz="3200" dirty="0"/>
              <a:t>or adapted </a:t>
            </a:r>
            <a:r>
              <a:rPr lang="en-GB" sz="3200" dirty="0" smtClean="0"/>
              <a:t>to </a:t>
            </a:r>
            <a:r>
              <a:rPr lang="en-GB" sz="3200" dirty="0"/>
              <a:t>carry a person </a:t>
            </a:r>
            <a:r>
              <a:rPr lang="en-GB" sz="3200" dirty="0" smtClean="0"/>
              <a:t>whether by : </a:t>
            </a:r>
            <a:endParaRPr lang="en-GB" sz="3200" dirty="0"/>
          </a:p>
          <a:p>
            <a:pPr algn="ctr"/>
            <a:endParaRPr lang="en-GB" sz="3200" dirty="0" smtClean="0"/>
          </a:p>
          <a:p>
            <a:pPr algn="ctr"/>
            <a:r>
              <a:rPr lang="en-GB" sz="3200" dirty="0" smtClean="0"/>
              <a:t>Land </a:t>
            </a:r>
          </a:p>
          <a:p>
            <a:pPr algn="ctr"/>
            <a:r>
              <a:rPr lang="en-GB" sz="3200" dirty="0" smtClean="0"/>
              <a:t>Water</a:t>
            </a:r>
          </a:p>
          <a:p>
            <a:pPr algn="ctr"/>
            <a:r>
              <a:rPr lang="en-GB" sz="3200" dirty="0" smtClean="0"/>
              <a:t>Air</a:t>
            </a:r>
            <a:endParaRPr lang="en-GB" sz="3200" dirty="0"/>
          </a:p>
        </p:txBody>
      </p:sp>
      <p:sp>
        <p:nvSpPr>
          <p:cNvPr id="8" name="Title 1"/>
          <p:cNvSpPr txBox="1">
            <a:spLocks/>
          </p:cNvSpPr>
          <p:nvPr/>
        </p:nvSpPr>
        <p:spPr>
          <a:xfrm>
            <a:off x="667265" y="824699"/>
            <a:ext cx="10783330" cy="664536"/>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rgbClr val="FF0000"/>
                </a:solidFill>
                <a:latin typeface="+mn-lt"/>
              </a:rPr>
              <a:t>Conveyance</a:t>
            </a:r>
            <a:endParaRPr lang="en-GB" b="1" dirty="0">
              <a:solidFill>
                <a:srgbClr val="FF0000"/>
              </a:solidFill>
              <a:latin typeface="+mn-lt"/>
            </a:endParaRPr>
          </a:p>
        </p:txBody>
      </p:sp>
      <p:pic>
        <p:nvPicPr>
          <p:cNvPr id="9" name="Picture 8"/>
          <p:cNvPicPr>
            <a:picLocks noChangeAspect="1"/>
          </p:cNvPicPr>
          <p:nvPr/>
        </p:nvPicPr>
        <p:blipFill>
          <a:blip r:embed="rId4"/>
          <a:stretch>
            <a:fillRect/>
          </a:stretch>
        </p:blipFill>
        <p:spPr>
          <a:xfrm>
            <a:off x="366472" y="23961"/>
            <a:ext cx="2999336" cy="1679628"/>
          </a:xfrm>
          <a:prstGeom prst="rect">
            <a:avLst/>
          </a:prstGeom>
        </p:spPr>
      </p:pic>
      <p:pic>
        <p:nvPicPr>
          <p:cNvPr id="10" name="Picture 9"/>
          <p:cNvPicPr>
            <a:picLocks noChangeAspect="1"/>
          </p:cNvPicPr>
          <p:nvPr/>
        </p:nvPicPr>
        <p:blipFill>
          <a:blip r:embed="rId4"/>
          <a:stretch>
            <a:fillRect/>
          </a:stretch>
        </p:blipFill>
        <p:spPr>
          <a:xfrm>
            <a:off x="9192664" y="131138"/>
            <a:ext cx="2999336" cy="1679628"/>
          </a:xfrm>
          <a:prstGeom prst="rect">
            <a:avLst/>
          </a:prstGeom>
        </p:spPr>
      </p:pic>
      <p:pic>
        <p:nvPicPr>
          <p:cNvPr id="11" name="Picture 10"/>
          <p:cNvPicPr>
            <a:picLocks noChangeAspect="1"/>
          </p:cNvPicPr>
          <p:nvPr/>
        </p:nvPicPr>
        <p:blipFill>
          <a:blip r:embed="rId5"/>
          <a:stretch>
            <a:fillRect/>
          </a:stretch>
        </p:blipFill>
        <p:spPr>
          <a:xfrm>
            <a:off x="1866140" y="3877135"/>
            <a:ext cx="2857500" cy="1600200"/>
          </a:xfrm>
          <a:prstGeom prst="rect">
            <a:avLst/>
          </a:prstGeom>
        </p:spPr>
      </p:pic>
      <p:pic>
        <p:nvPicPr>
          <p:cNvPr id="12" name="Picture 11"/>
          <p:cNvPicPr>
            <a:picLocks noChangeAspect="1"/>
          </p:cNvPicPr>
          <p:nvPr/>
        </p:nvPicPr>
        <p:blipFill>
          <a:blip r:embed="rId6"/>
          <a:stretch>
            <a:fillRect/>
          </a:stretch>
        </p:blipFill>
        <p:spPr>
          <a:xfrm>
            <a:off x="7758597" y="3925672"/>
            <a:ext cx="2905125" cy="1571625"/>
          </a:xfrm>
          <a:prstGeom prst="rect">
            <a:avLst/>
          </a:prstGeom>
        </p:spPr>
      </p:pic>
    </p:spTree>
    <p:extLst>
      <p:ext uri="{BB962C8B-B14F-4D97-AF65-F5344CB8AC3E}">
        <p14:creationId xmlns:p14="http://schemas.microsoft.com/office/powerpoint/2010/main" val="2193205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fade">
                                      <p:cBhvr>
                                        <p:cTn id="27" dur="500"/>
                                        <p:tgtEl>
                                          <p:spTgt spid="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456972" y="1427716"/>
            <a:ext cx="9274629" cy="1077218"/>
          </a:xfrm>
          <a:prstGeom prst="rect">
            <a:avLst/>
          </a:prstGeom>
          <a:noFill/>
        </p:spPr>
        <p:txBody>
          <a:bodyPr wrap="square" rtlCol="0">
            <a:spAutoFit/>
          </a:bodyPr>
          <a:lstStyle/>
          <a:p>
            <a:pPr algn="ctr"/>
            <a:r>
              <a:rPr lang="en-GB" sz="3200" b="1" dirty="0">
                <a:solidFill>
                  <a:srgbClr val="FF0000"/>
                </a:solidFill>
              </a:rPr>
              <a:t>His own or another's </a:t>
            </a:r>
            <a:r>
              <a:rPr lang="en-GB" sz="3200" b="1" dirty="0" smtClean="0">
                <a:solidFill>
                  <a:srgbClr val="FF0000"/>
                </a:solidFill>
              </a:rPr>
              <a:t>use </a:t>
            </a:r>
            <a:endParaRPr lang="en-GB" sz="3200" dirty="0">
              <a:solidFill>
                <a:srgbClr val="FF0000"/>
              </a:solidFill>
            </a:endParaRPr>
          </a:p>
          <a:p>
            <a:pPr algn="ctr"/>
            <a:r>
              <a:rPr lang="en-GB" sz="3200" dirty="0" smtClean="0"/>
              <a:t>Includes </a:t>
            </a:r>
            <a:r>
              <a:rPr lang="en-GB" sz="3200" dirty="0"/>
              <a:t>use and future use</a:t>
            </a:r>
          </a:p>
        </p:txBody>
      </p:sp>
      <p:sp>
        <p:nvSpPr>
          <p:cNvPr id="6" name="TextBox 5"/>
          <p:cNvSpPr txBox="1"/>
          <p:nvPr/>
        </p:nvSpPr>
        <p:spPr>
          <a:xfrm>
            <a:off x="1082900" y="3257532"/>
            <a:ext cx="10022774" cy="1077218"/>
          </a:xfrm>
          <a:prstGeom prst="rect">
            <a:avLst/>
          </a:prstGeom>
          <a:noFill/>
        </p:spPr>
        <p:txBody>
          <a:bodyPr wrap="square" rtlCol="0">
            <a:spAutoFit/>
          </a:bodyPr>
          <a:lstStyle/>
          <a:p>
            <a:pPr algn="ctr"/>
            <a:r>
              <a:rPr lang="en-GB" sz="3200" b="1" dirty="0">
                <a:solidFill>
                  <a:srgbClr val="FF0000"/>
                </a:solidFill>
              </a:rPr>
              <a:t>Drives or allows self to be carried in or on </a:t>
            </a:r>
            <a:r>
              <a:rPr lang="en-GB" sz="3200" b="1" dirty="0" smtClean="0">
                <a:solidFill>
                  <a:srgbClr val="FF0000"/>
                </a:solidFill>
              </a:rPr>
              <a:t>it </a:t>
            </a:r>
            <a:endParaRPr lang="en-GB" sz="3200" dirty="0">
              <a:solidFill>
                <a:srgbClr val="FF0000"/>
              </a:solidFill>
            </a:endParaRPr>
          </a:p>
          <a:p>
            <a:pPr algn="ctr"/>
            <a:r>
              <a:rPr lang="en-GB" sz="3200" dirty="0" smtClean="0"/>
              <a:t>Vehicle </a:t>
            </a:r>
            <a:r>
              <a:rPr lang="en-GB" sz="3200" dirty="0"/>
              <a:t>has already been taken and knowingly accept a lift</a:t>
            </a:r>
          </a:p>
        </p:txBody>
      </p:sp>
    </p:spTree>
    <p:extLst>
      <p:ext uri="{BB962C8B-B14F-4D97-AF65-F5344CB8AC3E}">
        <p14:creationId xmlns:p14="http://schemas.microsoft.com/office/powerpoint/2010/main" val="273372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1078992" y="1156390"/>
            <a:ext cx="9912096" cy="4549835"/>
          </a:xfrm>
          <a:prstGeom prst="rect">
            <a:avLst/>
          </a:prstGeom>
        </p:spPr>
        <p:txBody>
          <a:bodyPr wrap="square">
            <a:spAutoFit/>
          </a:bodyPr>
          <a:lstStyle/>
          <a:p>
            <a:pPr algn="ctr">
              <a:lnSpc>
                <a:spcPct val="150000"/>
              </a:lnSpc>
              <a:defRPr/>
            </a:pPr>
            <a:r>
              <a:rPr lang="en-GB" altLang="en-US" sz="2800" dirty="0"/>
              <a:t>A person does not commit an offence under this section if :</a:t>
            </a:r>
          </a:p>
          <a:p>
            <a:pPr algn="ctr">
              <a:lnSpc>
                <a:spcPct val="150000"/>
              </a:lnSpc>
              <a:defRPr/>
            </a:pPr>
            <a:r>
              <a:rPr lang="en-GB" altLang="en-US" sz="2800" dirty="0"/>
              <a:t>he believes he has </a:t>
            </a:r>
            <a:r>
              <a:rPr lang="en-GB" altLang="en-US" sz="2800" dirty="0">
                <a:solidFill>
                  <a:srgbClr val="FF0000"/>
                </a:solidFill>
              </a:rPr>
              <a:t>lawful authority </a:t>
            </a:r>
            <a:r>
              <a:rPr lang="en-GB" altLang="en-US" sz="2800" dirty="0"/>
              <a:t>to do so</a:t>
            </a:r>
          </a:p>
          <a:p>
            <a:pPr algn="ctr">
              <a:lnSpc>
                <a:spcPct val="150000"/>
              </a:lnSpc>
              <a:defRPr/>
            </a:pPr>
            <a:r>
              <a:rPr lang="en-GB" altLang="en-US" sz="2800" dirty="0" smtClean="0"/>
              <a:t>(</a:t>
            </a:r>
            <a:r>
              <a:rPr lang="en-GB" altLang="en-US" sz="2800" dirty="0"/>
              <a:t>mistaken or not)</a:t>
            </a:r>
            <a:r>
              <a:rPr lang="en-GB" altLang="en-US" sz="2800" dirty="0">
                <a:solidFill>
                  <a:schemeClr val="tx2"/>
                </a:solidFill>
              </a:rPr>
              <a:t> </a:t>
            </a:r>
          </a:p>
          <a:p>
            <a:pPr algn="ctr">
              <a:lnSpc>
                <a:spcPct val="150000"/>
              </a:lnSpc>
              <a:defRPr/>
            </a:pPr>
            <a:r>
              <a:rPr lang="en-GB" altLang="en-US" sz="2800" dirty="0"/>
              <a:t>That he would have the </a:t>
            </a:r>
            <a:r>
              <a:rPr lang="en-GB" altLang="en-US" sz="2800" dirty="0">
                <a:solidFill>
                  <a:srgbClr val="FF0000"/>
                </a:solidFill>
              </a:rPr>
              <a:t>owner`s consent </a:t>
            </a:r>
            <a:r>
              <a:rPr lang="en-GB" altLang="en-US" sz="2800" dirty="0"/>
              <a:t>if the owner knew of the </a:t>
            </a:r>
            <a:r>
              <a:rPr lang="en-GB" altLang="en-US" sz="2800" dirty="0" smtClean="0"/>
              <a:t> appropriation </a:t>
            </a:r>
            <a:r>
              <a:rPr lang="en-GB" altLang="en-US" sz="2800" dirty="0"/>
              <a:t>and the circumstances</a:t>
            </a:r>
          </a:p>
          <a:p>
            <a:pPr algn="ctr">
              <a:lnSpc>
                <a:spcPct val="150000"/>
              </a:lnSpc>
              <a:defRPr/>
            </a:pPr>
            <a:r>
              <a:rPr lang="en-GB" altLang="en-US" sz="2800" dirty="0"/>
              <a:t>It is the </a:t>
            </a:r>
            <a:r>
              <a:rPr lang="en-GB" altLang="en-US" sz="2800" dirty="0">
                <a:solidFill>
                  <a:srgbClr val="FF0000"/>
                </a:solidFill>
              </a:rPr>
              <a:t>belief </a:t>
            </a:r>
            <a:r>
              <a:rPr lang="en-GB" altLang="en-US" sz="2800" dirty="0"/>
              <a:t>of the taker at the </a:t>
            </a:r>
            <a:r>
              <a:rPr lang="en-GB" altLang="en-US" sz="2800" dirty="0">
                <a:solidFill>
                  <a:srgbClr val="FF0000"/>
                </a:solidFill>
              </a:rPr>
              <a:t>time of the taking </a:t>
            </a:r>
            <a:r>
              <a:rPr lang="en-GB" altLang="en-US" sz="2800" dirty="0"/>
              <a:t>that is important.</a:t>
            </a:r>
          </a:p>
        </p:txBody>
      </p:sp>
      <p:sp>
        <p:nvSpPr>
          <p:cNvPr id="4" name="TextBox 3"/>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Defences</a:t>
            </a:r>
            <a:endParaRPr lang="en-GB" sz="4000" b="1" dirty="0">
              <a:solidFill>
                <a:schemeClr val="bg1"/>
              </a:solidFill>
            </a:endParaRPr>
          </a:p>
        </p:txBody>
      </p:sp>
    </p:spTree>
    <p:extLst>
      <p:ext uri="{BB962C8B-B14F-4D97-AF65-F5344CB8AC3E}">
        <p14:creationId xmlns:p14="http://schemas.microsoft.com/office/powerpoint/2010/main" val="330565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500"/>
                                        <p:tgtEl>
                                          <p:spTgt spid="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4080945" y="2377949"/>
            <a:ext cx="4019780" cy="2617195"/>
          </a:xfrm>
          <a:prstGeom prst="rect">
            <a:avLst/>
          </a:prstGeom>
        </p:spPr>
      </p:pic>
      <p:sp>
        <p:nvSpPr>
          <p:cNvPr id="7" name="Title 1"/>
          <p:cNvSpPr txBox="1">
            <a:spLocks/>
          </p:cNvSpPr>
          <p:nvPr/>
        </p:nvSpPr>
        <p:spPr>
          <a:xfrm>
            <a:off x="666428" y="1333489"/>
            <a:ext cx="10848814" cy="664536"/>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rgbClr val="00B050"/>
                </a:solidFill>
                <a:latin typeface="+mn-lt"/>
              </a:rPr>
              <a:t>Aggravated Vehicle Taking</a:t>
            </a:r>
            <a:endParaRPr lang="en-GB" b="1" dirty="0">
              <a:solidFill>
                <a:srgbClr val="00B050"/>
              </a:solidFill>
              <a:latin typeface="+mn-lt"/>
            </a:endParaRPr>
          </a:p>
        </p:txBody>
      </p:sp>
    </p:spTree>
    <p:extLst>
      <p:ext uri="{BB962C8B-B14F-4D97-AF65-F5344CB8AC3E}">
        <p14:creationId xmlns:p14="http://schemas.microsoft.com/office/powerpoint/2010/main" val="40381529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82641" y="856145"/>
            <a:ext cx="10058400" cy="1605568"/>
          </a:xfrm>
          <a:prstGeom prst="rect">
            <a:avLst/>
          </a:prstGeom>
          <a:noFill/>
        </p:spPr>
        <p:txBody>
          <a:bodyPr wrap="square" rtlCol="0">
            <a:spAutoFit/>
          </a:bodyPr>
          <a:lstStyle/>
          <a:p>
            <a:pPr>
              <a:lnSpc>
                <a:spcPct val="150000"/>
              </a:lnSpc>
              <a:spcBef>
                <a:spcPts val="500"/>
              </a:spcBef>
              <a:spcAft>
                <a:spcPts val="500"/>
              </a:spcAft>
            </a:pPr>
            <a:r>
              <a:rPr lang="en-GB" altLang="en-US" sz="2000" dirty="0"/>
              <a:t>A person is guilty of aggravated taking of a vehicle if </a:t>
            </a:r>
            <a:r>
              <a:rPr lang="en-GB" altLang="en-US" sz="2000" dirty="0" smtClean="0"/>
              <a:t>–</a:t>
            </a:r>
          </a:p>
          <a:p>
            <a:pPr>
              <a:lnSpc>
                <a:spcPct val="150000"/>
              </a:lnSpc>
              <a:spcBef>
                <a:spcPts val="500"/>
              </a:spcBef>
              <a:spcAft>
                <a:spcPts val="500"/>
              </a:spcAft>
            </a:pPr>
            <a:r>
              <a:rPr lang="en-GB" altLang="en-US" sz="2000" dirty="0" smtClean="0"/>
              <a:t>(</a:t>
            </a:r>
            <a:r>
              <a:rPr lang="en-GB" altLang="en-US" sz="2000" dirty="0"/>
              <a:t>a) he commits an offence under section 12(1) of the Theft Act 1968 in relation to </a:t>
            </a:r>
            <a:r>
              <a:rPr lang="en-GB" altLang="en-US" sz="2000" dirty="0" smtClean="0"/>
              <a:t>a </a:t>
            </a:r>
            <a:r>
              <a:rPr lang="en-GB" altLang="en-US" sz="2000" b="1" dirty="0" smtClean="0">
                <a:solidFill>
                  <a:srgbClr val="FF0000"/>
                </a:solidFill>
              </a:rPr>
              <a:t>mechanically</a:t>
            </a:r>
            <a:r>
              <a:rPr lang="en-GB" altLang="en-US" sz="2000" dirty="0" smtClean="0">
                <a:solidFill>
                  <a:srgbClr val="FF0000"/>
                </a:solidFill>
              </a:rPr>
              <a:t> </a:t>
            </a:r>
            <a:r>
              <a:rPr lang="en-GB" altLang="en-US" sz="2000" b="1" dirty="0">
                <a:solidFill>
                  <a:srgbClr val="FF0000"/>
                </a:solidFill>
              </a:rPr>
              <a:t>propelled </a:t>
            </a:r>
            <a:r>
              <a:rPr lang="en-GB" altLang="en-US" sz="2000" b="1" dirty="0" smtClean="0">
                <a:solidFill>
                  <a:srgbClr val="FF0000"/>
                </a:solidFill>
              </a:rPr>
              <a:t>vehicle  </a:t>
            </a:r>
            <a:r>
              <a:rPr lang="en-GB" altLang="en-US" sz="2000" b="1" dirty="0" smtClean="0"/>
              <a:t>and…</a:t>
            </a:r>
            <a:endParaRPr lang="en-GB" altLang="en-US" sz="2000" dirty="0">
              <a:solidFill>
                <a:srgbClr val="0070C0"/>
              </a:solidFill>
            </a:endParaRPr>
          </a:p>
        </p:txBody>
      </p:sp>
      <p:sp>
        <p:nvSpPr>
          <p:cNvPr id="4" name="Rectangle 3"/>
          <p:cNvSpPr/>
          <p:nvPr/>
        </p:nvSpPr>
        <p:spPr>
          <a:xfrm>
            <a:off x="982640" y="2296642"/>
            <a:ext cx="10058400" cy="4247317"/>
          </a:xfrm>
          <a:prstGeom prst="rect">
            <a:avLst/>
          </a:prstGeom>
        </p:spPr>
        <p:txBody>
          <a:bodyPr wrap="square">
            <a:spAutoFit/>
          </a:bodyPr>
          <a:lstStyle/>
          <a:p>
            <a:pPr>
              <a:lnSpc>
                <a:spcPct val="150000"/>
              </a:lnSpc>
              <a:defRPr/>
            </a:pPr>
            <a:r>
              <a:rPr lang="en-GB" sz="2000" dirty="0">
                <a:ea typeface="ＭＳ Ｐゴシック" pitchFamily="34" charset="-128"/>
              </a:rPr>
              <a:t>(b) it is proved that, </a:t>
            </a:r>
            <a:r>
              <a:rPr lang="en-GB" sz="2000" dirty="0" smtClean="0">
                <a:ea typeface="ＭＳ Ｐゴシック" pitchFamily="34" charset="-128"/>
              </a:rPr>
              <a:t>at </a:t>
            </a:r>
            <a:r>
              <a:rPr lang="en-GB" sz="2000" dirty="0">
                <a:ea typeface="ＭＳ Ｐゴシック" pitchFamily="34" charset="-128"/>
              </a:rPr>
              <a:t>any time </a:t>
            </a:r>
            <a:r>
              <a:rPr lang="en-GB" sz="2000" dirty="0" smtClean="0">
                <a:ea typeface="ＭＳ Ｐゴシック" pitchFamily="34" charset="-128"/>
              </a:rPr>
              <a:t>after </a:t>
            </a:r>
            <a:r>
              <a:rPr lang="en-GB" sz="2000" dirty="0">
                <a:ea typeface="ＭＳ Ｐゴシック" pitchFamily="34" charset="-128"/>
              </a:rPr>
              <a:t>the vehicle was unlawfully taken (whether by him or another) and </a:t>
            </a:r>
            <a:r>
              <a:rPr lang="en-GB" sz="2000" dirty="0" smtClean="0">
                <a:ea typeface="ＭＳ Ｐゴシック" pitchFamily="34" charset="-128"/>
              </a:rPr>
              <a:t>before </a:t>
            </a:r>
            <a:r>
              <a:rPr lang="en-GB" sz="2000" dirty="0">
                <a:ea typeface="ＭＳ Ｐゴシック" pitchFamily="34" charset="-128"/>
              </a:rPr>
              <a:t>it was </a:t>
            </a:r>
            <a:r>
              <a:rPr lang="en-GB" sz="2000" dirty="0" smtClean="0">
                <a:ea typeface="ＭＳ Ｐゴシック" pitchFamily="34" charset="-128"/>
              </a:rPr>
              <a:t>recovered</a:t>
            </a:r>
          </a:p>
          <a:p>
            <a:pPr marL="514350" indent="-514350">
              <a:lnSpc>
                <a:spcPct val="150000"/>
              </a:lnSpc>
              <a:buAutoNum type="romanLcParenBoth"/>
              <a:defRPr/>
            </a:pPr>
            <a:r>
              <a:rPr lang="en-GB" altLang="en-US" sz="2000" dirty="0" smtClean="0"/>
              <a:t>that </a:t>
            </a:r>
            <a:r>
              <a:rPr lang="en-GB" altLang="en-US" sz="2000" dirty="0"/>
              <a:t>the vehicle was </a:t>
            </a:r>
            <a:r>
              <a:rPr lang="en-GB" altLang="en-US" sz="2000" b="1" dirty="0">
                <a:solidFill>
                  <a:srgbClr val="FF0000"/>
                </a:solidFill>
              </a:rPr>
              <a:t>driven dangerously </a:t>
            </a:r>
            <a:r>
              <a:rPr lang="en-GB" altLang="en-US" sz="2000" dirty="0"/>
              <a:t>on a </a:t>
            </a:r>
            <a:r>
              <a:rPr lang="en-GB" altLang="en-US" sz="2000" b="1" dirty="0">
                <a:solidFill>
                  <a:srgbClr val="FF0000"/>
                </a:solidFill>
              </a:rPr>
              <a:t>road </a:t>
            </a:r>
            <a:r>
              <a:rPr lang="en-GB" altLang="en-US" sz="2000" dirty="0"/>
              <a:t>or other </a:t>
            </a:r>
            <a:r>
              <a:rPr lang="en-GB" altLang="en-US" sz="2000" b="1" dirty="0">
                <a:solidFill>
                  <a:srgbClr val="FF0000"/>
                </a:solidFill>
              </a:rPr>
              <a:t>public place</a:t>
            </a:r>
            <a:r>
              <a:rPr lang="en-GB" altLang="en-US" sz="2000" dirty="0" smtClean="0">
                <a:solidFill>
                  <a:srgbClr val="FF0000"/>
                </a:solidFill>
              </a:rPr>
              <a:t>;</a:t>
            </a:r>
          </a:p>
          <a:p>
            <a:pPr marL="514350" indent="-514350">
              <a:lnSpc>
                <a:spcPct val="150000"/>
              </a:lnSpc>
              <a:buAutoNum type="romanLcParenBoth"/>
              <a:defRPr/>
            </a:pPr>
            <a:r>
              <a:rPr lang="en-GB" altLang="en-US" sz="2000" dirty="0" smtClean="0"/>
              <a:t>that</a:t>
            </a:r>
            <a:r>
              <a:rPr lang="en-GB" altLang="en-US" sz="2000" dirty="0"/>
              <a:t>, owing to the driving of the vehicle, </a:t>
            </a:r>
            <a:r>
              <a:rPr lang="en-GB" altLang="en-US" sz="2000" b="1" dirty="0">
                <a:solidFill>
                  <a:srgbClr val="FF0000"/>
                </a:solidFill>
              </a:rPr>
              <a:t>an accident </a:t>
            </a:r>
            <a:r>
              <a:rPr lang="en-GB" altLang="en-US" sz="2000" dirty="0"/>
              <a:t>occurred by which</a:t>
            </a:r>
            <a:r>
              <a:rPr lang="en-GB" altLang="en-US" sz="2000" dirty="0">
                <a:solidFill>
                  <a:srgbClr val="FF0000"/>
                </a:solidFill>
              </a:rPr>
              <a:t> </a:t>
            </a:r>
            <a:r>
              <a:rPr lang="en-GB" altLang="en-US" sz="2000" b="1" dirty="0">
                <a:solidFill>
                  <a:srgbClr val="FF0000"/>
                </a:solidFill>
              </a:rPr>
              <a:t>injury</a:t>
            </a:r>
            <a:r>
              <a:rPr lang="en-GB" altLang="en-US" sz="2000" dirty="0">
                <a:solidFill>
                  <a:srgbClr val="FF0000"/>
                </a:solidFill>
              </a:rPr>
              <a:t> </a:t>
            </a:r>
            <a:r>
              <a:rPr lang="en-GB" altLang="en-US" sz="2000" dirty="0"/>
              <a:t>was caused to any </a:t>
            </a:r>
            <a:r>
              <a:rPr lang="en-GB" altLang="en-US" sz="2000" dirty="0" smtClean="0"/>
              <a:t>person;</a:t>
            </a:r>
          </a:p>
          <a:p>
            <a:pPr marL="514350" indent="-514350">
              <a:lnSpc>
                <a:spcPct val="150000"/>
              </a:lnSpc>
              <a:buAutoNum type="romanLcParenBoth"/>
              <a:defRPr/>
            </a:pPr>
            <a:r>
              <a:rPr lang="en-GB" altLang="en-US" sz="2000" dirty="0" smtClean="0"/>
              <a:t>that, owing to the driving of the vehicle, </a:t>
            </a:r>
            <a:r>
              <a:rPr lang="en-GB" altLang="en-US" sz="2000" b="1" dirty="0" smtClean="0">
                <a:solidFill>
                  <a:srgbClr val="FF0000"/>
                </a:solidFill>
              </a:rPr>
              <a:t>an accident </a:t>
            </a:r>
            <a:r>
              <a:rPr lang="en-GB" altLang="en-US" sz="2000" dirty="0" smtClean="0"/>
              <a:t>occurred by which </a:t>
            </a:r>
            <a:r>
              <a:rPr lang="en-GB" altLang="en-US" sz="2000" b="1" dirty="0" smtClean="0">
                <a:solidFill>
                  <a:srgbClr val="FF0000"/>
                </a:solidFill>
              </a:rPr>
              <a:t>damage</a:t>
            </a:r>
            <a:r>
              <a:rPr lang="en-GB" altLang="en-US" sz="2000" dirty="0" smtClean="0"/>
              <a:t> was caused to any property, other than the vehicle;</a:t>
            </a:r>
          </a:p>
          <a:p>
            <a:pPr marL="514350" indent="-514350">
              <a:lnSpc>
                <a:spcPct val="150000"/>
              </a:lnSpc>
              <a:buAutoNum type="romanLcParenBoth"/>
              <a:defRPr/>
            </a:pPr>
            <a:r>
              <a:rPr lang="en-GB" altLang="en-US" sz="2000" dirty="0" smtClean="0"/>
              <a:t>that </a:t>
            </a:r>
            <a:r>
              <a:rPr lang="en-GB" altLang="en-US" sz="2000" b="1" dirty="0">
                <a:solidFill>
                  <a:srgbClr val="FF0000"/>
                </a:solidFill>
              </a:rPr>
              <a:t>damage</a:t>
            </a:r>
            <a:r>
              <a:rPr lang="en-GB" altLang="en-US" sz="2000" dirty="0">
                <a:solidFill>
                  <a:srgbClr val="FF0000"/>
                </a:solidFill>
              </a:rPr>
              <a:t> </a:t>
            </a:r>
            <a:r>
              <a:rPr lang="en-GB" altLang="en-US" sz="2000" dirty="0"/>
              <a:t>was caused to the vehicle.</a:t>
            </a:r>
          </a:p>
          <a:p>
            <a:pPr>
              <a:lnSpc>
                <a:spcPct val="150000"/>
              </a:lnSpc>
              <a:defRPr/>
            </a:pPr>
            <a:endParaRPr lang="en-GB" sz="2000" dirty="0"/>
          </a:p>
        </p:txBody>
      </p:sp>
      <p:sp>
        <p:nvSpPr>
          <p:cNvPr id="5" name="TextBox 4"/>
          <p:cNvSpPr txBox="1"/>
          <p:nvPr/>
        </p:nvSpPr>
        <p:spPr>
          <a:xfrm>
            <a:off x="1546150" y="142794"/>
            <a:ext cx="9047748" cy="523220"/>
          </a:xfrm>
          <a:prstGeom prst="rect">
            <a:avLst/>
          </a:prstGeom>
          <a:solidFill>
            <a:srgbClr val="002060"/>
          </a:solidFill>
        </p:spPr>
        <p:txBody>
          <a:bodyPr wrap="square" rtlCol="0">
            <a:spAutoFit/>
          </a:bodyPr>
          <a:lstStyle/>
          <a:p>
            <a:pPr algn="ctr"/>
            <a:r>
              <a:rPr lang="en-GB" sz="2800" b="1" dirty="0" smtClean="0">
                <a:solidFill>
                  <a:schemeClr val="bg1"/>
                </a:solidFill>
              </a:rPr>
              <a:t>Aggravated Vehicle Taking</a:t>
            </a:r>
            <a:endParaRPr lang="en-GB" sz="2800" b="1" dirty="0">
              <a:solidFill>
                <a:schemeClr val="bg1"/>
              </a:solidFill>
            </a:endParaRPr>
          </a:p>
        </p:txBody>
      </p:sp>
    </p:spTree>
    <p:extLst>
      <p:ext uri="{BB962C8B-B14F-4D97-AF65-F5344CB8AC3E}">
        <p14:creationId xmlns:p14="http://schemas.microsoft.com/office/powerpoint/2010/main" val="3193883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941696" y="1767140"/>
            <a:ext cx="9990161" cy="4739759"/>
          </a:xfrm>
          <a:prstGeom prst="rect">
            <a:avLst/>
          </a:prstGeom>
        </p:spPr>
        <p:txBody>
          <a:bodyPr wrap="square">
            <a:spAutoFit/>
          </a:bodyPr>
          <a:lstStyle/>
          <a:p>
            <a:pPr algn="ctr"/>
            <a:r>
              <a:rPr lang="en-GB" altLang="en-US" sz="2800" dirty="0"/>
              <a:t>A person will </a:t>
            </a:r>
            <a:r>
              <a:rPr lang="en-GB" altLang="en-US" sz="2800" dirty="0">
                <a:solidFill>
                  <a:srgbClr val="FF0000"/>
                </a:solidFill>
              </a:rPr>
              <a:t>not </a:t>
            </a:r>
            <a:r>
              <a:rPr lang="en-GB" altLang="en-US" sz="2800" dirty="0"/>
              <a:t>be guilty of an offence under this section if he proves:</a:t>
            </a:r>
            <a:endParaRPr lang="en-GB" altLang="en-US" sz="2800" dirty="0">
              <a:solidFill>
                <a:schemeClr val="tx2"/>
              </a:solidFill>
            </a:endParaRPr>
          </a:p>
          <a:p>
            <a:pPr algn="ctr">
              <a:lnSpc>
                <a:spcPct val="150000"/>
              </a:lnSpc>
            </a:pPr>
            <a:r>
              <a:rPr lang="en-GB" altLang="en-US" sz="2800" dirty="0" smtClean="0"/>
              <a:t>The driving, accident or damage </a:t>
            </a:r>
            <a:r>
              <a:rPr lang="en-GB" altLang="en-US" sz="2800" dirty="0"/>
              <a:t>occurred</a:t>
            </a:r>
            <a:r>
              <a:rPr lang="en-GB" altLang="en-US" sz="2800" dirty="0">
                <a:solidFill>
                  <a:srgbClr val="FC0128"/>
                </a:solidFill>
              </a:rPr>
              <a:t> </a:t>
            </a:r>
            <a:r>
              <a:rPr lang="en-GB" altLang="en-US" sz="2800" dirty="0">
                <a:solidFill>
                  <a:srgbClr val="FF0000"/>
                </a:solidFill>
              </a:rPr>
              <a:t>before</a:t>
            </a:r>
            <a:r>
              <a:rPr lang="en-GB" altLang="en-US" sz="2800" dirty="0"/>
              <a:t> he committed the basic offence.</a:t>
            </a:r>
          </a:p>
          <a:p>
            <a:pPr algn="ctr">
              <a:lnSpc>
                <a:spcPct val="150000"/>
              </a:lnSpc>
            </a:pPr>
            <a:r>
              <a:rPr lang="en-GB" altLang="en-US" sz="2800" b="1" dirty="0" smtClean="0"/>
              <a:t>OR</a:t>
            </a:r>
          </a:p>
          <a:p>
            <a:pPr algn="ctr">
              <a:lnSpc>
                <a:spcPct val="150000"/>
              </a:lnSpc>
            </a:pPr>
            <a:r>
              <a:rPr lang="en-GB" altLang="en-US" sz="2800" dirty="0" smtClean="0"/>
              <a:t>He </a:t>
            </a:r>
            <a:r>
              <a:rPr lang="en-GB" altLang="en-US" sz="2800" dirty="0"/>
              <a:t>was neither</a:t>
            </a:r>
            <a:r>
              <a:rPr lang="en-GB" altLang="en-US" sz="2800" dirty="0">
                <a:solidFill>
                  <a:schemeClr val="tx2"/>
                </a:solidFill>
              </a:rPr>
              <a:t> </a:t>
            </a:r>
            <a:r>
              <a:rPr lang="en-GB" altLang="en-US" sz="2800" dirty="0">
                <a:solidFill>
                  <a:srgbClr val="FF0000"/>
                </a:solidFill>
              </a:rPr>
              <a:t>in, on, </a:t>
            </a:r>
            <a:r>
              <a:rPr lang="en-GB" altLang="en-US" sz="2800" dirty="0"/>
              <a:t>nor</a:t>
            </a:r>
            <a:r>
              <a:rPr lang="en-GB" altLang="en-US" sz="2800" dirty="0">
                <a:solidFill>
                  <a:srgbClr val="FF0000"/>
                </a:solidFill>
              </a:rPr>
              <a:t> in the immediate vicinity </a:t>
            </a:r>
            <a:r>
              <a:rPr lang="en-GB" altLang="en-US" sz="2800" dirty="0"/>
              <a:t>of the vehicle when </a:t>
            </a:r>
            <a:r>
              <a:rPr lang="en-GB" altLang="en-US" sz="2800" dirty="0" smtClean="0"/>
              <a:t>that driving, accident or damage occurred</a:t>
            </a:r>
            <a:endParaRPr lang="en-GB" altLang="en-US" sz="2800" dirty="0"/>
          </a:p>
          <a:p>
            <a:pPr>
              <a:lnSpc>
                <a:spcPct val="150000"/>
              </a:lnSpc>
            </a:pPr>
            <a:endParaRPr lang="en-GB" altLang="en-US" sz="2400" dirty="0">
              <a:solidFill>
                <a:schemeClr val="tx2"/>
              </a:solidFill>
            </a:endParaRPr>
          </a:p>
        </p:txBody>
      </p:sp>
      <p:sp>
        <p:nvSpPr>
          <p:cNvPr id="4" name="TextBox 3"/>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Defences</a:t>
            </a:r>
            <a:endParaRPr lang="en-GB" sz="4000" b="1" dirty="0">
              <a:solidFill>
                <a:schemeClr val="bg1"/>
              </a:solidFill>
            </a:endParaRPr>
          </a:p>
        </p:txBody>
      </p:sp>
    </p:spTree>
    <p:extLst>
      <p:ext uri="{BB962C8B-B14F-4D97-AF65-F5344CB8AC3E}">
        <p14:creationId xmlns:p14="http://schemas.microsoft.com/office/powerpoint/2010/main" val="279421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1659699" y="2260773"/>
            <a:ext cx="9047748" cy="1815882"/>
          </a:xfrm>
          <a:prstGeom prst="rect">
            <a:avLst/>
          </a:prstGeom>
        </p:spPr>
        <p:txBody>
          <a:bodyPr wrap="square">
            <a:spAutoFit/>
          </a:bodyPr>
          <a:lstStyle/>
          <a:p>
            <a:pPr algn="ctr"/>
            <a:r>
              <a:rPr lang="en-GB" sz="2800" dirty="0">
                <a:solidFill>
                  <a:prstClr val="black"/>
                </a:solidFill>
              </a:rPr>
              <a:t>Person </a:t>
            </a:r>
            <a:r>
              <a:rPr lang="en-GB" sz="2800" dirty="0" smtClean="0">
                <a:solidFill>
                  <a:prstClr val="black"/>
                </a:solidFill>
              </a:rPr>
              <a:t>who, without having </a:t>
            </a:r>
            <a:r>
              <a:rPr lang="en-GB" sz="2800" dirty="0">
                <a:solidFill>
                  <a:prstClr val="black"/>
                </a:solidFill>
              </a:rPr>
              <a:t>the </a:t>
            </a:r>
            <a:r>
              <a:rPr lang="en-GB" sz="2800" dirty="0"/>
              <a:t>consent</a:t>
            </a:r>
            <a:r>
              <a:rPr lang="en-GB" sz="2800" dirty="0">
                <a:solidFill>
                  <a:prstClr val="black"/>
                </a:solidFill>
              </a:rPr>
              <a:t> of the owner or other </a:t>
            </a:r>
            <a:r>
              <a:rPr lang="en-GB" sz="2800" dirty="0"/>
              <a:t>lawful </a:t>
            </a:r>
            <a:r>
              <a:rPr lang="en-GB" sz="2800" dirty="0" smtClean="0"/>
              <a:t>authority takes a pedal cycle </a:t>
            </a:r>
            <a:r>
              <a:rPr lang="en-GB" sz="2800" dirty="0"/>
              <a:t>for his own or another’s </a:t>
            </a:r>
            <a:r>
              <a:rPr lang="en-GB" sz="2800" dirty="0" smtClean="0"/>
              <a:t>use or rides a pedal cycle knowing it to have </a:t>
            </a:r>
            <a:r>
              <a:rPr lang="en-GB" sz="2800" dirty="0"/>
              <a:t>been taken without such authority </a:t>
            </a:r>
            <a:r>
              <a:rPr lang="en-GB" sz="2800" dirty="0" smtClean="0"/>
              <a:t>commits an offence. </a:t>
            </a:r>
            <a:endParaRPr lang="en-GB" sz="2800" dirty="0"/>
          </a:p>
        </p:txBody>
      </p:sp>
      <p:sp>
        <p:nvSpPr>
          <p:cNvPr id="6" name="TextBox 5"/>
          <p:cNvSpPr txBox="1"/>
          <p:nvPr/>
        </p:nvSpPr>
        <p:spPr>
          <a:xfrm>
            <a:off x="1495926" y="792273"/>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Taking a Pedal Cycle</a:t>
            </a:r>
            <a:endParaRPr lang="en-GB" sz="4000" b="1" dirty="0">
              <a:solidFill>
                <a:schemeClr val="bg1"/>
              </a:solidFill>
            </a:endParaRPr>
          </a:p>
        </p:txBody>
      </p:sp>
      <p:sp>
        <p:nvSpPr>
          <p:cNvPr id="2" name="Rectangle 1"/>
          <p:cNvSpPr/>
          <p:nvPr/>
        </p:nvSpPr>
        <p:spPr>
          <a:xfrm>
            <a:off x="3821634" y="4889998"/>
            <a:ext cx="4396332" cy="523220"/>
          </a:xfrm>
          <a:prstGeom prst="rect">
            <a:avLst/>
          </a:prstGeom>
          <a:solidFill>
            <a:schemeClr val="accent1">
              <a:lumMod val="20000"/>
              <a:lumOff val="80000"/>
            </a:schemeClr>
          </a:solidFill>
        </p:spPr>
        <p:txBody>
          <a:bodyPr wrap="none">
            <a:spAutoFit/>
          </a:bodyPr>
          <a:lstStyle/>
          <a:p>
            <a:r>
              <a:rPr lang="en-GB" sz="2800" b="1" dirty="0"/>
              <a:t>Section 12(5) Theft Act 1968</a:t>
            </a:r>
            <a:endParaRPr lang="en-GB" sz="2800" dirty="0"/>
          </a:p>
        </p:txBody>
      </p:sp>
    </p:spTree>
    <p:extLst>
      <p:ext uri="{BB962C8B-B14F-4D97-AF65-F5344CB8AC3E}">
        <p14:creationId xmlns:p14="http://schemas.microsoft.com/office/powerpoint/2010/main" val="218749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495926" y="1516330"/>
            <a:ext cx="9047748" cy="3416320"/>
          </a:xfrm>
          <a:prstGeom prst="rect">
            <a:avLst/>
          </a:prstGeom>
        </p:spPr>
        <p:txBody>
          <a:bodyPr wrap="square">
            <a:spAutoFit/>
          </a:bodyPr>
          <a:lstStyle/>
          <a:p>
            <a:pPr algn="ctr"/>
            <a:r>
              <a:rPr lang="en-GB" sz="2400" dirty="0"/>
              <a:t>A person who interferes with a </a:t>
            </a:r>
            <a:r>
              <a:rPr lang="en-GB" sz="2400" dirty="0" smtClean="0">
                <a:solidFill>
                  <a:srgbClr val="FF0000"/>
                </a:solidFill>
              </a:rPr>
              <a:t>motor </a:t>
            </a:r>
            <a:r>
              <a:rPr lang="en-GB" sz="2400" dirty="0">
                <a:solidFill>
                  <a:srgbClr val="FF0000"/>
                </a:solidFill>
              </a:rPr>
              <a:t>vehicle </a:t>
            </a:r>
            <a:r>
              <a:rPr lang="en-GB" sz="2400" dirty="0"/>
              <a:t>or</a:t>
            </a:r>
            <a:r>
              <a:rPr lang="en-GB" sz="2400" dirty="0">
                <a:solidFill>
                  <a:srgbClr val="FF0000"/>
                </a:solidFill>
              </a:rPr>
              <a:t> trailer </a:t>
            </a:r>
          </a:p>
          <a:p>
            <a:pPr algn="ctr"/>
            <a:r>
              <a:rPr lang="en-GB" sz="2400" dirty="0"/>
              <a:t>or anything</a:t>
            </a:r>
            <a:r>
              <a:rPr lang="en-GB" sz="2400" dirty="0">
                <a:solidFill>
                  <a:srgbClr val="FF0000"/>
                </a:solidFill>
              </a:rPr>
              <a:t> carried </a:t>
            </a:r>
            <a:r>
              <a:rPr lang="en-GB" sz="2400" dirty="0"/>
              <a:t>in or on it </a:t>
            </a:r>
            <a:r>
              <a:rPr lang="en-GB" sz="2400" dirty="0" smtClean="0"/>
              <a:t>with </a:t>
            </a:r>
            <a:r>
              <a:rPr lang="en-GB" sz="2400" dirty="0"/>
              <a:t>the </a:t>
            </a:r>
            <a:r>
              <a:rPr lang="en-GB" sz="2400" dirty="0">
                <a:solidFill>
                  <a:srgbClr val="FF0000"/>
                </a:solidFill>
              </a:rPr>
              <a:t>intention</a:t>
            </a:r>
            <a:r>
              <a:rPr lang="en-GB" sz="2400" dirty="0"/>
              <a:t> that they or another commit a specified offence of</a:t>
            </a:r>
            <a:r>
              <a:rPr lang="en-GB" sz="2400" dirty="0" smtClean="0"/>
              <a:t>:</a:t>
            </a:r>
          </a:p>
          <a:p>
            <a:endParaRPr lang="en-GB" sz="2400" dirty="0"/>
          </a:p>
          <a:p>
            <a:pPr marL="342900" indent="-342900">
              <a:buAutoNum type="arabicPeriod"/>
            </a:pPr>
            <a:r>
              <a:rPr lang="en-GB" sz="2400" dirty="0" smtClean="0"/>
              <a:t>Theft </a:t>
            </a:r>
            <a:r>
              <a:rPr lang="en-GB" sz="2400" dirty="0"/>
              <a:t>of motor vehicle or trailer or part of </a:t>
            </a:r>
            <a:r>
              <a:rPr lang="en-GB" sz="2400" dirty="0" smtClean="0"/>
              <a:t>it</a:t>
            </a:r>
          </a:p>
          <a:p>
            <a:r>
              <a:rPr lang="en-GB" sz="2400" dirty="0" smtClean="0"/>
              <a:t>2</a:t>
            </a:r>
            <a:r>
              <a:rPr lang="en-GB" sz="2400" dirty="0"/>
              <a:t>. Theft of anything carried in or on the motor vehicle or trailer </a:t>
            </a:r>
            <a:endParaRPr lang="en-GB" sz="2400" dirty="0" smtClean="0"/>
          </a:p>
          <a:p>
            <a:r>
              <a:rPr lang="en-GB" sz="2400" dirty="0" smtClean="0"/>
              <a:t>3</a:t>
            </a:r>
            <a:r>
              <a:rPr lang="en-GB" sz="2400" dirty="0"/>
              <a:t>. TWOC </a:t>
            </a:r>
            <a:endParaRPr lang="en-GB" sz="2400" dirty="0" smtClean="0"/>
          </a:p>
          <a:p>
            <a:endParaRPr lang="en-GB" sz="2400" dirty="0"/>
          </a:p>
          <a:p>
            <a:pPr algn="ctr"/>
            <a:r>
              <a:rPr lang="en-GB" sz="2400" dirty="0" smtClean="0"/>
              <a:t>Is guilty of an offence.</a:t>
            </a:r>
          </a:p>
        </p:txBody>
      </p:sp>
      <p:sp>
        <p:nvSpPr>
          <p:cNvPr id="5" name="TextBox 4"/>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Vehicle interference</a:t>
            </a:r>
            <a:endParaRPr lang="en-GB" sz="4000" b="1" dirty="0">
              <a:solidFill>
                <a:schemeClr val="bg1"/>
              </a:solidFill>
            </a:endParaRPr>
          </a:p>
        </p:txBody>
      </p:sp>
      <p:sp>
        <p:nvSpPr>
          <p:cNvPr id="6" name="Rectangle 5"/>
          <p:cNvSpPr/>
          <p:nvPr/>
        </p:nvSpPr>
        <p:spPr>
          <a:xfrm>
            <a:off x="2953191" y="5292590"/>
            <a:ext cx="5268943" cy="461665"/>
          </a:xfrm>
          <a:prstGeom prst="rect">
            <a:avLst/>
          </a:prstGeom>
          <a:solidFill>
            <a:schemeClr val="accent1">
              <a:lumMod val="20000"/>
              <a:lumOff val="80000"/>
            </a:schemeClr>
          </a:solidFill>
        </p:spPr>
        <p:txBody>
          <a:bodyPr wrap="none">
            <a:spAutoFit/>
          </a:bodyPr>
          <a:lstStyle/>
          <a:p>
            <a:r>
              <a:rPr lang="en-GB" sz="2400" b="1" dirty="0"/>
              <a:t>Section 9(1) Criminal Attempts Act 1981</a:t>
            </a:r>
          </a:p>
        </p:txBody>
      </p:sp>
      <p:pic>
        <p:nvPicPr>
          <p:cNvPr id="2" name="Picture 1"/>
          <p:cNvPicPr>
            <a:picLocks noChangeAspect="1"/>
          </p:cNvPicPr>
          <p:nvPr/>
        </p:nvPicPr>
        <p:blipFill>
          <a:blip r:embed="rId4"/>
          <a:stretch>
            <a:fillRect/>
          </a:stretch>
        </p:blipFill>
        <p:spPr>
          <a:xfrm>
            <a:off x="9684639" y="3535635"/>
            <a:ext cx="1718069" cy="1756955"/>
          </a:xfrm>
          <a:prstGeom prst="rect">
            <a:avLst/>
          </a:prstGeom>
        </p:spPr>
      </p:pic>
    </p:spTree>
    <p:extLst>
      <p:ext uri="{BB962C8B-B14F-4D97-AF65-F5344CB8AC3E}">
        <p14:creationId xmlns:p14="http://schemas.microsoft.com/office/powerpoint/2010/main" val="28740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500"/>
                                        <p:tgtEl>
                                          <p:spTgt spid="4">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7" end="7"/>
                                            </p:txEl>
                                          </p:spTgt>
                                        </p:tgtEl>
                                        <p:attrNameLst>
                                          <p:attrName>style.visibility</p:attrName>
                                        </p:attrNameLst>
                                      </p:cBhvr>
                                      <p:to>
                                        <p:strVal val="visible"/>
                                      </p:to>
                                    </p:set>
                                    <p:animEffect transition="in" filter="fade">
                                      <p:cBhvr>
                                        <p:cTn id="22" dur="500"/>
                                        <p:tgtEl>
                                          <p:spTgt spid="4">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757880" y="151526"/>
            <a:ext cx="10511481" cy="369332"/>
          </a:xfrm>
          <a:prstGeom prst="rect">
            <a:avLst/>
          </a:prstGeom>
        </p:spPr>
        <p:txBody>
          <a:bodyPr wrap="square">
            <a:spAutoFit/>
          </a:bodyPr>
          <a:lstStyle/>
          <a:p>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44800" y="1330112"/>
            <a:ext cx="6328652" cy="3514844"/>
          </a:xfrm>
          <a:prstGeom prst="rect">
            <a:avLst/>
          </a:prstGeom>
        </p:spPr>
      </p:pic>
    </p:spTree>
    <p:extLst>
      <p:ext uri="{BB962C8B-B14F-4D97-AF65-F5344CB8AC3E}">
        <p14:creationId xmlns:p14="http://schemas.microsoft.com/office/powerpoint/2010/main" val="37071467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2133</TotalTime>
  <Words>2483</Words>
  <Application>Microsoft Office PowerPoint</Application>
  <PresentationFormat>Widescreen</PresentationFormat>
  <Paragraphs>264</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146</cp:revision>
  <dcterms:created xsi:type="dcterms:W3CDTF">2018-01-30T11:09:50Z</dcterms:created>
  <dcterms:modified xsi:type="dcterms:W3CDTF">2019-02-20T14:50:09Z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2c9c9582-c06d-449a-869c-4f4deeb6a2ca</vt:lpwstr>
  </property>
  <property fmtid="{D5CDD505-2E9C-101B-9397-08002B2CF9AE}" pid="3" name="Classification">
    <vt:lpwstr>OFFICIAL</vt:lpwstr>
  </property>
  <property fmtid="{D5CDD505-2E9C-101B-9397-08002B2CF9AE}" pid="4" name="Visibility">
    <vt:lpwstr>NOT VISIBLE</vt:lpwstr>
  </property>
</Properties>
</file>