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4" r:id="rId9"/>
    <p:sldId id="263" r:id="rId10"/>
    <p:sldId id="264" r:id="rId11"/>
    <p:sldId id="272" r:id="rId12"/>
    <p:sldId id="273" r:id="rId13"/>
    <p:sldId id="266" r:id="rId14"/>
    <p:sldId id="267" r:id="rId15"/>
    <p:sldId id="268" r:id="rId16"/>
    <p:sldId id="269" r:id="rId17"/>
    <p:sldId id="270" r:id="rId18"/>
    <p:sldId id="271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1C61F-F8B1-33DD-A025-079E31A0F6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2C29E8-FB1F-6B85-A01C-7E17F2DC4B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242820-848A-3DC0-A075-C9D459A8D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03415-BF52-D437-8186-4B7C4627D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4EC58-74DB-6108-1D61-467323CFC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70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86C78-A665-DAB2-5924-B5987B27D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61F35-CDA0-7F2C-25D8-0F378A11E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21B80-C07D-1362-4FDE-D6EF8221F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29089-0814-A705-0765-5085DB4D1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DB5E0-CFE7-06E3-6FAD-F786E91A8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475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044BF-8709-C7A5-3E20-838AC25E9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726DB-3E05-83A0-BF9A-E0531FF9B9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A6903-A355-A95D-06AC-DB638FEDC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4EF7D-7A73-0EDE-920C-4F4F9CBD9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05110-23BE-6492-157F-4B84C1ABC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283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1C02E-B128-C8FE-1BA9-571DFD411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D1DF5-1ADD-3CF1-7B77-77BBA7E6BA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3FE4B7-BC2A-074D-51C5-7A2ADC4D5A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A9E9DD-6645-79B7-CC9B-A78056112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7FD1A-A9E7-39C6-1F96-6A5540FA2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B922B3-D7DE-EB05-D80E-6CC0F7B62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819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26427-15EE-A70F-C8EC-9036D1302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E9D99-6936-E687-3BB3-6580BB1510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759D8F-B455-6DB2-E882-D4547DDC73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4AA949-5997-C71F-6D2E-6AEFE25ED8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2E368B-0A49-DE47-2F2E-D7F4B12B58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3DE2D9-BF8F-B6C7-F924-F07820ADF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7BA9FD-972E-2446-4866-BD6D3545F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B55024-B94B-6E2C-9943-77A326BEE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207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D68BE-9222-C04F-2337-6E74BB605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6F54D9-6499-4652-22F9-81D509FA9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4BFED9-A629-97BA-1EE4-551F670C9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A57E3E-D6FB-E7EC-0874-17E1E3064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005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D5EA99-3BBD-26CD-0B31-B6A338E3B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1E6E8F-1ECA-E642-1BE1-D563D32FF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60E2AB-7CA8-D615-8C96-9850D92DF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446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04306-0962-203A-C381-1589FA4CC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D5DE9-27C0-FE33-9B49-8E8BBF60C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9C651-4BD4-D7D7-F6B5-36112E1C99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E1839-AE51-3588-F7B7-7956B0A9A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7EE31B-320C-428A-1938-9E15DF8A9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F63720-5D01-72E4-6EC4-0A77ABD92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247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68EF6-6C71-67AE-FA81-9B69B8B0A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9B7264-A976-22C8-31C7-031EE0D100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19970A-609A-ED4B-36E2-D99C82E998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E3491A-8F31-D1F1-B444-7F2A51938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68A2C-E50C-2052-DA80-2EB549B75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5494D2-0AC2-A60D-29C0-8A62F5D0D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796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CD4E9-71D3-80A8-409F-36E87A62B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D54A4E-477A-69D0-999F-105EA42C74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8C631-B14F-B545-7CCF-848772FCE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DB930-BB9A-6BB3-8FCE-5C471BE65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19ACE-2FE7-145C-E60F-977276E11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337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AD7234-618D-DF0B-3E28-2ACA7573F8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AC5AC3-8F4E-1676-4B4D-C1A22C4040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91499-C350-D9A9-B730-83C4F18CE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B736-78AD-A593-F0B0-3762949B0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190F2F-22A3-D183-115C-C93D45126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85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1E03C6-316A-9FE6-BA22-52E982DDF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8B0E6C-42B9-2A77-7A80-15FA22D53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C404B2-5907-B636-F631-AA83876D08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BDD6A1-0164-4D93-92D9-93908F92DDE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EEA00-A94C-AEA0-5F2A-17ECBF663D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733D4-56A2-09FE-B9F1-5AD6917F5E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7F8E88-76D9-4BB5-AE66-5D017EAA6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425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acas.org.uk/" TargetMode="Externa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14FFF-38A7-AA92-3845-F1C663F22D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                      Module Title: 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Developing and Managing Individuals and Teams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Module Code: LCLM 5002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Assignment Title: </a:t>
            </a:r>
            <a:r>
              <a:rPr lang="en-GB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Technician Recruitment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D9642-58D6-BF68-B5AB-67F8EC9702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 Name: Daniel Nicolae Amisculesei</a:t>
            </a:r>
            <a:b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 Number: 2411947</a:t>
            </a:r>
            <a:b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Lecturer’s Name – Dr Mudassar Hasan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33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A0776-EDE2-E77A-2969-AF880218E9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7947" y="548640"/>
            <a:ext cx="294480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Table of Content 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843003-851E-5ABB-CDE2-468177D149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1696" y="827314"/>
            <a:ext cx="6539057" cy="603068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algn="l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Lear Corporation Redditch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Strategic Importance of the Quality Technician Role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Recruitment Process: A 5-Step Model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1: Job Analysis &amp; Design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2: Job Description &amp; Person Specification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3: Sourcing &amp; Advertising Strategy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4: Interview Methods &amp; Question Techniques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5: Selection &amp; Onboarding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Identifying Learning &amp; Development (L&amp;D) Needs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Needs Using L&amp;D Theories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Proposed L&amp;D Interventions for the Quality Technician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Conclusion: Balancing Individual Growth &amp; Team Success</a:t>
            </a:r>
          </a:p>
          <a:p>
            <a:pPr indent="-22860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890028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DD6153-C3E1-1CF8-FF13-42B157BEF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Introduction to Lear Corporation </a:t>
            </a:r>
          </a:p>
        </p:txBody>
      </p:sp>
      <p:sp>
        <p:nvSpPr>
          <p:cNvPr id="3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76D764-9670-1EA7-C3D7-98656CCBEC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2071316"/>
            <a:ext cx="5983756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Leader: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 Fortune 500 company, a leading global Tier 1 automotive supplier.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Redditch Plant: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Specialises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the manufacture of cutting-edge automotive seating and electrical systems.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Our Mission: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"Consistently deliver superior value to our customers, employees, communities, and stakeholders."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Quality as a Cornerstone: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 the automotive industry, quality is non-negotiable. It ensures safety, customer satisfaction, and compliance with stringent standards like IATF 16949 (International Automotive Task Force, 2016).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8" name="Picture 7" descr="A map of the world&#10;&#10;AI-generated content may be incorrect.">
            <a:extLst>
              <a:ext uri="{FF2B5EF4-FFF2-40B4-BE49-F238E27FC236}">
                <a16:creationId xmlns:a16="http://schemas.microsoft.com/office/drawing/2014/main" id="{A7A61D32-675C-174E-1E87-90AB55A1A1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286" y="2071316"/>
            <a:ext cx="5225143" cy="388926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6807270-3D0E-181A-C52B-5257C0BBAC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3322" y="686177"/>
            <a:ext cx="1676400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746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0685F-6BAF-C6EC-3B99-281F3B6E4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The Strategic Importance of the Quality Technician Role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11B2A1-E073-4226-9BE9-6207EE8C26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Organizational Linchpin: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This role directly impacts our smooth operation by preventing defects, reducing waste, and ensuring compliance with critical IATF 16949 standards and customer specific 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requirements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owie, 2019)</a:t>
            </a:r>
            <a:endParaRPr lang="en-US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Impact Areas:</a:t>
            </a:r>
            <a:endParaRPr lang="en-US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Process Stability: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Audits and Right-First-Time checks 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production disruptions.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Cost Control: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Early detection of non-conformities (e.g., via Supplier Quality Notifications) avoids costly recalls.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Trust: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Ensures finished products meet exacting customer specifications.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Catalyst: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 key team player who liaises between production, suppliers, and the quality engineering team.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6" name="Picture Placeholder 5" descr="A diagram of quality technician&#10;&#10;AI-generated content may be incorrect.">
            <a:extLst>
              <a:ext uri="{FF2B5EF4-FFF2-40B4-BE49-F238E27FC236}">
                <a16:creationId xmlns:a16="http://schemas.microsoft.com/office/drawing/2014/main" id="{AAAA9615-BCDA-840F-6A26-5B2E152D468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035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757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B109D2-4042-3CD7-B6D3-0C5561D81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1104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The Recruitment Process: A 5-Step Model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2BF358-34BE-F169-D81E-666A491FAA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7949" y="1937671"/>
            <a:ext cx="6524993" cy="411917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i="0" dirty="0">
                <a:effectLst/>
                <a:latin typeface="Arial "/>
              </a:rPr>
              <a:t>A systematic process is critical to attract and select the right candidate, ensuring long-term fit and performance (Taylor, 2022).</a:t>
            </a: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 "/>
              </a:rPr>
              <a:t>Proposed Model:</a:t>
            </a: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 "/>
              </a:rPr>
              <a:t>Job Analysis &amp; Design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 "/>
              </a:rPr>
              <a:t>Job Description &amp; Person Specification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 "/>
              </a:rPr>
              <a:t>Sourcing &amp; Advertising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 "/>
              </a:rPr>
              <a:t>Interview &amp; Assessment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 "/>
              </a:rPr>
              <a:t>Selection &amp; Onboarding</a:t>
            </a:r>
          </a:p>
          <a:p>
            <a:br>
              <a:rPr lang="en-US" sz="1700" dirty="0"/>
            </a:br>
            <a:endParaRPr lang="en-US" sz="1700" dirty="0"/>
          </a:p>
        </p:txBody>
      </p:sp>
      <p:pic>
        <p:nvPicPr>
          <p:cNvPr id="1026" name="Picture 2" descr="How to Build a Winning Recruitment Process Flowchart">
            <a:extLst>
              <a:ext uri="{FF2B5EF4-FFF2-40B4-BE49-F238E27FC236}">
                <a16:creationId xmlns:a16="http://schemas.microsoft.com/office/drawing/2014/main" id="{4CF2B457-2800-C8E1-603F-FC54A2131D27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" r="628"/>
          <a:stretch>
            <a:fillRect/>
          </a:stretch>
        </p:blipFill>
        <p:spPr bwMode="auto">
          <a:xfrm>
            <a:off x="6775627" y="2403030"/>
            <a:ext cx="5016726" cy="340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044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B2BC3-4753-5117-021E-F067AA415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1652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Step 1: Job Analysis &amp; Design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05403D-0D5B-3C61-945E-C3D1B55D9E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  <a:r>
              <a:rPr lang="en-US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To systematically gather information about the duties, responsibilities, skills,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and context of a job</a:t>
            </a:r>
            <a:r>
              <a:rPr lang="en-US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(Taylor, 2018)</a:t>
            </a: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Methods for this Role:</a:t>
            </a:r>
            <a:endParaRPr lang="en-US" sz="17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Observation:</a:t>
            </a:r>
            <a:r>
              <a:rPr lang="en-US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Shadowing current Quality Technicians/Senior Quality Engineer.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Interviews:</a:t>
            </a:r>
            <a:r>
              <a:rPr lang="en-US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With the Senior Quality Manager and production line supervisors.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Review of Critical Documents:</a:t>
            </a:r>
            <a:r>
              <a:rPr lang="en-US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IATF 16949 procedures, control plans, audit records, and past 8D reports.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Outcome:</a:t>
            </a:r>
            <a:r>
              <a:rPr lang="en-US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 clear understanding of the job’s true requirements, beyond the basic outline.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6B3A0B0-71F1-A12D-3D35-4D7C67606F4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795" r="-3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74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61AFD7-90CF-60A2-1AD2-B9416CFE5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9686" y="638089"/>
            <a:ext cx="5908330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Step 2: Job Description</a:t>
            </a:r>
            <a:b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E7D2927-6520-1694-14FA-8498F9D194F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795" t="2" r="46807" b="-5"/>
          <a:stretch>
            <a:fillRect/>
          </a:stretch>
        </p:blipFill>
        <p:spPr>
          <a:xfrm>
            <a:off x="1982790" y="640080"/>
            <a:ext cx="2755259" cy="5577840"/>
          </a:xfrm>
          <a:prstGeom prst="rect">
            <a:avLst/>
          </a:prstGeom>
        </p:spPr>
      </p:pic>
      <p:sp>
        <p:nvSpPr>
          <p:cNvPr id="2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C49998-C90C-E3CF-C60C-D762D6BB18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49686" y="2664886"/>
            <a:ext cx="5908330" cy="355078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-2286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i="0" dirty="0">
                <a:effectLst/>
              </a:rPr>
              <a:t>Job Description (JD):</a:t>
            </a:r>
            <a:r>
              <a:rPr lang="en-US" sz="2200" b="0" i="0" dirty="0">
                <a:effectLst/>
              </a:rPr>
              <a:t> </a:t>
            </a:r>
            <a:r>
              <a:rPr lang="en-US" sz="2200" b="0" i="1" dirty="0">
                <a:effectLst/>
              </a:rPr>
              <a:t>What the job entails.</a:t>
            </a:r>
          </a:p>
          <a:p>
            <a:pPr marL="514350" lvl="1">
              <a:spcBef>
                <a:spcPts val="300"/>
              </a:spcBef>
              <a:spcAft>
                <a:spcPts val="1200"/>
              </a:spcAft>
            </a:pPr>
            <a:r>
              <a:rPr lang="en-US" sz="2200" b="1" i="0" dirty="0">
                <a:effectLst/>
              </a:rPr>
              <a:t>Based on Job Analysis.</a:t>
            </a:r>
            <a:r>
              <a:rPr lang="en-US" sz="2200" b="0" i="0" dirty="0">
                <a:effectLst/>
              </a:rPr>
              <a:t> Includes:</a:t>
            </a:r>
          </a:p>
          <a:p>
            <a:pPr marL="857250" lvl="1" indent="-3429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 Job Title </a:t>
            </a:r>
          </a:p>
          <a:p>
            <a:pPr marL="857250" lvl="1" indent="-3429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Purpose</a:t>
            </a:r>
          </a:p>
          <a:p>
            <a:pPr marL="857250" lvl="1" indent="-3429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Main Responsibilities (e.g., conduct audits, perform measurements, Reporting Line</a:t>
            </a:r>
          </a:p>
          <a:p>
            <a:pPr marL="857250" lvl="1" indent="-3429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 </a:t>
            </a:r>
            <a:r>
              <a:rPr lang="en-GB" sz="2200" b="0" i="0" dirty="0">
                <a:effectLst/>
              </a:rPr>
              <a:t>Health Safety &amp; Environmental Responsibilities:</a:t>
            </a:r>
            <a:endParaRPr lang="en-US" sz="2200" b="0" i="0" dirty="0">
              <a:effectLst/>
            </a:endParaRPr>
          </a:p>
          <a:p>
            <a:pPr marL="514350" lvl="1">
              <a:spcBef>
                <a:spcPts val="300"/>
              </a:spcBef>
              <a:spcAft>
                <a:spcPts val="1200"/>
              </a:spcAft>
            </a:pPr>
            <a:r>
              <a:rPr lang="en-US" sz="2200" dirty="0"/>
              <a:t>       </a:t>
            </a:r>
            <a:r>
              <a:rPr lang="en-US" sz="2200" b="0" i="0" dirty="0">
                <a:effectLst/>
              </a:rPr>
              <a:t>Ensure a safe </a:t>
            </a:r>
            <a:r>
              <a:rPr lang="en-GB" sz="2200" b="0" i="0" dirty="0">
                <a:effectLst/>
              </a:rPr>
              <a:t>working environment follow, support and Maintain working Practices. </a:t>
            </a:r>
            <a:endParaRPr lang="en-US" sz="2200" b="0" i="0" dirty="0">
              <a:effectLst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08431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79E48B-DA59-29C3-B83F-828D954F3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7457" y="633828"/>
            <a:ext cx="7739743" cy="81319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Step 2: Person Specification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AC7B497-378D-65A3-342D-A22EF2B6DCB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1753" t="-1" r="-3" b="-3"/>
          <a:stretch>
            <a:fillRect/>
          </a:stretch>
        </p:blipFill>
        <p:spPr>
          <a:xfrm>
            <a:off x="678364" y="816429"/>
            <a:ext cx="2691200" cy="5270863"/>
          </a:xfrm>
          <a:prstGeom prst="rect">
            <a:avLst/>
          </a:prstGeom>
        </p:spPr>
      </p:pic>
      <p:sp>
        <p:nvSpPr>
          <p:cNvPr id="19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CB86D6-3077-6B18-890C-FD2343E674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47457" y="2664886"/>
            <a:ext cx="8044543" cy="39897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-228600" fontAlgn="auto">
              <a:spcBef>
                <a:spcPts val="45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Person Specification (PS):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sz="18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ideal candidate profile.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marR="0" lvl="0" indent="-228600" fontAlgn="auto">
              <a:spcBef>
                <a:spcPts val="45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 off  </a:t>
            </a:r>
            <a:r>
              <a:rPr kumimoji="0" lang="en-US" sz="18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Schmidt &amp; Hunter (1998) model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of general mental ability and specific competencies.</a:t>
            </a:r>
          </a:p>
          <a:p>
            <a:pPr marL="742950" marR="0" lvl="1" indent="-228600" fontAlgn="auto">
              <a:spcBef>
                <a:spcPts val="3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Essential: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Experience in automotive quality, good IT skills (Excel/Word), CBO training, methodical problem-solving.</a:t>
            </a:r>
          </a:p>
          <a:p>
            <a:pPr marL="742950" marR="0" lvl="1" indent="-228600" fontAlgn="auto">
              <a:spcBef>
                <a:spcPts val="45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Desirable: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Ordinary National Certificate(ONC)Level 2, experience with tactile equipment, proven teamwork.</a:t>
            </a:r>
          </a:p>
          <a:p>
            <a:pPr marL="742950" marR="0" lvl="1" indent="-228600" fontAlgn="auto">
              <a:spcBef>
                <a:spcPts val="45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Personal Attributes: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Self-motivated, excellent communicator, analytical.</a:t>
            </a:r>
          </a:p>
          <a:p>
            <a:pPr marL="0" marR="0" lvl="0" indent="-228600" fontAlgn="auto">
              <a:spcBef>
                <a:spcPts val="45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Equal Opportunity: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sz="18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JD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kumimoji="0" lang="en-US" sz="18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PS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provide objective, criteria-based selection, ensuring fairness and reducing unconscious bias (ACAS, 2024).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542526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D62B1E-C02A-6EE4-5816-78752CF67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12868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/>
              <a:t>Step 3 : Sourcing and advertising Strategy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FADA4A-AC01-4C6F-14D3-9E52B6CE35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2071316"/>
            <a:ext cx="6713552" cy="46704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 "/>
              </a:rPr>
              <a:t>Goal:</a:t>
            </a:r>
            <a:r>
              <a:rPr lang="en-US" sz="1800" b="0" i="0" dirty="0">
                <a:effectLst/>
                <a:latin typeface="Arial "/>
              </a:rPr>
              <a:t> Attract a diverse pool of qualified candidates.</a:t>
            </a: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 "/>
              </a:rPr>
              <a:t>Where to Advertise:</a:t>
            </a:r>
            <a:endParaRPr lang="en-US" sz="1800" b="0" i="0" dirty="0">
              <a:effectLst/>
              <a:latin typeface="Arial "/>
            </a:endParaRP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 "/>
              </a:rPr>
              <a:t>Internal:</a:t>
            </a:r>
            <a:r>
              <a:rPr lang="en-US" sz="1800" b="0" i="0" dirty="0">
                <a:effectLst/>
                <a:latin typeface="Arial "/>
              </a:rPr>
              <a:t> Company intranet (promoting internal mobility).</a:t>
            </a:r>
          </a:p>
          <a:p>
            <a:pPr marL="742950" lvl="1"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 "/>
              </a:rPr>
              <a:t>External:</a:t>
            </a:r>
            <a:endParaRPr lang="en-US" sz="1800" b="0" i="0" dirty="0">
              <a:effectLst/>
              <a:latin typeface="Arial "/>
            </a:endParaRPr>
          </a:p>
          <a:p>
            <a:pPr marL="1143000" lvl="2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 "/>
              </a:rPr>
              <a:t>Industry-Specific:</a:t>
            </a:r>
            <a:r>
              <a:rPr lang="en-US" sz="1800" b="0" i="0" dirty="0">
                <a:effectLst/>
                <a:latin typeface="Arial "/>
              </a:rPr>
              <a:t> Automotive Job Boards (e.g., Automotive Careers), Professional Institutions (e.g., Institute of Engineering and Technology).</a:t>
            </a:r>
          </a:p>
          <a:p>
            <a:pPr marL="1143000" lvl="2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 "/>
              </a:rPr>
              <a:t>Local:</a:t>
            </a:r>
            <a:r>
              <a:rPr lang="en-US" sz="1800" b="0" i="0" dirty="0">
                <a:effectLst/>
                <a:latin typeface="Arial "/>
              </a:rPr>
              <a:t> Redditch &amp; Birmingham job </a:t>
            </a:r>
            <a:r>
              <a:rPr lang="en-GB" sz="1800" b="0" i="0" dirty="0" err="1">
                <a:effectLst/>
                <a:latin typeface="Arial "/>
              </a:rPr>
              <a:t>center</a:t>
            </a:r>
            <a:r>
              <a:rPr lang="en-US" sz="1800" b="0" i="0" dirty="0">
                <a:effectLst/>
                <a:latin typeface="Arial "/>
              </a:rPr>
              <a:t>, local college/University technical department portals.</a:t>
            </a:r>
          </a:p>
          <a:p>
            <a:pPr marL="1143000" lvl="2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 "/>
              </a:rPr>
              <a:t>General:</a:t>
            </a:r>
            <a:r>
              <a:rPr lang="en-US" sz="1800" b="0" i="0" dirty="0">
                <a:effectLst/>
                <a:latin typeface="Arial "/>
              </a:rPr>
              <a:t> LinkedIn (using precise keywords), Indeed.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 "/>
              </a:rPr>
              <a:t>Advert Content:</a:t>
            </a:r>
            <a:r>
              <a:rPr lang="en-US" sz="1800" b="0" i="0" dirty="0">
                <a:effectLst/>
                <a:latin typeface="Arial "/>
              </a:rPr>
              <a:t> Must reflect the JD/PS, highlight Lear’s employer brand, and emphasize development opportunities.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BBB38F-BA0A-15EC-61EF-84B3BA1AD3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4" r="1208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148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B9BBC3-FDB4-7E7D-361E-547C6D07E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337457"/>
            <a:ext cx="7348294" cy="10267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Step 4: Interview Methods </a:t>
            </a:r>
          </a:p>
        </p:txBody>
      </p:sp>
      <p:sp>
        <p:nvSpPr>
          <p:cNvPr id="5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37518-6DF9-1D28-80F9-820D105845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660904"/>
            <a:ext cx="7217664" cy="41422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Two-Stage Interview Process:</a:t>
            </a:r>
          </a:p>
          <a:p>
            <a:pPr>
              <a:spcBef>
                <a:spcPts val="1200"/>
              </a:spcBef>
              <a:spcAft>
                <a:spcPts val="600"/>
              </a:spcAft>
            </a:pPr>
            <a:endParaRPr lang="en-US" sz="18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Stage 1: Competency-Based Interview (CBI) with HR &amp; Quality Manager.</a:t>
            </a:r>
          </a:p>
          <a:p>
            <a:pPr indent="-2286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Technique: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Use the </a:t>
            </a: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STAR (Situation, Task, Action, Result)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framework to probe past </a:t>
            </a:r>
            <a:r>
              <a:rPr lang="en-US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predicting future performance (Campion et al., 2014).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15" name="Picture Placeholder 14" descr="A group of colorful squares with text&#10;&#10;AI-generated content may be incorrect.">
            <a:extLst>
              <a:ext uri="{FF2B5EF4-FFF2-40B4-BE49-F238E27FC236}">
                <a16:creationId xmlns:a16="http://schemas.microsoft.com/office/drawing/2014/main" id="{18C4A288-99D5-E718-F9F2-02A2336B2EB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1" r="2" b="2"/>
          <a:stretch>
            <a:fillRect/>
          </a:stretch>
        </p:blipFill>
        <p:spPr>
          <a:xfrm>
            <a:off x="8056735" y="3045609"/>
            <a:ext cx="3927130" cy="3118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590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549C26-2B14-FF04-5CB1-6494C057A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286947"/>
            <a:ext cx="9688722" cy="92754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3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Interview Questions (Specific to Role)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E06DB8-AFC9-5708-710B-18118AE43B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 b="1" dirty="0"/>
              <a:t>Sample Questions:</a:t>
            </a:r>
            <a:r>
              <a:rPr lang="en-US" sz="2200" dirty="0"/>
              <a:t> 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"Describe a time you identified a significant quality defect. What steps did you take (S/T/A) and what was the outcome (R)?"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"Tell me about a time you had to explain a complex quality standard to a production operator."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5" name="Picture 4" descr="A group of colorful question marks&#10;&#10;AI-generated content may be incorrect.">
            <a:extLst>
              <a:ext uri="{FF2B5EF4-FFF2-40B4-BE49-F238E27FC236}">
                <a16:creationId xmlns:a16="http://schemas.microsoft.com/office/drawing/2014/main" id="{54663B09-C957-911A-BFAB-B04614B97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484243"/>
            <a:ext cx="5458968" cy="388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700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FE5612-B2BA-6EC4-BAE2-BC9C9A572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77854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Step 4: Continued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73E093-BB51-84B3-0B0D-8274EF41A8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660904"/>
            <a:ext cx="5933150" cy="4059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1" indent="-228600" fontAlgn="auto">
              <a:spcBef>
                <a:spcPts val="45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500" b="1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742950" marR="0" lvl="1" indent="-228600" fontAlgn="auto">
              <a:spcBef>
                <a:spcPts val="45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Stage 2: Practical Assessment.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742950" marR="0" lvl="1" indent="-228600" fontAlgn="auto">
              <a:spcBef>
                <a:spcPts val="45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 supervised task (e.g., interpreting a simple engineering drawing, using a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calliper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on a sample part, navigating a mock QN in Excel).</a:t>
            </a:r>
          </a:p>
          <a:p>
            <a:pPr marL="742950" marR="0" lvl="1" indent="-228600" fontAlgn="auto">
              <a:spcBef>
                <a:spcPts val="45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This combined approach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assesses both   theoretical knowledge/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(Cognitivist) and practical skill (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Behaviourist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R="0" lvl="1" indent="-228600" fontAlgn="auto">
              <a:spcBef>
                <a:spcPts val="45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5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1AF0844-CE63-970F-530A-B11113F0E37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1222" b="11222"/>
          <a:stretch>
            <a:fillRect/>
          </a:stretch>
        </p:blipFill>
        <p:spPr>
          <a:xfrm>
            <a:off x="6742176" y="2218460"/>
            <a:ext cx="4818888" cy="3990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419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8F2B1-FC92-B479-1A6E-E8C4E1DC5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1469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Step 5: Selecting and Onboarding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F8FF23-4362-69D1-6B58-66D0EF5175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1828800"/>
            <a:ext cx="6713552" cy="436168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US" sz="19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Decision:</a:t>
            </a:r>
            <a:r>
              <a:rPr lang="en-US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Panel agrees on candidate scoring highest against the </a:t>
            </a:r>
            <a:r>
              <a:rPr lang="en-US" sz="19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US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Person Specification.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 &amp; Pre-employment Checks. </a:t>
            </a:r>
            <a:r>
              <a:rPr lang="en-GB" sz="19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Based on balanced scorecard from all stages, ensuring fairness (Marchington and Wilkinson, 2020).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Structured Onboarding (Critical for Retention):</a:t>
            </a:r>
            <a:endParaRPr lang="en-US" sz="1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Day 1-7: Inductions (Company, HSE, Quality Systems).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Week 2-4: Assigned Mentor (Senior Technician), shadowing </a:t>
            </a:r>
            <a:r>
              <a:rPr lang="en-US" sz="19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Month 2-3: Gradual assumption of responsibilities with close support.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10" name="Picture Placeholder 9" descr="A hand signing a document&#10;&#10;AI-generated content may be incorrect.">
            <a:extLst>
              <a:ext uri="{FF2B5EF4-FFF2-40B4-BE49-F238E27FC236}">
                <a16:creationId xmlns:a16="http://schemas.microsoft.com/office/drawing/2014/main" id="{D0E24518-1877-0F53-13D9-9A3C9BB912A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16" r="6918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523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F59F7B-0085-C199-CAED-C6C9C88B6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/>
              <a:t>Identifying Learning &amp; Development (L&amp;D) Needs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B2563D-4F04-02AF-D114-CAE976CB1A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2071316"/>
            <a:ext cx="7399616" cy="46312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Proactive L&amp;D ensures the recruited individual evolves with the role and technology.</a:t>
            </a:r>
            <a:endParaRPr lang="en-US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Methods for Identification:</a:t>
            </a:r>
            <a:endParaRPr lang="en-US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Performance Gap Analysis: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Compare actual performance (from audits, metrics) against desired standards.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Appraisals: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Discussions with the line manager.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 Matrix: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 team-based tool to map current skills (e.g., CMM operation, 8D completion) and identify gaps.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 Aspirations: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Understanding the technician’s career goals (e.g., moving towards Quality Engineering).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12" name="Picture Placeholder 11" descr="A person holding a magnifying glass and a book&#10;&#10;AI-generated content may be incorrect.">
            <a:extLst>
              <a:ext uri="{FF2B5EF4-FFF2-40B4-BE49-F238E27FC236}">
                <a16:creationId xmlns:a16="http://schemas.microsoft.com/office/drawing/2014/main" id="{7223AF47-DAAC-7CAA-0781-231F0DA6F48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28" r="7009" b="2"/>
          <a:stretch>
            <a:fillRect/>
          </a:stretch>
        </p:blipFill>
        <p:spPr>
          <a:xfrm>
            <a:off x="8109998" y="207131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2336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0993FE-A0BD-5AD0-C66B-2CF31BC06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99399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5400" dirty="0"/>
              <a:t>Analysing</a:t>
            </a:r>
            <a:r>
              <a:rPr lang="en-US" sz="5400" dirty="0"/>
              <a:t> Needs Using L&amp;D Theories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C27F5C-DD6C-CE1C-6732-A0AD53A354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857" y="1825317"/>
            <a:ext cx="8139031" cy="487288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blended theoretical approach informs effective training design (Knowles et al., 2015).</a:t>
            </a: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Behaviourists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Theory (Skinner):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For technical, procedural skills.</a:t>
            </a: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Structured, step-by-step training on specific equipment (e.g., new CMM software). Positive reinforcement (feedback) for correct procedures.</a:t>
            </a: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Cognitivist Theory 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For problem-solving and audit processes.</a:t>
            </a: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Training on Root Cause Analysis (e.g., 5 Whys, Fishbone diagrams). Encouraging understanding of 'why' behind quality standards, not just 'what'.</a:t>
            </a: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Humanist/Experiential Theory: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For leadership and communication skills.</a:t>
            </a: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Mentoring, job rotation, leading a small audit project. Learning is self-directed and based on experience. Reflects the need for "self-motivation" and "influencing skills" from the PS.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6" name="Picture Placeholder 5" descr="A person holding a magnifying glass and a book&#10;&#10;AI-generated content may be incorrect.">
            <a:extLst>
              <a:ext uri="{FF2B5EF4-FFF2-40B4-BE49-F238E27FC236}">
                <a16:creationId xmlns:a16="http://schemas.microsoft.com/office/drawing/2014/main" id="{158C4473-81CD-314C-2B12-1FA75AEFDE2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28" r="7009" b="2"/>
          <a:stretch>
            <a:fillRect/>
          </a:stretch>
        </p:blipFill>
        <p:spPr>
          <a:xfrm>
            <a:off x="8356745" y="2230660"/>
            <a:ext cx="3752523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0125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6BCFB-4B71-E6B9-C246-84B1C4DFC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Proposed L&amp;D Interventions for the Quality Technician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614705-C9DD-C105-6531-02ADB1861B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2" y="2071316"/>
            <a:ext cx="7691397" cy="461980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Short-Term (0-12 months):</a:t>
            </a:r>
            <a:endParaRPr lang="en-US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Behaviourist</a:t>
            </a: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Mandatory IATF 16949 Internal Auditor course.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Cognitivist: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Advanced 8D Problem-Solving workshop.</a:t>
            </a: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Medium-Term (12-24 months):</a:t>
            </a:r>
            <a:endParaRPr lang="en-US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Humanist: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Assignment to a New Product Introduction (NPI) team for launch experience.</a:t>
            </a:r>
          </a:p>
          <a:p>
            <a:pPr marL="742950" lvl="1"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Cognitivist/</a:t>
            </a:r>
            <a:r>
              <a:rPr lang="en-US" sz="18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Behaviourist</a:t>
            </a: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Cross-training on different product lines or advanced metrology.</a:t>
            </a:r>
          </a:p>
          <a:p>
            <a:pPr indent="-228600">
              <a:spcBef>
                <a:spcPts val="4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Long-Term/Career Path:</a:t>
            </a:r>
            <a:endParaRPr lang="en-US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spcBef>
                <a:spcPts val="3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Humanist: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Support towards engineering qualifications (HNC/HND). Potential progression to Senior Technician or Quality Engineer roles.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plan balances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mandatory compliance training with developmental growth, aligning individual and </a:t>
            </a:r>
            <a:r>
              <a:rPr lang="en-US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goals.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pic>
        <p:nvPicPr>
          <p:cNvPr id="6" name="Picture Placeholder 5" descr="Hands shaking hands over a paper&#10;&#10;AI-generated content may be incorrect.">
            <a:extLst>
              <a:ext uri="{FF2B5EF4-FFF2-40B4-BE49-F238E27FC236}">
                <a16:creationId xmlns:a16="http://schemas.microsoft.com/office/drawing/2014/main" id="{5B322B96-4711-C20A-0005-0AA8F81ABE5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3" r="11434" b="8906"/>
          <a:stretch>
            <a:fillRect/>
          </a:stretch>
        </p:blipFill>
        <p:spPr>
          <a:xfrm>
            <a:off x="8549640" y="2709010"/>
            <a:ext cx="3181382" cy="334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5683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AC2D0-D383-51F0-1245-033A8D89C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EC5921-C777-3FDB-A16D-AD0247098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rigorous, theory-informed recruitment process is the foundation for securing a competent Quality Technician.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Continuous L&amp;D 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through multiple theoretical lenses, transforms a competent hire into a committed growing asset.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 </a:t>
            </a: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between selecting for specific skills (individual accountability) and developing through mentoring and team projects (diverse perspectives) is crucial for the smooth running and growth of Lear Redditch.</a:t>
            </a:r>
          </a:p>
          <a:p>
            <a:pPr indent="-228600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investing in this role systematically, we safeguard our quality, empower our people, and drive operational excellence.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553867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485866-EC46-04E5-45E0-FB16E9941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30E5AB-AB12-29A7-E479-1B9FF084F8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055813"/>
            <a:ext cx="10515600" cy="4715101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R="0" lvl="0" fontAlgn="auto">
              <a:spcBef>
                <a:spcPts val="12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ACAS. (2024). </a:t>
            </a:r>
            <a:r>
              <a:rPr kumimoji="0" lang="en-US" sz="19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Recruiting staff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Acas.org.uk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R="0" lvl="0" fontAlgn="auto">
              <a:spcBef>
                <a:spcPts val="45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2. Campion, M. A., et al. (2014). </a:t>
            </a:r>
            <a:r>
              <a:rPr kumimoji="0" lang="en-US" sz="19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structured interview: A meta-analysis of reliability, validity, and reactions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Personnel Psychology.</a:t>
            </a:r>
          </a:p>
          <a:p>
            <a:pPr marR="0" lvl="0" fontAlgn="auto">
              <a:spcBef>
                <a:spcPts val="45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3. Cowie, G. (2019) </a:t>
            </a:r>
            <a:r>
              <a:rPr kumimoji="0" lang="en-US" sz="19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Quality Management Systems: An Integrated Approach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</a:p>
          <a:p>
            <a:pPr marR="0" lvl="0" fontAlgn="auto">
              <a:spcBef>
                <a:spcPts val="45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4. International Automotive Task Force (IATF). (2016). </a:t>
            </a:r>
            <a:r>
              <a:rPr kumimoji="0" lang="en-US" sz="19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IATF 16949: 2016 Quality management system requirements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R="0" lvl="0" fontAlgn="auto">
              <a:spcBef>
                <a:spcPts val="45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5. Knowles, M. S., et al. (2015). </a:t>
            </a:r>
            <a:r>
              <a:rPr kumimoji="0" lang="en-US" sz="19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adult learner: The definitive classic in adult education and human resource development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</a:p>
          <a:p>
            <a:pPr marR="0" lvl="0" fontAlgn="auto">
              <a:spcBef>
                <a:spcPts val="45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6. Marchington, M. and Wilkinson, A. (2020) </a:t>
            </a:r>
            <a:r>
              <a:rPr kumimoji="0" lang="en-US" sz="19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Human Resource Management at Work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kumimoji="0" lang="en-US" sz="19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</a:p>
          <a:p>
            <a:pPr marR="0" lvl="0" fontAlgn="auto">
              <a:spcBef>
                <a:spcPts val="45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7. Schmidt, F. L., &amp; Hunter, J. E. (1998). </a:t>
            </a:r>
            <a:r>
              <a:rPr kumimoji="0" lang="en-US" sz="19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validity and utility of selection methods in personnel psychology: Practical and theoretical implications of 85 years of research findings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Psychological Bulletin.</a:t>
            </a:r>
          </a:p>
          <a:p>
            <a:pPr marR="0" lvl="0" fontAlgn="auto">
              <a:spcBef>
                <a:spcPts val="45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8. Taylor, S. (2022). </a:t>
            </a:r>
            <a:r>
              <a:rPr kumimoji="0" lang="en-US" sz="19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Resourcing and Talent Management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CIPD.</a:t>
            </a:r>
          </a:p>
          <a:p>
            <a:pPr marR="0" lvl="0" fontAlgn="auto">
              <a:spcBef>
                <a:spcPts val="45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9. Taylor, S. (2018) </a:t>
            </a:r>
            <a:r>
              <a:rPr kumimoji="0" lang="en-US" sz="19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Resourcing and Talent Management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kumimoji="0" lang="en-US" sz="19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</a:p>
          <a:p>
            <a:pPr marL="0" marR="0" lvl="0" indent="-228600" fontAlgn="auto">
              <a:spcBef>
                <a:spcPts val="45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9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6281391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64E03-730D-90E1-EC63-B3E8E70F11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5038BA-AB60-5243-4791-469BE909F3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/>
              <a:t>Any Questions 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017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1705</Words>
  <Application>Microsoft Office PowerPoint</Application>
  <PresentationFormat>Widescreen</PresentationFormat>
  <Paragraphs>133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Arial </vt:lpstr>
      <vt:lpstr>Office Theme</vt:lpstr>
      <vt:lpstr>                        Module Title:  Developing and Managing Individuals and Teams Module Code: LCLM 5002  Assignment Title: Quality Technician Recruitment </vt:lpstr>
      <vt:lpstr>Table of Content </vt:lpstr>
      <vt:lpstr>Introduction to Lear Corporation </vt:lpstr>
      <vt:lpstr>The Strategic Importance of the Quality Technician Role</vt:lpstr>
      <vt:lpstr>The Recruitment Process: A 5-Step Model</vt:lpstr>
      <vt:lpstr>Step 1: Job Analysis &amp; Design</vt:lpstr>
      <vt:lpstr>Step 2: Job Description </vt:lpstr>
      <vt:lpstr>Step 2: Person Specification</vt:lpstr>
      <vt:lpstr>Step 3 : Sourcing and advertising Strategy </vt:lpstr>
      <vt:lpstr>Step 4: Interview Methods </vt:lpstr>
      <vt:lpstr> Interview Questions (Specific to Role)</vt:lpstr>
      <vt:lpstr>Step 4: Continued </vt:lpstr>
      <vt:lpstr>Step 5: Selecting and Onboarding</vt:lpstr>
      <vt:lpstr>Identifying Learning &amp; Development (L&amp;D) Needs</vt:lpstr>
      <vt:lpstr>Analysing Needs Using L&amp;D Theories</vt:lpstr>
      <vt:lpstr>Proposed L&amp;D Interventions for the Quality Technician</vt:lpstr>
      <vt:lpstr>Conclusion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Daniel-Nicolae Amisculesei (2411947)</dc:creator>
  <cp:lastModifiedBy>Daniel-Nicolae Amisculesei (2411947)</cp:lastModifiedBy>
  <cp:revision>72</cp:revision>
  <dcterms:created xsi:type="dcterms:W3CDTF">2026-02-09T11:11:45Z</dcterms:created>
  <dcterms:modified xsi:type="dcterms:W3CDTF">2026-02-15T12:30:45Z</dcterms:modified>
</cp:coreProperties>
</file>