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63" r:id="rId3"/>
    <p:sldId id="282" r:id="rId4"/>
    <p:sldId id="396" r:id="rId5"/>
    <p:sldId id="422" r:id="rId6"/>
    <p:sldId id="257" r:id="rId7"/>
    <p:sldId id="423" r:id="rId8"/>
    <p:sldId id="399" r:id="rId9"/>
    <p:sldId id="424" r:id="rId10"/>
    <p:sldId id="425" r:id="rId11"/>
    <p:sldId id="427" r:id="rId12"/>
    <p:sldId id="426" r:id="rId13"/>
    <p:sldId id="428" r:id="rId14"/>
    <p:sldId id="429" r:id="rId15"/>
    <p:sldId id="430" r:id="rId16"/>
    <p:sldId id="431" r:id="rId17"/>
    <p:sldId id="432" r:id="rId18"/>
    <p:sldId id="434" r:id="rId19"/>
    <p:sldId id="435" r:id="rId20"/>
    <p:sldId id="436" r:id="rId21"/>
    <p:sldId id="437" r:id="rId22"/>
    <p:sldId id="462" r:id="rId23"/>
    <p:sldId id="438" r:id="rId24"/>
    <p:sldId id="439" r:id="rId25"/>
    <p:sldId id="440" r:id="rId26"/>
    <p:sldId id="441" r:id="rId27"/>
    <p:sldId id="442" r:id="rId28"/>
    <p:sldId id="443" r:id="rId29"/>
    <p:sldId id="444" r:id="rId30"/>
    <p:sldId id="445" r:id="rId31"/>
    <p:sldId id="446" r:id="rId32"/>
    <p:sldId id="447" r:id="rId33"/>
    <p:sldId id="448" r:id="rId34"/>
    <p:sldId id="449" r:id="rId35"/>
    <p:sldId id="450" r:id="rId36"/>
    <p:sldId id="451" r:id="rId37"/>
    <p:sldId id="452" r:id="rId38"/>
    <p:sldId id="453" r:id="rId39"/>
    <p:sldId id="454" r:id="rId40"/>
    <p:sldId id="455" r:id="rId41"/>
    <p:sldId id="456" r:id="rId42"/>
    <p:sldId id="457" r:id="rId43"/>
    <p:sldId id="458" r:id="rId44"/>
    <p:sldId id="459" r:id="rId45"/>
    <p:sldId id="460" r:id="rId46"/>
    <p:sldId id="46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26/04/2024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9: Human Rights, War and Peace in the 21</a:t>
            </a:r>
            <a:r>
              <a:rPr lang="en-GB" sz="3600" baseline="30000" dirty="0"/>
              <a:t>st</a:t>
            </a:r>
            <a:r>
              <a:rPr lang="en-GB" sz="3600" dirty="0"/>
              <a:t> Century</a:t>
            </a:r>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In a world of major power politics, what are the considerations for small(er) nations?</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42306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r>
              <a:rPr lang="en-GB" dirty="0"/>
              <a:t>Robert Keohane’s 6 criteria for Legitimacy</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lstStyle/>
          <a:p>
            <a:r>
              <a:rPr lang="en-GB" dirty="0"/>
              <a:t>Minimum moral acceptability</a:t>
            </a:r>
          </a:p>
          <a:p>
            <a:r>
              <a:rPr lang="en-GB" dirty="0"/>
              <a:t>Inclusiveness</a:t>
            </a:r>
          </a:p>
          <a:p>
            <a:r>
              <a:rPr lang="en-GB" dirty="0"/>
              <a:t>Institutional integrity and transparency</a:t>
            </a:r>
          </a:p>
          <a:p>
            <a:r>
              <a:rPr lang="en-GB" dirty="0"/>
              <a:t>Accountability</a:t>
            </a:r>
          </a:p>
          <a:p>
            <a:r>
              <a:rPr lang="en-GB" dirty="0"/>
              <a:t>Compatibility with democratic governance within countries, enhancement of democracy</a:t>
            </a:r>
          </a:p>
          <a:p>
            <a:r>
              <a:rPr lang="en-GB" dirty="0"/>
              <a:t>Comparative benefit </a:t>
            </a:r>
          </a:p>
        </p:txBody>
      </p:sp>
    </p:spTree>
    <p:extLst>
      <p:ext uri="{BB962C8B-B14F-4D97-AF65-F5344CB8AC3E}">
        <p14:creationId xmlns:p14="http://schemas.microsoft.com/office/powerpoint/2010/main" val="1026131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The Role of States in Human Rights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the past, states have often proven reluctant to speak out on human rights violations by others, fearing interruption of “business as usual” such as security cooperation.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States do not like to sue each other about human rights in the International Court of Justice, with the number of cases on human rights being very small.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Nevertheless, many states do address human rights issues in other states short of judicial proceedings.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Sometimes this public diplomacy on human rights is primarily to embarrass enemies as was true of East-West debates in the UN General Assembly during the Cold War. </a:t>
            </a:r>
          </a:p>
          <a:p>
            <a:pPr>
              <a:lnSpc>
                <a:spcPct val="107000"/>
              </a:lnSpc>
              <a:spcBef>
                <a:spcPts val="0"/>
              </a:spcBef>
            </a:pPr>
            <a:r>
              <a:rPr lang="en-GB" sz="2000" kern="100" dirty="0">
                <a:ea typeface="Aptos" panose="020B0004020202020204" pitchFamily="34" charset="0"/>
                <a:cs typeface="Times New Roman" panose="02020603050405020304" pitchFamily="18" charset="0"/>
              </a:rPr>
              <a:t>S</a:t>
            </a:r>
            <a:r>
              <a:rPr lang="en-GB" sz="2000" kern="100" dirty="0">
                <a:effectLst/>
                <a:ea typeface="Aptos" panose="020B0004020202020204" pitchFamily="34" charset="0"/>
                <a:cs typeface="Times New Roman" panose="02020603050405020304" pitchFamily="18" charset="0"/>
              </a:rPr>
              <a:t>ometimes taking a public position on human rights abroad is designed for domestic consumption, as was true </a:t>
            </a:r>
            <a:r>
              <a:rPr lang="en-GB" sz="2000" kern="100">
                <a:effectLst/>
                <a:ea typeface="Aptos" panose="020B0004020202020204" pitchFamily="34" charset="0"/>
                <a:cs typeface="Times New Roman" panose="02020603050405020304" pitchFamily="18" charset="0"/>
              </a:rPr>
              <a:t>of Henry </a:t>
            </a:r>
            <a:r>
              <a:rPr lang="en-GB" sz="2000" kern="100" dirty="0">
                <a:effectLst/>
                <a:ea typeface="Aptos" panose="020B0004020202020204" pitchFamily="34" charset="0"/>
                <a:cs typeface="Times New Roman" panose="02020603050405020304" pitchFamily="18" charset="0"/>
              </a:rPr>
              <a:t>Kissinger’s public comments about the importance of human rights in South America, even as he was committing the US to quiet support for repressive regimes.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Sometimes states are genuinely interested in advancing rights broad.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600707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The Role of States in Human Rights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States can utilize three mechanisms to influence another government’s human rights policies: </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diplomatic</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economic</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military</a:t>
            </a:r>
          </a:p>
          <a:p>
            <a:pPr marL="0" indent="0">
              <a:lnSpc>
                <a:spcPct val="107000"/>
              </a:lnSpc>
              <a:spcBef>
                <a:spcPts val="0"/>
              </a:spcBef>
              <a:buNone/>
            </a:pPr>
            <a:endParaRPr lang="en-GB" sz="24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Different situations require different approaches. States usually calculate </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the instruments available </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the expected effects of the action taken</a:t>
            </a:r>
          </a:p>
          <a:p>
            <a:pPr lvl="2">
              <a:lnSpc>
                <a:spcPct val="107000"/>
              </a:lnSpc>
              <a:spcBef>
                <a:spcPts val="0"/>
              </a:spcBef>
            </a:pPr>
            <a:r>
              <a:rPr lang="en-GB" sz="2400" kern="100" dirty="0">
                <a:effectLst/>
                <a:ea typeface="Aptos" panose="020B0004020202020204" pitchFamily="34" charset="0"/>
                <a:cs typeface="Times New Roman" panose="02020603050405020304" pitchFamily="18" charset="0"/>
              </a:rPr>
              <a:t>the anticipated reactions.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538770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Diplomatic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indent="0">
              <a:lnSpc>
                <a:spcPct val="107000"/>
              </a:lnSpc>
              <a:spcBef>
                <a:spcPts val="0"/>
              </a:spcBef>
              <a:spcAft>
                <a:spcPts val="0"/>
              </a:spcAft>
              <a:buNone/>
            </a:pPr>
            <a:r>
              <a:rPr lang="en-GB" sz="2000" kern="100" dirty="0">
                <a:effectLst/>
                <a:ea typeface="Aptos" panose="020B0004020202020204" pitchFamily="34" charset="0"/>
                <a:cs typeface="Times New Roman" panose="02020603050405020304" pitchFamily="18" charset="0"/>
              </a:rPr>
              <a:t>1) Quiet diplomacy: confidential discussion behind closed doors and away from public view</a:t>
            </a:r>
          </a:p>
          <a:p>
            <a:pPr marL="914400" lvl="1">
              <a:lnSpc>
                <a:spcPct val="107000"/>
              </a:lnSpc>
              <a:spcBef>
                <a:spcPts val="0"/>
              </a:spcBef>
            </a:pPr>
            <a:r>
              <a:rPr lang="en-GB" sz="2000" kern="100" dirty="0">
                <a:effectLst/>
                <a:ea typeface="Aptos" panose="020B0004020202020204" pitchFamily="34" charset="0"/>
                <a:cs typeface="Times New Roman" panose="02020603050405020304" pitchFamily="18" charset="0"/>
              </a:rPr>
              <a:t>useful to bring objections and matters of concern to the offending party without risk of widespread controversy or public outcry</a:t>
            </a:r>
          </a:p>
          <a:p>
            <a:pPr marL="914400" lvl="1">
              <a:lnSpc>
                <a:spcPct val="107000"/>
              </a:lnSpc>
              <a:spcBef>
                <a:spcPts val="0"/>
              </a:spcBef>
            </a:pPr>
            <a:r>
              <a:rPr lang="en-GB" sz="2000" kern="100" dirty="0">
                <a:effectLst/>
                <a:ea typeface="Aptos" panose="020B0004020202020204" pitchFamily="34" charset="0"/>
                <a:cs typeface="Times New Roman" panose="02020603050405020304" pitchFamily="18" charset="0"/>
              </a:rPr>
              <a:t>Sometimes a target government will prove more flexible if it can avoid the public appearance of caving in to foreign pressure</a:t>
            </a:r>
          </a:p>
          <a:p>
            <a:pPr marL="914400" lvl="1">
              <a:lnSpc>
                <a:spcPct val="107000"/>
              </a:lnSpc>
              <a:spcBef>
                <a:spcPts val="0"/>
              </a:spcBef>
            </a:pPr>
            <a:r>
              <a:rPr lang="en-GB" sz="2000" kern="100" dirty="0">
                <a:effectLst/>
                <a:ea typeface="Aptos" panose="020B0004020202020204" pitchFamily="34" charset="0"/>
                <a:cs typeface="Times New Roman" panose="02020603050405020304" pitchFamily="18" charset="0"/>
              </a:rPr>
              <a:t>hard to track and evaluate because often done out of public eye. Sometimes they can be followed by public statements </a:t>
            </a:r>
          </a:p>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2) Public d</a:t>
            </a:r>
            <a:r>
              <a:rPr lang="en-GB" sz="2000" kern="100" dirty="0">
                <a:effectLst/>
                <a:ea typeface="Aptos" panose="020B0004020202020204" pitchFamily="34" charset="0"/>
                <a:cs typeface="Times New Roman" panose="02020603050405020304" pitchFamily="18" charset="0"/>
              </a:rPr>
              <a:t>iplomacy: public discussion of a human rights violation </a:t>
            </a:r>
          </a:p>
          <a:p>
            <a:pPr marL="914400" lvl="2">
              <a:lnSpc>
                <a:spcPct val="107000"/>
              </a:lnSpc>
              <a:spcBef>
                <a:spcPts val="0"/>
              </a:spcBef>
            </a:pPr>
            <a:r>
              <a:rPr lang="en-GB" kern="100" dirty="0">
                <a:effectLst/>
                <a:ea typeface="Aptos" panose="020B0004020202020204" pitchFamily="34" charset="0"/>
                <a:cs typeface="Times New Roman" panose="02020603050405020304" pitchFamily="18" charset="0"/>
              </a:rPr>
              <a:t>states undertaking a human rights discourse frequently meets blowback or negative reactions </a:t>
            </a:r>
          </a:p>
          <a:p>
            <a:pPr marL="914400" lvl="2">
              <a:lnSpc>
                <a:spcPct val="107000"/>
              </a:lnSpc>
              <a:spcBef>
                <a:spcPts val="0"/>
              </a:spcBef>
            </a:pPr>
            <a:r>
              <a:rPr lang="en-GB" kern="100" dirty="0">
                <a:effectLst/>
                <a:ea typeface="Aptos" panose="020B0004020202020204" pitchFamily="34" charset="0"/>
                <a:cs typeface="Times New Roman" panose="02020603050405020304" pitchFamily="18" charset="0"/>
              </a:rPr>
              <a:t>state leaders who are subjected to public criticism often become defensive and inflexible in the name of national pride, state sovereignty, or because they have domestic elements who are “hard liners” about resisting foreign pressure. </a:t>
            </a:r>
          </a:p>
        </p:txBody>
      </p:sp>
    </p:spTree>
    <p:extLst>
      <p:ext uri="{BB962C8B-B14F-4D97-AF65-F5344CB8AC3E}">
        <p14:creationId xmlns:p14="http://schemas.microsoft.com/office/powerpoint/2010/main" val="2202264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Diplomatic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3) </a:t>
            </a:r>
            <a:r>
              <a:rPr lang="en-GB" sz="2000" kern="100" dirty="0">
                <a:effectLst/>
                <a:ea typeface="Aptos" panose="020B0004020202020204" pitchFamily="34" charset="0"/>
                <a:cs typeface="Times New Roman" panose="02020603050405020304" pitchFamily="18" charset="0"/>
              </a:rPr>
              <a:t>Cancellation or postponement of ministerial visits or recall of ambassadors</a:t>
            </a:r>
          </a:p>
          <a:p>
            <a:pPr lvl="1">
              <a:lnSpc>
                <a:spcPct val="107000"/>
              </a:lnSpc>
              <a:spcBef>
                <a:spcPts val="0"/>
              </a:spcBef>
            </a:pPr>
            <a:r>
              <a:rPr lang="en-GB" sz="2000" kern="100" dirty="0">
                <a:effectLst/>
                <a:ea typeface="Aptos" panose="020B0004020202020204" pitchFamily="34" charset="0"/>
                <a:cs typeface="Times New Roman" panose="02020603050405020304" pitchFamily="18" charset="0"/>
              </a:rPr>
              <a:t>likely to draw attention to issue at hand particularly when done by prominent states</a:t>
            </a:r>
            <a:endParaRPr lang="en-GB" sz="2000" kern="100" dirty="0">
              <a:ea typeface="Aptos" panose="020B0004020202020204" pitchFamily="34" charset="0"/>
              <a:cs typeface="Times New Roman" panose="02020603050405020304" pitchFamily="18" charset="0"/>
            </a:endParaRPr>
          </a:p>
          <a:p>
            <a:pPr marL="0" marR="0" indent="0">
              <a:lnSpc>
                <a:spcPct val="107000"/>
              </a:lnSpc>
              <a:spcBef>
                <a:spcPts val="0"/>
              </a:spcBef>
              <a:spcAft>
                <a:spcPts val="0"/>
              </a:spcAft>
              <a:buNone/>
            </a:pPr>
            <a:r>
              <a:rPr lang="en-GB" sz="2000" kern="100" dirty="0">
                <a:effectLst/>
                <a:ea typeface="Aptos" panose="020B0004020202020204" pitchFamily="34" charset="0"/>
                <a:cs typeface="Times New Roman" panose="02020603050405020304" pitchFamily="18" charset="0"/>
              </a:rPr>
              <a:t>4) Cultural or sports-related embargoes</a:t>
            </a:r>
          </a:p>
          <a:p>
            <a:pPr lvl="1">
              <a:lnSpc>
                <a:spcPct val="107000"/>
              </a:lnSpc>
              <a:spcBef>
                <a:spcPts val="0"/>
              </a:spcBef>
            </a:pPr>
            <a:r>
              <a:rPr lang="en-GB" sz="2000" kern="100" dirty="0" err="1">
                <a:effectLst/>
                <a:ea typeface="Aptos" panose="020B0004020202020204" pitchFamily="34" charset="0"/>
                <a:cs typeface="Times New Roman" panose="02020603050405020304" pitchFamily="18" charset="0"/>
              </a:rPr>
              <a:t>eg</a:t>
            </a:r>
            <a:r>
              <a:rPr lang="en-GB" sz="2000" kern="100" dirty="0">
                <a:effectLst/>
                <a:ea typeface="Aptos" panose="020B0004020202020204" pitchFamily="34" charset="0"/>
                <a:cs typeface="Times New Roman" panose="02020603050405020304" pitchFamily="18" charset="0"/>
              </a:rPr>
              <a:t> when states refused to participate in sporting events with South Africa under white minority rule </a:t>
            </a:r>
          </a:p>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5) </a:t>
            </a:r>
            <a:r>
              <a:rPr lang="en-GB" sz="2000" kern="100" dirty="0">
                <a:effectLst/>
                <a:ea typeface="Aptos" panose="020B0004020202020204" pitchFamily="34" charset="0"/>
                <a:cs typeface="Times New Roman" panose="02020603050405020304" pitchFamily="18" charset="0"/>
              </a:rPr>
              <a:t>Positive diplomatic incentives</a:t>
            </a:r>
          </a:p>
          <a:p>
            <a:pPr lvl="1">
              <a:lnSpc>
                <a:spcPct val="107000"/>
              </a:lnSpc>
              <a:spcBef>
                <a:spcPts val="0"/>
              </a:spcBef>
            </a:pPr>
            <a:r>
              <a:rPr lang="en-GB" sz="2000" kern="100" dirty="0">
                <a:effectLst/>
                <a:ea typeface="Aptos" panose="020B0004020202020204" pitchFamily="34" charset="0"/>
                <a:cs typeface="Times New Roman" panose="02020603050405020304" pitchFamily="18" charset="0"/>
              </a:rPr>
              <a:t>States may offer ministerial visits or invite foreign diplomats or heads of state to visit in an effort to support a country’s human rights policies </a:t>
            </a:r>
          </a:p>
          <a:p>
            <a:pPr lvl="1">
              <a:lnSpc>
                <a:spcPct val="107000"/>
              </a:lnSpc>
              <a:spcBef>
                <a:spcPts val="0"/>
              </a:spcBef>
            </a:pPr>
            <a:r>
              <a:rPr lang="en-GB" sz="2000" kern="100" dirty="0">
                <a:effectLst/>
                <a:ea typeface="Aptos" panose="020B0004020202020204" pitchFamily="34" charset="0"/>
                <a:cs typeface="Times New Roman" panose="02020603050405020304" pitchFamily="18" charset="0"/>
              </a:rPr>
              <a:t>Governments may be invited to participate in international conferences or to join international organizations </a:t>
            </a:r>
          </a:p>
        </p:txBody>
      </p:sp>
    </p:spTree>
    <p:extLst>
      <p:ext uri="{BB962C8B-B14F-4D97-AF65-F5344CB8AC3E}">
        <p14:creationId xmlns:p14="http://schemas.microsoft.com/office/powerpoint/2010/main" val="182618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Governments are often reluctant to undertake economic sanctions against another state- whether for human rights or other reasons- as they may hurt themselves </a:t>
            </a:r>
          </a:p>
          <a:p>
            <a:pPr marL="971550" lvl="1" indent="-285750">
              <a:lnSpc>
                <a:spcPct val="107000"/>
              </a:lnSpc>
              <a:spcBef>
                <a:spcPts val="0"/>
              </a:spcBef>
            </a:pPr>
            <a:r>
              <a:rPr lang="en-GB" sz="2000" kern="100" dirty="0">
                <a:effectLst/>
                <a:ea typeface="Aptos" panose="020B0004020202020204" pitchFamily="34" charset="0"/>
                <a:cs typeface="Times New Roman" panose="02020603050405020304" pitchFamily="18" charset="0"/>
              </a:rPr>
              <a:t>Switzerland did not join the UN until 2002 </a:t>
            </a:r>
            <a:r>
              <a:rPr lang="en-GB" sz="2000" kern="100" dirty="0" err="1">
                <a:effectLst/>
                <a:ea typeface="Aptos" panose="020B0004020202020204" pitchFamily="34" charset="0"/>
                <a:cs typeface="Times New Roman" panose="02020603050405020304" pitchFamily="18" charset="0"/>
              </a:rPr>
              <a:t>bc</a:t>
            </a:r>
            <a:r>
              <a:rPr lang="en-GB" sz="2000" kern="100" dirty="0">
                <a:effectLst/>
                <a:ea typeface="Aptos" panose="020B0004020202020204" pitchFamily="34" charset="0"/>
                <a:cs typeface="Times New Roman" panose="02020603050405020304" pitchFamily="18" charset="0"/>
              </a:rPr>
              <a:t> economic sanctions it had imposed on Mussolini’s Italy as voted by the League of Nations damaged the Swiss economy and was highly unpopular in Italian-speaking Switzerland</a:t>
            </a:r>
          </a:p>
          <a:p>
            <a:pPr marL="971550" lvl="1" indent="-285750">
              <a:lnSpc>
                <a:spcPct val="107000"/>
              </a:lnSpc>
              <a:spcBef>
                <a:spcPts val="0"/>
              </a:spcBef>
            </a:pPr>
            <a:r>
              <a:rPr lang="en-GB" sz="2000" kern="100" dirty="0">
                <a:effectLst/>
                <a:ea typeface="Aptos" panose="020B0004020202020204" pitchFamily="34" charset="0"/>
                <a:cs typeface="Times New Roman" panose="02020603050405020304" pitchFamily="18" charset="0"/>
              </a:rPr>
              <a:t>US violated mandatory trade sanctions on the white minority government of Ian Smith in Rhodesia, now Zimbabwe, because the damage was already tone to American businesses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States sometimes suspend full trade, development aid, or other types of foreign assistance</a:t>
            </a:r>
          </a:p>
        </p:txBody>
      </p:sp>
    </p:spTree>
    <p:extLst>
      <p:ext uri="{BB962C8B-B14F-4D97-AF65-F5344CB8AC3E}">
        <p14:creationId xmlns:p14="http://schemas.microsoft.com/office/powerpoint/2010/main" val="40792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Boutros Boutros-Ghali: Economic sanctions raise the ethical question of whether suffering inflicted on vulnerable groups in the target country is a legitimate means of exerting pressure on political leaders whose </a:t>
            </a:r>
            <a:r>
              <a:rPr lang="en-GB" sz="2000" kern="100" dirty="0" err="1">
                <a:effectLst/>
                <a:ea typeface="Aptos" panose="020B0004020202020204" pitchFamily="34" charset="0"/>
                <a:cs typeface="Times New Roman" panose="02020603050405020304" pitchFamily="18" charset="0"/>
              </a:rPr>
              <a:t>behavior</a:t>
            </a:r>
            <a:r>
              <a:rPr lang="en-GB" sz="2000" kern="100" dirty="0">
                <a:effectLst/>
                <a:ea typeface="Aptos" panose="020B0004020202020204" pitchFamily="34" charset="0"/>
                <a:cs typeface="Times New Roman" panose="02020603050405020304" pitchFamily="18" charset="0"/>
              </a:rPr>
              <a:t> is unlikely to be affected by the plight of their subjects. </a:t>
            </a:r>
          </a:p>
          <a:p>
            <a:pPr marR="0" indent="0">
              <a:lnSpc>
                <a:spcPct val="107000"/>
              </a:lnSpc>
              <a:spcBef>
                <a:spcPts val="0"/>
              </a:spcBef>
              <a:spcAft>
                <a:spcPts val="0"/>
              </a:spcAft>
              <a:buNone/>
            </a:pPr>
            <a:endParaRPr lang="en-GB" sz="2000" kern="100" dirty="0">
              <a:effectLst/>
              <a:ea typeface="Aptos" panose="020B0004020202020204" pitchFamily="34" charset="0"/>
              <a:cs typeface="Times New Roman" panose="02020603050405020304" pitchFamily="18" charset="0"/>
            </a:endParaRP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1990s sanctions imposed on people of Iraq</a:t>
            </a:r>
          </a:p>
          <a:p>
            <a:pPr marL="1371600" lvl="2">
              <a:lnSpc>
                <a:spcPct val="107000"/>
              </a:lnSpc>
              <a:spcBef>
                <a:spcPts val="0"/>
              </a:spcBef>
            </a:pPr>
            <a:r>
              <a:rPr lang="en-GB" kern="100" dirty="0">
                <a:effectLst/>
                <a:ea typeface="Aptos" panose="020B0004020202020204" pitchFamily="34" charset="0"/>
                <a:cs typeface="Times New Roman" panose="02020603050405020304" pitchFamily="18" charset="0"/>
              </a:rPr>
              <a:t>meant to punish Hussein’s regime, but also had destructive effects on its citizens </a:t>
            </a:r>
          </a:p>
          <a:p>
            <a:pPr marL="1371600" lvl="2">
              <a:lnSpc>
                <a:spcPct val="107000"/>
              </a:lnSpc>
              <a:spcBef>
                <a:spcPts val="0"/>
              </a:spcBef>
            </a:pPr>
            <a:r>
              <a:rPr lang="en-GB" kern="100" dirty="0">
                <a:effectLst/>
                <a:ea typeface="Aptos" panose="020B0004020202020204" pitchFamily="34" charset="0"/>
                <a:cs typeface="Times New Roman" panose="02020603050405020304" pitchFamily="18" charset="0"/>
              </a:rPr>
              <a:t>The UNSC eventually lifted some of the restrictions and allowed Iraq to sell oil to buy goods for the population, but </a:t>
            </a:r>
            <a:r>
              <a:rPr lang="en-GB" kern="100" dirty="0" err="1">
                <a:effectLst/>
                <a:ea typeface="Aptos" panose="020B0004020202020204" pitchFamily="34" charset="0"/>
                <a:cs typeface="Times New Roman" panose="02020603050405020304" pitchFamily="18" charset="0"/>
              </a:rPr>
              <a:t>bc</a:t>
            </a:r>
            <a:r>
              <a:rPr lang="en-GB" kern="100" dirty="0">
                <a:effectLst/>
                <a:ea typeface="Aptos" panose="020B0004020202020204" pitchFamily="34" charset="0"/>
                <a:cs typeface="Times New Roman" panose="02020603050405020304" pitchFamily="18" charset="0"/>
              </a:rPr>
              <a:t> of poor oversight, the money was siphoned off to the regime instead</a:t>
            </a:r>
            <a:endParaRPr lang="en-GB" kern="100" dirty="0">
              <a:ea typeface="Aptos" panose="020B0004020202020204" pitchFamily="34" charset="0"/>
              <a:cs typeface="Times New Roman" panose="02020603050405020304" pitchFamily="18" charset="0"/>
            </a:endParaRPr>
          </a:p>
          <a:p>
            <a:pPr marL="1371600" lvl="2">
              <a:lnSpc>
                <a:spcPct val="107000"/>
              </a:lnSpc>
              <a:spcBef>
                <a:spcPts val="0"/>
              </a:spcBef>
            </a:pPr>
            <a:r>
              <a:rPr lang="en-GB" kern="100" dirty="0">
                <a:effectLst/>
                <a:ea typeface="Aptos" panose="020B0004020202020204" pitchFamily="34" charset="0"/>
                <a:cs typeface="Times New Roman" panose="02020603050405020304" pitchFamily="18" charset="0"/>
              </a:rPr>
              <a:t>generally ineffective approach to moderating Hussein’s regime</a:t>
            </a:r>
          </a:p>
          <a:p>
            <a:pPr marL="457200" marR="0">
              <a:lnSpc>
                <a:spcPct val="107000"/>
              </a:lnSpc>
              <a:spcBef>
                <a:spcPts val="0"/>
              </a:spcBef>
              <a:spcAft>
                <a:spcPts val="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42726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91440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B</a:t>
            </a:r>
            <a:r>
              <a:rPr lang="en-GB" sz="2400" kern="100" dirty="0">
                <a:effectLst/>
                <a:ea typeface="Aptos" panose="020B0004020202020204" pitchFamily="34" charset="0"/>
                <a:cs typeface="Times New Roman" panose="02020603050405020304" pitchFamily="18" charset="0"/>
              </a:rPr>
              <a:t>road sanctions: generally do not affect political leaders due to the leaders being well positioned to avoid inconvenience </a:t>
            </a:r>
          </a:p>
          <a:p>
            <a:pPr marL="91440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mart sanctions: targeted sanctions on specific individuals, goods, travel, bank accounts</a:t>
            </a:r>
          </a:p>
          <a:p>
            <a:pPr marL="1371600" lvl="1">
              <a:lnSpc>
                <a:spcPct val="107000"/>
              </a:lnSpc>
              <a:spcBef>
                <a:spcPts val="0"/>
              </a:spcBef>
            </a:pPr>
            <a:r>
              <a:rPr lang="en-GB" kern="100" dirty="0">
                <a:effectLst/>
                <a:ea typeface="Aptos" panose="020B0004020202020204" pitchFamily="34" charset="0"/>
                <a:cs typeface="Times New Roman" panose="02020603050405020304" pitchFamily="18" charset="0"/>
              </a:rPr>
              <a:t>Haiti re military elite led by Lt. General Raoul </a:t>
            </a:r>
            <a:r>
              <a:rPr lang="en-GB" kern="100" dirty="0" err="1">
                <a:effectLst/>
                <a:ea typeface="Aptos" panose="020B0004020202020204" pitchFamily="34" charset="0"/>
                <a:cs typeface="Times New Roman" panose="02020603050405020304" pitchFamily="18" charset="0"/>
              </a:rPr>
              <a:t>Cedras</a:t>
            </a:r>
            <a:r>
              <a:rPr lang="en-GB" kern="100" dirty="0">
                <a:ea typeface="Aptos" panose="020B0004020202020204" pitchFamily="34" charset="0"/>
                <a:cs typeface="Times New Roman" panose="02020603050405020304" pitchFamily="18" charset="0"/>
              </a:rPr>
              <a:t> who</a:t>
            </a:r>
            <a:r>
              <a:rPr lang="en-GB" kern="100" dirty="0">
                <a:effectLst/>
                <a:ea typeface="Aptos" panose="020B0004020202020204" pitchFamily="34" charset="0"/>
                <a:cs typeface="Times New Roman" panose="02020603050405020304" pitchFamily="18" charset="0"/>
              </a:rPr>
              <a:t> blocked the return of the elected president Father Aristide; led to the negotiated departure and exile of </a:t>
            </a:r>
            <a:r>
              <a:rPr lang="en-GB" kern="100" dirty="0" err="1">
                <a:effectLst/>
                <a:ea typeface="Aptos" panose="020B0004020202020204" pitchFamily="34" charset="0"/>
                <a:cs typeface="Times New Roman" panose="02020603050405020304" pitchFamily="18" charset="0"/>
              </a:rPr>
              <a:t>Cedras</a:t>
            </a:r>
            <a:endParaRPr lang="en-GB" kern="100" dirty="0">
              <a:effectLst/>
              <a:ea typeface="Aptos" panose="020B0004020202020204" pitchFamily="34" charset="0"/>
              <a:cs typeface="Times New Roman" panose="02020603050405020304" pitchFamily="18" charset="0"/>
            </a:endParaRPr>
          </a:p>
          <a:p>
            <a:pPr marL="1371600" lvl="1">
              <a:lnSpc>
                <a:spcPct val="107000"/>
              </a:lnSpc>
              <a:spcBef>
                <a:spcPts val="0"/>
              </a:spcBef>
            </a:pPr>
            <a:r>
              <a:rPr lang="en-GB" sz="2400" kern="100" dirty="0">
                <a:effectLst/>
                <a:ea typeface="Aptos" panose="020B0004020202020204" pitchFamily="34" charset="0"/>
                <a:cs typeface="Times New Roman" panose="02020603050405020304" pitchFamily="18" charset="0"/>
              </a:rPr>
              <a:t>Sudanese government re Darfur in 2005 </a:t>
            </a:r>
          </a:p>
          <a:p>
            <a:pPr marL="1371600" lvl="1">
              <a:lnSpc>
                <a:spcPct val="107000"/>
              </a:lnSpc>
              <a:spcBef>
                <a:spcPts val="0"/>
              </a:spcBef>
            </a:pPr>
            <a:r>
              <a:rPr lang="en-GB" sz="2400" kern="100" dirty="0">
                <a:effectLst/>
                <a:ea typeface="Aptos" panose="020B0004020202020204" pitchFamily="34" charset="0"/>
                <a:cs typeface="Times New Roman" panose="02020603050405020304" pitchFamily="18" charset="0"/>
              </a:rPr>
              <a:t>2011 Qaddafi regime leaders, then relaxed for those who defected</a:t>
            </a:r>
          </a:p>
        </p:txBody>
      </p:sp>
    </p:spTree>
    <p:extLst>
      <p:ext uri="{BB962C8B-B14F-4D97-AF65-F5344CB8AC3E}">
        <p14:creationId xmlns:p14="http://schemas.microsoft.com/office/powerpoint/2010/main" val="1475387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91440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P</a:t>
            </a:r>
            <a:r>
              <a:rPr lang="en-GB" sz="2400" kern="100" dirty="0">
                <a:effectLst/>
                <a:ea typeface="Aptos" panose="020B0004020202020204" pitchFamily="34" charset="0"/>
                <a:cs typeface="Times New Roman" panose="02020603050405020304" pitchFamily="18" charset="0"/>
              </a:rPr>
              <a:t>ositive economic incentives</a:t>
            </a:r>
          </a:p>
          <a:p>
            <a:pPr marL="1371600" lvl="1">
              <a:lnSpc>
                <a:spcPct val="107000"/>
              </a:lnSpc>
              <a:spcBef>
                <a:spcPts val="0"/>
              </a:spcBef>
            </a:pPr>
            <a:r>
              <a:rPr lang="en-GB" kern="100" dirty="0">
                <a:ea typeface="Aptos" panose="020B0004020202020204" pitchFamily="34" charset="0"/>
                <a:cs typeface="Times New Roman" panose="02020603050405020304" pitchFamily="18" charset="0"/>
              </a:rPr>
              <a:t>L</a:t>
            </a:r>
            <a:r>
              <a:rPr lang="en-GB" kern="100" dirty="0">
                <a:effectLst/>
                <a:ea typeface="Aptos" panose="020B0004020202020204" pitchFamily="34" charset="0"/>
                <a:cs typeface="Times New Roman" panose="02020603050405020304" pitchFamily="18" charset="0"/>
              </a:rPr>
              <a:t>oans or credits to governments adopting measures conducive to human rights protection</a:t>
            </a:r>
          </a:p>
          <a:p>
            <a:pPr marL="137160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D</a:t>
            </a:r>
            <a:r>
              <a:rPr lang="en-GB" sz="2400" kern="100" dirty="0">
                <a:effectLst/>
                <a:ea typeface="Aptos" panose="020B0004020202020204" pitchFamily="34" charset="0"/>
                <a:cs typeface="Times New Roman" panose="02020603050405020304" pitchFamily="18" charset="0"/>
              </a:rPr>
              <a:t>emocracy promotion programs providing economic and technical assistance to transitional states</a:t>
            </a:r>
          </a:p>
          <a:p>
            <a:pPr marL="2400300" lvl="3" indent="-342900">
              <a:lnSpc>
                <a:spcPct val="107000"/>
              </a:lnSpc>
              <a:spcBef>
                <a:spcPts val="0"/>
              </a:spcBef>
            </a:pP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ponsor and supervise free and fair elections</a:t>
            </a:r>
          </a:p>
          <a:p>
            <a:pPr marL="2400300" lvl="3" indent="-342900">
              <a:lnSpc>
                <a:spcPct val="107000"/>
              </a:lnSpc>
              <a:spcBef>
                <a:spcPts val="0"/>
              </a:spcBef>
            </a:pP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tate-building </a:t>
            </a:r>
          </a:p>
          <a:p>
            <a:pPr marL="2400300" lvl="3" indent="-342900">
              <a:lnSpc>
                <a:spcPct val="107000"/>
              </a:lnSpc>
              <a:spcBef>
                <a:spcPts val="0"/>
              </a:spcBef>
            </a:pPr>
            <a:r>
              <a:rPr lang="en-GB" sz="2400" kern="100" dirty="0">
                <a:ea typeface="Aptos" panose="020B0004020202020204" pitchFamily="34" charset="0"/>
                <a:cs typeface="Times New Roman" panose="02020603050405020304" pitchFamily="18" charset="0"/>
              </a:rPr>
              <a:t>N</a:t>
            </a:r>
            <a:r>
              <a:rPr lang="en-GB" sz="2400" kern="100" dirty="0">
                <a:effectLst/>
                <a:ea typeface="Aptos" panose="020B0004020202020204" pitchFamily="34" charset="0"/>
                <a:cs typeface="Times New Roman" panose="02020603050405020304" pitchFamily="18" charset="0"/>
              </a:rPr>
              <a:t>ation-building </a:t>
            </a:r>
          </a:p>
        </p:txBody>
      </p:sp>
    </p:spTree>
    <p:extLst>
      <p:ext uri="{BB962C8B-B14F-4D97-AF65-F5344CB8AC3E}">
        <p14:creationId xmlns:p14="http://schemas.microsoft.com/office/powerpoint/2010/main" val="3184791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Sanctions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1) Multilateral vs unilateral may be more effective, are preferred</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2) Negative punishment should be combined with positive inducements</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3) Smart sanctions may fail to produce compliance even</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4) Economic sanctions that last two years or more are rarely effective</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5) Economic measures should be combined with diplomatic (and military</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     strategies)</a:t>
            </a:r>
          </a:p>
          <a:p>
            <a:pPr marL="68580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6) Both ends and means should be clear </a:t>
            </a:r>
          </a:p>
        </p:txBody>
      </p:sp>
    </p:spTree>
    <p:extLst>
      <p:ext uri="{BB962C8B-B14F-4D97-AF65-F5344CB8AC3E}">
        <p14:creationId xmlns:p14="http://schemas.microsoft.com/office/powerpoint/2010/main" val="2790971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Military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Most dramatic is coercive military action</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Without UNSC approval such action is highly controversial</a:t>
            </a:r>
          </a:p>
          <a:p>
            <a:pPr marL="1028700" lvl="2" indent="-342900">
              <a:lnSpc>
                <a:spcPct val="107000"/>
              </a:lnSpc>
              <a:spcBef>
                <a:spcPts val="0"/>
              </a:spcBef>
            </a:pPr>
            <a:r>
              <a:rPr lang="en-GB" sz="2400" kern="100" dirty="0">
                <a:effectLst/>
                <a:ea typeface="Aptos" panose="020B0004020202020204" pitchFamily="34" charset="0"/>
                <a:cs typeface="Times New Roman" panose="02020603050405020304" pitchFamily="18" charset="0"/>
              </a:rPr>
              <a:t>NATO’s bombing of Serbia in 1999 to stop violent persecution and forced displacement of Albanians from Kosovo</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States may claim to be engaged in humanitarian intervention when they may have other motives</a:t>
            </a:r>
          </a:p>
          <a:p>
            <a:pPr marL="1028700" lvl="1" indent="-342900">
              <a:lnSpc>
                <a:spcPct val="107000"/>
              </a:lnSpc>
              <a:spcBef>
                <a:spcPts val="0"/>
              </a:spcBef>
            </a:pPr>
            <a:r>
              <a:rPr lang="en-GB" kern="100" dirty="0">
                <a:effectLst/>
                <a:ea typeface="Aptos" panose="020B0004020202020204" pitchFamily="34" charset="0"/>
                <a:cs typeface="Times New Roman" panose="02020603050405020304" pitchFamily="18" charset="0"/>
              </a:rPr>
              <a:t>US initiated war in Iraq from 2003, although it may have achieved some positive consequences for human rights, was not humanitarian intervention. The Bush admin may claim to be advancing democracy but national interests seemed to dominate the rhetoric: ties to terrorist groups, possession of WMDs, future security problems</a:t>
            </a:r>
          </a:p>
        </p:txBody>
      </p:sp>
    </p:spTree>
    <p:extLst>
      <p:ext uri="{BB962C8B-B14F-4D97-AF65-F5344CB8AC3E}">
        <p14:creationId xmlns:p14="http://schemas.microsoft.com/office/powerpoint/2010/main" val="96424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Military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Many cases of “mixed motives” regarding the use of force in other states without UN approval. </a:t>
            </a:r>
          </a:p>
          <a:p>
            <a:pPr marL="1028700" lvl="1" indent="-342900">
              <a:lnSpc>
                <a:spcPct val="107000"/>
              </a:lnSpc>
              <a:spcBef>
                <a:spcPts val="0"/>
              </a:spcBef>
            </a:pPr>
            <a:r>
              <a:rPr lang="en-GB" sz="2000" kern="100" dirty="0">
                <a:effectLst/>
                <a:ea typeface="Aptos" panose="020B0004020202020204" pitchFamily="34" charset="0"/>
                <a:cs typeface="Times New Roman" panose="02020603050405020304" pitchFamily="18" charset="0"/>
              </a:rPr>
              <a:t>India used force to stop Pakistan’s Punjabi dominated elites from slaughtering Bengalis and in process created Bangladesh in 1971</a:t>
            </a:r>
          </a:p>
          <a:p>
            <a:pPr marL="1028700" lvl="1" indent="-342900">
              <a:lnSpc>
                <a:spcPct val="107000"/>
              </a:lnSpc>
              <a:spcBef>
                <a:spcPts val="0"/>
              </a:spcBef>
            </a:pPr>
            <a:r>
              <a:rPr lang="en-GB" sz="2000" kern="100" dirty="0">
                <a:effectLst/>
                <a:ea typeface="Aptos" panose="020B0004020202020204" pitchFamily="34" charset="0"/>
                <a:cs typeface="Times New Roman" panose="02020603050405020304" pitchFamily="18" charset="0"/>
              </a:rPr>
              <a:t>In 1979 Tanzania used force to drive out Idi Amin from Uganda after he had made a military incursion in Tanzania which resulted in rule by Milton Obote</a:t>
            </a:r>
          </a:p>
          <a:p>
            <a:pPr marL="1028700" lvl="1" indent="-342900">
              <a:lnSpc>
                <a:spcPct val="107000"/>
              </a:lnSpc>
              <a:spcBef>
                <a:spcPts val="0"/>
              </a:spcBef>
            </a:pPr>
            <a:r>
              <a:rPr lang="en-GB" sz="2000" kern="100" dirty="0">
                <a:effectLst/>
                <a:ea typeface="Aptos" panose="020B0004020202020204" pitchFamily="34" charset="0"/>
                <a:cs typeface="Times New Roman" panose="02020603050405020304" pitchFamily="18" charset="0"/>
              </a:rPr>
              <a:t>In 1979 Vietnam used force to toppled the genocidal regime of the Khmer Rouge in Cambodia and installed pro-Vietnamese anti-Chinese leader Hun Sen. </a:t>
            </a:r>
          </a:p>
          <a:p>
            <a:pPr marL="571500" indent="-342900">
              <a:lnSpc>
                <a:spcPct val="107000"/>
              </a:lnSpc>
              <a:spcBef>
                <a:spcPts val="0"/>
              </a:spcBef>
            </a:pPr>
            <a:r>
              <a:rPr lang="en-GB" sz="2000" kern="100" dirty="0">
                <a:ea typeface="Aptos" panose="020B0004020202020204" pitchFamily="34" charset="0"/>
                <a:cs typeface="Times New Roman" panose="02020603050405020304" pitchFamily="18" charset="0"/>
                <a:sym typeface="Wingdings" panose="05000000000000000000" pitchFamily="2" charset="2"/>
              </a:rPr>
              <a:t>I</a:t>
            </a:r>
            <a:r>
              <a:rPr lang="en-GB" sz="2000" kern="100" dirty="0">
                <a:effectLst/>
                <a:ea typeface="Aptos" panose="020B0004020202020204" pitchFamily="34" charset="0"/>
                <a:cs typeface="Times New Roman" panose="02020603050405020304" pitchFamily="18" charset="0"/>
              </a:rPr>
              <a:t>t is therefore not only western claims of humanitarian intervention over the years that have been controversial </a:t>
            </a:r>
          </a:p>
        </p:txBody>
      </p:sp>
    </p:spTree>
    <p:extLst>
      <p:ext uri="{BB962C8B-B14F-4D97-AF65-F5344CB8AC3E}">
        <p14:creationId xmlns:p14="http://schemas.microsoft.com/office/powerpoint/2010/main" val="2316835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Military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There have not been many clear-cut cases of “humanitarian war.” </a:t>
            </a:r>
          </a:p>
          <a:p>
            <a:pPr>
              <a:lnSpc>
                <a:spcPct val="107000"/>
              </a:lnSpc>
              <a:spcBef>
                <a:spcPts val="0"/>
              </a:spcBef>
            </a:pPr>
            <a:r>
              <a:rPr lang="en-GB" sz="2400" kern="100" dirty="0">
                <a:ea typeface="Aptos" panose="020B0004020202020204" pitchFamily="34" charset="0"/>
                <a:cs typeface="Times New Roman" panose="02020603050405020304" pitchFamily="18" charset="0"/>
              </a:rPr>
              <a:t>M</a:t>
            </a:r>
            <a:r>
              <a:rPr lang="en-GB" sz="2400" kern="100" dirty="0">
                <a:effectLst/>
                <a:ea typeface="Aptos" panose="020B0004020202020204" pitchFamily="34" charset="0"/>
                <a:cs typeface="Times New Roman" panose="02020603050405020304" pitchFamily="18" charset="0"/>
              </a:rPr>
              <a:t>ost states have been reluctant to sacrifice citizen lives for the protection of the rights of “others”; difficult to justify use of force domestically when loss of life is not linked to traditional notions of security</a:t>
            </a:r>
          </a:p>
          <a:p>
            <a:pPr>
              <a:lnSpc>
                <a:spcPct val="107000"/>
              </a:lnSpc>
              <a:spcBef>
                <a:spcPts val="0"/>
              </a:spcBef>
            </a:pPr>
            <a:r>
              <a:rPr lang="en-GB" sz="2400" kern="100" dirty="0">
                <a:ea typeface="Aptos" panose="020B0004020202020204" pitchFamily="34" charset="0"/>
                <a:cs typeface="Times New Roman" panose="02020603050405020304" pitchFamily="18" charset="0"/>
              </a:rPr>
              <a:t>H</a:t>
            </a:r>
            <a:r>
              <a:rPr lang="en-GB" sz="2400" kern="100" dirty="0">
                <a:effectLst/>
                <a:ea typeface="Aptos" panose="020B0004020202020204" pitchFamily="34" charset="0"/>
                <a:cs typeface="Times New Roman" panose="02020603050405020304" pitchFamily="18" charset="0"/>
              </a:rPr>
              <a:t>umanitarian intervention can make the situation worse in terms of human costs in the short run</a:t>
            </a:r>
          </a:p>
          <a:p>
            <a:pPr marL="971550" indent="-285750">
              <a:lnSpc>
                <a:spcPct val="107000"/>
              </a:lnSpc>
              <a:spcBef>
                <a:spcPts val="0"/>
              </a:spcBef>
            </a:pPr>
            <a:r>
              <a:rPr lang="en-GB" sz="2400" kern="100" dirty="0">
                <a:effectLst/>
                <a:ea typeface="Aptos" panose="020B0004020202020204" pitchFamily="34" charset="0"/>
                <a:cs typeface="Times New Roman" panose="02020603050405020304" pitchFamily="18" charset="0"/>
              </a:rPr>
              <a:t>NATO’s bombing of Servia in 1999 was initially met with Belgrade’s expanded persecution and displacement of Albanian Kosovars. </a:t>
            </a:r>
          </a:p>
        </p:txBody>
      </p:sp>
    </p:spTree>
    <p:extLst>
      <p:ext uri="{BB962C8B-B14F-4D97-AF65-F5344CB8AC3E}">
        <p14:creationId xmlns:p14="http://schemas.microsoft.com/office/powerpoint/2010/main" val="141399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Military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 Less controversial than unauthorized state military action in the name of human rights protection is state military support for a UN Security Council resolution designed to alleviate human rights problems. This may take the form of an enforcement or peacekeeping field operation.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 the post-Cold War era, these multilateral security missions almost always entailed a human rights dimension.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It was states in the UN Security Council that authorized the deployment, states that contributed the troops, and often states that pressed for termination of mission when difficulties occurred. </a:t>
            </a:r>
          </a:p>
        </p:txBody>
      </p:sp>
    </p:spTree>
    <p:extLst>
      <p:ext uri="{BB962C8B-B14F-4D97-AF65-F5344CB8AC3E}">
        <p14:creationId xmlns:p14="http://schemas.microsoft.com/office/powerpoint/2010/main" val="3447975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Military Means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 2011 member states of the UNSC passed Resolution 1973 authorizing states to take “all necessary measures” to protect civilians in Libya </a:t>
            </a:r>
          </a:p>
          <a:p>
            <a:pPr>
              <a:lnSpc>
                <a:spcPct val="107000"/>
              </a:lnSpc>
              <a:spcBef>
                <a:spcPts val="0"/>
              </a:spcBef>
            </a:pPr>
            <a:r>
              <a:rPr lang="en-GB" sz="2400" kern="100" dirty="0">
                <a:ea typeface="Aptos" panose="020B0004020202020204" pitchFamily="34" charset="0"/>
                <a:cs typeface="Times New Roman" panose="02020603050405020304" pitchFamily="18" charset="0"/>
              </a:rPr>
              <a:t>I</a:t>
            </a:r>
            <a:r>
              <a:rPr lang="en-GB" sz="2400" kern="100" dirty="0">
                <a:effectLst/>
                <a:ea typeface="Aptos" panose="020B0004020202020204" pitchFamily="34" charset="0"/>
                <a:cs typeface="Times New Roman" panose="02020603050405020304" pitchFamily="18" charset="0"/>
              </a:rPr>
              <a:t>t was states which chose the strategy and tactics of military action that implemented this vague resolution, which as usual contained no measure of follow-on supervision by any UN body.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UN” had acted, but it was states that controlled developments. </a:t>
            </a:r>
          </a:p>
          <a:p>
            <a:pPr>
              <a:lnSpc>
                <a:spcPct val="107000"/>
              </a:lnSpc>
              <a:spcBef>
                <a:spcPts val="0"/>
              </a:spcBef>
            </a:pPr>
            <a:r>
              <a:rPr lang="en-GB" sz="2400" kern="100" dirty="0">
                <a:ea typeface="Aptos" panose="020B0004020202020204" pitchFamily="34" charset="0"/>
                <a:cs typeface="Times New Roman" panose="02020603050405020304" pitchFamily="18" charset="0"/>
              </a:rPr>
              <a:t>I</a:t>
            </a:r>
            <a:r>
              <a:rPr lang="en-GB" sz="2400" kern="100" dirty="0">
                <a:effectLst/>
                <a:ea typeface="Aptos" panose="020B0004020202020204" pitchFamily="34" charset="0"/>
                <a:cs typeface="Times New Roman" panose="02020603050405020304" pitchFamily="18" charset="0"/>
              </a:rPr>
              <a:t>t was states that were responsible to see that military personnel were trained in international humanitarian law</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And states that (perhaps) prosecuted military personnel who engaged in sex trafficking or other crimes. </a:t>
            </a:r>
          </a:p>
          <a:p>
            <a:pPr marL="0" marR="0" indent="0">
              <a:lnSpc>
                <a:spcPct val="107000"/>
              </a:lnSpc>
              <a:spcBef>
                <a:spcPts val="0"/>
              </a:spcBef>
              <a:spcAft>
                <a:spcPts val="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60265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EF288-D930-53E5-0C15-94B4B218FE81}"/>
              </a:ext>
            </a:extLst>
          </p:cNvPr>
          <p:cNvSpPr>
            <a:spLocks noGrp="1"/>
          </p:cNvSpPr>
          <p:nvPr>
            <p:ph type="title"/>
          </p:nvPr>
        </p:nvSpPr>
        <p:spPr/>
        <p:txBody>
          <a:bodyPr/>
          <a:lstStyle/>
          <a:p>
            <a:pPr algn="ctr"/>
            <a:r>
              <a:rPr lang="en-GB" dirty="0"/>
              <a:t>The Use of Military Force</a:t>
            </a:r>
          </a:p>
        </p:txBody>
      </p:sp>
      <p:sp>
        <p:nvSpPr>
          <p:cNvPr id="3" name="Content Placeholder 2">
            <a:extLst>
              <a:ext uri="{FF2B5EF4-FFF2-40B4-BE49-F238E27FC236}">
                <a16:creationId xmlns:a16="http://schemas.microsoft.com/office/drawing/2014/main" id="{F2300227-420A-A125-903C-0EFF40852427}"/>
              </a:ext>
            </a:extLst>
          </p:cNvPr>
          <p:cNvSpPr>
            <a:spLocks noGrp="1"/>
          </p:cNvSpPr>
          <p:nvPr>
            <p:ph idx="1"/>
          </p:nvPr>
        </p:nvSpPr>
        <p:spPr/>
        <p:txBody>
          <a:bodyPr/>
          <a:lstStyle/>
          <a:p>
            <a:r>
              <a:rPr lang="en-GB" dirty="0"/>
              <a:t>The Just War Tradition (Jus ad Bellum)</a:t>
            </a:r>
          </a:p>
          <a:p>
            <a:r>
              <a:rPr lang="en-GB" dirty="0"/>
              <a:t>Proportionality Principle in War (Jus in Bello) </a:t>
            </a:r>
          </a:p>
        </p:txBody>
      </p:sp>
    </p:spTree>
    <p:extLst>
      <p:ext uri="{BB962C8B-B14F-4D97-AF65-F5344CB8AC3E}">
        <p14:creationId xmlns:p14="http://schemas.microsoft.com/office/powerpoint/2010/main" val="3758833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 ad Bellum)</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lstStyle/>
          <a:p>
            <a:pPr marL="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Body of principles that flow from two fundamental propositions:</a:t>
            </a:r>
          </a:p>
          <a:p>
            <a:pPr marL="914400" lvl="1">
              <a:lnSpc>
                <a:spcPct val="107000"/>
              </a:lnSpc>
              <a:spcBef>
                <a:spcPts val="0"/>
              </a:spcBef>
            </a:pPr>
            <a:r>
              <a:rPr lang="en-GB" kern="100" dirty="0">
                <a:effectLst/>
                <a:ea typeface="Aptos" panose="020B0004020202020204" pitchFamily="34" charset="0"/>
                <a:cs typeface="Times New Roman" panose="02020603050405020304" pitchFamily="18" charset="0"/>
              </a:rPr>
              <a:t>The country’s fighting forces should not be ordered into combat unless the decision to do so can satisfy a number of stringent criteria as to its legality, morality, and prudence. In other words, the burden of justification must always be borne by those urging the resort to force.</a:t>
            </a:r>
          </a:p>
          <a:p>
            <a:pPr marL="914400" lvl="1">
              <a:lnSpc>
                <a:spcPct val="107000"/>
              </a:lnSpc>
              <a:spcBef>
                <a:spcPts val="0"/>
              </a:spcBef>
            </a:pPr>
            <a:r>
              <a:rPr lang="en-GB" kern="100" dirty="0">
                <a:effectLst/>
                <a:ea typeface="Aptos" panose="020B0004020202020204" pitchFamily="34" charset="0"/>
                <a:cs typeface="Times New Roman" panose="02020603050405020304" pitchFamily="18" charset="0"/>
              </a:rPr>
              <a:t>When engaged in combat, the country’s fighting forces should not inflict more destruction and pain on the enemy than is militarily necessary, and every possible effort should be made to avoid harming people who are not part of the enemy’s fighting forces.</a:t>
            </a:r>
          </a:p>
          <a:p>
            <a:endParaRPr lang="en-GB" dirty="0"/>
          </a:p>
        </p:txBody>
      </p:sp>
    </p:spTree>
    <p:extLst>
      <p:ext uri="{BB962C8B-B14F-4D97-AF65-F5344CB8AC3E}">
        <p14:creationId xmlns:p14="http://schemas.microsoft.com/office/powerpoint/2010/main" val="2158951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 ad Bellum)</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burden of legal and moral justification increases as decision makers move along the spectrum from using military force </a:t>
            </a:r>
          </a:p>
          <a:p>
            <a:pPr marL="971550" lvl="2" indent="-285750">
              <a:lnSpc>
                <a:spcPct val="107000"/>
              </a:lnSpc>
              <a:spcBef>
                <a:spcPts val="0"/>
              </a:spcBef>
            </a:pPr>
            <a:r>
              <a:rPr lang="en-GB" sz="2400" kern="100" dirty="0">
                <a:effectLst/>
                <a:ea typeface="Aptos" panose="020B0004020202020204" pitchFamily="34" charset="0"/>
                <a:cs typeface="Times New Roman" panose="02020603050405020304" pitchFamily="18" charset="0"/>
              </a:rPr>
              <a:t>to protect the country against efforts to disrupt the functioning of society </a:t>
            </a:r>
            <a:r>
              <a:rPr lang="en-GB" sz="2400" kern="100" dirty="0">
                <a:effectLst/>
                <a:ea typeface="Aptos" panose="020B0004020202020204" pitchFamily="34" charset="0"/>
                <a:cs typeface="Times New Roman" panose="02020603050405020304" pitchFamily="18" charset="0"/>
                <a:sym typeface="Wingdings" panose="05000000000000000000" pitchFamily="2" charset="2"/>
              </a:rPr>
              <a:t></a:t>
            </a:r>
            <a:endParaRPr lang="en-GB" sz="2400" kern="100" dirty="0">
              <a:effectLst/>
              <a:ea typeface="Aptos" panose="020B0004020202020204" pitchFamily="34" charset="0"/>
              <a:cs typeface="Times New Roman" panose="02020603050405020304" pitchFamily="18" charset="0"/>
            </a:endParaRPr>
          </a:p>
          <a:p>
            <a:pPr marL="971550" lvl="2" indent="-285750">
              <a:lnSpc>
                <a:spcPct val="107000"/>
              </a:lnSpc>
              <a:spcBef>
                <a:spcPts val="0"/>
              </a:spcBef>
            </a:pPr>
            <a:r>
              <a:rPr lang="en-GB" sz="2400" kern="100" dirty="0">
                <a:effectLst/>
                <a:ea typeface="Aptos" panose="020B0004020202020204" pitchFamily="34" charset="0"/>
                <a:cs typeface="Times New Roman" panose="02020603050405020304" pitchFamily="18" charset="0"/>
              </a:rPr>
              <a:t>to using military force to affect the way another government treats the people in its jurisdiction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Little justification is needed for going to war in response to an armed attack or act of catastrophic terrorism</a:t>
            </a:r>
          </a:p>
          <a:p>
            <a:endParaRPr lang="en-GB" dirty="0"/>
          </a:p>
        </p:txBody>
      </p:sp>
    </p:spTree>
    <p:extLst>
      <p:ext uri="{BB962C8B-B14F-4D97-AF65-F5344CB8AC3E}">
        <p14:creationId xmlns:p14="http://schemas.microsoft.com/office/powerpoint/2010/main" val="2367498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cardinal principle in the just war tradition—that war should be fought only for a just cause—has come to mean that initiating war is impermissible unless its purpose is to resist or reverse a terrible wrong.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Some medieval thinkers, notably St. Thomas Aquinas, were willing to countenance war as a means for improving the condition of the community and spreading Christianity as long as resort to force also satisfied other just war criteria.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period of classical balance of power (late 17th century to eve of French Revolution) force was widely regarded as a normal instrument of diplomacy.</a:t>
            </a:r>
          </a:p>
          <a:p>
            <a:pPr marL="971550" indent="-285750">
              <a:lnSpc>
                <a:spcPct val="107000"/>
              </a:lnSpc>
              <a:spcBef>
                <a:spcPts val="0"/>
              </a:spcBef>
            </a:pPr>
            <a:r>
              <a:rPr lang="en-GB" sz="2000" kern="100" dirty="0">
                <a:effectLst/>
                <a:ea typeface="Aptos" panose="020B0004020202020204" pitchFamily="34" charset="0"/>
                <a:cs typeface="Times New Roman" panose="02020603050405020304" pitchFamily="18" charset="0"/>
              </a:rPr>
              <a:t>Napoleon carried the process of normalization further with his wars of liberation. But his legacy turned war into a national enterprise with potentially enormous consequences for broad sectors of society.</a:t>
            </a:r>
          </a:p>
          <a:p>
            <a:pPr marL="914400" marR="0">
              <a:lnSpc>
                <a:spcPct val="107000"/>
              </a:lnSpc>
              <a:spcBef>
                <a:spcPts val="0"/>
              </a:spcBef>
              <a:spcAft>
                <a:spcPts val="0"/>
              </a:spcAft>
            </a:pPr>
            <a:endParaRPr lang="en-GB" sz="1800" kern="100" dirty="0">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52153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marL="9144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After the Napoleonic wars, leaders found it politically difficult to take their countries into wars for goals other than the </a:t>
            </a:r>
            <a:r>
              <a:rPr lang="en-GB" sz="2000" kern="100" dirty="0" err="1">
                <a:effectLst/>
                <a:ea typeface="Aptos" panose="020B0004020202020204" pitchFamily="34" charset="0"/>
                <a:cs typeface="Times New Roman" panose="02020603050405020304" pitchFamily="18" charset="0"/>
              </a:rPr>
              <a:t>defense</a:t>
            </a:r>
            <a:r>
              <a:rPr lang="en-GB" sz="2000" kern="100" dirty="0">
                <a:effectLst/>
                <a:ea typeface="Aptos" panose="020B0004020202020204" pitchFamily="34" charset="0"/>
                <a:cs typeface="Times New Roman" panose="02020603050405020304" pitchFamily="18" charset="0"/>
              </a:rPr>
              <a:t> of the nation’s vital interests </a:t>
            </a:r>
          </a:p>
          <a:p>
            <a:pPr marL="9144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Increasingly democratic societies and industrialization of war meant broad public support was necessary to sustain a country’s war effort. </a:t>
            </a:r>
          </a:p>
          <a:p>
            <a:pPr marL="9144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The destructiveness of 20</a:t>
            </a:r>
            <a:r>
              <a:rPr lang="en-GB" sz="2000" kern="100" baseline="30000" dirty="0">
                <a:effectLst/>
                <a:ea typeface="Aptos" panose="020B0004020202020204" pitchFamily="34" charset="0"/>
                <a:cs typeface="Times New Roman" panose="02020603050405020304" pitchFamily="18" charset="0"/>
              </a:rPr>
              <a:t>th</a:t>
            </a:r>
            <a:r>
              <a:rPr lang="en-GB" sz="2000" kern="100" dirty="0">
                <a:effectLst/>
                <a:ea typeface="Aptos" panose="020B0004020202020204" pitchFamily="34" charset="0"/>
                <a:cs typeface="Times New Roman" panose="02020603050405020304" pitchFamily="18" charset="0"/>
              </a:rPr>
              <a:t> century warfare prompted legal authorities and ethicists to further limit the definition of just cause to make it clear that </a:t>
            </a:r>
            <a:r>
              <a:rPr lang="en-GB" sz="2000" b="1" kern="100" dirty="0">
                <a:effectLst/>
                <a:ea typeface="Aptos" panose="020B0004020202020204" pitchFamily="34" charset="0"/>
                <a:cs typeface="Times New Roman" panose="02020603050405020304" pitchFamily="18" charset="0"/>
              </a:rPr>
              <a:t>it was no longer acceptable for countries to take up arms for purposes other than </a:t>
            </a:r>
            <a:r>
              <a:rPr lang="en-GB" sz="2000" b="1" kern="100" dirty="0" err="1">
                <a:effectLst/>
                <a:ea typeface="Aptos" panose="020B0004020202020204" pitchFamily="34" charset="0"/>
                <a:cs typeface="Times New Roman" panose="02020603050405020304" pitchFamily="18" charset="0"/>
              </a:rPr>
              <a:t>self-defense</a:t>
            </a:r>
            <a:r>
              <a:rPr lang="en-GB" sz="2000" b="1" kern="100" dirty="0">
                <a:effectLst/>
                <a:ea typeface="Aptos" panose="020B0004020202020204" pitchFamily="34" charset="0"/>
                <a:cs typeface="Times New Roman" panose="02020603050405020304" pitchFamily="18" charset="0"/>
              </a:rPr>
              <a:t> or to counter those who would violate the antiwar norm. </a:t>
            </a:r>
          </a:p>
          <a:p>
            <a:pPr marL="685800" marR="0" indent="0">
              <a:lnSpc>
                <a:spcPct val="107000"/>
              </a:lnSpc>
              <a:spcBef>
                <a:spcPts val="0"/>
              </a:spcBef>
              <a:spcAft>
                <a:spcPts val="0"/>
              </a:spcAft>
              <a:buNone/>
            </a:pPr>
            <a:endParaRPr lang="en-GB" sz="1800" kern="100" dirty="0">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9501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stringent view of just cause- that the only acceptable reason for resorting to arms is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 or enforcement of the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-only principle- is reflected in a UN General Assembly resolution of 1974 that attempted to define aggression.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By common understanding as well as international law, aggression is an unjustifiable threat or act of violence by one state against another. In its sweeping definition of what aggression covers, resolution 3314 stipulates that:</a:t>
            </a:r>
          </a:p>
          <a:p>
            <a:pPr marL="0" marR="0" indent="0">
              <a:lnSpc>
                <a:spcPct val="107000"/>
              </a:lnSpc>
              <a:spcBef>
                <a:spcPts val="0"/>
              </a:spcBef>
              <a:spcAft>
                <a:spcPts val="0"/>
              </a:spcAft>
              <a:buNone/>
            </a:pPr>
            <a:endParaRPr lang="en-GB" sz="2000" kern="100" dirty="0">
              <a:effectLst/>
              <a:ea typeface="Aptos" panose="020B0004020202020204" pitchFamily="34" charset="0"/>
              <a:cs typeface="Times New Roman" panose="02020603050405020304" pitchFamily="18" charset="0"/>
            </a:endParaRPr>
          </a:p>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Aggression is the first use of armed force by a State against the sovereignty, territorial 	integrity, or political independence of another State, or in any other manner</a:t>
            </a:r>
          </a:p>
          <a:p>
            <a:pPr marL="0" marR="0" indent="0">
              <a:lnSpc>
                <a:spcPct val="107000"/>
              </a:lnSpc>
              <a:spcBef>
                <a:spcPts val="0"/>
              </a:spcBef>
              <a:spcAft>
                <a:spcPts val="0"/>
              </a:spcAft>
              <a:buNone/>
            </a:pPr>
            <a:r>
              <a:rPr lang="en-GB" sz="2000" kern="100" dirty="0">
                <a:effectLst/>
                <a:ea typeface="Aptos" panose="020B0004020202020204" pitchFamily="34" charset="0"/>
                <a:cs typeface="Times New Roman" panose="02020603050405020304" pitchFamily="18" charset="0"/>
              </a:rPr>
              <a:t>	inconsistent with the Charter of the United Nations</a:t>
            </a:r>
            <a:b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52484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fontScale="77500" lnSpcReduction="20000"/>
          </a:bodyPr>
          <a:lstStyle/>
          <a:p>
            <a:pPr marL="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Resolution 3314 went on to enumerate the kinds of acts prohibited:</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Invasion or attack by the armed forces of a State of the territory of another State, any military occupation, however temporary, resulting from such an invasion or attack, or any annexation by the use of force of the territory of another State or part thereof;</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Bombardment by the armed forces of a State against the territory of another State or the use of any weapons by a State against the territory of another State;</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The blockade of the ports or coasts of a State by the armed forces of another State;</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An attack by the armed forces of a State on the land, sea or air forces, or marine and air fleets of another State;</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The use of armed forces of one State which are within the territory of another State with the agreement of the receiving State, in contravention of the conditions provided for in the agreement or any extension of their presence in such territory beyond the termination of the agreement</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The action of a State in allowing its territory, which it has placed at the disposal of another State, to be used by that other State for perpetrating an act of aggression against a third State;</a:t>
            </a:r>
          </a:p>
          <a:p>
            <a:pPr marL="457200" marR="0">
              <a:lnSpc>
                <a:spcPct val="107000"/>
              </a:lnSpc>
              <a:spcBef>
                <a:spcPts val="0"/>
              </a:spcBef>
              <a:spcAft>
                <a:spcPts val="0"/>
              </a:spcAft>
            </a:pPr>
            <a:r>
              <a:rPr lang="en-GB" sz="2300" kern="100" dirty="0">
                <a:effectLst/>
                <a:ea typeface="Aptos" panose="020B0004020202020204" pitchFamily="34" charset="0"/>
                <a:cs typeface="Times New Roman" panose="02020603050405020304" pitchFamily="18" charset="0"/>
              </a:rPr>
              <a:t>The sending by or on behalf of a State of armed bands, groups, irregulars or mercenaries, which carry out acts of armed force against another State of such gravity as to amount to the acts listed above, or its substantial involvement therein. </a:t>
            </a:r>
          </a:p>
          <a:p>
            <a:endParaRPr lang="en-GB" dirty="0"/>
          </a:p>
        </p:txBody>
      </p:sp>
    </p:spTree>
    <p:extLst>
      <p:ext uri="{BB962C8B-B14F-4D97-AF65-F5344CB8AC3E}">
        <p14:creationId xmlns:p14="http://schemas.microsoft.com/office/powerpoint/2010/main" val="1932265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Finally, the resolution states</a:t>
            </a:r>
          </a:p>
          <a:p>
            <a:pPr marL="514350" indent="-285750">
              <a:lnSpc>
                <a:spcPct val="107000"/>
              </a:lnSpc>
              <a:spcBef>
                <a:spcPts val="0"/>
              </a:spcBef>
            </a:pPr>
            <a:endParaRPr lang="en-GB" sz="2400" kern="100" dirty="0">
              <a:effectLst/>
              <a:ea typeface="Aptos" panose="020B0004020202020204" pitchFamily="34" charset="0"/>
              <a:cs typeface="Times New Roman" panose="02020603050405020304" pitchFamily="18" charset="0"/>
            </a:endParaRPr>
          </a:p>
          <a:p>
            <a:pPr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No consideration of whatever nature, whether political, economic, 	military or otherwise, may serve as justification for aggression. </a:t>
            </a:r>
          </a:p>
          <a:p>
            <a:pPr>
              <a:lnSpc>
                <a:spcPct val="107000"/>
              </a:lnSpc>
              <a:spcBef>
                <a:spcPts val="0"/>
              </a:spcBef>
            </a:pPr>
            <a:endParaRPr lang="en-GB" sz="24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Any state engaged in any of the acts mentioned would be in violation of the UN charter and therefore engaged in aggression. </a:t>
            </a:r>
          </a:p>
          <a:p>
            <a:endParaRPr lang="en-GB" dirty="0"/>
          </a:p>
        </p:txBody>
      </p:sp>
    </p:spTree>
    <p:extLst>
      <p:ext uri="{BB962C8B-B14F-4D97-AF65-F5344CB8AC3E}">
        <p14:creationId xmlns:p14="http://schemas.microsoft.com/office/powerpoint/2010/main" val="4236001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a:t>
            </a:r>
            <a:r>
              <a:rPr lang="en-GB" sz="2400" kern="100" dirty="0">
                <a:ea typeface="Aptos" panose="020B0004020202020204" pitchFamily="34" charset="0"/>
                <a:cs typeface="Times New Roman" panose="02020603050405020304" pitchFamily="18" charset="0"/>
              </a:rPr>
              <a:t>C</a:t>
            </a:r>
            <a:r>
              <a:rPr lang="en-GB" sz="2400" kern="100" dirty="0">
                <a:effectLst/>
                <a:ea typeface="Aptos" panose="020B0004020202020204" pitchFamily="34" charset="0"/>
                <a:cs typeface="Times New Roman" panose="02020603050405020304" pitchFamily="18" charset="0"/>
              </a:rPr>
              <a:t>harter of the United Nations affirms that all countries have an “inherent right of individual or collective </a:t>
            </a:r>
            <a:r>
              <a:rPr lang="en-GB" sz="2400" kern="100" dirty="0" err="1">
                <a:effectLst/>
                <a:ea typeface="Aptos" panose="020B0004020202020204" pitchFamily="34" charset="0"/>
                <a:cs typeface="Times New Roman" panose="02020603050405020304" pitchFamily="18" charset="0"/>
              </a:rPr>
              <a:t>defense</a:t>
            </a:r>
            <a:r>
              <a:rPr lang="en-GB" sz="2400" kern="100" dirty="0">
                <a:effectLst/>
                <a:ea typeface="Aptos" panose="020B0004020202020204" pitchFamily="34" charset="0"/>
                <a:cs typeface="Times New Roman" panose="02020603050405020304" pitchFamily="18" charset="0"/>
              </a:rPr>
              <a:t>” if they suffer an armed attack.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 both international law and moral reasoning, a country’s need to defend itself against violent attacks is generally regarded as a sufficient cause for using military force against the attacker.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 country or coalition of countries under attack requires no additional justification for responding violently, nor does it require authorization by the larger community to meet force with force. </a:t>
            </a:r>
          </a:p>
          <a:p>
            <a:endParaRPr lang="en-GB" dirty="0"/>
          </a:p>
        </p:txBody>
      </p:sp>
    </p:spTree>
    <p:extLst>
      <p:ext uri="{BB962C8B-B14F-4D97-AF65-F5344CB8AC3E}">
        <p14:creationId xmlns:p14="http://schemas.microsoft.com/office/powerpoint/2010/main" val="2452528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On </a:t>
            </a:r>
            <a:r>
              <a:rPr lang="en-GB" dirty="0" err="1"/>
              <a:t>Preemption</a:t>
            </a:r>
            <a:endParaRPr lang="en-GB" dirty="0"/>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fontScale="77500" lnSpcReduction="20000"/>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law is quite murky and moral discourse is unsettled, however, on the timing of the defensive use of force and on the kinds of provocation that warrant a military response. What about the use of force first against a hostile country or terrorist group that is only threatening to attack and has not yet begun its lethal action? In his seminal treatise on </a:t>
            </a:r>
            <a:r>
              <a:rPr lang="en-GB" sz="2400" i="1" kern="100" dirty="0">
                <a:effectLst/>
                <a:ea typeface="Aptos" panose="020B0004020202020204" pitchFamily="34" charset="0"/>
                <a:cs typeface="Times New Roman" panose="02020603050405020304" pitchFamily="18" charset="0"/>
              </a:rPr>
              <a:t>The Law of War and Peace</a:t>
            </a:r>
            <a:r>
              <a:rPr lang="en-GB" sz="2400" kern="100" dirty="0">
                <a:effectLst/>
                <a:ea typeface="Aptos" panose="020B0004020202020204" pitchFamily="34" charset="0"/>
                <a:cs typeface="Times New Roman" panose="02020603050405020304" pitchFamily="18" charset="0"/>
              </a:rPr>
              <a:t>, Hugo Grotius allowed that if the threat were immediate and certain, a </a:t>
            </a:r>
            <a:r>
              <a:rPr lang="en-GB" sz="2400" kern="100" dirty="0" err="1">
                <a:effectLst/>
                <a:ea typeface="Aptos" panose="020B0004020202020204" pitchFamily="34" charset="0"/>
                <a:cs typeface="Times New Roman" panose="02020603050405020304" pitchFamily="18" charset="0"/>
              </a:rPr>
              <a:t>preemptive</a:t>
            </a:r>
            <a:r>
              <a:rPr lang="en-GB" sz="2400" kern="100" dirty="0">
                <a:effectLst/>
                <a:ea typeface="Aptos" panose="020B0004020202020204" pitchFamily="34" charset="0"/>
                <a:cs typeface="Times New Roman" panose="02020603050405020304" pitchFamily="18" charset="0"/>
              </a:rPr>
              <a:t> resort to arms might be warranted. </a:t>
            </a:r>
          </a:p>
          <a:p>
            <a:pPr marL="0" indent="0">
              <a:lnSpc>
                <a:spcPct val="107000"/>
              </a:lnSpc>
              <a:spcBef>
                <a:spcPts val="0"/>
              </a:spcBef>
              <a:buNone/>
            </a:pPr>
            <a:endParaRPr lang="en-GB" sz="24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Just as in domestic law and morality, situations can arise in which a potential victim of aggression has reasonable grounds under international law for engaging in preventive violence to disable an attacker before the attacker strikes the first blow.</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 In many modern domestic legal systems, the courts typically apply the “reasonable person” test, which asks whether any emotionally normal person of average intelligence would have believed that using force was necessary to prevent the immediate infliction of greater violence.</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 However, stringent rules of evidence are applied that put the burden of proof on the first user of force. This norm also prevails in the contemporary international arena.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According to Grotius, in such cases the use of force should only be a last resort. </a:t>
            </a:r>
          </a:p>
          <a:p>
            <a:endParaRPr lang="en-GB" dirty="0"/>
          </a:p>
        </p:txBody>
      </p:sp>
    </p:spTree>
    <p:extLst>
      <p:ext uri="{BB962C8B-B14F-4D97-AF65-F5344CB8AC3E}">
        <p14:creationId xmlns:p14="http://schemas.microsoft.com/office/powerpoint/2010/main" val="17402731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On Preventive War</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One step removed from </a:t>
            </a:r>
            <a:r>
              <a:rPr lang="en-GB" sz="2000" kern="100" dirty="0" err="1">
                <a:effectLst/>
                <a:ea typeface="Aptos" panose="020B0004020202020204" pitchFamily="34" charset="0"/>
                <a:cs typeface="Times New Roman" panose="02020603050405020304" pitchFamily="18" charset="0"/>
              </a:rPr>
              <a:t>preemption</a:t>
            </a:r>
            <a:r>
              <a:rPr lang="en-GB" sz="2000" kern="100" dirty="0">
                <a:effectLst/>
                <a:ea typeface="Aptos" panose="020B0004020202020204" pitchFamily="34" charset="0"/>
                <a:cs typeface="Times New Roman" panose="02020603050405020304" pitchFamily="18" charset="0"/>
              </a:rPr>
              <a:t>- but even more controversial when it comes to squaring its use with the just war principle of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—is “preventive” war.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1981, the government of Israel learned that Iraq was constructing a nuclear reactor that could give Baghdad nuclear weapons capability within 5 years. Prime Minister Begin was unwilling to wait until the weapons were actually being produced or until the reactor as too “hot” to destroy without releasing a cloud of radioactive fallout, so he ordered the Israeli air force to knock out the facility.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Fearing that the US would once again feel compelled to invoke the norm against preventive military attack, the Israeli government neither consulted nor informed the Reagan administration in advance of the raid, even though US F-15 and F-16 combat aircraft were employed, in technical violation of US laws prohibiting the offensive use of such transferred arms without the consent of Washington</a:t>
            </a:r>
          </a:p>
          <a:p>
            <a:endParaRPr lang="en-GB" dirty="0"/>
          </a:p>
        </p:txBody>
      </p:sp>
    </p:spTree>
    <p:extLst>
      <p:ext uri="{BB962C8B-B14F-4D97-AF65-F5344CB8AC3E}">
        <p14:creationId xmlns:p14="http://schemas.microsoft.com/office/powerpoint/2010/main" val="2395146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On Preventive War</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destroying the Iraqi nuclear reactor, the Israelis were responding to a potential adverse change in the regional balance of military power. In so doing, they could claim to be acting in accord with a precedent already set in the Cuban missile crisis by the Kennedy administration’s treat to extract the Soviet IRBMs and MRBMs from Cuba by force if diplomacy did not work.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fact, President Kennedy had been reluctant to use force but not simply out of fear that it might provoke an overreaction by Khrushchev and propel the superpowers into WWIII.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He also appears to have been genuinely concerned, as he was at the time of the Bay of Pigs, that the US not be the initiator of war—that initiating war was somehow against the rules. The Soviets, after all, had only the ability to launch a nuclear attack against the US from Cuba…</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There is a moral necessity of rejecting any attack that is merely preventive in character, that does not wait upon and respond to the </a:t>
            </a:r>
            <a:r>
              <a:rPr lang="en-GB" sz="2000" kern="100" dirty="0" err="1">
                <a:effectLst/>
                <a:ea typeface="Aptos" panose="020B0004020202020204" pitchFamily="34" charset="0"/>
                <a:cs typeface="Times New Roman" panose="02020603050405020304" pitchFamily="18" charset="0"/>
              </a:rPr>
              <a:t>willful</a:t>
            </a:r>
            <a:r>
              <a:rPr lang="en-GB" sz="2000" kern="100" dirty="0">
                <a:effectLst/>
                <a:ea typeface="Aptos" panose="020B0004020202020204" pitchFamily="34" charset="0"/>
                <a:cs typeface="Times New Roman" panose="02020603050405020304" pitchFamily="18" charset="0"/>
              </a:rPr>
              <a:t> acts of an adversary. </a:t>
            </a:r>
          </a:p>
          <a:p>
            <a:endParaRPr lang="en-GB" dirty="0"/>
          </a:p>
        </p:txBody>
      </p:sp>
    </p:spTree>
    <p:extLst>
      <p:ext uri="{BB962C8B-B14F-4D97-AF65-F5344CB8AC3E}">
        <p14:creationId xmlns:p14="http://schemas.microsoft.com/office/powerpoint/2010/main" val="3664244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Collective Self-</a:t>
            </a:r>
            <a:r>
              <a:rPr lang="en-GB" dirty="0" err="1"/>
              <a:t>Defense</a:t>
            </a:r>
            <a:endParaRPr lang="en-GB" dirty="0"/>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lnSpcReduction="10000"/>
          </a:bodyPr>
          <a:lstStyle/>
          <a:p>
            <a:pPr>
              <a:lnSpc>
                <a:spcPct val="107000"/>
              </a:lnSpc>
              <a:spcBef>
                <a:spcPts val="0"/>
              </a:spcBef>
            </a:pPr>
            <a:r>
              <a:rPr lang="en-GB" sz="1800" kern="100" dirty="0">
                <a:effectLst/>
                <a:ea typeface="Aptos" panose="020B0004020202020204" pitchFamily="34" charset="0"/>
                <a:cs typeface="Times New Roman" panose="02020603050405020304" pitchFamily="18" charset="0"/>
              </a:rPr>
              <a:t>The just war tradition, even in its constricted version of ruling out all but wars of </a:t>
            </a:r>
            <a:r>
              <a:rPr lang="en-GB" sz="1800" kern="100" dirty="0" err="1">
                <a:effectLst/>
                <a:ea typeface="Aptos" panose="020B0004020202020204" pitchFamily="34" charset="0"/>
                <a:cs typeface="Times New Roman" panose="02020603050405020304" pitchFamily="18" charset="0"/>
              </a:rPr>
              <a:t>self-defense</a:t>
            </a:r>
            <a:r>
              <a:rPr lang="en-GB" sz="1800" kern="100" dirty="0">
                <a:effectLst/>
                <a:ea typeface="Aptos" panose="020B0004020202020204" pitchFamily="34" charset="0"/>
                <a:cs typeface="Times New Roman" panose="02020603050405020304" pitchFamily="18" charset="0"/>
              </a:rPr>
              <a:t>, would seem to allow allies to </a:t>
            </a:r>
            <a:r>
              <a:rPr lang="en-GB" sz="1800" kern="100" dirty="0" err="1">
                <a:effectLst/>
                <a:ea typeface="Aptos" panose="020B0004020202020204" pitchFamily="34" charset="0"/>
                <a:cs typeface="Times New Roman" panose="02020603050405020304" pitchFamily="18" charset="0"/>
              </a:rPr>
              <a:t>honor</a:t>
            </a:r>
            <a:r>
              <a:rPr lang="en-GB" sz="1800" kern="100" dirty="0">
                <a:effectLst/>
                <a:ea typeface="Aptos" panose="020B0004020202020204" pitchFamily="34" charset="0"/>
                <a:cs typeface="Times New Roman" panose="02020603050405020304" pitchFamily="18" charset="0"/>
              </a:rPr>
              <a:t> their commitments to help one another defeat an aggressor. Such mutual </a:t>
            </a:r>
            <a:r>
              <a:rPr lang="en-GB" sz="1800" kern="100" dirty="0" err="1">
                <a:effectLst/>
                <a:ea typeface="Aptos" panose="020B0004020202020204" pitchFamily="34" charset="0"/>
                <a:cs typeface="Times New Roman" panose="02020603050405020304" pitchFamily="18" charset="0"/>
              </a:rPr>
              <a:t>defense</a:t>
            </a:r>
            <a:r>
              <a:rPr lang="en-GB" sz="1800" kern="100" dirty="0">
                <a:effectLst/>
                <a:ea typeface="Aptos" panose="020B0004020202020204" pitchFamily="34" charset="0"/>
                <a:cs typeface="Times New Roman" panose="02020603050405020304" pitchFamily="18" charset="0"/>
              </a:rPr>
              <a:t> is given legal warrant in Article 51 of the UN Charter:</a:t>
            </a:r>
          </a:p>
          <a:p>
            <a:pPr>
              <a:lnSpc>
                <a:spcPct val="107000"/>
              </a:lnSpc>
              <a:spcBef>
                <a:spcPts val="0"/>
              </a:spcBef>
            </a:pPr>
            <a:endParaRPr lang="en-GB" sz="1800" kern="100" dirty="0">
              <a:effectLst/>
              <a:ea typeface="Aptos" panose="020B0004020202020204" pitchFamily="34" charset="0"/>
              <a:cs typeface="Times New Roman" panose="02020603050405020304" pitchFamily="18" charset="0"/>
            </a:endParaRPr>
          </a:p>
          <a:p>
            <a:pPr marL="0" indent="0">
              <a:lnSpc>
                <a:spcPct val="107000"/>
              </a:lnSpc>
              <a:spcBef>
                <a:spcPts val="0"/>
              </a:spcBef>
              <a:buNone/>
            </a:pPr>
            <a:r>
              <a:rPr lang="en-GB" sz="1800" kern="100" dirty="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Nothing in the present Charter shall impair the inherent right of individual</a:t>
            </a:r>
          </a:p>
          <a:p>
            <a:pPr marL="0" indent="0">
              <a:lnSpc>
                <a:spcPct val="107000"/>
              </a:lnSpc>
              <a:spcBef>
                <a:spcPts val="0"/>
              </a:spcBef>
              <a:buNone/>
            </a:pPr>
            <a:r>
              <a:rPr lang="en-GB" sz="1800" kern="100" dirty="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or collective </a:t>
            </a:r>
            <a:r>
              <a:rPr lang="en-GB" sz="1800" kern="100" dirty="0" err="1">
                <a:effectLst/>
                <a:ea typeface="Aptos" panose="020B0004020202020204" pitchFamily="34" charset="0"/>
                <a:cs typeface="Times New Roman" panose="02020603050405020304" pitchFamily="18" charset="0"/>
              </a:rPr>
              <a:t>self-defense</a:t>
            </a:r>
            <a:r>
              <a:rPr lang="en-GB" sz="1800" kern="100" dirty="0">
                <a:effectLst/>
                <a:ea typeface="Aptos" panose="020B0004020202020204" pitchFamily="34" charset="0"/>
                <a:cs typeface="Times New Roman" panose="02020603050405020304" pitchFamily="18" charset="0"/>
              </a:rPr>
              <a:t> if an armed attack occurs against a Member of the </a:t>
            </a:r>
          </a:p>
          <a:p>
            <a:pPr marL="0" indent="0">
              <a:lnSpc>
                <a:spcPct val="107000"/>
              </a:lnSpc>
              <a:spcBef>
                <a:spcPts val="0"/>
              </a:spcBef>
              <a:buNone/>
            </a:pPr>
            <a:r>
              <a:rPr lang="en-GB" sz="1800" kern="100" dirty="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United Nations until the Security Council has taken…measures necessary to </a:t>
            </a:r>
          </a:p>
          <a:p>
            <a:pPr marL="0" indent="0">
              <a:lnSpc>
                <a:spcPct val="107000"/>
              </a:lnSpc>
              <a:spcBef>
                <a:spcPts val="0"/>
              </a:spcBef>
              <a:buNone/>
            </a:pPr>
            <a:r>
              <a:rPr lang="en-GB" sz="1800" kern="100" dirty="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maintain international peace and security. </a:t>
            </a:r>
          </a:p>
          <a:p>
            <a:pPr>
              <a:lnSpc>
                <a:spcPct val="107000"/>
              </a:lnSpc>
              <a:spcBef>
                <a:spcPts val="0"/>
              </a:spcBef>
            </a:pPr>
            <a:endParaRPr lang="en-GB" sz="18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1800" kern="100" dirty="0">
                <a:effectLst/>
                <a:ea typeface="Aptos" panose="020B0004020202020204" pitchFamily="34" charset="0"/>
                <a:cs typeface="Times New Roman" panose="02020603050405020304" pitchFamily="18" charset="0"/>
              </a:rPr>
              <a:t>Referencing Article 51, the US claimed that it was operating in accordance with the charter in forming NATO in the late 1940s. The Soviet Union followed suit with the Warsaw Pact in 1955. </a:t>
            </a:r>
          </a:p>
          <a:p>
            <a:pPr>
              <a:lnSpc>
                <a:spcPct val="107000"/>
              </a:lnSpc>
              <a:spcBef>
                <a:spcPts val="0"/>
              </a:spcBef>
            </a:pPr>
            <a:endParaRPr lang="en-GB" sz="18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1800" kern="100" dirty="0">
                <a:effectLst/>
                <a:ea typeface="Aptos" panose="020B0004020202020204" pitchFamily="34" charset="0"/>
                <a:cs typeface="Times New Roman" panose="02020603050405020304" pitchFamily="18" charset="0"/>
              </a:rPr>
              <a:t>An elastic interpretation of Article 51 indicates that members of the United Nations are not only permitted but enjoined to oppose threats to international peace and security, whether or not the immediate objects of such threats are their allies, and that when the Security Council is unable to act, members can (should?) take it upon themselves to do so</a:t>
            </a:r>
          </a:p>
          <a:p>
            <a:endParaRPr lang="en-GB" dirty="0"/>
          </a:p>
        </p:txBody>
      </p:sp>
    </p:spTree>
    <p:extLst>
      <p:ext uri="{BB962C8B-B14F-4D97-AF65-F5344CB8AC3E}">
        <p14:creationId xmlns:p14="http://schemas.microsoft.com/office/powerpoint/2010/main" val="28747620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Humanitarian Intervention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liberal interventionist position holds that members of the international community </a:t>
            </a:r>
            <a:r>
              <a:rPr lang="en-GB" sz="2000" b="1" kern="100" dirty="0">
                <a:effectLst/>
                <a:ea typeface="Aptos" panose="020B0004020202020204" pitchFamily="34" charset="0"/>
                <a:cs typeface="Times New Roman" panose="02020603050405020304" pitchFamily="18" charset="0"/>
              </a:rPr>
              <a:t>may</a:t>
            </a:r>
            <a:r>
              <a:rPr lang="en-GB" sz="2000" kern="100" dirty="0">
                <a:effectLst/>
                <a:ea typeface="Aptos" panose="020B0004020202020204" pitchFamily="34" charset="0"/>
                <a:cs typeface="Times New Roman" panose="02020603050405020304" pitchFamily="18" charset="0"/>
              </a:rPr>
              <a:t> intervene in the domestic affairs of other states, with force if necessary, to prevent or rectify gross violations of human rights. This is considered the </a:t>
            </a:r>
            <a:r>
              <a:rPr lang="en-GB" sz="2000" b="1" kern="100" dirty="0">
                <a:effectLst/>
                <a:ea typeface="Aptos" panose="020B0004020202020204" pitchFamily="34" charset="0"/>
                <a:cs typeface="Times New Roman" panose="02020603050405020304" pitchFamily="18" charset="0"/>
              </a:rPr>
              <a:t>weak</a:t>
            </a:r>
            <a:r>
              <a:rPr lang="en-GB" sz="2000" kern="100" dirty="0">
                <a:effectLst/>
                <a:ea typeface="Aptos" panose="020B0004020202020204" pitchFamily="34" charset="0"/>
                <a:cs typeface="Times New Roman" panose="02020603050405020304" pitchFamily="18" charset="0"/>
              </a:rPr>
              <a:t> form of humanitarian intervention.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a:t>
            </a:r>
            <a:r>
              <a:rPr lang="en-GB" sz="2000" b="1" kern="100" dirty="0">
                <a:effectLst/>
                <a:ea typeface="Aptos" panose="020B0004020202020204" pitchFamily="34" charset="0"/>
                <a:cs typeface="Times New Roman" panose="02020603050405020304" pitchFamily="18" charset="0"/>
              </a:rPr>
              <a:t>strong</a:t>
            </a:r>
            <a:r>
              <a:rPr lang="en-GB" sz="2000" kern="100" dirty="0">
                <a:effectLst/>
                <a:ea typeface="Aptos" panose="020B0004020202020204" pitchFamily="34" charset="0"/>
                <a:cs typeface="Times New Roman" panose="02020603050405020304" pitchFamily="18" charset="0"/>
              </a:rPr>
              <a:t> form of the doctrine indicates that humanitarian intervention </a:t>
            </a:r>
            <a:r>
              <a:rPr lang="en-GB" sz="2000" b="1" kern="100" dirty="0">
                <a:effectLst/>
                <a:ea typeface="Aptos" panose="020B0004020202020204" pitchFamily="34" charset="0"/>
                <a:cs typeface="Times New Roman" panose="02020603050405020304" pitchFamily="18" charset="0"/>
              </a:rPr>
              <a:t>obligates </a:t>
            </a:r>
            <a:r>
              <a:rPr lang="en-GB" sz="2000" kern="100" dirty="0">
                <a:effectLst/>
                <a:ea typeface="Aptos" panose="020B0004020202020204" pitchFamily="34" charset="0"/>
                <a:cs typeface="Times New Roman" panose="02020603050405020304" pitchFamily="18" charset="0"/>
              </a:rPr>
              <a:t>members of the international community to come to the aid of those whose human rights have been repressed or ignored by the government in power.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At least in its weak form, the doctrine became official US policy during the 1990s. </a:t>
            </a:r>
          </a:p>
          <a:p>
            <a:pPr marL="0" indent="0">
              <a:buNone/>
            </a:pPr>
            <a:endParaRPr lang="en-GB" dirty="0"/>
          </a:p>
        </p:txBody>
      </p:sp>
    </p:spTree>
    <p:extLst>
      <p:ext uri="{BB962C8B-B14F-4D97-AF65-F5344CB8AC3E}">
        <p14:creationId xmlns:p14="http://schemas.microsoft.com/office/powerpoint/2010/main" val="2988576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Humanitarian Intervention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issue of whether the US has the right, if not also the obligation, to intervene in the affairs of other countries in order to secure “the rights of man” has been debated since the beginning of the republic.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the 20</a:t>
            </a:r>
            <a:r>
              <a:rPr lang="en-GB" sz="2000" kern="100" baseline="30000" dirty="0">
                <a:effectLst/>
                <a:ea typeface="Aptos" panose="020B0004020202020204" pitchFamily="34" charset="0"/>
                <a:cs typeface="Times New Roman" panose="02020603050405020304" pitchFamily="18" charset="0"/>
              </a:rPr>
              <a:t>th</a:t>
            </a:r>
            <a:r>
              <a:rPr lang="en-GB" sz="2000" kern="100" dirty="0">
                <a:effectLst/>
                <a:ea typeface="Aptos" panose="020B0004020202020204" pitchFamily="34" charset="0"/>
                <a:cs typeface="Times New Roman" panose="02020603050405020304" pitchFamily="18" charset="0"/>
              </a:rPr>
              <a:t> century, to gain the widest popular support, the US government tended to justify going to war with “human rights” or “humanitarian” reasons.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Therefore WWI was fought “to make the world safe for democracy.” Similarly, Franklin Roosevelt persuaded a reluctant Winston Churchill to join him in the Atlantic Charter in 1941, committing their countries to fight for “the right of all peoples to choose the form of government under which they live.” </a:t>
            </a:r>
          </a:p>
          <a:p>
            <a:endParaRPr lang="en-GB" dirty="0"/>
          </a:p>
        </p:txBody>
      </p:sp>
    </p:spTree>
    <p:extLst>
      <p:ext uri="{BB962C8B-B14F-4D97-AF65-F5344CB8AC3E}">
        <p14:creationId xmlns:p14="http://schemas.microsoft.com/office/powerpoint/2010/main" val="19791898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Humanitarian Intervention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Official definitions of the cold war, from the Truman Doctrine through the Reagan Doctrine (with the exception of the Nixon-Kissinger “realpolitik” interregnum) were never confined to the geopolitical imperatives of countering the rival superpower’s imperialist expansion but emphasized as well the moral imperative of saving people from the brutalities of communist repression.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President Jimmy Carter foreshadowed the post</a:t>
            </a:r>
            <a:r>
              <a:rPr lang="en-GB" sz="2000" kern="100" dirty="0">
                <a:ea typeface="Aptos" panose="020B0004020202020204" pitchFamily="34" charset="0"/>
                <a:cs typeface="Times New Roman" panose="02020603050405020304" pitchFamily="18" charset="0"/>
              </a:rPr>
              <a:t>-c</a:t>
            </a:r>
            <a:r>
              <a:rPr lang="en-GB" sz="2000" kern="100" dirty="0">
                <a:effectLst/>
                <a:ea typeface="Aptos" panose="020B0004020202020204" pitchFamily="34" charset="0"/>
                <a:cs typeface="Times New Roman" panose="02020603050405020304" pitchFamily="18" charset="0"/>
              </a:rPr>
              <a:t>old war globalization of the human rights dimension of US policy in his proclamation that “no member of the United Nations can claim that mistreatment of its citizens is solely its own business.”</a:t>
            </a:r>
          </a:p>
          <a:p>
            <a:pPr marL="0" indent="0">
              <a:lnSpc>
                <a:spcPct val="107000"/>
              </a:lnSpc>
              <a:spcBef>
                <a:spcPts val="0"/>
              </a:spcBef>
              <a:buNone/>
            </a:pP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46574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Humanitarian Intervention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a typeface="Aptos" panose="020B0004020202020204" pitchFamily="34" charset="0"/>
                <a:cs typeface="Times New Roman" panose="02020603050405020304" pitchFamily="18" charset="0"/>
              </a:rPr>
              <a:t>I</a:t>
            </a:r>
            <a:r>
              <a:rPr lang="en-GB" sz="2000" kern="100" dirty="0">
                <a:effectLst/>
                <a:ea typeface="Aptos" panose="020B0004020202020204" pitchFamily="34" charset="0"/>
                <a:cs typeface="Times New Roman" panose="02020603050405020304" pitchFamily="18" charset="0"/>
              </a:rPr>
              <a:t>t was not until the Somalia intervention in December 1992 to prevent rival warlords from interfering with international relief efforts that humanitarian objectives were elevated to the status of a sufficient cause for the major employment of US forces abroad. Surprisingly, in light of the fact that Bush and most of his foreign policy advisers considered themselves to be geopolitical realists, the reasons that the president presented to the American people for his dispatch of nearly 30,000 troops to Somalia were entirely humanitarian. </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It was media coverage of and popular outrage against the genocidal brutalities that the Serbs were inflicting on their ethnic rivals that finally pushed the Clinton administration into committing US forces- albeit under rules of engagement that would keep US casualties close to zero. </a:t>
            </a:r>
          </a:p>
          <a:p>
            <a:pPr marL="0" marR="0" indent="0">
              <a:lnSpc>
                <a:spcPct val="107000"/>
              </a:lnSpc>
              <a:spcBef>
                <a:spcPts val="0"/>
              </a:spcBef>
              <a:spcAft>
                <a:spcPts val="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75179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Humanitarian Intervention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This de facto enlargement of the just cause principle to embrace human rights and humanitarian concerns has generated considerable debate among international lawyers, moral philosophers, and scholars of international politics as well as politicians.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Supporters cite the ostensible global consensus that produced the UN’s 1948 convention against genocide, principal human rights covenants, international sanctions ag the South African apartheid regime, and international criminal tribunals for Yugoslavia and Rwanda.</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 Opponents argue that the attempt to legitimize humanitarian intervention is opening up a Pandora’s box of chaotic consequences by undermining the sovereign-state structure and norms of the international system.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Realists also argue that the new disposition to use American forces help reestablish law and order in failed states diverts US national security policy and resources from what should be a concentration on geopolitically significant threats. </a:t>
            </a:r>
          </a:p>
          <a:p>
            <a:endParaRPr lang="en-GB" dirty="0"/>
          </a:p>
        </p:txBody>
      </p:sp>
    </p:spTree>
    <p:extLst>
      <p:ext uri="{BB962C8B-B14F-4D97-AF65-F5344CB8AC3E}">
        <p14:creationId xmlns:p14="http://schemas.microsoft.com/office/powerpoint/2010/main" val="9245247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Proportionality</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marL="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 </a:t>
            </a: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tates can only use force that is proportional to the needs and goals of repelling or deterring an attack and/or future attacks </a:t>
            </a:r>
            <a:endParaRPr lang="en-GB" sz="2400" dirty="0"/>
          </a:p>
        </p:txBody>
      </p:sp>
    </p:spTree>
    <p:extLst>
      <p:ext uri="{BB962C8B-B14F-4D97-AF65-F5344CB8AC3E}">
        <p14:creationId xmlns:p14="http://schemas.microsoft.com/office/powerpoint/2010/main" val="3543625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the Concept of Right Intention</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A reminder to refrain from seizing the opportunity to pursue other tempting but unjustifiable objectives such as territorial expansion or vengeance and humiliation of the enemy </a:t>
            </a:r>
          </a:p>
          <a:p>
            <a:endParaRPr lang="en-GB" dirty="0"/>
          </a:p>
        </p:txBody>
      </p:sp>
    </p:spTree>
    <p:extLst>
      <p:ext uri="{BB962C8B-B14F-4D97-AF65-F5344CB8AC3E}">
        <p14:creationId xmlns:p14="http://schemas.microsoft.com/office/powerpoint/2010/main" val="23695737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Proper Authority</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 international law and the just war tradition, a decision to engage in warfare is legitimate only if made by duly constituted governing authorities.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designation of “proper” and “competent” authorities has changed over the centuries</a:t>
            </a:r>
          </a:p>
          <a:p>
            <a:pPr marL="1028700" lvl="2" indent="-342900">
              <a:lnSpc>
                <a:spcPct val="107000"/>
              </a:lnSpc>
              <a:spcBef>
                <a:spcPts val="0"/>
              </a:spcBef>
            </a:pPr>
            <a:r>
              <a:rPr lang="en-GB" kern="100" dirty="0">
                <a:effectLst/>
                <a:ea typeface="Aptos" panose="020B0004020202020204" pitchFamily="34" charset="0"/>
                <a:cs typeface="Times New Roman" panose="02020603050405020304" pitchFamily="18" charset="0"/>
              </a:rPr>
              <a:t>from St. Thomas of Aquinas’s insistence that only princes recognized by the Church and not private feuding individuals or clans had the right to wage war </a:t>
            </a:r>
          </a:p>
          <a:p>
            <a:pPr marL="1028700" lvl="2" indent="-342900">
              <a:lnSpc>
                <a:spcPct val="107000"/>
              </a:lnSpc>
              <a:spcBef>
                <a:spcPts val="0"/>
              </a:spcBef>
            </a:pPr>
            <a:r>
              <a:rPr lang="en-GB" kern="100" dirty="0">
                <a:effectLst/>
                <a:ea typeface="Aptos" panose="020B0004020202020204" pitchFamily="34" charset="0"/>
                <a:cs typeface="Times New Roman" panose="02020603050405020304" pitchFamily="18" charset="0"/>
              </a:rPr>
              <a:t>to the insistence in modern republics that war must not be undertaken without the consent of the national parliament or legislature</a:t>
            </a:r>
          </a:p>
          <a:p>
            <a:pPr marL="1028700" lvl="2" indent="-342900">
              <a:lnSpc>
                <a:spcPct val="107000"/>
              </a:lnSpc>
              <a:spcBef>
                <a:spcPts val="0"/>
              </a:spcBef>
            </a:pPr>
            <a:r>
              <a:rPr lang="en-GB" kern="100" dirty="0">
                <a:effectLst/>
                <a:ea typeface="Aptos" panose="020B0004020202020204" pitchFamily="34" charset="0"/>
                <a:cs typeface="Times New Roman" panose="02020603050405020304" pitchFamily="18" charset="0"/>
              </a:rPr>
              <a:t>to the provisions in the UN charter lodging in the Security Council the primary responsibility for determining that a breach of the peace has occurred and for mandating an appropriate “collective security” response.</a:t>
            </a:r>
          </a:p>
          <a:p>
            <a:endParaRPr lang="en-GB" dirty="0"/>
          </a:p>
        </p:txBody>
      </p:sp>
    </p:spTree>
    <p:extLst>
      <p:ext uri="{BB962C8B-B14F-4D97-AF65-F5344CB8AC3E}">
        <p14:creationId xmlns:p14="http://schemas.microsoft.com/office/powerpoint/2010/main" val="35553254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dirty="0"/>
              <a:t>On Proper Authority</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lnSpcReduction="10000"/>
          </a:bodyPr>
          <a:lstStyle/>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Truman administration: effort to obtain a UN Security Council resolution in the summer of 1950 branding N Korea an aggressor and mandating that member states, under the leadership of the US, assemble a UN force to repulse the aggressor by force of arms. When the Soviet Union returned to the Security Council and was able to veto additional resolutions authorizing UN forces under the command of General MacArthur to establish control over the entire Korean peninsula, the US persuaded a majority of the GA under the Uniting for Peace resolution to authorize the required military operations. </a:t>
            </a: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Truman was prepared to order US forces into S Korea and cross into N Korea whether or not the resolutions were obtained, claiming the right of individual or collective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 provided for in Article 51 of the UN charter. But his admin worked assiduously to involve the world organization for the stamp of legitimacy </a:t>
            </a: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2002: The US sought a UN mandate for members to act in concert or unilaterally to make Iraq adhere to previous SC resolutions. While the US reserved the right to go it alone, it continued to regard UN approval as valuable. </a:t>
            </a:r>
          </a:p>
          <a:p>
            <a:endParaRPr lang="en-GB" dirty="0"/>
          </a:p>
        </p:txBody>
      </p:sp>
    </p:spTree>
    <p:extLst>
      <p:ext uri="{BB962C8B-B14F-4D97-AF65-F5344CB8AC3E}">
        <p14:creationId xmlns:p14="http://schemas.microsoft.com/office/powerpoint/2010/main" val="9722436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a:t>The Principle of </a:t>
            </a:r>
            <a:r>
              <a:rPr lang="en-GB" dirty="0"/>
              <a:t>Last Resort</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principle of last resort states that the use of force is not legitimate unless all peaceful alternatives have been </a:t>
            </a:r>
            <a:r>
              <a:rPr lang="en-GB" sz="2400" b="1" kern="100" dirty="0" err="1">
                <a:effectLst/>
                <a:ea typeface="Aptos" panose="020B0004020202020204" pitchFamily="34" charset="0"/>
                <a:cs typeface="Times New Roman" panose="02020603050405020304" pitchFamily="18" charset="0"/>
              </a:rPr>
              <a:t>analyzed</a:t>
            </a:r>
            <a:r>
              <a:rPr lang="en-GB" sz="2400" kern="100" dirty="0">
                <a:effectLst/>
                <a:ea typeface="Aptos" panose="020B0004020202020204" pitchFamily="34" charset="0"/>
                <a:cs typeface="Times New Roman" panose="02020603050405020304" pitchFamily="18" charset="0"/>
              </a:rPr>
              <a:t> and found to be less effective and more costly in securing the interests and values at stake.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 stronger version of the last resort principle requires that nonviolent alternatives to force have </a:t>
            </a:r>
            <a:r>
              <a:rPr lang="en-GB" sz="2400" b="1" kern="100" dirty="0">
                <a:effectLst/>
                <a:ea typeface="Aptos" panose="020B0004020202020204" pitchFamily="34" charset="0"/>
                <a:cs typeface="Times New Roman" panose="02020603050405020304" pitchFamily="18" charset="0"/>
              </a:rPr>
              <a:t>already been tried</a:t>
            </a:r>
            <a:r>
              <a:rPr lang="en-GB" sz="2400" kern="100" dirty="0">
                <a:effectLst/>
                <a:ea typeface="Aptos" panose="020B0004020202020204" pitchFamily="34" charset="0"/>
                <a:cs typeface="Times New Roman" panose="02020603050405020304" pitchFamily="18" charset="0"/>
              </a:rPr>
              <a:t> and found to be ineffective in securing the interests at stake. </a:t>
            </a:r>
          </a:p>
          <a:p>
            <a:endParaRPr lang="en-GB" dirty="0"/>
          </a:p>
        </p:txBody>
      </p:sp>
    </p:spTree>
    <p:extLst>
      <p:ext uri="{BB962C8B-B14F-4D97-AF65-F5344CB8AC3E}">
        <p14:creationId xmlns:p14="http://schemas.microsoft.com/office/powerpoint/2010/main" val="3411489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law of war, or the law of armed conflict, governs the conduct of both states and individuals during armed conflict.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It seeks to minimize suffering in war by protecting persons not participating in hostilities and by regulating how parties conduct hostilities.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It is to be distinguished from the jus ad bellum which is the law of just war and governs when it is lawful for a state to go to war. These two legal frameworks are independent of each other.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law of war applies equally to both sides fighting in a conflict regardless of why they are fighting, who claims to be right or just, etc. The jus ad bellum question does not change the obligations regarding the conduct of war. </a:t>
            </a:r>
          </a:p>
          <a:p>
            <a:endParaRPr lang="en-GB" dirty="0"/>
          </a:p>
        </p:txBody>
      </p:sp>
    </p:spTree>
    <p:extLst>
      <p:ext uri="{BB962C8B-B14F-4D97-AF65-F5344CB8AC3E}">
        <p14:creationId xmlns:p14="http://schemas.microsoft.com/office/powerpoint/2010/main" val="3085483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is a foundational principle of the law of war. It is defined as prohibiting attack in which the expected civilian casualties will be excessive in light of the anticipated military advantage gained.</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As a </a:t>
            </a:r>
            <a:r>
              <a:rPr lang="en-GB" sz="2000" b="1" kern="100" dirty="0">
                <a:effectLst/>
                <a:ea typeface="Aptos" panose="020B0004020202020204" pitchFamily="34" charset="0"/>
                <a:cs typeface="Times New Roman" panose="02020603050405020304" pitchFamily="18" charset="0"/>
              </a:rPr>
              <a:t>principle</a:t>
            </a:r>
            <a:r>
              <a:rPr lang="en-GB" sz="2000" kern="100" dirty="0">
                <a:effectLst/>
                <a:ea typeface="Aptos" panose="020B0004020202020204" pitchFamily="34" charset="0"/>
                <a:cs typeface="Times New Roman" panose="02020603050405020304" pitchFamily="18" charset="0"/>
              </a:rPr>
              <a:t>: proportionality is about the delicate balance between the military imperative of defeating the enemy as quickly as possible and the humanitarian imperative of mitigating suffering during war as much as possible.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Parties to a conflict must not only refrain from attacking civilians and civilian objects deliberately, but they must also make extensive efforts to minimize the incidental harm from their attacks on lawful military targets.</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At the same time, the law accepts the inevitability of some civilian harm during war—proportionality seeks to minimize civilian harm, not eliminate it altogether, which is viewed as a laudable but unrealistic goal. </a:t>
            </a:r>
          </a:p>
          <a:p>
            <a:endParaRPr lang="en-GB" dirty="0"/>
          </a:p>
        </p:txBody>
      </p:sp>
    </p:spTree>
    <p:extLst>
      <p:ext uri="{BB962C8B-B14F-4D97-AF65-F5344CB8AC3E}">
        <p14:creationId xmlns:p14="http://schemas.microsoft.com/office/powerpoint/2010/main" val="38372289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normAutofit lnSpcReduction="10000"/>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as an </a:t>
            </a:r>
            <a:r>
              <a:rPr lang="en-GB" sz="2000" b="1" kern="100" dirty="0">
                <a:effectLst/>
                <a:ea typeface="Aptos" panose="020B0004020202020204" pitchFamily="34" charset="0"/>
                <a:cs typeface="Times New Roman" panose="02020603050405020304" pitchFamily="18" charset="0"/>
              </a:rPr>
              <a:t>operational definition</a:t>
            </a:r>
            <a:r>
              <a:rPr lang="en-GB" sz="2000" kern="100" dirty="0">
                <a:effectLst/>
                <a:ea typeface="Aptos" panose="020B0004020202020204" pitchFamily="34" charset="0"/>
                <a:cs typeface="Times New Roman" panose="02020603050405020304" pitchFamily="18" charset="0"/>
              </a:rPr>
              <a:t>: About the methodology and process through which those who are fighting and their commanders implement this obligation to minimize incidental harm to civilians in the course of lawful military operations. Commanders do this every time they apply combat power with consequences for civilians, sometimes in a longer, deliberative process and sometimes in a split second.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is more than just a principle; it is a methodology for assessing lawfulness in advance through careful consideration of both the value of the military advantage and the likelihood of civilian casualties.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principle tells us what we are trying to achieve- a balance between military needs and humanitarian concerns that minimizes civilian harm as much as possible.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methodology provides guidance on how to achieve that goal by gathering and </a:t>
            </a:r>
            <a:r>
              <a:rPr lang="en-GB" sz="2000" kern="100" dirty="0" err="1">
                <a:effectLst/>
                <a:ea typeface="Aptos" panose="020B0004020202020204" pitchFamily="34" charset="0"/>
                <a:cs typeface="Times New Roman" panose="02020603050405020304" pitchFamily="18" charset="0"/>
              </a:rPr>
              <a:t>analyzing</a:t>
            </a:r>
            <a:r>
              <a:rPr lang="en-GB" sz="2000" kern="100" dirty="0">
                <a:effectLst/>
                <a:ea typeface="Aptos" panose="020B0004020202020204" pitchFamily="34" charset="0"/>
                <a:cs typeface="Times New Roman" panose="02020603050405020304" pitchFamily="18" charset="0"/>
              </a:rPr>
              <a:t> information about both the military value of the target and the consequences to the civilian population and making choices among various operational alternatives to achieve the mission while minimizing harm to civilians. </a:t>
            </a:r>
          </a:p>
          <a:p>
            <a:pPr marL="0" marR="0">
              <a:lnSpc>
                <a:spcPct val="107000"/>
              </a:lnSpc>
              <a:spcBef>
                <a:spcPts val="0"/>
              </a:spcBef>
              <a:spcAft>
                <a:spcPts val="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64498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legality of an attack is assessed on the standard of “reasonableness:” whether a reasonable commander in the same position would determine, based on the information available at the time, that the expected civilian casualties would be excessive in light of the anticipated military advantage. It should be based on information the commander knew or should have known at the time of the attack. It should also be based on an awareness of what is considered to be reasonable in light of general practice. </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International tribunals have rarely undertaken this analysis. This may well be simply because they have no lack of much easier and obvious cases, filled with staggering numbers of deliberate crimes against civilians such as genocide, crimes ag humanity, torture and other categorical violations that require no difficult judgments about the reasonableness of a commander’s judgment. </a:t>
            </a:r>
          </a:p>
          <a:p>
            <a:endParaRPr lang="en-GB" dirty="0"/>
          </a:p>
        </p:txBody>
      </p:sp>
    </p:spTree>
    <p:extLst>
      <p:ext uri="{BB962C8B-B14F-4D97-AF65-F5344CB8AC3E}">
        <p14:creationId xmlns:p14="http://schemas.microsoft.com/office/powerpoint/2010/main" val="926066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Responsible militaries, for their part, investigate and review every incident involving civilian casualties to determine whether further investigation or prosecution is warranted- and simply to improve training and implementation to mitigate civilian harm in future missions.</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Both internal and international inquiries have often explored, or attempted to explore, proportionality with respect to specific incidents. </a:t>
            </a:r>
          </a:p>
          <a:p>
            <a:endParaRPr lang="en-GB" dirty="0"/>
          </a:p>
        </p:txBody>
      </p:sp>
    </p:spTree>
    <p:extLst>
      <p:ext uri="{BB962C8B-B14F-4D97-AF65-F5344CB8AC3E}">
        <p14:creationId xmlns:p14="http://schemas.microsoft.com/office/powerpoint/2010/main" val="15986987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Proportionality </a:t>
            </a:r>
            <a:br>
              <a:rPr lang="en-GB" dirty="0"/>
            </a:br>
            <a:r>
              <a:rPr lang="en-GB" dirty="0"/>
              <a:t>(Jus ad bellum vs 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normAutofit fontScale="92500" lnSpcReduction="20000"/>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in jus in bello is </a:t>
            </a:r>
            <a:r>
              <a:rPr lang="en-GB" sz="2000" b="1" kern="100" dirty="0">
                <a:effectLst/>
                <a:ea typeface="Aptos" panose="020B0004020202020204" pitchFamily="34" charset="0"/>
                <a:cs typeface="Times New Roman" panose="02020603050405020304" pitchFamily="18" charset="0"/>
              </a:rPr>
              <a:t>distinct </a:t>
            </a:r>
            <a:r>
              <a:rPr lang="en-GB" sz="2000" kern="100" dirty="0">
                <a:effectLst/>
                <a:ea typeface="Aptos" panose="020B0004020202020204" pitchFamily="34" charset="0"/>
                <a:cs typeface="Times New Roman" panose="02020603050405020304" pitchFamily="18" charset="0"/>
              </a:rPr>
              <a:t>from that in jus ad bellum</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Jus ad bellum: state can only use force that is proportional to the needs and goals of repelling or deterring the attack. This does not mean there is an obligation of symmetry between the original attack and the force used in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 It must be proportionate to the ends of stopping and deterring the original attack and further attacks. </a:t>
            </a:r>
          </a:p>
          <a:p>
            <a:pPr lvl="1">
              <a:lnSpc>
                <a:spcPct val="107000"/>
              </a:lnSpc>
              <a:spcBef>
                <a:spcPts val="0"/>
              </a:spcBef>
            </a:pPr>
            <a:r>
              <a:rPr lang="en-GB" sz="2000" kern="100" dirty="0">
                <a:effectLst/>
                <a:ea typeface="Aptos" panose="020B0004020202020204" pitchFamily="34" charset="0"/>
                <a:cs typeface="Times New Roman" panose="02020603050405020304" pitchFamily="18" charset="0"/>
              </a:rPr>
              <a:t>This rule does not address civilian casualties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 Jus in bello:  prohibiting attack in which the expected civilian casualties will be excessive in light of the anticipated military advantage gained.</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in jus in bello and jus ad bellum are often conflated, leading to misunderstandings and ineffective analysis </a:t>
            </a:r>
          </a:p>
          <a:p>
            <a:pPr marL="685800" indent="-457200">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Almost all the information integral to actual methodology and decision making is not available or communicated to the public. To make judgments based on numbers of casualties or which side’s civilians were killed in greater numbers is strong because it is often the only available information. But this is not sufficient information for assessing the actual law of proportionality.  </a:t>
            </a:r>
          </a:p>
        </p:txBody>
      </p:sp>
    </p:spTree>
    <p:extLst>
      <p:ext uri="{BB962C8B-B14F-4D97-AF65-F5344CB8AC3E}">
        <p14:creationId xmlns:p14="http://schemas.microsoft.com/office/powerpoint/2010/main" val="2048261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551</TotalTime>
  <Words>5347</Words>
  <Application>Microsoft Office PowerPoint</Application>
  <PresentationFormat>Widescreen</PresentationFormat>
  <Paragraphs>246</Paragraphs>
  <Slides>46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Aptos Display</vt:lpstr>
      <vt:lpstr>Arial</vt:lpstr>
      <vt:lpstr>Times New Roman</vt:lpstr>
      <vt:lpstr>Office Theme</vt:lpstr>
      <vt:lpstr>Global Governance</vt:lpstr>
      <vt:lpstr>In a world of major power politics, what are the considerations for small(er) nations?</vt:lpstr>
      <vt:lpstr>Robert Keohane’s 6 criteria for Legitimacy</vt:lpstr>
      <vt:lpstr>The Role of States in Human Rights</vt:lpstr>
      <vt:lpstr>The Role of States in Human Rights</vt:lpstr>
      <vt:lpstr>Diplomatic Means</vt:lpstr>
      <vt:lpstr>Diplomatic Means</vt:lpstr>
      <vt:lpstr>Economic Means</vt:lpstr>
      <vt:lpstr>Economic Means</vt:lpstr>
      <vt:lpstr>Economic Means</vt:lpstr>
      <vt:lpstr>Economic Means</vt:lpstr>
      <vt:lpstr>Economic Sanctions</vt:lpstr>
      <vt:lpstr>Military Means</vt:lpstr>
      <vt:lpstr>Military Means</vt:lpstr>
      <vt:lpstr>Military Means</vt:lpstr>
      <vt:lpstr>Military Means</vt:lpstr>
      <vt:lpstr>Military Means</vt:lpstr>
      <vt:lpstr>The Use of Military Force</vt:lpstr>
      <vt:lpstr>The Just War Tradition (Jus ad Bellum)</vt:lpstr>
      <vt:lpstr>The Just War Tradition (Jus ad Bellum)</vt:lpstr>
      <vt:lpstr>The Just War Tradition: Just Cause</vt:lpstr>
      <vt:lpstr>The Just War Tradition: Just Cause</vt:lpstr>
      <vt:lpstr>The Just War Tradition: Just Cause</vt:lpstr>
      <vt:lpstr>The Just War Tradition: Just Cause</vt:lpstr>
      <vt:lpstr>The Just War Tradition: Just Cause</vt:lpstr>
      <vt:lpstr>The Just War Tradition: Just Cause</vt:lpstr>
      <vt:lpstr>The Just War Tradition: On Preemption</vt:lpstr>
      <vt:lpstr>The Just War Tradition: On Preventive War</vt:lpstr>
      <vt:lpstr>The Just War Tradition: On Preventive War</vt:lpstr>
      <vt:lpstr>The Just War Tradition:  On Collective Self-Defense</vt:lpstr>
      <vt:lpstr>The Just War Tradition:  On Humanitarian Intervention</vt:lpstr>
      <vt:lpstr>The Just War Tradition:  On Humanitarian Intervention</vt:lpstr>
      <vt:lpstr>The Just War Tradition:  On Humanitarian Intervention</vt:lpstr>
      <vt:lpstr>The Just War Tradition:  On Humanitarian Intervention</vt:lpstr>
      <vt:lpstr>The Just War Tradition:  On Humanitarian Intervention</vt:lpstr>
      <vt:lpstr>The Just War Tradition:  On Proportionality</vt:lpstr>
      <vt:lpstr>The Just War Tradition:  On the Concept of Right Intention</vt:lpstr>
      <vt:lpstr>The Just War Tradition:  On Proper Authority</vt:lpstr>
      <vt:lpstr>The Just War Tradition:  On Proper Authority</vt:lpstr>
      <vt:lpstr>The Just War Tradition:  The Principle of Last Resort</vt:lpstr>
      <vt:lpstr>The Proportionality Principle in War  (Jus in bello)</vt:lpstr>
      <vt:lpstr>The Proportionality Principle in War  (Jus in bello)</vt:lpstr>
      <vt:lpstr>The Proportionality Principle in War  (Jus in bello)</vt:lpstr>
      <vt:lpstr>The Proportionality Principle in War  (Jus in bello)</vt:lpstr>
      <vt:lpstr>The Proportionality Principle in War  (Jus in bello)</vt:lpstr>
      <vt:lpstr>Proportionality  (Jus ad bellum vs Jus in bello)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315</cp:revision>
  <dcterms:created xsi:type="dcterms:W3CDTF">2024-04-15T07:42:32Z</dcterms:created>
  <dcterms:modified xsi:type="dcterms:W3CDTF">2024-04-26T18:04:09Z</dcterms:modified>
</cp:coreProperties>
</file>