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embedTrueTypeFonts="1" saveSubsetFonts="1" autoCompressPictures="0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269" r:id="rId6"/>
    <p:sldId id="270" r:id="rId7"/>
    <p:sldId id="271" r:id="rId8"/>
    <p:sldId id="272" r:id="rId9"/>
    <p:sldId id="273" r:id="rId10"/>
    <p:sldId id="268" r:id="rId11"/>
  </p:sldIdLst>
  <p:sldSz cx="12192000" cy="6858000"/>
  <p:notesSz cx="6858000" cy="9144000"/>
  <p:embeddedFontLst>
    <p:embeddedFont>
      <p:font typeface="Trebuchet MS" panose="020B0603020202020204" pitchFamily="34" charset="0"/>
      <p:regular r:id="rId14"/>
      <p:bold r:id="rId15"/>
      <p:italic r:id="rId16"/>
      <p:boldItalic r:id="rId17"/>
    </p:embeddedFon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Tahoma" panose="020B0604030504040204" pitchFamily="34" charset="0"/>
      <p:regular r:id="rId22"/>
      <p:bold r:id="rId23"/>
    </p:embeddedFont>
  </p:embeddedFont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03" autoAdjust="0"/>
    <p:restoredTop sz="64776" autoAdjust="0"/>
  </p:normalViewPr>
  <p:slideViewPr>
    <p:cSldViewPr snapToGrid="0">
      <p:cViewPr varScale="1">
        <p:scale>
          <a:sx n="55" d="100"/>
          <a:sy n="55" d="100"/>
        </p:scale>
        <p:origin x="1212" y="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01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openxmlformats.org/officeDocument/2006/relationships/font" Target="fonts/font5.fntdata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nt" Target="fonts/font8.fntdata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font" Target="fonts/font4.fntdata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10" Type="http://schemas.openxmlformats.org/officeDocument/2006/relationships/slide" Target="slides/slide6.xml"/><Relationship Id="rId19" Type="http://schemas.openxmlformats.org/officeDocument/2006/relationships/font" Target="fonts/font6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C5E8405-9D99-4FA5-842E-D515212A7594}" type="datetime1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831430A-4AA4-45C8-AC23-CD6B61C41A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D70E3C-251E-4FDC-A619-AC9EE932F165}" type="datetime1">
              <a:rPr lang="en-GB" noProof="0" smtClean="0"/>
              <a:pPr/>
              <a:t>18/11/2020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734D747-9380-41EE-9946-EC9EC0CA5D1E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08784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473428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36276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208800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rtl="0"/>
            <a:fld id="{1734D747-9380-41EE-9946-EC9EC0CA5D1E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432684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1734D747-9380-41EE-9946-EC9EC0CA5D1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831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rtl="0"/>
                <a:endParaRPr lang="en-US" noProof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US" noProof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 rtl="0"/>
            <a:r>
              <a:rPr lang="en-US" noProof="0" smtClean="0"/>
              <a:t>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 rtl="0"/>
            <a:r>
              <a:rPr lang="en-gb" sz="18400" noProof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 rtlCol="0"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US" noProof="0" smtClean="0"/>
              <a:t>Edit Master text styles</a:t>
            </a:r>
          </a:p>
          <a:p>
            <a:pPr lvl="1" rtl="0"/>
            <a:r>
              <a:rPr lang="en-US" noProof="0" smtClean="0"/>
              <a:t>Second level</a:t>
            </a:r>
          </a:p>
          <a:p>
            <a:pPr lvl="2" rtl="0"/>
            <a:r>
              <a:rPr lang="en-US" noProof="0" smtClean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43365" y="1825625"/>
            <a:ext cx="11215235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44500" y="1681163"/>
            <a:ext cx="5157787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6500812" y="1681163"/>
            <a:ext cx="5157788" cy="823912"/>
          </a:xfrm>
        </p:spPr>
        <p:txBody>
          <a:bodyPr rtlCol="0"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44500" y="2505075"/>
            <a:ext cx="5157787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6475412" y="2505075"/>
            <a:ext cx="5183188" cy="3684588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3365" y="1517715"/>
            <a:ext cx="5184437" cy="4659248"/>
          </a:xfrm>
        </p:spPr>
        <p:txBody>
          <a:bodyPr rtlCol="0"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474163" y="1517715"/>
            <a:ext cx="5184437" cy="4659248"/>
          </a:xfrm>
        </p:spPr>
        <p:txBody>
          <a:bodyPr rtlCol="0"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 rtlCol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 rtlCol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 rtlCol="0"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43366" y="1444649"/>
            <a:ext cx="3365063" cy="4579079"/>
          </a:xfrm>
        </p:spPr>
        <p:txBody>
          <a:bodyPr rtlCol="0"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964290" y="1444649"/>
            <a:ext cx="7694310" cy="4579079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rtlCol="0"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pPr rtl="0"/>
            <a:fld id="{C263D6C4-4840-40CC-AC84-17E24B3B7BDE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 rtl="0"/>
            <a:r>
              <a:rPr lang="en-GB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 smtClean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263D6C4-4840-40CC-AC84-17E24B3B7BDE}" type="slidenum">
              <a:rPr lang="en-US" noProof="0" smtClean="0"/>
              <a:t>‹#›</a:t>
            </a:fld>
            <a:endParaRPr lang="en-US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US" noProof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rtl="0"/>
            <a:r>
              <a:rPr lang="en-gb" noProof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 rtl="0"/>
              <a:endParaRPr lang="en-US" noProof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 noProof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noProof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 rtlCol="0"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C263D6C4-4840-40CC-AC84-17E24B3B7BDE}" type="slidenum">
              <a:rPr lang="en-US" noProof="0" smtClean="0"/>
              <a:pPr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4" r:id="rId7"/>
    <p:sldLayoutId id="2147483665" r:id="rId8"/>
    <p:sldLayoutId id="2147483673" r:id="rId9"/>
    <p:sldLayoutId id="2147483662" r:id="rId10"/>
    <p:sldLayoutId id="2147483663" r:id="rId11"/>
    <p:sldLayoutId id="2147483664" r:id="rId12"/>
    <p:sldLayoutId id="2147483675" r:id="rId13"/>
    <p:sldLayoutId id="2147483676" r:id="rId14"/>
    <p:sldLayoutId id="2147483672" r:id="rId15"/>
    <p:sldLayoutId id="2147483667" r:id="rId16"/>
    <p:sldLayoutId id="2147483668" r:id="rId1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vjccHJfJeY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90330" y="1403223"/>
            <a:ext cx="8049387" cy="4876800"/>
          </a:xfrm>
        </p:spPr>
        <p:txBody>
          <a:bodyPr rtlCol="0"/>
          <a:lstStyle/>
          <a:p>
            <a:pPr algn="ctr"/>
            <a:r>
              <a:rPr lang="en-GB" sz="6000" dirty="0">
                <a:latin typeface="+mn-lt"/>
              </a:rPr>
              <a:t>Prejudice and </a:t>
            </a:r>
            <a:r>
              <a:rPr lang="en-GB" sz="6000" dirty="0" smtClean="0">
                <a:latin typeface="+mn-lt"/>
              </a:rPr>
              <a:t>Discrimination</a:t>
            </a:r>
            <a:r>
              <a:rPr lang="en-GB" sz="5400" dirty="0" smtClean="0">
                <a:latin typeface="+mn-lt"/>
              </a:rPr>
              <a:t/>
            </a:r>
            <a:br>
              <a:rPr lang="en-GB" sz="5400" dirty="0" smtClean="0">
                <a:latin typeface="+mn-lt"/>
              </a:rPr>
            </a:br>
            <a:r>
              <a:rPr lang="en-GB" sz="5400" dirty="0">
                <a:latin typeface="+mn-lt"/>
              </a:rPr>
              <a:t/>
            </a:r>
            <a:br>
              <a:rPr lang="en-GB" sz="5400" dirty="0">
                <a:latin typeface="+mn-lt"/>
              </a:rPr>
            </a:br>
            <a:r>
              <a:rPr lang="en-GB" sz="5400" dirty="0" smtClean="0">
                <a:latin typeface="+mn-lt"/>
              </a:rPr>
              <a:t>Lecture Two Part B: Categorisation</a:t>
            </a:r>
            <a:r>
              <a:rPr lang="en-GB" sz="5400" dirty="0">
                <a:latin typeface="+mn-lt"/>
              </a:rPr>
              <a:t/>
            </a:r>
            <a:br>
              <a:rPr lang="en-GB" sz="5400" dirty="0">
                <a:latin typeface="+mn-lt"/>
              </a:rPr>
            </a:br>
            <a:endParaRPr lang="en-GB" sz="5400" dirty="0"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8774" y="5845683"/>
            <a:ext cx="8572501" cy="868680"/>
          </a:xfrm>
        </p:spPr>
        <p:txBody>
          <a:bodyPr rtlCol="0"/>
          <a:lstStyle/>
          <a:p>
            <a:pPr marL="0" indent="0" rtl="0">
              <a:buNone/>
            </a:pPr>
            <a:r>
              <a:rPr lang="en-GB" dirty="0" smtClean="0"/>
              <a:t>Paul Hutchings 				Katie Sullivan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Tajfel’s Minimal Group Paradigm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2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Tajfel, </a:t>
            </a:r>
            <a:r>
              <a:rPr lang="en-GB" dirty="0" err="1"/>
              <a:t>Billig</a:t>
            </a:r>
            <a:r>
              <a:rPr lang="en-GB" dirty="0"/>
              <a:t>, Bundy, and </a:t>
            </a:r>
            <a:r>
              <a:rPr lang="en-GB" dirty="0" err="1"/>
              <a:t>Flament</a:t>
            </a:r>
            <a:r>
              <a:rPr lang="en-GB" dirty="0"/>
              <a:t> (1971)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324" y="2844800"/>
            <a:ext cx="4691239" cy="2768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1013" y="2514360"/>
            <a:ext cx="4858311" cy="3429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481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Identity Theory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3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Tajfel and Turner (1979)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549" y="542925"/>
            <a:ext cx="7141028" cy="613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389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Ingroup Favouritism and Outgroup Derogation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4</a:t>
            </a:fld>
            <a:endParaRPr lang="en-GB" noProof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1456" y="4610100"/>
            <a:ext cx="3048000" cy="20701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416300" y="5645150"/>
            <a:ext cx="431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chemeClr val="bg1"/>
                </a:solidFill>
              </a:rPr>
              <a:t>Theimer</a:t>
            </a:r>
            <a:r>
              <a:rPr lang="en-GB" dirty="0" smtClean="0">
                <a:solidFill>
                  <a:schemeClr val="bg1"/>
                </a:solidFill>
              </a:rPr>
              <a:t>, Killen, and Stangor (2001)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156" y="1491212"/>
            <a:ext cx="2400300" cy="2857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1937" y="1491212"/>
            <a:ext cx="3590925" cy="282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26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Multiple Identities, Homogeneity and Heterogeneity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5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43365" y="1825625"/>
            <a:ext cx="8345035" cy="315277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070" y="1401622"/>
            <a:ext cx="3070225" cy="23733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4852" y="1329555"/>
            <a:ext cx="3222624" cy="25050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0490" y="3796941"/>
            <a:ext cx="3412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Roccas</a:t>
            </a:r>
            <a:r>
              <a:rPr lang="en-GB" dirty="0">
                <a:solidFill>
                  <a:schemeClr val="bg1"/>
                </a:solidFill>
              </a:rPr>
              <a:t> and Brewer (2002) – complex social identities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12537" y="3912598"/>
            <a:ext cx="43270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Linville et al. (1989) </a:t>
            </a:r>
            <a:r>
              <a:rPr lang="en-GB" dirty="0" smtClean="0">
                <a:solidFill>
                  <a:schemeClr val="bg1"/>
                </a:solidFill>
              </a:rPr>
              <a:t>–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categorisation-competition </a:t>
            </a:r>
            <a:r>
              <a:rPr lang="en-GB" dirty="0" smtClean="0">
                <a:solidFill>
                  <a:schemeClr val="bg1"/>
                </a:solidFill>
              </a:rPr>
              <a:t>hypothesis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285683" y="5094057"/>
            <a:ext cx="27374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Hogg &amp; Abrams (1990) – self-esteem </a:t>
            </a:r>
            <a:r>
              <a:rPr lang="en-GB" dirty="0" smtClean="0">
                <a:solidFill>
                  <a:schemeClr val="bg1"/>
                </a:solidFill>
              </a:rPr>
              <a:t>hypothesis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1960" y="4802957"/>
            <a:ext cx="2695575" cy="134302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70023" y="3090722"/>
            <a:ext cx="4238625" cy="135255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32313" y="1401622"/>
            <a:ext cx="3676650" cy="1163638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380412" y="2619411"/>
            <a:ext cx="3428551" cy="3698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Homogeneity v Heterogeneity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916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C263D6C4-4840-40CC-AC84-17E24B3B7BDE}" type="slidenum">
              <a:rPr lang="en-GB" noProof="0" smtClean="0"/>
              <a:pPr rtl="0"/>
              <a:t>6</a:t>
            </a:fld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Identification with groups is important to us</a:t>
            </a:r>
          </a:p>
          <a:p>
            <a:endParaRPr lang="en-GB" dirty="0"/>
          </a:p>
          <a:p>
            <a:r>
              <a:rPr lang="en-GB" dirty="0" smtClean="0"/>
              <a:t>What happens to the ingroup can feel like it is happening to us</a:t>
            </a:r>
          </a:p>
          <a:p>
            <a:endParaRPr lang="en-GB" dirty="0"/>
          </a:p>
          <a:p>
            <a:r>
              <a:rPr lang="en-GB" dirty="0" smtClean="0"/>
              <a:t>We view our ingroups and outgroups differently</a:t>
            </a:r>
          </a:p>
          <a:p>
            <a:pPr lvl="1"/>
            <a:r>
              <a:rPr lang="en-GB" dirty="0" smtClean="0"/>
              <a:t>But complex multiple identities mean that this is not straightforward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01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13200" y="4838700"/>
            <a:ext cx="7416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For further coverage of group processes and implicit cognition this link goes to Paul’s </a:t>
            </a:r>
            <a:r>
              <a:rPr lang="en-GB" dirty="0" err="1" smtClean="0">
                <a:solidFill>
                  <a:schemeClr val="bg1"/>
                </a:solidFill>
              </a:rPr>
              <a:t>TEDx</a:t>
            </a:r>
            <a:r>
              <a:rPr lang="en-GB" dirty="0" smtClean="0">
                <a:solidFill>
                  <a:schemeClr val="bg1"/>
                </a:solidFill>
              </a:rPr>
              <a:t> talk on the subject (also available embedded on Moodle)</a:t>
            </a:r>
            <a:r>
              <a:rPr lang="en-GB" dirty="0">
                <a:solidFill>
                  <a:schemeClr val="bg1"/>
                </a:solidFill>
                <a:hlinkClick r:id="rId3"/>
              </a:rPr>
              <a:t> https://www.youtube.com/watch?v=XvjccHJfJeY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30677750_TF66687569" id="{5B888300-1273-41F5-A5CD-44107916CC14}" vid="{40518E2E-947D-4D54-9D53-AB7B73CA5C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EEA25CC0A0AC24199CDC46C25B8B0BC" ma:contentTypeVersion="10" ma:contentTypeDescription="Create a new document." ma:contentTypeScope="" ma:versionID="e3b47856d4cf355c0dacb39e1084d14f">
  <xsd:schema xmlns:xsd="http://www.w3.org/2001/XMLSchema" xmlns:xs="http://www.w3.org/2001/XMLSchema" xmlns:p="http://schemas.microsoft.com/office/2006/metadata/properties" xmlns:ns1="http://schemas.microsoft.com/sharepoint/v3" xmlns:ns2="6dc4bcd6-49db-4c07-9060-8acfc67cef9f" xmlns:ns3="fb0879af-3eba-417a-a55a-ffe6dcd6ca77" targetNamespace="http://schemas.microsoft.com/office/2006/metadata/properties" ma:root="true" ma:fieldsID="a845a615265fdb1f7b12cc65ac20ecbd" ns1:_="" ns2:_="" ns3:_="">
    <xsd:import namespace="http://schemas.microsoft.com/sharepoint/v3"/>
    <xsd:import namespace="6dc4bcd6-49db-4c07-9060-8acfc67cef9f"/>
    <xsd:import namespace="fb0879af-3eba-417a-a55a-ffe6dcd6ca7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3:SharedWithUsers" minOccurs="0"/>
                <xsd:element ref="ns3:SharedWithDetails" minOccurs="0"/>
                <xsd:element ref="ns3:LastSharedByUser" minOccurs="0"/>
                <xsd:element ref="ns3:LastSharedByTime" minOccurs="0"/>
                <xsd:element ref="ns1:_ip_UnifiedCompliancePolicyProperties" minOccurs="0"/>
                <xsd:element ref="ns1:_ip_UnifiedCompliancePolicyUIAction" minOccurs="0"/>
                <xsd:element ref="ns2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15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16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c4bcd6-49db-4c07-9060-8acfc67cef9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7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b0879af-3eba-417a-a55a-ffe6dcd6ca7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LastSharedByUser" ma:index="13" nillable="true" ma:displayName="Last Shared By User" ma:hidden="true" ma:internalName="LastSharedByUser" ma:readOnly="true">
      <xsd:simpleType>
        <xsd:restriction base="dms:Note"/>
      </xsd:simpleType>
    </xsd:element>
    <xsd:element name="LastSharedByTime" ma:index="14" nillable="true" ma:displayName="Last Shared By Time" ma:hidden="true" ma:internalName="LastSharedByTime" ma:readOnly="true">
      <xsd:simpleType>
        <xsd:restriction base="dms:DateTim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_ip_UnifiedCompliancePolicyProperties xmlns="http://schemas.microsoft.com/sharepoint/v3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B67ACAB-C3DC-429D-A23C-0723C084FE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6dc4bcd6-49db-4c07-9060-8acfc67cef9f"/>
    <ds:schemaRef ds:uri="fb0879af-3eba-417a-a55a-ffe6dcd6ca7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8992231-163D-4428-A2B8-DA1FE0274129}">
  <ds:schemaRefs>
    <ds:schemaRef ds:uri="fb0879af-3eba-417a-a55a-ffe6dcd6ca77"/>
    <ds:schemaRef ds:uri="http://purl.org/dc/elements/1.1/"/>
    <ds:schemaRef ds:uri="http://schemas.microsoft.com/office/2006/metadata/properties"/>
    <ds:schemaRef ds:uri="http://schemas.microsoft.com/sharepoint/v3"/>
    <ds:schemaRef ds:uri="http://purl.org/dc/terms/"/>
    <ds:schemaRef ds:uri="http://schemas.openxmlformats.org/package/2006/metadata/core-properties"/>
    <ds:schemaRef ds:uri="6dc4bcd6-49db-4c07-9060-8acfc67cef9f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A95DE24-D6C3-4A00-9085-D9594C193A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178</Words>
  <Application>Microsoft Office PowerPoint</Application>
  <PresentationFormat>Widescreen</PresentationFormat>
  <Paragraphs>36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Trebuchet MS</vt:lpstr>
      <vt:lpstr>Arial</vt:lpstr>
      <vt:lpstr>Trade Gothic LT Pro</vt:lpstr>
      <vt:lpstr>Calibri</vt:lpstr>
      <vt:lpstr>Tahoma</vt:lpstr>
      <vt:lpstr>Office Theme</vt:lpstr>
      <vt:lpstr>Prejudice and Discrimination  Lecture Two Part B: Categorisation </vt:lpstr>
      <vt:lpstr>Tajfel’s Minimal Group Paradigm</vt:lpstr>
      <vt:lpstr>Social Identity Theory</vt:lpstr>
      <vt:lpstr>Ingroup Favouritism and Outgroup Derogation</vt:lpstr>
      <vt:lpstr>Multiple Identities, Homogeneity and Heterogeneity</vt:lpstr>
      <vt:lpstr>Summary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2020-06-08T08:54:22Z</dcterms:created>
  <dcterms:modified xsi:type="dcterms:W3CDTF">2020-11-18T21:29:55Z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0x010100DEEA25CC0A0AC24199CDC46C25B8B0BC</vt:lpwstr>
  </property>
</Properties>
</file>