
<file path=[Content_Types].xml><?xml version="1.0" encoding="utf-8"?>
<Types xmlns="http://schemas.openxmlformats.org/package/2006/content-types">
  <Default Extension="png" ContentType="image/png"/>
  <Default Extension="tmp"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50" d="100"/>
          <a:sy n="50" d="100"/>
        </p:scale>
        <p:origin x="1758" y="36"/>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smtClean="0"/>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smtClean="0"/>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smtClean="0"/>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4/26/2019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4/26/2019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smtClean="0"/>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smtClean="0"/>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4/26/2019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4/26/2019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4/26/2019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smtClean="0"/>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4/26/2019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4/26/2019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4/26/2019</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tmp"/><Relationship Id="rId3" Type="http://schemas.openxmlformats.org/officeDocument/2006/relationships/image" Target="../media/image2.png"/><Relationship Id="rId7" Type="http://schemas.openxmlformats.org/officeDocument/2006/relationships/image" Target="../media/image5.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4.tmp"/><Relationship Id="rId5" Type="http://schemas.microsoft.com/office/2007/relationships/hdphoto" Target="../media/hdphoto1.wdp"/><Relationship Id="rId10" Type="http://schemas.openxmlformats.org/officeDocument/2006/relationships/image" Target="../media/image8.png"/><Relationship Id="rId4" Type="http://schemas.openxmlformats.org/officeDocument/2006/relationships/image" Target="../media/image3.png"/><Relationship Id="rId9" Type="http://schemas.openxmlformats.org/officeDocument/2006/relationships/image" Target="../media/image7.tm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lnSpc>
                <a:spcPct val="110000"/>
              </a:lnSpc>
              <a:spcBef>
                <a:spcPct val="0"/>
              </a:spcBef>
              <a:buNone/>
            </a:pPr>
            <a:r>
              <a:rPr lang="en-GB" sz="4000" b="1" dirty="0" smtClean="0">
                <a:solidFill>
                  <a:srgbClr val="00B050"/>
                </a:solidFill>
                <a:latin typeface="SansSerif" panose="00000400000000000000" pitchFamily="2" charset="2"/>
              </a:rPr>
              <a:t>Stop and Start effect on Green House Gases</a:t>
            </a:r>
            <a:r>
              <a:rPr lang="en-GB" sz="4000" b="1" dirty="0">
                <a:solidFill>
                  <a:srgbClr val="00B050"/>
                </a:solidFill>
                <a:latin typeface="SansSerif" panose="00000400000000000000" pitchFamily="2" charset="2"/>
              </a:rPr>
              <a:t/>
            </a:r>
            <a:br>
              <a:rPr lang="en-GB" sz="4000" b="1" dirty="0">
                <a:solidFill>
                  <a:srgbClr val="00B050"/>
                </a:solidFill>
                <a:latin typeface="SansSerif" panose="00000400000000000000" pitchFamily="2" charset="2"/>
              </a:rPr>
            </a:br>
            <a:r>
              <a:rPr lang="en-GB" sz="4000" b="1" dirty="0" smtClean="0">
                <a:solidFill>
                  <a:srgbClr val="FF0000"/>
                </a:solidFill>
                <a:latin typeface="SansSerif" panose="00000400000000000000" pitchFamily="2" charset="2"/>
              </a:rPr>
              <a:t>Student : </a:t>
            </a:r>
            <a:r>
              <a:rPr lang="en-GB" sz="4000" b="1" dirty="0" smtClean="0">
                <a:solidFill>
                  <a:srgbClr val="FF0000"/>
                </a:solidFill>
                <a:latin typeface="SansSerif" panose="00000400000000000000" pitchFamily="2" charset="2"/>
                <a:cs typeface="Calibri" charset="0"/>
              </a:rPr>
              <a:t>Ehab Barsoum</a:t>
            </a:r>
            <a:endParaRPr lang="en-GB" altLang="en-US" sz="4000" b="1" dirty="0" smtClean="0">
              <a:solidFill>
                <a:srgbClr val="FF0000"/>
              </a:solidFill>
              <a:latin typeface="SansSerif" panose="00000400000000000000" pitchFamily="2" charset="2"/>
              <a:ea typeface="Calibri" charset="0"/>
              <a:cs typeface="Calibri" charset="0"/>
            </a:endParaRPr>
          </a:p>
          <a:p>
            <a:pPr eaLnBrk="1" hangingPunct="1">
              <a:lnSpc>
                <a:spcPct val="110000"/>
              </a:lnSpc>
              <a:spcBef>
                <a:spcPct val="0"/>
              </a:spcBef>
              <a:buFontTx/>
              <a:buNone/>
            </a:pPr>
            <a:r>
              <a:rPr lang="en-GB" altLang="en-US" sz="3600" b="1" dirty="0" smtClean="0">
                <a:solidFill>
                  <a:srgbClr val="002060"/>
                </a:solidFill>
                <a:latin typeface="SansSerif" panose="00000400000000000000" pitchFamily="2" charset="2"/>
                <a:ea typeface="Calibri" charset="0"/>
                <a:cs typeface="Arial" panose="020B0604020202020204" pitchFamily="34" charset="0"/>
              </a:rPr>
              <a:t>Supervisor</a:t>
            </a:r>
            <a:r>
              <a:rPr lang="en-GB" altLang="en-US" sz="3600" dirty="0" smtClean="0">
                <a:solidFill>
                  <a:srgbClr val="002060"/>
                </a:solidFill>
                <a:latin typeface="SansSerif" panose="00000400000000000000" pitchFamily="2" charset="2"/>
                <a:ea typeface="Calibri" charset="0"/>
                <a:cs typeface="Calibri" charset="0"/>
              </a:rPr>
              <a:t> </a:t>
            </a:r>
            <a:r>
              <a:rPr lang="en-GB" altLang="en-US" sz="3600" b="1" dirty="0" smtClean="0">
                <a:solidFill>
                  <a:srgbClr val="002060"/>
                </a:solidFill>
                <a:latin typeface="SansSerif" panose="00000400000000000000" pitchFamily="2" charset="2"/>
                <a:ea typeface="Calibri" charset="0"/>
                <a:cs typeface="Calibri" charset="0"/>
              </a:rPr>
              <a:t>: Kerry Tudor</a:t>
            </a:r>
          </a:p>
          <a:p>
            <a:pPr eaLnBrk="1" hangingPunct="1">
              <a:lnSpc>
                <a:spcPct val="110000"/>
              </a:lnSpc>
              <a:spcBef>
                <a:spcPct val="0"/>
              </a:spcBef>
              <a:buFontTx/>
              <a:buNone/>
            </a:pPr>
            <a:endParaRPr lang="en-GB" altLang="en-US" sz="1800" dirty="0">
              <a:solidFill>
                <a:srgbClr val="002060"/>
              </a:solidFill>
              <a:latin typeface="SansSerif" panose="00000400000000000000" pitchFamily="2" charset="2"/>
              <a:ea typeface="Calibri" charset="0"/>
              <a:cs typeface="Calibri" charset="0"/>
            </a:endParaRPr>
          </a:p>
          <a:p>
            <a:pPr eaLnBrk="1" hangingPunct="1">
              <a:lnSpc>
                <a:spcPct val="110000"/>
              </a:lnSpc>
              <a:spcBef>
                <a:spcPct val="0"/>
              </a:spcBef>
              <a:buFontTx/>
              <a:buNone/>
            </a:pPr>
            <a:r>
              <a:rPr lang="en-GB" altLang="en-US" sz="3600" b="1" dirty="0" smtClean="0">
                <a:solidFill>
                  <a:srgbClr val="7030A0"/>
                </a:solidFill>
                <a:latin typeface="SansSerif" panose="00000400000000000000" pitchFamily="2" charset="2"/>
                <a:ea typeface="Calibri" charset="0"/>
                <a:cs typeface="Calibri" charset="0"/>
              </a:rPr>
              <a:t>School</a:t>
            </a:r>
            <a:r>
              <a:rPr lang="en-GB" altLang="en-US" sz="3600" b="1" dirty="0" smtClean="0">
                <a:solidFill>
                  <a:srgbClr val="7030A0"/>
                </a:solidFill>
                <a:latin typeface="SansSerif" panose="00000400000000000000" pitchFamily="2" charset="2"/>
              </a:rPr>
              <a:t> of </a:t>
            </a:r>
            <a:r>
              <a:rPr lang="en-GB" altLang="en-US" sz="3600" b="1" dirty="0" smtClean="0">
                <a:solidFill>
                  <a:srgbClr val="7030A0"/>
                </a:solidFill>
                <a:latin typeface="SansSerif" panose="00000400000000000000" pitchFamily="2" charset="2"/>
                <a:ea typeface="Calibri" charset="0"/>
                <a:cs typeface="Calibri" charset="0"/>
              </a:rPr>
              <a:t>Engineering</a:t>
            </a:r>
          </a:p>
          <a:p>
            <a:pPr eaLnBrk="1" hangingPunct="1">
              <a:lnSpc>
                <a:spcPct val="110000"/>
              </a:lnSpc>
              <a:spcBef>
                <a:spcPct val="0"/>
              </a:spcBef>
              <a:buFontTx/>
              <a:buNone/>
            </a:pPr>
            <a:r>
              <a:rPr lang="en-GB" altLang="en-US" sz="3600" b="1" dirty="0" smtClean="0">
                <a:solidFill>
                  <a:srgbClr val="00B0F0"/>
                </a:solidFill>
                <a:latin typeface="SansSerif" panose="00000400000000000000" pitchFamily="2" charset="2"/>
                <a:ea typeface="Calibri" charset="0"/>
                <a:cs typeface="Calibri" charset="0"/>
              </a:rPr>
              <a:t>BSc </a:t>
            </a:r>
            <a:r>
              <a:rPr lang="en-GB" altLang="en-US" sz="3600" b="1" dirty="0">
                <a:solidFill>
                  <a:srgbClr val="00B0F0"/>
                </a:solidFill>
                <a:latin typeface="SansSerif" panose="00000400000000000000" pitchFamily="2" charset="2"/>
                <a:ea typeface="Calibri" charset="0"/>
                <a:cs typeface="Calibri" charset="0"/>
              </a:rPr>
              <a:t>(Hons) </a:t>
            </a:r>
            <a:r>
              <a:rPr lang="en-GB" altLang="en-US" sz="3600" b="1" dirty="0" smtClean="0">
                <a:solidFill>
                  <a:srgbClr val="00B0F0"/>
                </a:solidFill>
                <a:latin typeface="SansSerif" panose="00000400000000000000" pitchFamily="2" charset="2"/>
                <a:ea typeface="Calibri" charset="0"/>
                <a:cs typeface="Calibri" charset="0"/>
              </a:rPr>
              <a:t>Automotive Engineering</a:t>
            </a:r>
            <a:endParaRPr lang="en-US" altLang="zh-CN" sz="3600" b="1" dirty="0">
              <a:solidFill>
                <a:srgbClr val="00B0F0"/>
              </a:solidFill>
              <a:latin typeface="SansSerif" panose="00000400000000000000" pitchFamily="2" charset="2"/>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61437" y="5468649"/>
            <a:ext cx="7080085" cy="10137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spcBef>
                <a:spcPct val="50000"/>
              </a:spcBef>
            </a:pPr>
            <a:r>
              <a:rPr lang="en-GB" altLang="en-US" sz="3600" b="1" dirty="0" smtClean="0">
                <a:solidFill>
                  <a:srgbClr val="FF0000"/>
                </a:solidFill>
              </a:rPr>
              <a:t>              Introduction</a:t>
            </a:r>
          </a:p>
          <a:p>
            <a:pPr algn="just">
              <a:spcBef>
                <a:spcPct val="50000"/>
              </a:spcBef>
            </a:pPr>
            <a:r>
              <a:rPr lang="en-GB" altLang="en-US" sz="2800" b="1" dirty="0" smtClean="0">
                <a:solidFill>
                  <a:srgbClr val="FF0000"/>
                </a:solidFill>
              </a:rPr>
              <a:t/>
            </a:r>
            <a:br>
              <a:rPr lang="en-GB" altLang="en-US" sz="2800" b="1" dirty="0" smtClean="0">
                <a:solidFill>
                  <a:srgbClr val="FF0000"/>
                </a:solidFill>
              </a:rPr>
            </a:br>
            <a:r>
              <a:rPr lang="en-GB" altLang="en-US" sz="2800" dirty="0" smtClean="0"/>
              <a:t>The </a:t>
            </a:r>
            <a:r>
              <a:rPr lang="en-GB" altLang="en-US" sz="2800" dirty="0"/>
              <a:t>motivation behind this project is to find specific ideology to limiting and </a:t>
            </a:r>
            <a:r>
              <a:rPr lang="en-GB" altLang="en-US" sz="2800" dirty="0" smtClean="0"/>
              <a:t>addressing </a:t>
            </a:r>
            <a:r>
              <a:rPr lang="en-GB" altLang="en-US" sz="2800" dirty="0"/>
              <a:t>the emissions by legislation such as Euro 1 to 7 and what the development differences for each gas </a:t>
            </a:r>
            <a:r>
              <a:rPr lang="en-GB" altLang="en-US" sz="2800" dirty="0" smtClean="0"/>
              <a:t>emissions or by </a:t>
            </a:r>
            <a:r>
              <a:rPr lang="en-GB" altLang="en-US" sz="2800" dirty="0"/>
              <a:t>using different systems to reduce the emission such </a:t>
            </a:r>
            <a:r>
              <a:rPr lang="en-GB" altLang="en-US" sz="2800" dirty="0" smtClean="0"/>
              <a:t>as Stop and Start or </a:t>
            </a:r>
            <a:r>
              <a:rPr lang="en-GB" altLang="en-US" sz="2800" dirty="0"/>
              <a:t>(EGR) Exhaust Gas Regulators or Catalytic converter. Thus the project will be aiming to analysis systems is used currently , In additionally looking precisely at the stop and start technology. To achieve a good level of analysis it needs test emission to evaluate the different type of gas which will be applying Ece1504 Dyno test cycle which means European Cycle to test </a:t>
            </a:r>
            <a:r>
              <a:rPr lang="en-GB" altLang="en-US" sz="2800" dirty="0" smtClean="0"/>
              <a:t>Emissions</a:t>
            </a:r>
            <a:r>
              <a:rPr lang="en-GB" sz="2800" dirty="0"/>
              <a:t>(Hansen, 2006)</a:t>
            </a:r>
            <a:r>
              <a:rPr lang="en-GB" altLang="en-US" sz="2800" dirty="0" smtClean="0"/>
              <a:t>.</a:t>
            </a:r>
            <a:endParaRPr lang="en-US" altLang="en-US" sz="2800" dirty="0" smtClean="0"/>
          </a:p>
          <a:p>
            <a:pPr>
              <a:spcBef>
                <a:spcPct val="50000"/>
              </a:spcBef>
            </a:pPr>
            <a:endParaRPr lang="en-US" altLang="en-US" sz="2800" dirty="0"/>
          </a:p>
        </p:txBody>
      </p:sp>
      <p:sp>
        <p:nvSpPr>
          <p:cNvPr id="14" name="Text Box 19"/>
          <p:cNvSpPr txBox="1">
            <a:spLocks noChangeArrowheads="1"/>
          </p:cNvSpPr>
          <p:nvPr/>
        </p:nvSpPr>
        <p:spPr bwMode="auto">
          <a:xfrm>
            <a:off x="7467769" y="20939188"/>
            <a:ext cx="6899423" cy="74596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r>
              <a:rPr lang="en-GB" sz="2800" dirty="0"/>
              <a:t>ECE which means European Cycle to test Emissions is known as MVEG cycle used for EU type which approval testing fuel consumption and emissions comes from light-duty vehicles. The test procedures are built on the chassis dynamometer. All the test cycle consists of four ECE segments repeated continually without interruption</a:t>
            </a:r>
            <a:r>
              <a:rPr lang="en-GB" sz="2800" dirty="0" smtClean="0"/>
              <a:t>.</a:t>
            </a:r>
          </a:p>
          <a:p>
            <a:pPr algn="just"/>
            <a:r>
              <a:rPr lang="en-GB" sz="2800" dirty="0" smtClean="0"/>
              <a:t>To </a:t>
            </a:r>
            <a:r>
              <a:rPr lang="en-GB" sz="2800" dirty="0"/>
              <a:t>get good results and success the test should allow the engine to soak for at least six hours at the temperature 20-30°C which test temperature and let the engine idling at least 40s (Dieselnet.com, 2019).</a:t>
            </a:r>
          </a:p>
          <a:p>
            <a:pPr>
              <a:spcBef>
                <a:spcPct val="50000"/>
              </a:spcBef>
            </a:pPr>
            <a:endParaRPr lang="en-AU" altLang="en-US" sz="2000" i="1" dirty="0">
              <a:latin typeface="Times New Roman" charset="0"/>
            </a:endParaRPr>
          </a:p>
        </p:txBody>
      </p:sp>
      <p:sp>
        <p:nvSpPr>
          <p:cNvPr id="23" name="Text Box 11"/>
          <p:cNvSpPr txBox="1">
            <a:spLocks noChangeArrowheads="1"/>
          </p:cNvSpPr>
          <p:nvPr/>
        </p:nvSpPr>
        <p:spPr bwMode="auto">
          <a:xfrm>
            <a:off x="-137955" y="28046606"/>
            <a:ext cx="17177558" cy="29968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r>
              <a:rPr lang="en-AU" altLang="en-US" sz="2800" b="1" dirty="0" smtClean="0">
                <a:solidFill>
                  <a:srgbClr val="FF0000"/>
                </a:solidFill>
                <a:ea typeface="Arial" charset="0"/>
                <a:cs typeface="Arial" charset="0"/>
              </a:rPr>
              <a:t>References</a:t>
            </a:r>
            <a:endParaRPr lang="en-AU" altLang="en-US" sz="2800" b="1" dirty="0" smtClean="0">
              <a:ea typeface="Arial" charset="0"/>
              <a:cs typeface="Arial" charset="0"/>
            </a:endParaRPr>
          </a:p>
          <a:p>
            <a:pPr algn="just"/>
            <a:r>
              <a:rPr lang="en-US" sz="1800" dirty="0" smtClean="0">
                <a:solidFill>
                  <a:srgbClr val="0070C0"/>
                </a:solidFill>
              </a:rPr>
              <a:t>Hansen, J., 2006. </a:t>
            </a:r>
            <a:r>
              <a:rPr lang="en-US" sz="1800" i="1" dirty="0" smtClean="0">
                <a:solidFill>
                  <a:srgbClr val="0070C0"/>
                </a:solidFill>
              </a:rPr>
              <a:t>The important of reducing CarbonEmissions.</a:t>
            </a:r>
            <a:r>
              <a:rPr lang="en-US" sz="1800" dirty="0" smtClean="0">
                <a:solidFill>
                  <a:srgbClr val="0070C0"/>
                </a:solidFill>
              </a:rPr>
              <a:t>NewYork,USA: NASA’s.+</a:t>
            </a:r>
            <a:r>
              <a:rPr lang="en-US" dirty="0" smtClean="0"/>
              <a:t> </a:t>
            </a:r>
            <a:r>
              <a:rPr lang="en-US" sz="1800" dirty="0">
                <a:solidFill>
                  <a:srgbClr val="0070C0"/>
                </a:solidFill>
              </a:rPr>
              <a:t>Dupont, R., 2000. </a:t>
            </a:r>
            <a:r>
              <a:rPr lang="en-US" sz="1800" i="1" dirty="0">
                <a:solidFill>
                  <a:srgbClr val="0070C0"/>
                </a:solidFill>
              </a:rPr>
              <a:t>Pollution Prevention. </a:t>
            </a:r>
            <a:r>
              <a:rPr lang="en-US" sz="1800" dirty="0">
                <a:solidFill>
                  <a:srgbClr val="0070C0"/>
                </a:solidFill>
              </a:rPr>
              <a:t>USA: CRC Press LLC</a:t>
            </a:r>
            <a:r>
              <a:rPr lang="en-US" sz="1800" dirty="0" smtClean="0">
                <a:solidFill>
                  <a:srgbClr val="0070C0"/>
                </a:solidFill>
              </a:rPr>
              <a:t>.+</a:t>
            </a:r>
            <a:r>
              <a:rPr lang="en-US" sz="1800" dirty="0">
                <a:solidFill>
                  <a:srgbClr val="0070C0"/>
                </a:solidFill>
              </a:rPr>
              <a:t>GOV.UK, </a:t>
            </a:r>
            <a:r>
              <a:rPr lang="en-US" sz="1800" dirty="0" smtClean="0">
                <a:solidFill>
                  <a:srgbClr val="0070C0"/>
                </a:solidFill>
              </a:rPr>
              <a:t>2019.</a:t>
            </a:r>
            <a:r>
              <a:rPr lang="en-US" sz="1800" i="1" dirty="0" smtClean="0">
                <a:solidFill>
                  <a:srgbClr val="0070C0"/>
                </a:solidFill>
              </a:rPr>
              <a:t>Vehicleexhaustemissionstandards,</a:t>
            </a:r>
            <a:r>
              <a:rPr lang="en-US" sz="1800" dirty="0" smtClean="0">
                <a:solidFill>
                  <a:srgbClr val="0070C0"/>
                </a:solidFill>
              </a:rPr>
              <a:t>UK+Dieselnet.com,2019.</a:t>
            </a:r>
            <a:r>
              <a:rPr lang="en-US" sz="1800" i="1" dirty="0" smtClean="0">
                <a:solidFill>
                  <a:srgbClr val="0070C0"/>
                </a:solidFill>
              </a:rPr>
              <a:t>ECE15+EUDC/NEDC,</a:t>
            </a:r>
            <a:r>
              <a:rPr lang="en-US" sz="1800" dirty="0" smtClean="0">
                <a:solidFill>
                  <a:srgbClr val="0070C0"/>
                </a:solidFill>
              </a:rPr>
              <a:t>U</a:t>
            </a:r>
            <a:r>
              <a:rPr lang="en-GB" sz="1800" dirty="0">
                <a:solidFill>
                  <a:srgbClr val="0070C0"/>
                </a:solidFill>
              </a:rPr>
              <a:t>haynes.com, 2018. Stop-Start technology explained, UK: haynes.com.</a:t>
            </a:r>
          </a:p>
          <a:p>
            <a:pPr algn="just"/>
            <a:r>
              <a:rPr lang="en-US" sz="1800" dirty="0" smtClean="0">
                <a:solidFill>
                  <a:srgbClr val="0070C0"/>
                </a:solidFill>
              </a:rPr>
              <a:t>K:https</a:t>
            </a:r>
            <a:r>
              <a:rPr lang="en-US" sz="1800" dirty="0">
                <a:solidFill>
                  <a:srgbClr val="0070C0"/>
                </a:solidFill>
              </a:rPr>
              <a:t>://www.dieselnet.com/standards/cycles/ece_eudc.php</a:t>
            </a:r>
            <a:r>
              <a:rPr lang="en-US" sz="1800" dirty="0" smtClean="0">
                <a:solidFill>
                  <a:srgbClr val="0070C0"/>
                </a:solidFill>
              </a:rPr>
              <a:t>.+</a:t>
            </a:r>
            <a:r>
              <a:rPr lang="en-US" sz="1800" dirty="0">
                <a:solidFill>
                  <a:srgbClr val="0070C0"/>
                </a:solidFill>
              </a:rPr>
              <a:t>haynes.com, 2018. </a:t>
            </a:r>
            <a:r>
              <a:rPr lang="en-US" sz="1800" i="1" dirty="0" smtClean="0">
                <a:solidFill>
                  <a:srgbClr val="0070C0"/>
                </a:solidFill>
              </a:rPr>
              <a:t>Stop-Start </a:t>
            </a:r>
            <a:r>
              <a:rPr lang="en-US" sz="1800" i="1" dirty="0">
                <a:solidFill>
                  <a:srgbClr val="0070C0"/>
                </a:solidFill>
              </a:rPr>
              <a:t>technology explained, </a:t>
            </a:r>
            <a:r>
              <a:rPr lang="en-US" sz="1800" dirty="0">
                <a:solidFill>
                  <a:srgbClr val="0070C0"/>
                </a:solidFill>
              </a:rPr>
              <a:t>UK: haynes.com</a:t>
            </a:r>
            <a:r>
              <a:rPr lang="en-US" sz="1800" dirty="0" smtClean="0">
                <a:solidFill>
                  <a:srgbClr val="0070C0"/>
                </a:solidFill>
              </a:rPr>
              <a:t>.+</a:t>
            </a:r>
            <a:r>
              <a:rPr lang="en-US" sz="1800" dirty="0" err="1">
                <a:solidFill>
                  <a:srgbClr val="0070C0"/>
                </a:solidFill>
              </a:rPr>
              <a:t>Dariusz</a:t>
            </a:r>
            <a:r>
              <a:rPr lang="en-US" sz="1800" dirty="0">
                <a:solidFill>
                  <a:srgbClr val="0070C0"/>
                </a:solidFill>
              </a:rPr>
              <a:t> &amp; </a:t>
            </a:r>
            <a:r>
              <a:rPr lang="en-US" sz="1800" dirty="0" err="1">
                <a:solidFill>
                  <a:srgbClr val="0070C0"/>
                </a:solidFill>
              </a:rPr>
              <a:t>Mian</a:t>
            </a:r>
            <a:r>
              <a:rPr lang="en-US" sz="1800" dirty="0">
                <a:solidFill>
                  <a:srgbClr val="0070C0"/>
                </a:solidFill>
              </a:rPr>
              <a:t>, 2013. </a:t>
            </a:r>
            <a:r>
              <a:rPr lang="en-US" sz="1800" i="1" dirty="0">
                <a:solidFill>
                  <a:srgbClr val="0070C0"/>
                </a:solidFill>
              </a:rPr>
              <a:t>Experimental measurement and modelling of plain bearing wear in start-stop applications, </a:t>
            </a:r>
            <a:r>
              <a:rPr lang="en-US" sz="1800" dirty="0">
                <a:solidFill>
                  <a:srgbClr val="0070C0"/>
                </a:solidFill>
              </a:rPr>
              <a:t>London UK: SAGE PUBLICATIONS, INC</a:t>
            </a:r>
            <a:r>
              <a:rPr lang="en-US" sz="1800" dirty="0" smtClean="0">
                <a:solidFill>
                  <a:srgbClr val="0070C0"/>
                </a:solidFill>
              </a:rPr>
              <a:t>..+</a:t>
            </a:r>
            <a:r>
              <a:rPr lang="en-US" sz="1800" dirty="0">
                <a:solidFill>
                  <a:srgbClr val="0070C0"/>
                </a:solidFill>
              </a:rPr>
              <a:t>SAE, 2015. </a:t>
            </a:r>
            <a:r>
              <a:rPr lang="en-US" sz="1800" i="1" dirty="0">
                <a:solidFill>
                  <a:srgbClr val="0070C0"/>
                </a:solidFill>
              </a:rPr>
              <a:t>Influence of Automatic Engine Stop/start Systems, </a:t>
            </a:r>
            <a:r>
              <a:rPr lang="en-US" sz="1800" dirty="0">
                <a:solidFill>
                  <a:srgbClr val="0070C0"/>
                </a:solidFill>
              </a:rPr>
              <a:t>USA: SAE.</a:t>
            </a:r>
            <a:endParaRPr lang="en-GB" sz="1800" dirty="0">
              <a:solidFill>
                <a:srgbClr val="0070C0"/>
              </a:solidFill>
            </a:endParaRPr>
          </a:p>
          <a:p>
            <a:pPr algn="just"/>
            <a:endParaRPr lang="en-GB" sz="1800" dirty="0">
              <a:solidFill>
                <a:srgbClr val="0070C0"/>
              </a:solidFill>
            </a:endParaRPr>
          </a:p>
          <a:p>
            <a:pPr algn="just"/>
            <a:endParaRPr lang="en-US" sz="1800" dirty="0" smtClean="0">
              <a:solidFill>
                <a:srgbClr val="0070C0"/>
              </a:solidFill>
            </a:endParaRPr>
          </a:p>
        </p:txBody>
      </p:sp>
      <p:sp>
        <p:nvSpPr>
          <p:cNvPr id="24" name="Text Box 22"/>
          <p:cNvSpPr txBox="1">
            <a:spLocks noChangeArrowheads="1"/>
          </p:cNvSpPr>
          <p:nvPr/>
        </p:nvSpPr>
        <p:spPr bwMode="auto">
          <a:xfrm>
            <a:off x="14723394" y="4338902"/>
            <a:ext cx="6415087" cy="1088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solidFill>
                  <a:srgbClr val="FF0000"/>
                </a:solidFill>
              </a:rPr>
              <a:t>Test Results</a:t>
            </a:r>
            <a:endParaRPr lang="en-AU" altLang="en-US" sz="3600" b="1" dirty="0">
              <a:solidFill>
                <a:srgbClr val="FF0000"/>
              </a:solidFill>
            </a:endParaRPr>
          </a:p>
        </p:txBody>
      </p:sp>
      <p:sp>
        <p:nvSpPr>
          <p:cNvPr id="25" name="Text Box 25"/>
          <p:cNvSpPr txBox="1">
            <a:spLocks noChangeArrowheads="1"/>
          </p:cNvSpPr>
          <p:nvPr/>
        </p:nvSpPr>
        <p:spPr bwMode="auto">
          <a:xfrm>
            <a:off x="14728199" y="7889030"/>
            <a:ext cx="6062132" cy="65670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2800" dirty="0"/>
              <a:t>The figure shows ICE works </a:t>
            </a:r>
            <a:r>
              <a:rPr lang="en-GB" sz="2800" dirty="0" smtClean="0"/>
              <a:t>with and without </a:t>
            </a:r>
            <a:r>
              <a:rPr lang="en-GB" sz="2800" dirty="0"/>
              <a:t>stop and start system which the yellow arrows </a:t>
            </a:r>
            <a:r>
              <a:rPr lang="en-GB" sz="2800" dirty="0" smtClean="0"/>
              <a:t>showing </a:t>
            </a:r>
            <a:r>
              <a:rPr lang="en-GB" sz="2800" dirty="0"/>
              <a:t>the emission increases, and red arrows is the emission is decrease due to applying stop and start technology, The four red circles show the areas which shows the stop and start works and the engine idling when the vehicle is in stationary position. Orange line is to show stop and start functions during the red arrow is </a:t>
            </a:r>
            <a:r>
              <a:rPr lang="en-GB" sz="2800" dirty="0" smtClean="0"/>
              <a:t>down</a:t>
            </a:r>
            <a:r>
              <a:rPr lang="en-GB" dirty="0"/>
              <a:t> </a:t>
            </a:r>
            <a:r>
              <a:rPr lang="en-GB" sz="2800" dirty="0"/>
              <a:t>(Dariusz &amp; Mian, 2013</a:t>
            </a:r>
            <a:r>
              <a:rPr lang="en-GB" sz="2800" dirty="0" smtClean="0"/>
              <a:t>)</a:t>
            </a:r>
            <a:r>
              <a:rPr lang="en-GB" sz="2800" dirty="0" smtClean="0"/>
              <a:t>.</a:t>
            </a:r>
            <a:endParaRPr lang="en-GB" sz="2800" dirty="0"/>
          </a:p>
        </p:txBody>
      </p:sp>
      <p:sp>
        <p:nvSpPr>
          <p:cNvPr id="26" name="Text Box 28"/>
          <p:cNvSpPr txBox="1">
            <a:spLocks noChangeArrowheads="1"/>
          </p:cNvSpPr>
          <p:nvPr/>
        </p:nvSpPr>
        <p:spPr bwMode="auto">
          <a:xfrm>
            <a:off x="14631978" y="13807085"/>
            <a:ext cx="6410325" cy="1088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solidFill>
                  <a:srgbClr val="FF0000"/>
                </a:solidFill>
              </a:rPr>
              <a:t>Previous experimentation</a:t>
            </a:r>
            <a:endParaRPr lang="en-AU" altLang="en-US" sz="3600" b="1" dirty="0">
              <a:solidFill>
                <a:srgbClr val="FF0000"/>
              </a:solidFill>
            </a:endParaRP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cxnSp>
        <p:nvCxnSpPr>
          <p:cNvPr id="36" name="Straight Connector 35"/>
          <p:cNvCxnSpPr/>
          <p:nvPr/>
        </p:nvCxnSpPr>
        <p:spPr>
          <a:xfrm>
            <a:off x="53234" y="28325017"/>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6627781" y="28939271"/>
            <a:ext cx="4576219" cy="584775"/>
          </a:xfrm>
          <a:prstGeom prst="rect">
            <a:avLst/>
          </a:prstGeom>
          <a:noFill/>
        </p:spPr>
        <p:txBody>
          <a:bodyPr wrap="square" rtlCol="0">
            <a:spAutoFit/>
          </a:bodyPr>
          <a:lstStyle/>
          <a:p>
            <a:pPr algn="r"/>
            <a:r>
              <a:rPr lang="en-GB" altLang="en-US" sz="3200" b="1" dirty="0">
                <a:solidFill>
                  <a:srgbClr val="00B0F0"/>
                </a:solidFill>
                <a:latin typeface="Arial" panose="020B0604020202020204" pitchFamily="34" charset="0"/>
                <a:ea typeface="Calibri" charset="0"/>
                <a:cs typeface="Arial" panose="020B0604020202020204" pitchFamily="34" charset="0"/>
              </a:rPr>
              <a:t>School</a:t>
            </a:r>
            <a:r>
              <a:rPr lang="en-GB" altLang="en-US" sz="3200" b="1" dirty="0">
                <a:solidFill>
                  <a:srgbClr val="00B0F0"/>
                </a:solidFill>
                <a:latin typeface="Arial" panose="020B0604020202020204" pitchFamily="34" charset="0"/>
                <a:cs typeface="Arial" panose="020B0604020202020204" pitchFamily="34" charset="0"/>
              </a:rPr>
              <a:t> </a:t>
            </a:r>
            <a:r>
              <a:rPr lang="en-GB" altLang="en-US" sz="3200" b="1" i="1" dirty="0">
                <a:solidFill>
                  <a:srgbClr val="00B0F0"/>
                </a:solidFill>
                <a:latin typeface="Arial" panose="020B0604020202020204" pitchFamily="34" charset="0"/>
                <a:cs typeface="Arial" panose="020B0604020202020204" pitchFamily="34" charset="0"/>
              </a:rPr>
              <a:t>of</a:t>
            </a:r>
            <a:r>
              <a:rPr lang="en-GB" altLang="en-US" sz="3200" b="1" dirty="0">
                <a:solidFill>
                  <a:srgbClr val="00B0F0"/>
                </a:solidFill>
                <a:latin typeface="Arial" panose="020B0604020202020204" pitchFamily="34" charset="0"/>
                <a:cs typeface="Arial" panose="020B0604020202020204" pitchFamily="34" charset="0"/>
              </a:rPr>
              <a:t> </a:t>
            </a:r>
            <a:r>
              <a:rPr lang="en-GB" altLang="en-US" sz="3200" b="1" dirty="0" smtClean="0">
                <a:solidFill>
                  <a:srgbClr val="00B0F0"/>
                </a:solidFill>
                <a:latin typeface="Arial" panose="020B0604020202020204" pitchFamily="34" charset="0"/>
                <a:ea typeface="Calibri" charset="0"/>
                <a:cs typeface="Arial" panose="020B0604020202020204" pitchFamily="34" charset="0"/>
              </a:rPr>
              <a:t>Engineering</a:t>
            </a:r>
            <a:endParaRPr lang="en-GB" sz="3200" b="1" dirty="0">
              <a:solidFill>
                <a:srgbClr val="00B0F0"/>
              </a:solidFill>
              <a:latin typeface="Arial" panose="020B0604020202020204" pitchFamily="34" charset="0"/>
              <a:cs typeface="Arial" panose="020B0604020202020204" pitchFamily="34" charset="0"/>
            </a:endParaRPr>
          </a:p>
        </p:txBody>
      </p:sp>
      <p:pic>
        <p:nvPicPr>
          <p:cNvPr id="44" name="Picture 43"/>
          <p:cNvPicPr/>
          <p:nvPr/>
        </p:nvPicPr>
        <p:blipFill>
          <a:blip r:embed="rId4">
            <a:extLst>
              <a:ext uri="{BEBA8EAE-BF5A-486C-A8C5-ECC9F3942E4B}">
                <a14:imgProps xmlns:a14="http://schemas.microsoft.com/office/drawing/2010/main">
                  <a14:imgLayer r:embed="rId5">
                    <a14:imgEffect>
                      <a14:brightnessContrast bright="40000"/>
                    </a14:imgEffect>
                  </a14:imgLayer>
                </a14:imgProps>
              </a:ext>
              <a:ext uri="{28A0092B-C50C-407E-A947-70E740481C1C}">
                <a14:useLocalDpi xmlns:a14="http://schemas.microsoft.com/office/drawing/2010/main" val="0"/>
              </a:ext>
            </a:extLst>
          </a:blip>
          <a:stretch>
            <a:fillRect/>
          </a:stretch>
        </p:blipFill>
        <p:spPr>
          <a:xfrm>
            <a:off x="348597" y="2162026"/>
            <a:ext cx="2417208" cy="3354187"/>
          </a:xfrm>
          <a:prstGeom prst="rect">
            <a:avLst/>
          </a:prstGeom>
          <a:ln w="228600" cap="sq" cmpd="thickThin">
            <a:solidFill>
              <a:srgbClr val="000000"/>
            </a:solidFill>
            <a:prstDash val="solid"/>
            <a:miter lim="800000"/>
          </a:ln>
          <a:effectLst>
            <a:innerShdw blurRad="76200">
              <a:srgbClr val="000000"/>
            </a:innerShdw>
          </a:effectLst>
        </p:spPr>
      </p:pic>
      <p:pic>
        <p:nvPicPr>
          <p:cNvPr id="46" name="Picture 45"/>
          <p:cNvPicPr/>
          <p:nvPr/>
        </p:nvPicPr>
        <p:blipFill>
          <a:blip r:embed="rId6">
            <a:extLst>
              <a:ext uri="{28A0092B-C50C-407E-A947-70E740481C1C}">
                <a14:useLocalDpi xmlns:a14="http://schemas.microsoft.com/office/drawing/2010/main" val="0"/>
              </a:ext>
            </a:extLst>
          </a:blip>
          <a:stretch>
            <a:fillRect/>
          </a:stretch>
        </p:blipFill>
        <p:spPr>
          <a:xfrm>
            <a:off x="7740885" y="18168736"/>
            <a:ext cx="6097755" cy="2369103"/>
          </a:xfrm>
          <a:prstGeom prst="rect">
            <a:avLst/>
          </a:prstGeom>
          <a:ln w="88900" cap="sq" cmpd="thickThin">
            <a:solidFill>
              <a:srgbClr val="000000"/>
            </a:solidFill>
            <a:prstDash val="solid"/>
            <a:miter lim="800000"/>
          </a:ln>
          <a:effectLst>
            <a:innerShdw blurRad="76200">
              <a:srgbClr val="000000"/>
            </a:innerShdw>
          </a:effectLst>
        </p:spPr>
      </p:pic>
      <p:sp>
        <p:nvSpPr>
          <p:cNvPr id="3" name="Rectangle 2"/>
          <p:cNvSpPr/>
          <p:nvPr/>
        </p:nvSpPr>
        <p:spPr>
          <a:xfrm>
            <a:off x="130412" y="14540179"/>
            <a:ext cx="7221431" cy="8727710"/>
          </a:xfrm>
          <a:prstGeom prst="rect">
            <a:avLst/>
          </a:prstGeom>
        </p:spPr>
        <p:txBody>
          <a:bodyPr wrap="square">
            <a:spAutoFit/>
          </a:bodyPr>
          <a:lstStyle/>
          <a:p>
            <a:pPr algn="just">
              <a:lnSpc>
                <a:spcPct val="107000"/>
              </a:lnSpc>
              <a:spcAft>
                <a:spcPts val="800"/>
              </a:spcAft>
            </a:pPr>
            <a:r>
              <a:rPr lang="en-GB" sz="3600" b="1" dirty="0">
                <a:solidFill>
                  <a:srgbClr val="FF0000"/>
                </a:solidFill>
                <a:latin typeface="Arial" panose="020B0604020202020204" pitchFamily="34" charset="0"/>
                <a:ea typeface="Calibri" panose="020F0502020204030204" pitchFamily="34" charset="0"/>
                <a:cs typeface="Times New Roman" panose="02020603050405020304" pitchFamily="18" charset="0"/>
              </a:rPr>
              <a:t>Aims </a:t>
            </a:r>
            <a:r>
              <a:rPr lang="en-GB" sz="3600" b="1" dirty="0" smtClean="0">
                <a:solidFill>
                  <a:srgbClr val="FF0000"/>
                </a:solidFill>
                <a:latin typeface="Arial" panose="020B0604020202020204" pitchFamily="34" charset="0"/>
                <a:ea typeface="Calibri" panose="020F0502020204030204" pitchFamily="34" charset="0"/>
                <a:cs typeface="Times New Roman" panose="02020603050405020304" pitchFamily="18" charset="0"/>
              </a:rPr>
              <a:t>and </a:t>
            </a:r>
            <a:r>
              <a:rPr lang="en-GB" sz="3600" b="1" dirty="0" smtClean="0">
                <a:solidFill>
                  <a:srgbClr val="FF0000"/>
                </a:solidFill>
                <a:latin typeface="Arial" panose="020B0604020202020204" pitchFamily="34" charset="0"/>
                <a:ea typeface="Calibri" panose="020F0502020204030204" pitchFamily="34" charset="0"/>
                <a:cs typeface="Times New Roman" panose="02020603050405020304" pitchFamily="18" charset="0"/>
              </a:rPr>
              <a:t>Objectives</a:t>
            </a:r>
          </a:p>
          <a:p>
            <a:pPr algn="just">
              <a:lnSpc>
                <a:spcPct val="107000"/>
              </a:lnSpc>
              <a:spcAft>
                <a:spcPts val="800"/>
              </a:spcAft>
            </a:pPr>
            <a:r>
              <a:rPr lang="en-GB" sz="2800" dirty="0" smtClean="0">
                <a:latin typeface="Arial" panose="020B0604020202020204" pitchFamily="34" charset="0"/>
                <a:ea typeface="Calibri" panose="020F0502020204030204" pitchFamily="34" charset="0"/>
                <a:cs typeface="Times New Roman" panose="02020603050405020304" pitchFamily="18" charset="0"/>
              </a:rPr>
              <a:t>This </a:t>
            </a:r>
            <a:r>
              <a:rPr lang="en-GB" sz="2800" dirty="0">
                <a:latin typeface="Arial" panose="020B0604020202020204" pitchFamily="34" charset="0"/>
                <a:ea typeface="Calibri" panose="020F0502020204030204" pitchFamily="34" charset="0"/>
                <a:cs typeface="Times New Roman" panose="02020603050405020304" pitchFamily="18" charset="0"/>
              </a:rPr>
              <a:t>project will look precisely at the emissions and its impact on a universal scale. As the world realizes the significance of the crisis that the world will face in the next two decades, The second aim is to investigate and assess the use of stop and start systems through research, practical tests and analysis, which the manufacturers and automotive industry may apply to reduce the limit of emissions further (Dupont, 2000).</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2800" dirty="0" smtClean="0">
                <a:latin typeface="Arial" panose="020B0604020202020204" pitchFamily="34" charset="0"/>
                <a:ea typeface="Calibri" panose="020F0502020204030204" pitchFamily="34" charset="0"/>
                <a:cs typeface="Times New Roman" panose="02020603050405020304" pitchFamily="18" charset="0"/>
              </a:rPr>
              <a:t>This poster focuses on the </a:t>
            </a:r>
            <a:r>
              <a:rPr lang="en-GB" sz="2800" dirty="0">
                <a:latin typeface="Arial" panose="020B0604020202020204" pitchFamily="34" charset="0"/>
                <a:ea typeface="Calibri" panose="020F0502020204030204" pitchFamily="34" charset="0"/>
                <a:cs typeface="Times New Roman" panose="02020603050405020304" pitchFamily="18" charset="0"/>
              </a:rPr>
              <a:t>second objective </a:t>
            </a:r>
            <a:r>
              <a:rPr lang="en-GB" sz="2800" dirty="0" smtClean="0">
                <a:latin typeface="Arial" panose="020B0604020202020204" pitchFamily="34" charset="0"/>
                <a:ea typeface="Calibri" panose="020F0502020204030204" pitchFamily="34" charset="0"/>
                <a:cs typeface="Times New Roman" panose="02020603050405020304" pitchFamily="18" charset="0"/>
              </a:rPr>
              <a:t>to </a:t>
            </a:r>
            <a:r>
              <a:rPr lang="en-GB" sz="2800" dirty="0">
                <a:latin typeface="Arial" panose="020B0604020202020204" pitchFamily="34" charset="0"/>
                <a:ea typeface="Calibri" panose="020F0502020204030204" pitchFamily="34" charset="0"/>
                <a:cs typeface="Times New Roman" panose="02020603050405020304" pitchFamily="18" charset="0"/>
              </a:rPr>
              <a:t>evaluate the stop and start technique, focusing upon all of the current motor vehicles that use this system, which is aimed at diminishing the levels of emissions (GOV.UK, 2019)</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Rectangle 56"/>
          <p:cNvSpPr>
            <a:spLocks noChangeArrowheads="1"/>
          </p:cNvSpPr>
          <p:nvPr/>
        </p:nvSpPr>
        <p:spPr bwMode="auto">
          <a:xfrm>
            <a:off x="7477829" y="5523401"/>
            <a:ext cx="5522888"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3600" b="1" i="0" u="none" strike="noStrike" cap="none" normalizeH="0" baseline="0" dirty="0" smtClean="0">
                <a:ln>
                  <a:noFill/>
                </a:ln>
                <a:solidFill>
                  <a:srgbClr val="FF0000"/>
                </a:solidFill>
                <a:effectLst/>
                <a:latin typeface="Arial" panose="020B0604020202020204" pitchFamily="34" charset="0"/>
                <a:ea typeface="Calibri" panose="020F0502020204030204" pitchFamily="34" charset="0"/>
                <a:cs typeface="Arial" panose="020B0604020202020204" pitchFamily="34" charset="0"/>
              </a:rPr>
              <a:t>Test Methodology </a:t>
            </a:r>
            <a:endParaRPr kumimoji="0" lang="en-GB" altLang="en-US" sz="3600" b="0" i="0" u="none" strike="noStrike" cap="none" normalizeH="0" baseline="0" dirty="0" smtClean="0">
              <a:ln>
                <a:noFill/>
              </a:ln>
              <a:solidFill>
                <a:schemeClr val="tx1"/>
              </a:solidFill>
              <a:effectLst/>
              <a:latin typeface="Arial" panose="020B0604020202020204" pitchFamily="34" charset="0"/>
            </a:endParaRPr>
          </a:p>
        </p:txBody>
      </p:sp>
      <p:pic>
        <p:nvPicPr>
          <p:cNvPr id="1079" name="Picture 29"/>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624552" y="6189820"/>
            <a:ext cx="6501111" cy="2733937"/>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57"/>
          <p:cNvSpPr>
            <a:spLocks noChangeArrowheads="1"/>
          </p:cNvSpPr>
          <p:nvPr/>
        </p:nvSpPr>
        <p:spPr bwMode="auto">
          <a:xfrm>
            <a:off x="7922738" y="8701576"/>
            <a:ext cx="5734050"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a:r>
            <a:br>
              <a:rPr kumimoji="0" lang="en-GB" altLang="en-US" sz="1200" b="0" i="0" u="none" strike="noStrike" cap="none" normalizeH="0" baseline="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GB" altLang="en-US" sz="1200" b="0" i="0" u="none" strike="noStrike" cap="none" normalizeH="0" baseline="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a:r>
            <a:br>
              <a:rPr kumimoji="0" lang="en-GB" altLang="en-US" sz="1200" b="0" i="0" u="none" strike="noStrike" cap="none" normalizeH="0" baseline="0" smtClean="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endParaRPr kumimoji="0" lang="en-GB" altLang="en-US" sz="1800" b="0" i="0" u="none" strike="noStrike" cap="none" normalizeH="0" baseline="0" smtClean="0">
              <a:ln>
                <a:noFill/>
              </a:ln>
              <a:solidFill>
                <a:schemeClr val="tx1"/>
              </a:solidFill>
              <a:effectLst/>
              <a:latin typeface="Arial" panose="020B0604020202020204" pitchFamily="34" charset="0"/>
            </a:endParaRPr>
          </a:p>
        </p:txBody>
      </p:sp>
      <p:sp>
        <p:nvSpPr>
          <p:cNvPr id="20" name="Rectangle 19"/>
          <p:cNvSpPr/>
          <p:nvPr/>
        </p:nvSpPr>
        <p:spPr>
          <a:xfrm>
            <a:off x="7566794" y="17443458"/>
            <a:ext cx="5433923" cy="646331"/>
          </a:xfrm>
          <a:prstGeom prst="rect">
            <a:avLst/>
          </a:prstGeom>
        </p:spPr>
        <p:txBody>
          <a:bodyPr wrap="none">
            <a:spAutoFit/>
          </a:bodyPr>
          <a:lstStyle/>
          <a:p>
            <a:r>
              <a:rPr lang="en-GB" sz="3600" b="1" dirty="0">
                <a:solidFill>
                  <a:srgbClr val="FF0000"/>
                </a:solidFill>
                <a:latin typeface="Arial" panose="020B0604020202020204" pitchFamily="34" charset="0"/>
                <a:ea typeface="Calibri" panose="020F0502020204030204" pitchFamily="34" charset="0"/>
              </a:rPr>
              <a:t>Ece1504 Dyno Test map</a:t>
            </a:r>
            <a:endParaRPr lang="en-GB" sz="3600" dirty="0"/>
          </a:p>
        </p:txBody>
      </p:sp>
      <p:sp>
        <p:nvSpPr>
          <p:cNvPr id="29" name="Rectangle 28"/>
          <p:cNvSpPr/>
          <p:nvPr/>
        </p:nvSpPr>
        <p:spPr>
          <a:xfrm>
            <a:off x="7289633" y="9186444"/>
            <a:ext cx="6804734" cy="8954374"/>
          </a:xfrm>
          <a:prstGeom prst="rect">
            <a:avLst/>
          </a:prstGeom>
        </p:spPr>
        <p:txBody>
          <a:bodyPr wrap="square">
            <a:spAutoFit/>
          </a:bodyPr>
          <a:lstStyle/>
          <a:p>
            <a:pPr marL="342900" lvl="0" indent="-342900">
              <a:lnSpc>
                <a:spcPct val="107000"/>
              </a:lnSpc>
              <a:spcAft>
                <a:spcPts val="0"/>
              </a:spcAft>
              <a:buSzPts val="1200"/>
              <a:buFont typeface="+mj-lt"/>
              <a:buAutoNum type="arabicPeriod"/>
            </a:pPr>
            <a:r>
              <a:rPr lang="en-GB" sz="2800" dirty="0">
                <a:latin typeface="Arial" panose="020B0604020202020204" pitchFamily="34" charset="0"/>
                <a:ea typeface="Calibri" panose="020F0502020204030204" pitchFamily="34" charset="0"/>
                <a:cs typeface="Times New Roman" panose="02020603050405020304" pitchFamily="18" charset="0"/>
              </a:rPr>
              <a:t>Make sure all the protection equipment is available before you start applying the   test, such as ear plugs, overalls, and workshop shoes to keep health and safety procedures functioning.</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SzPts val="1200"/>
              <a:buFont typeface="+mj-lt"/>
              <a:buAutoNum type="arabicPeriod"/>
            </a:pPr>
            <a:r>
              <a:rPr lang="en-GB" sz="2800" dirty="0" smtClean="0">
                <a:latin typeface="Arial" panose="020B0604020202020204" pitchFamily="34" charset="0"/>
                <a:ea typeface="Calibri" panose="020F0502020204030204" pitchFamily="34" charset="0"/>
                <a:cs typeface="Times New Roman" panose="02020603050405020304" pitchFamily="18" charset="0"/>
              </a:rPr>
              <a:t>Make sure the sight towards the Dyno screen is clear to practise the test correctly and effectively.</a:t>
            </a:r>
            <a:endParaRPr lang="en-GB" sz="2800" dirty="0" smtClean="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SzPts val="1200"/>
              <a:buFont typeface="+mj-lt"/>
              <a:buAutoNum type="arabicPeriod"/>
            </a:pPr>
            <a:r>
              <a:rPr lang="en-GB" sz="2800" dirty="0">
                <a:latin typeface="Arial" panose="020B0604020202020204" pitchFamily="34" charset="0"/>
                <a:ea typeface="Calibri" panose="020F0502020204030204" pitchFamily="34" charset="0"/>
                <a:cs typeface="Times New Roman" panose="02020603050405020304" pitchFamily="18" charset="0"/>
              </a:rPr>
              <a:t>Put your left hand on the transmission standby to manage to select the gears on the correct gear in the correct time without any sort of delays.</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07000"/>
              </a:lnSpc>
              <a:spcAft>
                <a:spcPts val="800"/>
              </a:spcAft>
              <a:buSzPts val="1200"/>
              <a:buFont typeface="+mj-lt"/>
              <a:buAutoNum type="arabicPeriod"/>
            </a:pPr>
            <a:r>
              <a:rPr lang="en-GB" sz="2800" dirty="0">
                <a:latin typeface="Arial" panose="020B0604020202020204" pitchFamily="34" charset="0"/>
                <a:ea typeface="Calibri" panose="020F0502020204030204" pitchFamily="34" charset="0"/>
                <a:cs typeface="Times New Roman" panose="02020603050405020304" pitchFamily="18" charset="0"/>
              </a:rPr>
              <a:t>Use the remote control to match the starting time between the dyno computer software and rolling rod to start launch the lopo car in the correct time</a:t>
            </a:r>
            <a:r>
              <a:rPr lang="en-GB" sz="2800" dirty="0" smtClean="0">
                <a:latin typeface="Arial" panose="020B0604020202020204" pitchFamily="34" charset="0"/>
                <a:ea typeface="Calibri" panose="020F0502020204030204" pitchFamily="34" charset="0"/>
                <a:cs typeface="Times New Roman" panose="02020603050405020304" pitchFamily="18" charset="0"/>
              </a:rPr>
              <a:t>. Follow Ece 1504 test </a:t>
            </a:r>
            <a:r>
              <a:rPr lang="en-GB" sz="2800" dirty="0" smtClean="0">
                <a:latin typeface="Arial" panose="020B0604020202020204" pitchFamily="34" charset="0"/>
                <a:ea typeface="Calibri" panose="020F0502020204030204" pitchFamily="34" charset="0"/>
                <a:cs typeface="Arial" panose="020B0604020202020204" pitchFamily="34" charset="0"/>
              </a:rPr>
              <a:t>map</a:t>
            </a:r>
            <a:r>
              <a:rPr lang="en-GB" sz="2800" dirty="0">
                <a:latin typeface="Arial" panose="020B0604020202020204" pitchFamily="34" charset="0"/>
                <a:cs typeface="Arial" panose="020B0604020202020204" pitchFamily="34" charset="0"/>
              </a:rPr>
              <a:t>(Dieselnet.com, 2019).</a:t>
            </a:r>
          </a:p>
          <a:p>
            <a:pPr marL="342900" lvl="0" indent="-342900">
              <a:lnSpc>
                <a:spcPct val="107000"/>
              </a:lnSpc>
              <a:spcAft>
                <a:spcPts val="800"/>
              </a:spcAft>
              <a:buSzPts val="1200"/>
              <a:buFont typeface="+mj-lt"/>
              <a:buAutoNum type="arabicPeriod"/>
            </a:pPr>
            <a:r>
              <a:rPr lang="en-GB" sz="2800" dirty="0" smtClean="0">
                <a:latin typeface="Arial" panose="020B0604020202020204" pitchFamily="34" charset="0"/>
                <a:ea typeface="Calibri" panose="020F0502020204030204" pitchFamily="34" charset="0"/>
                <a:cs typeface="Times New Roman" panose="02020603050405020304" pitchFamily="18" charset="0"/>
              </a:rPr>
              <a:t>.</a:t>
            </a:r>
            <a:endParaRPr lang="en-GB" dirty="0"/>
          </a:p>
        </p:txBody>
      </p:sp>
      <p:pic>
        <p:nvPicPr>
          <p:cNvPr id="33" name="Picture 32"/>
          <p:cNvPicPr/>
          <p:nvPr/>
        </p:nvPicPr>
        <p:blipFill>
          <a:blip r:embed="rId8">
            <a:extLst>
              <a:ext uri="{28A0092B-C50C-407E-A947-70E740481C1C}">
                <a14:useLocalDpi xmlns:a14="http://schemas.microsoft.com/office/drawing/2010/main" val="0"/>
              </a:ext>
            </a:extLst>
          </a:blip>
          <a:stretch>
            <a:fillRect/>
          </a:stretch>
        </p:blipFill>
        <p:spPr>
          <a:xfrm>
            <a:off x="15038379" y="5198254"/>
            <a:ext cx="5597525" cy="2494734"/>
          </a:xfrm>
          <a:prstGeom prst="rect">
            <a:avLst/>
          </a:prstGeom>
          <a:ln w="88900" cap="sq" cmpd="thickThin">
            <a:solidFill>
              <a:srgbClr val="000000"/>
            </a:solidFill>
            <a:prstDash val="solid"/>
            <a:miter lim="800000"/>
          </a:ln>
          <a:effectLst>
            <a:innerShdw blurRad="76200">
              <a:srgbClr val="000000"/>
            </a:innerShdw>
          </a:effectLst>
        </p:spPr>
      </p:pic>
      <p:pic>
        <p:nvPicPr>
          <p:cNvPr id="34" name="Picture 33"/>
          <p:cNvPicPr/>
          <p:nvPr/>
        </p:nvPicPr>
        <p:blipFill>
          <a:blip r:embed="rId9">
            <a:extLst>
              <a:ext uri="{28A0092B-C50C-407E-A947-70E740481C1C}">
                <a14:useLocalDpi xmlns:a14="http://schemas.microsoft.com/office/drawing/2010/main" val="0"/>
              </a:ext>
            </a:extLst>
          </a:blip>
          <a:stretch>
            <a:fillRect/>
          </a:stretch>
        </p:blipFill>
        <p:spPr>
          <a:xfrm>
            <a:off x="14960902" y="14839015"/>
            <a:ext cx="5651805" cy="2554442"/>
          </a:xfrm>
          <a:prstGeom prst="rect">
            <a:avLst/>
          </a:prstGeom>
          <a:ln w="88900" cap="sq" cmpd="thickThin">
            <a:solidFill>
              <a:srgbClr val="000000"/>
            </a:solidFill>
            <a:prstDash val="solid"/>
            <a:miter lim="800000"/>
          </a:ln>
          <a:effectLst>
            <a:innerShdw blurRad="76200">
              <a:srgbClr val="000000"/>
            </a:innerShdw>
          </a:effectLst>
        </p:spPr>
      </p:pic>
      <p:sp>
        <p:nvSpPr>
          <p:cNvPr id="12" name="Rectangle 11"/>
          <p:cNvSpPr/>
          <p:nvPr/>
        </p:nvSpPr>
        <p:spPr>
          <a:xfrm>
            <a:off x="14671691" y="18517892"/>
            <a:ext cx="6407013" cy="5262979"/>
          </a:xfrm>
          <a:prstGeom prst="rect">
            <a:avLst/>
          </a:prstGeom>
        </p:spPr>
        <p:txBody>
          <a:bodyPr wrap="square">
            <a:spAutoFit/>
          </a:bodyPr>
          <a:lstStyle/>
          <a:p>
            <a:pPr algn="just"/>
            <a:r>
              <a:rPr lang="en-GB" sz="2800" dirty="0">
                <a:latin typeface="Arial" panose="020B0604020202020204" pitchFamily="34" charset="0"/>
                <a:cs typeface="Arial" panose="020B0604020202020204" pitchFamily="34" charset="0"/>
              </a:rPr>
              <a:t>Crankshaft position during the engine stops and </a:t>
            </a:r>
            <a:r>
              <a:rPr lang="en-GB" sz="2800" dirty="0" smtClean="0">
                <a:latin typeface="Arial" panose="020B0604020202020204" pitchFamily="34" charset="0"/>
                <a:cs typeface="Arial" panose="020B0604020202020204" pitchFamily="34" charset="0"/>
              </a:rPr>
              <a:t>starts, </a:t>
            </a:r>
            <a:r>
              <a:rPr lang="en-GB" sz="2800" dirty="0">
                <a:latin typeface="Arial" panose="020B0604020202020204" pitchFamily="34" charset="0"/>
                <a:cs typeface="Arial" panose="020B0604020202020204" pitchFamily="34" charset="0"/>
              </a:rPr>
              <a:t>the crank angle position randomly changes when the engine stops and restarts, which can occur while operating stop and start technology </a:t>
            </a:r>
            <a:r>
              <a:rPr lang="en-GB" sz="2800" dirty="0" smtClean="0">
                <a:latin typeface="Arial" panose="020B0604020202020204" pitchFamily="34" charset="0"/>
                <a:cs typeface="Arial" panose="020B0604020202020204" pitchFamily="34" charset="0"/>
              </a:rPr>
              <a:t>in vehicles. This </a:t>
            </a:r>
            <a:r>
              <a:rPr lang="en-GB" sz="2800" dirty="0">
                <a:latin typeface="Arial" panose="020B0604020202020204" pitchFamily="34" charset="0"/>
                <a:cs typeface="Arial" panose="020B0604020202020204" pitchFamily="34" charset="0"/>
              </a:rPr>
              <a:t>is challenging for many reasons, such as with automatic transmissions. Due to oil pump operation during the engine stop </a:t>
            </a:r>
            <a:r>
              <a:rPr lang="en-GB" sz="2800" dirty="0" smtClean="0">
                <a:latin typeface="Arial" panose="020B0604020202020204" pitchFamily="34" charset="0"/>
                <a:cs typeface="Arial" panose="020B0604020202020204" pitchFamily="34" charset="0"/>
              </a:rPr>
              <a:t>phases</a:t>
            </a:r>
            <a:r>
              <a:rPr lang="en-GB" sz="2800" dirty="0">
                <a:latin typeface="Arial" panose="020B0604020202020204" pitchFamily="34" charset="0"/>
                <a:cs typeface="Arial" panose="020B0604020202020204" pitchFamily="34" charset="0"/>
              </a:rPr>
              <a:t>(SAE, 2015)</a:t>
            </a:r>
            <a:r>
              <a:rPr lang="en-GB" sz="2800" dirty="0" smtClean="0">
                <a:latin typeface="Arial" panose="020B0604020202020204" pitchFamily="34" charset="0"/>
                <a:cs typeface="Arial" panose="020B0604020202020204" pitchFamily="34" charset="0"/>
              </a:rPr>
              <a:t>.</a:t>
            </a:r>
            <a:endParaRPr lang="en-GB" sz="2800" dirty="0" smtClean="0">
              <a:latin typeface="Arial" panose="020B0604020202020204" pitchFamily="34" charset="0"/>
              <a:cs typeface="Arial" panose="020B0604020202020204" pitchFamily="34" charset="0"/>
            </a:endParaRPr>
          </a:p>
          <a:p>
            <a:pPr algn="just"/>
            <a:endParaRPr lang="en-GB" sz="2800" dirty="0" smtClean="0">
              <a:latin typeface="Arial" panose="020B0604020202020204" pitchFamily="34" charset="0"/>
              <a:cs typeface="Arial" panose="020B0604020202020204" pitchFamily="34" charset="0"/>
            </a:endParaRPr>
          </a:p>
          <a:p>
            <a:pPr algn="just"/>
            <a:endParaRPr lang="en-GB" sz="2800" dirty="0"/>
          </a:p>
        </p:txBody>
      </p:sp>
      <p:sp>
        <p:nvSpPr>
          <p:cNvPr id="15" name="Rectangle 14"/>
          <p:cNvSpPr/>
          <p:nvPr/>
        </p:nvSpPr>
        <p:spPr>
          <a:xfrm>
            <a:off x="14504186" y="22771599"/>
            <a:ext cx="6407013" cy="5295360"/>
          </a:xfrm>
          <a:prstGeom prst="rect">
            <a:avLst/>
          </a:prstGeom>
        </p:spPr>
        <p:txBody>
          <a:bodyPr wrap="square">
            <a:spAutoFit/>
          </a:bodyPr>
          <a:lstStyle/>
          <a:p>
            <a:pPr algn="just">
              <a:lnSpc>
                <a:spcPct val="107000"/>
              </a:lnSpc>
              <a:spcAft>
                <a:spcPts val="800"/>
              </a:spcAft>
            </a:pPr>
            <a:r>
              <a:rPr lang="en-GB" sz="3600" b="1" dirty="0" smtClean="0">
                <a:solidFill>
                  <a:srgbClr val="FF0000"/>
                </a:solidFill>
                <a:latin typeface="Arial" panose="020B0604020202020204" pitchFamily="34" charset="0"/>
                <a:ea typeface="Calibri" panose="020F0502020204030204" pitchFamily="34" charset="0"/>
                <a:cs typeface="Times New Roman" panose="02020603050405020304" pitchFamily="18" charset="0"/>
              </a:rPr>
              <a:t>Discussions</a:t>
            </a:r>
            <a:r>
              <a:rPr lang="en-GB" sz="3600" b="1" dirty="0" smtClean="0">
                <a:latin typeface="Arial" panose="020B0604020202020204" pitchFamily="34" charset="0"/>
                <a:ea typeface="Calibri" panose="020F0502020204030204" pitchFamily="34" charset="0"/>
                <a:cs typeface="Times New Roman" panose="02020603050405020304" pitchFamily="18" charset="0"/>
              </a:rPr>
              <a:t> </a:t>
            </a:r>
            <a:r>
              <a:rPr lang="en-GB" sz="7200" b="1" dirty="0">
                <a:latin typeface="Arial" panose="020B0604020202020204" pitchFamily="34" charset="0"/>
                <a:ea typeface="Calibri" panose="020F0502020204030204" pitchFamily="34" charset="0"/>
                <a:cs typeface="Times New Roman" panose="02020603050405020304" pitchFamily="18" charset="0"/>
              </a:rPr>
              <a:t/>
            </a:r>
            <a:br>
              <a:rPr lang="en-GB" sz="7200" b="1" dirty="0">
                <a:latin typeface="Arial" panose="020B0604020202020204" pitchFamily="34" charset="0"/>
                <a:ea typeface="Calibri" panose="020F0502020204030204" pitchFamily="34" charset="0"/>
                <a:cs typeface="Times New Roman" panose="02020603050405020304" pitchFamily="18" charset="0"/>
              </a:rPr>
            </a:br>
            <a:r>
              <a:rPr lang="en-GB" sz="2800" dirty="0" smtClean="0">
                <a:latin typeface="Arial" panose="020B0604020202020204" pitchFamily="34" charset="0"/>
                <a:ea typeface="Calibri" panose="020F0502020204030204" pitchFamily="34" charset="0"/>
                <a:cs typeface="Times New Roman" panose="02020603050405020304" pitchFamily="18" charset="0"/>
              </a:rPr>
              <a:t>According </a:t>
            </a:r>
            <a:r>
              <a:rPr lang="en-GB" sz="2800" dirty="0">
                <a:latin typeface="Arial" panose="020B0604020202020204" pitchFamily="34" charset="0"/>
                <a:ea typeface="Calibri" panose="020F0502020204030204" pitchFamily="34" charset="0"/>
                <a:cs typeface="Times New Roman" panose="02020603050405020304" pitchFamily="18" charset="0"/>
              </a:rPr>
              <a:t>to James Hansen, if further global warming reaches 2 or 3 degrees Celsius, we will likely see changes that ‘will make earth a different planet than the one we know’ </a:t>
            </a:r>
            <a:r>
              <a:rPr lang="en-GB" sz="2800" dirty="0" smtClean="0">
                <a:latin typeface="Arial" panose="020B0604020202020204" pitchFamily="34" charset="0"/>
                <a:ea typeface="Calibri" panose="020F0502020204030204" pitchFamily="34" charset="0"/>
                <a:cs typeface="Times New Roman" panose="02020603050405020304" pitchFamily="18" charset="0"/>
              </a:rPr>
              <a:t>The </a:t>
            </a:r>
            <a:r>
              <a:rPr lang="en-GB" sz="2800" dirty="0">
                <a:latin typeface="Arial" panose="020B0604020202020204" pitchFamily="34" charset="0"/>
                <a:ea typeface="Calibri" panose="020F0502020204030204" pitchFamily="34" charset="0"/>
                <a:cs typeface="Times New Roman" panose="02020603050405020304" pitchFamily="18" charset="0"/>
              </a:rPr>
              <a:t>last time it was that warm was in the middle of the Pliocene, about 3 million years ago, when sea levels were estimated to have been about 25 meters (80 feet) higher than today (Hansen, 2006). </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1" name="Picture 10"/>
          <p:cNvPicPr>
            <a:picLocks noChangeAspect="1"/>
          </p:cNvPicPr>
          <p:nvPr/>
        </p:nvPicPr>
        <p:blipFill>
          <a:blip r:embed="rId10"/>
          <a:stretch>
            <a:fillRect/>
          </a:stretch>
        </p:blipFill>
        <p:spPr>
          <a:xfrm>
            <a:off x="145772" y="23278994"/>
            <a:ext cx="6959961" cy="3186972"/>
          </a:xfrm>
          <a:prstGeom prst="rect">
            <a:avLst/>
          </a:prstGeom>
        </p:spPr>
      </p:pic>
      <p:sp>
        <p:nvSpPr>
          <p:cNvPr id="16" name="Rectangle 15"/>
          <p:cNvSpPr/>
          <p:nvPr/>
        </p:nvSpPr>
        <p:spPr>
          <a:xfrm>
            <a:off x="141899" y="26560465"/>
            <a:ext cx="7032449" cy="2246769"/>
          </a:xfrm>
          <a:prstGeom prst="rect">
            <a:avLst/>
          </a:prstGeom>
        </p:spPr>
        <p:txBody>
          <a:bodyPr wrap="square">
            <a:spAutoFit/>
          </a:bodyPr>
          <a:lstStyle/>
          <a:p>
            <a:pPr algn="just"/>
            <a:r>
              <a:rPr lang="en-GB" sz="2800" dirty="0">
                <a:latin typeface="Arial" panose="020B0604020202020204" pitchFamily="34" charset="0"/>
                <a:ea typeface="Calibri" panose="020F0502020204030204" pitchFamily="34" charset="0"/>
              </a:rPr>
              <a:t>Figure </a:t>
            </a:r>
            <a:r>
              <a:rPr lang="en-GB" sz="2800" dirty="0" smtClean="0">
                <a:latin typeface="Arial" panose="020B0604020202020204" pitchFamily="34" charset="0"/>
                <a:ea typeface="Calibri" panose="020F0502020204030204" pitchFamily="34" charset="0"/>
              </a:rPr>
              <a:t>(1) One of the most easy method to function Stop and start technology is by pressing the button to stop the engine and restart it </a:t>
            </a:r>
            <a:r>
              <a:rPr lang="en-GB" sz="2800" dirty="0" smtClean="0">
                <a:latin typeface="Arial" panose="020B0604020202020204" pitchFamily="34" charset="0"/>
                <a:ea typeface="Calibri" panose="020F0502020204030204" pitchFamily="34" charset="0"/>
                <a:cs typeface="Arial" panose="020B0604020202020204" pitchFamily="34" charset="0"/>
              </a:rPr>
              <a:t>again</a:t>
            </a:r>
            <a:r>
              <a:rPr lang="en-GB" sz="2800" dirty="0" smtClean="0">
                <a:latin typeface="Arial" panose="020B0604020202020204" pitchFamily="34" charset="0"/>
                <a:cs typeface="Arial" panose="020B0604020202020204" pitchFamily="34" charset="0"/>
              </a:rPr>
              <a:t>(which car</a:t>
            </a:r>
            <a:r>
              <a:rPr lang="en-GB" sz="2800" dirty="0">
                <a:latin typeface="Arial" panose="020B0604020202020204" pitchFamily="34" charset="0"/>
                <a:cs typeface="Arial" panose="020B0604020202020204" pitchFamily="34" charset="0"/>
              </a:rPr>
              <a:t>, 2017)</a:t>
            </a:r>
            <a:r>
              <a:rPr lang="en-GB" sz="2800" dirty="0" smtClean="0">
                <a:latin typeface="Arial" panose="020B0604020202020204" pitchFamily="34" charset="0"/>
                <a:ea typeface="Calibri" panose="020F0502020204030204" pitchFamily="34" charset="0"/>
                <a:cs typeface="Arial" panose="020B0604020202020204" pitchFamily="34" charset="0"/>
              </a:rPr>
              <a:t>.</a:t>
            </a:r>
          </a:p>
          <a:p>
            <a:pPr algn="just"/>
            <a:r>
              <a:rPr lang="en-GB" sz="2800" dirty="0" smtClean="0">
                <a:latin typeface="Arial" panose="020B0604020202020204" pitchFamily="34" charset="0"/>
                <a:ea typeface="Calibri" panose="020F0502020204030204" pitchFamily="34" charset="0"/>
              </a:rPr>
              <a:t> </a:t>
            </a:r>
            <a:endParaRPr lang="en-GB" sz="2800" dirty="0"/>
          </a:p>
        </p:txBody>
      </p:sp>
      <p:sp>
        <p:nvSpPr>
          <p:cNvPr id="17" name="Rectangle 16"/>
          <p:cNvSpPr/>
          <p:nvPr/>
        </p:nvSpPr>
        <p:spPr>
          <a:xfrm>
            <a:off x="7477829" y="8787702"/>
            <a:ext cx="1845377" cy="523220"/>
          </a:xfrm>
          <a:prstGeom prst="rect">
            <a:avLst/>
          </a:prstGeom>
        </p:spPr>
        <p:txBody>
          <a:bodyPr wrap="none">
            <a:spAutoFit/>
          </a:bodyPr>
          <a:lstStyle/>
          <a:p>
            <a:r>
              <a:rPr lang="en-GB" sz="2800" dirty="0" smtClean="0">
                <a:latin typeface="Arial" panose="020B0604020202020204" pitchFamily="34" charset="0"/>
                <a:ea typeface="Calibri" panose="020F0502020204030204" pitchFamily="34" charset="0"/>
              </a:rPr>
              <a:t> Figure (2)</a:t>
            </a:r>
            <a:endParaRPr lang="en-GB" sz="2800" dirty="0"/>
          </a:p>
        </p:txBody>
      </p:sp>
      <p:sp>
        <p:nvSpPr>
          <p:cNvPr id="18" name="Rectangle 17"/>
          <p:cNvSpPr/>
          <p:nvPr/>
        </p:nvSpPr>
        <p:spPr>
          <a:xfrm>
            <a:off x="7577829" y="20634310"/>
            <a:ext cx="1745991" cy="523220"/>
          </a:xfrm>
          <a:prstGeom prst="rect">
            <a:avLst/>
          </a:prstGeom>
        </p:spPr>
        <p:txBody>
          <a:bodyPr wrap="none">
            <a:spAutoFit/>
          </a:bodyPr>
          <a:lstStyle/>
          <a:p>
            <a:r>
              <a:rPr lang="en-GB" sz="2800" dirty="0">
                <a:latin typeface="Arial" panose="020B0604020202020204" pitchFamily="34" charset="0"/>
                <a:ea typeface="Calibri" panose="020F0502020204030204" pitchFamily="34" charset="0"/>
              </a:rPr>
              <a:t>Figure </a:t>
            </a:r>
            <a:r>
              <a:rPr lang="en-GB" sz="2800" dirty="0" smtClean="0">
                <a:latin typeface="Arial" panose="020B0604020202020204" pitchFamily="34" charset="0"/>
                <a:ea typeface="Calibri" panose="020F0502020204030204" pitchFamily="34" charset="0"/>
              </a:rPr>
              <a:t>(3)</a:t>
            </a:r>
            <a:endParaRPr lang="en-GB" sz="2800" dirty="0"/>
          </a:p>
        </p:txBody>
      </p:sp>
      <p:sp>
        <p:nvSpPr>
          <p:cNvPr id="19" name="Rectangle 18"/>
          <p:cNvSpPr/>
          <p:nvPr/>
        </p:nvSpPr>
        <p:spPr>
          <a:xfrm>
            <a:off x="14881790" y="7715752"/>
            <a:ext cx="1745991" cy="523220"/>
          </a:xfrm>
          <a:prstGeom prst="rect">
            <a:avLst/>
          </a:prstGeom>
        </p:spPr>
        <p:txBody>
          <a:bodyPr wrap="none">
            <a:spAutoFit/>
          </a:bodyPr>
          <a:lstStyle/>
          <a:p>
            <a:r>
              <a:rPr lang="en-GB" sz="2800" dirty="0">
                <a:latin typeface="Arial" panose="020B0604020202020204" pitchFamily="34" charset="0"/>
                <a:ea typeface="Calibri" panose="020F0502020204030204" pitchFamily="34" charset="0"/>
              </a:rPr>
              <a:t>Figure </a:t>
            </a:r>
            <a:r>
              <a:rPr lang="en-GB" sz="2800" dirty="0" smtClean="0">
                <a:latin typeface="Arial" panose="020B0604020202020204" pitchFamily="34" charset="0"/>
                <a:ea typeface="Calibri" panose="020F0502020204030204" pitchFamily="34" charset="0"/>
              </a:rPr>
              <a:t>(4)</a:t>
            </a:r>
            <a:endParaRPr lang="en-GB" sz="2800" dirty="0"/>
          </a:p>
        </p:txBody>
      </p:sp>
      <p:sp>
        <p:nvSpPr>
          <p:cNvPr id="21" name="Rectangle 20"/>
          <p:cNvSpPr/>
          <p:nvPr/>
        </p:nvSpPr>
        <p:spPr>
          <a:xfrm>
            <a:off x="14723393" y="17639814"/>
            <a:ext cx="6053081" cy="1384995"/>
          </a:xfrm>
          <a:prstGeom prst="rect">
            <a:avLst/>
          </a:prstGeom>
        </p:spPr>
        <p:txBody>
          <a:bodyPr wrap="square">
            <a:spAutoFit/>
          </a:bodyPr>
          <a:lstStyle/>
          <a:p>
            <a:pPr algn="just"/>
            <a:r>
              <a:rPr lang="en-GB" sz="2800" dirty="0">
                <a:latin typeface="Arial" panose="020B0604020202020204" pitchFamily="34" charset="0"/>
                <a:ea typeface="Calibri" panose="020F0502020204030204" pitchFamily="34" charset="0"/>
              </a:rPr>
              <a:t>Figure </a:t>
            </a:r>
            <a:r>
              <a:rPr lang="en-GB" sz="2800" dirty="0" smtClean="0">
                <a:latin typeface="Arial" panose="020B0604020202020204" pitchFamily="34" charset="0"/>
                <a:ea typeface="Calibri" panose="020F0502020204030204" pitchFamily="34" charset="0"/>
              </a:rPr>
              <a:t>(5) Histogram drawing for previous test at diesel engine.</a:t>
            </a:r>
          </a:p>
          <a:p>
            <a:pPr algn="just"/>
            <a:r>
              <a:rPr lang="en-GB" sz="2800" dirty="0" smtClean="0">
                <a:latin typeface="Arial" panose="020B0604020202020204" pitchFamily="34" charset="0"/>
                <a:ea typeface="Calibri" panose="020F0502020204030204" pitchFamily="34" charset="0"/>
              </a:rPr>
              <a:t> </a:t>
            </a:r>
            <a:endParaRPr lang="en-GB" sz="2800" dirty="0"/>
          </a:p>
        </p:txBody>
      </p:sp>
    </p:spTree>
    <p:extLst>
      <p:ext uri="{BB962C8B-B14F-4D97-AF65-F5344CB8AC3E}">
        <p14:creationId xmlns:p14="http://schemas.microsoft.com/office/powerpoint/2010/main" val="103272724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1056</TotalTime>
  <Words>664</Words>
  <Application>Microsoft Office PowerPoint</Application>
  <PresentationFormat>Custom</PresentationFormat>
  <Paragraphs>37</Paragraphs>
  <Slides>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vt:i4>
      </vt:variant>
    </vt:vector>
  </HeadingPairs>
  <TitlesOfParts>
    <vt:vector size="9" baseType="lpstr">
      <vt:lpstr>MS PGothic</vt:lpstr>
      <vt:lpstr>MS PGothic</vt:lpstr>
      <vt:lpstr>Arial</vt:lpstr>
      <vt:lpstr>Calibri</vt:lpstr>
      <vt:lpstr>Calibri Light</vt:lpstr>
      <vt:lpstr>SansSerif</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Ehab Aziz Barsoum</cp:lastModifiedBy>
  <cp:revision>61</cp:revision>
  <dcterms:created xsi:type="dcterms:W3CDTF">2016-02-25T08:27:32Z</dcterms:created>
  <dcterms:modified xsi:type="dcterms:W3CDTF">2019-04-26T20:21:03Z</dcterms:modified>
</cp:coreProperties>
</file>