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72" r:id="rId2"/>
    <p:sldId id="284" r:id="rId3"/>
    <p:sldId id="273" r:id="rId4"/>
    <p:sldId id="259" r:id="rId5"/>
    <p:sldId id="283" r:id="rId6"/>
    <p:sldId id="278" r:id="rId7"/>
    <p:sldId id="261" r:id="rId8"/>
    <p:sldId id="263" r:id="rId9"/>
    <p:sldId id="281" r:id="rId10"/>
    <p:sldId id="285" r:id="rId1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543E35"/>
    <a:srgbClr val="D1D8B7"/>
    <a:srgbClr val="A09D79"/>
    <a:srgbClr val="AD5C4D"/>
    <a:srgbClr val="637700"/>
    <a:srgbClr val="FFF4ED"/>
    <a:srgbClr val="5E6A76"/>
    <a:srgbClr val="F8F3F0"/>
    <a:srgbClr val="D7D1C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121" d="100"/>
          <a:sy n="121" d="100"/>
        </p:scale>
        <p:origin x="108" y="120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8/10/relationships/authors" Target="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D913024-4032-4B4F-8680-09D5E08EDB6E}" type="datetimeFigureOut">
              <a:rPr lang="en-GB" smtClean="0"/>
              <a:t>26/05/2023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49E357A0-8177-46BC-BFCE-19D99E3453C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F2AE225E-43E0-7047-8ADB-DD9EBB41B4D0}" type="datetimeFigureOut">
              <a:rPr lang="en-GB" noProof="0" smtClean="0"/>
              <a:t>26/05/2023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7C366290-4595-5745-A50F-D5EC13BAC604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9589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I am currently finishing my degree of mental health. As well as this, I love to volunteer. I am currently volunteering in a near by nursery close to my house, which I am currently enjoying. Furthermore, in my spare time I also like to meditate to reduce stress and I also like to go to the gym.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7C366290-4595-5745-A50F-D5EC13BAC604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729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few personal competences of counselling. </a:t>
            </a:r>
            <a:r>
              <a:rPr lang="en-GB"/>
              <a:t>For example,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8969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8919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680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5736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7C366290-4595-5745-A50F-D5EC13BAC60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05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 rtlCol="0"/>
          <a:lstStyle>
            <a:lvl1pPr algn="ctr"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 rtlCol="0"/>
          <a:lstStyle>
            <a:lvl1pPr marL="0" indent="0" algn="r">
              <a:buNone/>
              <a:defRPr lang="en-GB" sz="2400" cap="all" baseline="0"/>
            </a:lvl1pPr>
            <a:lvl2pPr marL="457200" indent="0" algn="r">
              <a:buNone/>
              <a:defRPr lang="en-GB" sz="1800">
                <a:latin typeface="+mj-lt"/>
              </a:defRPr>
            </a:lvl2pPr>
            <a:lvl3pPr marL="914400" indent="0" algn="r">
              <a:buNone/>
              <a:defRPr lang="en-GB"/>
            </a:lvl3pPr>
            <a:lvl4pPr marL="1371600" indent="0" algn="r">
              <a:buNone/>
              <a:defRPr lang="en-GB"/>
            </a:lvl4pPr>
            <a:lvl5pPr marL="1828800" indent="0" algn="r">
              <a:buNone/>
              <a:defRPr lang="en-GB"/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rtlCol="0" anchor="b"/>
          <a:lstStyle>
            <a:lvl1pPr>
              <a:defRPr lang="en-GB"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 rtlCol="0"/>
          <a:lstStyle>
            <a:lvl1pPr marL="0" indent="0">
              <a:buNone/>
              <a:defRPr lang="en-GB" sz="2400">
                <a:solidFill>
                  <a:schemeClr val="accent1"/>
                </a:solidFill>
              </a:defRPr>
            </a:lvl1pPr>
            <a:lvl2pPr marL="457200" indent="0">
              <a:buNone/>
              <a:defRPr lang="en-GB"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lang="en-GB"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lang="en-GB"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40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 rtlCol="0"/>
          <a:lstStyle>
            <a:lvl1pPr algn="ctr">
              <a:defRPr lang="en-GB" sz="2400" cap="all" baseline="0">
                <a:latin typeface="Gill Sans Nova" panose="020B0602020104020203" pitchFamily="34" charset="0"/>
              </a:defRPr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1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rtlCol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all" baseline="0">
                <a:latin typeface="Gill Sans Nova" panose="020B0602020104020203" pitchFamily="34" charset="0"/>
              </a:defRPr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rtlCol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400" cap="none" baseline="0"/>
            </a:lvl1pPr>
          </a:lstStyle>
          <a:p>
            <a:pPr lvl="0" rt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lang="en-GB" sz="1800"/>
            </a:lvl2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rtlCol="0" anchor="b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lang="en-GB">
                <a:solidFill>
                  <a:schemeClr val="accent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 rtlCol="0"/>
          <a:lstStyle>
            <a:lvl1pPr>
              <a:defRPr lang="en-GB" sz="48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rtlCol="0" anchor="ctr">
            <a:normAutofit/>
          </a:bodyPr>
          <a:lstStyle>
            <a:lvl1pPr marL="0" indent="0">
              <a:buNone/>
              <a:defRPr lang="en-GB"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lang="en-GB" sz="2000" b="1"/>
            </a:lvl2pPr>
            <a:lvl3pPr marL="914400" indent="0">
              <a:buNone/>
              <a:defRPr lang="en-GB" sz="1800" b="1"/>
            </a:lvl3pPr>
            <a:lvl4pPr marL="1371600" indent="0">
              <a:buNone/>
              <a:defRPr lang="en-GB" sz="1600" b="1"/>
            </a:lvl4pPr>
            <a:lvl5pPr marL="1828800" indent="0">
              <a:buNone/>
              <a:defRPr lang="en-GB" sz="1600" b="1"/>
            </a:lvl5pPr>
            <a:lvl6pPr marL="2286000" indent="0">
              <a:buNone/>
              <a:defRPr lang="en-GB" sz="1600" b="1"/>
            </a:lvl6pPr>
            <a:lvl7pPr marL="2743200" indent="0">
              <a:buNone/>
              <a:defRPr lang="en-GB" sz="1600" b="1"/>
            </a:lvl7pPr>
            <a:lvl8pPr marL="3200400" indent="0">
              <a:buNone/>
              <a:defRPr lang="en-GB" sz="1600" b="1"/>
            </a:lvl8pPr>
            <a:lvl9pPr marL="3657600" indent="0">
              <a:buNone/>
              <a:defRPr lang="en-GB" sz="16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 rtlCol="0"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lang="en-GB"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lang="en-GB"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lang="en-GB"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lang="en-GB" sz="1200">
                <a:solidFill>
                  <a:schemeClr val="accent1"/>
                </a:solidFill>
              </a:defRPr>
            </a:lvl5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lang="en-GB" sz="18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 lang="en-GB" sz="3200"/>
            </a:lvl1pPr>
            <a:lvl2pPr marL="457200" indent="0">
              <a:buNone/>
              <a:defRPr lang="en-GB" sz="2800"/>
            </a:lvl2pPr>
            <a:lvl3pPr marL="914400" indent="0">
              <a:buNone/>
              <a:defRPr lang="en-GB" sz="2400"/>
            </a:lvl3pPr>
            <a:lvl4pPr marL="1371600" indent="0">
              <a:buNone/>
              <a:defRPr lang="en-GB" sz="2000"/>
            </a:lvl4pPr>
            <a:lvl5pPr marL="1828800" indent="0">
              <a:buNone/>
              <a:defRPr lang="en-GB" sz="2000"/>
            </a:lvl5pPr>
            <a:lvl6pPr marL="2286000" indent="0">
              <a:buNone/>
              <a:defRPr lang="en-GB" sz="2000"/>
            </a:lvl6pPr>
            <a:lvl7pPr marL="2743200" indent="0">
              <a:buNone/>
              <a:defRPr lang="en-GB" sz="2000"/>
            </a:lvl7pPr>
            <a:lvl8pPr marL="3200400" indent="0">
              <a:buNone/>
              <a:defRPr lang="en-GB" sz="2000"/>
            </a:lvl8pPr>
            <a:lvl9pPr marL="3657600" indent="0">
              <a:buNone/>
              <a:defRPr lang="en-GB" sz="2000"/>
            </a:lvl9pPr>
          </a:lstStyle>
          <a:p>
            <a:pPr rtl="0"/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rtlCol="0" anchor="b"/>
          <a:lstStyle>
            <a:lvl1pPr algn="ctr">
              <a:defRPr lang="en-GB" sz="60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lang="en-GB" sz="2400">
                <a:solidFill>
                  <a:schemeClr val="tx2"/>
                </a:solidFill>
              </a:defRPr>
            </a:lvl1pPr>
            <a:lvl2pPr marL="457200" indent="0" algn="ctr">
              <a:buNone/>
              <a:defRPr lang="en-GB" sz="2000"/>
            </a:lvl2pPr>
            <a:lvl3pPr marL="914400" indent="0" algn="ctr">
              <a:buNone/>
              <a:defRPr lang="en-GB" sz="1800"/>
            </a:lvl3pPr>
            <a:lvl4pPr marL="1371600" indent="0" algn="ctr">
              <a:buNone/>
              <a:defRPr lang="en-GB" sz="1600"/>
            </a:lvl4pPr>
            <a:lvl5pPr marL="1828800" indent="0" algn="ctr">
              <a:buNone/>
              <a:defRPr lang="en-GB" sz="1600"/>
            </a:lvl5pPr>
            <a:lvl6pPr marL="2286000" indent="0" algn="ctr">
              <a:buNone/>
              <a:defRPr lang="en-GB" sz="1600"/>
            </a:lvl6pPr>
            <a:lvl7pPr marL="2743200" indent="0" algn="ctr">
              <a:buNone/>
              <a:defRPr lang="en-GB" sz="1600"/>
            </a:lvl7pPr>
            <a:lvl8pPr marL="3200400" indent="0" algn="ctr">
              <a:buNone/>
              <a:defRPr lang="en-GB" sz="1600"/>
            </a:lvl8pPr>
            <a:lvl9pPr marL="3657600" indent="0" algn="ctr">
              <a:buNone/>
              <a:defRPr lang="en-GB" sz="1600"/>
            </a:lvl9pPr>
          </a:lstStyle>
          <a:p>
            <a:pPr rtl="0"/>
            <a:r>
              <a:rPr lang="en-GB"/>
              <a:t>Click to edit Master subtitle style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rtlCol="0" anchor="b"/>
          <a:lstStyle>
            <a:lvl1pPr>
              <a:defRPr lang="en-GB" sz="48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lang="en-GB" sz="3200"/>
            </a:lvl1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lang="en-GB" sz="3200"/>
            </a:lvl1pPr>
            <a:lvl2pPr>
              <a:defRPr lang="en-GB" sz="2800"/>
            </a:lvl2pPr>
            <a:lvl3pPr>
              <a:defRPr lang="en-GB" sz="2400"/>
            </a:lvl3pPr>
            <a:lvl4pPr>
              <a:defRPr lang="en-GB" sz="2000"/>
            </a:lvl4pPr>
            <a:lvl5pPr>
              <a:defRPr lang="en-GB" sz="2000"/>
            </a:lvl5pPr>
            <a:lvl6pPr>
              <a:defRPr lang="en-GB" sz="2000"/>
            </a:lvl6pPr>
            <a:lvl7pPr>
              <a:defRPr lang="en-GB" sz="2000"/>
            </a:lvl7pPr>
            <a:lvl8pPr>
              <a:defRPr lang="en-GB" sz="2000"/>
            </a:lvl8pPr>
            <a:lvl9pPr>
              <a:defRPr lang="en-GB"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lang="en-GB" sz="1600"/>
            </a:lvl1pPr>
            <a:lvl2pPr marL="457200" indent="0">
              <a:buNone/>
              <a:defRPr lang="en-GB" sz="1400"/>
            </a:lvl2pPr>
            <a:lvl3pPr marL="914400" indent="0">
              <a:buNone/>
              <a:defRPr lang="en-GB" sz="1200"/>
            </a:lvl3pPr>
            <a:lvl4pPr marL="1371600" indent="0">
              <a:buNone/>
              <a:defRPr lang="en-GB" sz="1000"/>
            </a:lvl4pPr>
            <a:lvl5pPr marL="1828800" indent="0">
              <a:buNone/>
              <a:defRPr lang="en-GB" sz="1000"/>
            </a:lvl5pPr>
            <a:lvl6pPr marL="2286000" indent="0">
              <a:buNone/>
              <a:defRPr lang="en-GB" sz="1000"/>
            </a:lvl6pPr>
            <a:lvl7pPr marL="2743200" indent="0">
              <a:buNone/>
              <a:defRPr lang="en-GB" sz="1000"/>
            </a:lvl7pPr>
            <a:lvl8pPr marL="3200400" indent="0">
              <a:buNone/>
              <a:defRPr lang="en-GB" sz="1000"/>
            </a:lvl8pPr>
            <a:lvl9pPr marL="3657600" indent="0">
              <a:buNone/>
              <a:defRPr lang="en-GB" sz="10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</a:lstStyle>
          <a:p>
            <a:pPr rt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GB" sz="1400">
                <a:solidFill>
                  <a:schemeClr val="tx1"/>
                </a:solidFill>
              </a:defRPr>
            </a:lvl1pPr>
          </a:lstStyle>
          <a:p>
            <a:pPr rtl="0"/>
            <a:fld id="{58FB4751-880F-D840-AAA9-3A15815CC996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GB"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lang="en-GB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ositivepsychology.com/active-listening/#:~:text=When%20done%20well%2C%20active%20listening,to%20continue%20their%20therapeutic%20journey" TargetMode="External"/><Relationship Id="rId2" Type="http://schemas.openxmlformats.org/officeDocument/2006/relationships/hyperlink" Target="https://icieducation.co.uk/blog/14-skills-needed-to-be-a-counsellor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8BB83-CA62-C813-5584-9F9C32557A2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Counselling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0D2251-7AFE-1B36-778C-D116EDBB7F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Lena Amir </a:t>
            </a:r>
          </a:p>
        </p:txBody>
      </p:sp>
    </p:spTree>
    <p:extLst>
      <p:ext uri="{BB962C8B-B14F-4D97-AF65-F5344CB8AC3E}">
        <p14:creationId xmlns:p14="http://schemas.microsoft.com/office/powerpoint/2010/main" val="4175365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5F7496-13AC-A47E-9FE2-374D92EA1C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97292" y="1393635"/>
            <a:ext cx="5519928" cy="4070729"/>
          </a:xfrm>
        </p:spPr>
        <p:txBody>
          <a:bodyPr>
            <a:noAutofit/>
          </a:bodyPr>
          <a:lstStyle/>
          <a:p>
            <a:r>
              <a:rPr lang="en-US" sz="2800" dirty="0"/>
              <a:t>A counsellor typically cares about helping people with their day-to-day problems and concerns. </a:t>
            </a:r>
            <a:endParaRPr lang="en-GB" sz="2800" dirty="0"/>
          </a:p>
          <a:p>
            <a:r>
              <a:rPr lang="en-US" sz="2800" dirty="0"/>
              <a:t>They will discuss and go through a person's issues to aid in the exploration of potential solutions to address and resolve them.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857F22-9F29-959E-503C-2388D28D6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62944"/>
            <a:ext cx="9144000" cy="676656"/>
          </a:xfrm>
        </p:spPr>
        <p:txBody>
          <a:bodyPr/>
          <a:lstStyle/>
          <a:p>
            <a:r>
              <a:rPr lang="en-GB" dirty="0"/>
              <a:t>What is Counselling?</a:t>
            </a:r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71139FF3-F4BE-5526-E6BD-0F0B572CE41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3375" r="13375"/>
          <a:stretch/>
        </p:blipFill>
        <p:spPr>
          <a:xfrm>
            <a:off x="8239512" y="1"/>
            <a:ext cx="3952487" cy="4321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258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5878135-3F5C-BB53-0082-122956799B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About Me </a:t>
            </a:r>
          </a:p>
        </p:txBody>
      </p:sp>
      <p:graphicFrame>
        <p:nvGraphicFramePr>
          <p:cNvPr id="2" name="Table 4">
            <a:extLst>
              <a:ext uri="{FF2B5EF4-FFF2-40B4-BE49-F238E27FC236}">
                <a16:creationId xmlns:a16="http://schemas.microsoft.com/office/drawing/2014/main" id="{14883AB6-E6D8-70A9-3CCB-61E120FC60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4225124"/>
              </p:ext>
            </p:extLst>
          </p:nvPr>
        </p:nvGraphicFramePr>
        <p:xfrm>
          <a:off x="7791450" y="1169988"/>
          <a:ext cx="4132263" cy="4838913"/>
        </p:xfrm>
        <a:graphic>
          <a:graphicData uri="http://schemas.openxmlformats.org/drawingml/2006/table">
            <a:tbl>
              <a:tblPr firstRow="1" bandRow="1"/>
              <a:tblGrid>
                <a:gridCol w="4132263">
                  <a:extLst>
                    <a:ext uri="{9D8B030D-6E8A-4147-A177-3AD203B41FA5}">
                      <a16:colId xmlns:a16="http://schemas.microsoft.com/office/drawing/2014/main" val="1563570424"/>
                    </a:ext>
                  </a:extLst>
                </a:gridCol>
              </a:tblGrid>
              <a:tr h="755631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DEGREE</a:t>
                      </a:r>
                    </a:p>
                    <a:p>
                      <a:pPr algn="r" rtl="0"/>
                      <a:r>
                        <a:rPr lang="en-GB" sz="1800" dirty="0">
                          <a:latin typeface="+mj-lt"/>
                        </a:rPr>
                        <a:t>3</a:t>
                      </a:r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289471877"/>
                  </a:ext>
                </a:extLst>
              </a:tr>
              <a:tr h="1054249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>
                          <a:latin typeface="+mn-lt"/>
                          <a:cs typeface="Gill Sans Light" panose="020B0302020104020203" pitchFamily="34" charset="-79"/>
                        </a:rPr>
                        <a:t>VOUNTEERING</a:t>
                      </a:r>
                      <a:endParaRPr lang="en-GB" sz="2400" dirty="0">
                        <a:latin typeface="+mn-lt"/>
                        <a:cs typeface="Gill Sans Light" panose="020B0302020104020203" pitchFamily="34" charset="-79"/>
                      </a:endParaRP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4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6238222"/>
                  </a:ext>
                </a:extLst>
              </a:tr>
              <a:tr h="1075765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MEDITATION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5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824452646"/>
                  </a:ext>
                </a:extLst>
              </a:tr>
              <a:tr h="103273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r>
                        <a:rPr lang="en-GB" sz="2400" dirty="0">
                          <a:latin typeface="+mn-lt"/>
                          <a:cs typeface="Gill Sans Light" panose="020B0302020104020203" pitchFamily="34" charset="-79"/>
                        </a:rPr>
                        <a:t>GYM</a:t>
                      </a:r>
                    </a:p>
                    <a:p>
                      <a:pPr marL="0" algn="r" defTabSz="914400" rtl="0" eaLnBrk="1" latinLnBrk="0" hangingPunct="1"/>
                      <a:r>
                        <a:rPr lang="en-GB" sz="1800" kern="1200" dirty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10</a:t>
                      </a: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390977400"/>
                  </a:ext>
                </a:extLst>
              </a:tr>
              <a:tr h="920534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 lang="en-GB"/>
                      </a:pPr>
                      <a:endParaRPr lang="en-GB" sz="2400" dirty="0">
                        <a:latin typeface="+mn-lt"/>
                        <a:cs typeface="Gill Sans Light" panose="020B0302020104020203" pitchFamily="34" charset="-79"/>
                      </a:endParaRPr>
                    </a:p>
                  </a:txBody>
                  <a:tcPr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0563765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74133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70BA96D9-2E56-3DBD-6315-048A1B280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" y="730131"/>
            <a:ext cx="8021258" cy="834684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Personal competences Of counselling 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64C89AC3-3D7A-65BB-C3F4-2B1CB19E78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59536" y="1979447"/>
            <a:ext cx="4572000" cy="4070729"/>
          </a:xfrm>
        </p:spPr>
        <p:txBody>
          <a:bodyPr rtlCol="0">
            <a:normAutofit fontScale="25000" lnSpcReduction="20000"/>
          </a:bodyPr>
          <a:lstStyle>
            <a:defPPr>
              <a:defRPr lang="en-GB"/>
            </a:defPPr>
          </a:lstStyle>
          <a:p>
            <a:pPr rtl="0"/>
            <a:r>
              <a:rPr lang="en-GB" sz="10000" dirty="0"/>
              <a:t>• Listening skills </a:t>
            </a:r>
          </a:p>
          <a:p>
            <a:pPr rtl="0"/>
            <a:endParaRPr lang="en-GB" sz="10000" dirty="0"/>
          </a:p>
          <a:p>
            <a:pPr rtl="0"/>
            <a:r>
              <a:rPr lang="en-GB" sz="10000" dirty="0"/>
              <a:t>• Communication skills </a:t>
            </a:r>
          </a:p>
          <a:p>
            <a:pPr rtl="0"/>
            <a:endParaRPr lang="en-GB" sz="10000" dirty="0"/>
          </a:p>
          <a:p>
            <a:pPr rtl="0"/>
            <a:r>
              <a:rPr lang="en-GB" sz="10000" dirty="0"/>
              <a:t>• Patience </a:t>
            </a:r>
          </a:p>
          <a:p>
            <a:pPr rtl="0"/>
            <a:endParaRPr lang="en-GB" sz="10000" dirty="0"/>
          </a:p>
          <a:p>
            <a:pPr rtl="0"/>
            <a:r>
              <a:rPr lang="en-GB" sz="10000" dirty="0"/>
              <a:t>• Compassion </a:t>
            </a:r>
          </a:p>
          <a:p>
            <a:pPr rtl="0"/>
            <a:endParaRPr lang="en-GB" sz="10000" dirty="0"/>
          </a:p>
          <a:p>
            <a:pPr rtl="0"/>
            <a:r>
              <a:rPr lang="en-GB" sz="10000" dirty="0"/>
              <a:t>• Open minded</a:t>
            </a:r>
          </a:p>
          <a:p>
            <a:pPr rtl="0"/>
            <a:endParaRPr lang="en-GB" sz="10000" dirty="0"/>
          </a:p>
          <a:p>
            <a:pPr rtl="0"/>
            <a:r>
              <a:rPr lang="en-GB" sz="10000" dirty="0"/>
              <a:t>• Observational skills </a:t>
            </a:r>
          </a:p>
          <a:p>
            <a:pPr rtl="0"/>
            <a:endParaRPr lang="en-GB" sz="10000" dirty="0"/>
          </a:p>
          <a:p>
            <a:pPr rtl="0"/>
            <a:r>
              <a:rPr lang="en-GB" sz="10000" dirty="0"/>
              <a:t>• Trustworthiness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884D8B-635B-7402-1437-04A104C24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D9BE9C-B5EA-5DA0-9156-6E05D3882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24E804-5D73-9996-1913-1EF77F2E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pPr rtl="0"/>
              <a:t>4</a:t>
            </a:fld>
            <a:endParaRPr lang="en-GB" dirty="0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B024E1C4-3A08-D8E5-C223-046C1F3B1C7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25758" r="25758"/>
          <a:stretch/>
        </p:blipFill>
        <p:spPr>
          <a:xfrm>
            <a:off x="8880794" y="0"/>
            <a:ext cx="3311205" cy="4553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5077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049F7C69-DD36-FEBF-9CEE-73C0A43AE797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/>
          <a:lstStyle/>
          <a:p>
            <a:r>
              <a:rPr lang="en-GB" dirty="0"/>
              <a:t>Understanding of ethics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15A768-754F-2DA8-91E5-060B9BD4C2D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Maintaining training 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F2E25B5-DD86-7D32-8E73-6A033519ECB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en-GB" dirty="0"/>
              <a:t>Education 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B51E6A6-F305-990F-DCB8-38088B9D9D6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r>
              <a:rPr lang="en-GB" dirty="0"/>
              <a:t>Professionally mannered </a:t>
            </a:r>
            <a:endParaRPr lang="en-US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9287B50-3592-6166-6026-7E7AC5D7E48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/>
        <p:txBody>
          <a:bodyPr/>
          <a:lstStyle/>
          <a:p>
            <a:r>
              <a:rPr lang="en-GB" dirty="0"/>
              <a:t>Professional experience 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48716-3A0F-A1EA-9357-ABD1F2982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Professional competence of counselling 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6A6C90-B118-ECB9-08A9-FCF3618BDF25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464300"/>
            <a:ext cx="987425" cy="311150"/>
          </a:xfrm>
        </p:spPr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8D0760-875A-148B-F50F-E161C68EA20A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8753475" y="6464300"/>
            <a:ext cx="3438525" cy="311150"/>
          </a:xfrm>
        </p:spPr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050330-BFB0-6278-B066-9C3A1B61292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204575" y="6464300"/>
            <a:ext cx="987425" cy="311150"/>
          </a:xfrm>
        </p:spPr>
        <p:txBody>
          <a:bodyPr/>
          <a:lstStyle/>
          <a:p>
            <a:pPr rtl="0"/>
            <a:fld id="{58FB4751-880F-D840-AAA9-3A15815CC996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588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1377AF6-2477-81EC-D1BC-43FD72DF1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4840641" cy="1773555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solidFill>
                  <a:srgbClr val="543E35"/>
                </a:solidFill>
              </a:rPr>
              <a:t>Experiences &amp; Skills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78F674F-0711-D232-56C2-8E45D6FD7E8C}"/>
              </a:ext>
            </a:extLst>
          </p:cNvPr>
          <p:cNvSpPr txBox="1"/>
          <p:nvPr/>
        </p:nvSpPr>
        <p:spPr>
          <a:xfrm>
            <a:off x="538241" y="2136699"/>
            <a:ext cx="5557759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000" b="1" u="sng" dirty="0">
                <a:solidFill>
                  <a:srgbClr val="000000"/>
                </a:solidFill>
              </a:rPr>
              <a:t>Experiences</a:t>
            </a:r>
            <a:r>
              <a:rPr lang="en-GB" sz="4000" dirty="0">
                <a:solidFill>
                  <a:srgbClr val="000000"/>
                </a:solidFill>
              </a:rPr>
              <a:t> </a:t>
            </a:r>
          </a:p>
          <a:p>
            <a:pPr algn="l"/>
            <a:endParaRPr lang="en-GB" sz="4000" dirty="0">
              <a:solidFill>
                <a:srgbClr val="000000"/>
              </a:solidFill>
            </a:endParaRPr>
          </a:p>
          <a:p>
            <a:pPr algn="l"/>
            <a:r>
              <a:rPr lang="en-GB" sz="4000" dirty="0">
                <a:solidFill>
                  <a:srgbClr val="000000"/>
                </a:solidFill>
              </a:rPr>
              <a:t>• Volunteering </a:t>
            </a:r>
          </a:p>
          <a:p>
            <a:pPr algn="l"/>
            <a:endParaRPr lang="en-GB" sz="4000" dirty="0">
              <a:solidFill>
                <a:srgbClr val="000000"/>
              </a:solidFill>
            </a:endParaRPr>
          </a:p>
          <a:p>
            <a:pPr algn="l"/>
            <a:r>
              <a:rPr lang="en-GB" sz="4000" dirty="0">
                <a:solidFill>
                  <a:srgbClr val="000000"/>
                </a:solidFill>
              </a:rPr>
              <a:t>•Working at Ty Catrin 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7BBB08-2509-EC19-13E8-E91D0D4739C3}"/>
              </a:ext>
            </a:extLst>
          </p:cNvPr>
          <p:cNvSpPr txBox="1"/>
          <p:nvPr/>
        </p:nvSpPr>
        <p:spPr>
          <a:xfrm>
            <a:off x="7310244" y="2969926"/>
            <a:ext cx="7750832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900" b="1" u="sng" dirty="0">
                <a:solidFill>
                  <a:srgbClr val="000000"/>
                </a:solidFill>
              </a:rPr>
              <a:t>Skills</a:t>
            </a:r>
            <a:r>
              <a:rPr lang="en-GB" dirty="0"/>
              <a:t> </a:t>
            </a:r>
          </a:p>
          <a:p>
            <a:pPr algn="l"/>
            <a:endParaRPr lang="en-GB" dirty="0"/>
          </a:p>
          <a:p>
            <a:pPr algn="l"/>
            <a:r>
              <a:rPr lang="en-GB" sz="3300" dirty="0"/>
              <a:t>• Communication skills</a:t>
            </a:r>
          </a:p>
          <a:p>
            <a:pPr algn="l"/>
            <a:endParaRPr lang="en-GB" sz="3300" dirty="0"/>
          </a:p>
          <a:p>
            <a:pPr algn="l"/>
            <a:r>
              <a:rPr lang="en-GB" sz="3300" dirty="0"/>
              <a:t>• organisational skills </a:t>
            </a:r>
          </a:p>
          <a:p>
            <a:pPr algn="l"/>
            <a:endParaRPr lang="en-GB" sz="3300" dirty="0"/>
          </a:p>
          <a:p>
            <a:pPr algn="l"/>
            <a:r>
              <a:rPr lang="en-GB" sz="3300" dirty="0"/>
              <a:t>• Listening skills </a:t>
            </a:r>
            <a:endParaRPr lang="en-US" sz="33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6F3EA3A-2B5F-8595-7DB8-ACAE1AF00E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3658" y="0"/>
            <a:ext cx="4138341" cy="2774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00005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CD1D6FF-1122-B11D-0CE3-E62BA2737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>
                <a:latin typeface="Sagona Book" panose="020F0502020204030204" pitchFamily="34" charset="0"/>
              </a:rPr>
              <a:t>Why I’m fit for the role? 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087F1-0A22-4E04-6B3F-B1DDA246A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FD92B98-444C-00D2-3246-91E7E1BFB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CF8520-CF3A-DEEA-6A9F-571CC04E7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7</a:t>
            </a:fld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F9AD7E-F492-DFA6-8AEB-9D4FC5130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900" dirty="0"/>
              <a:t>Passion about the things I value the most </a:t>
            </a:r>
          </a:p>
          <a:p>
            <a:r>
              <a:rPr lang="en-GB" sz="3900" dirty="0"/>
              <a:t>Committed </a:t>
            </a:r>
          </a:p>
          <a:p>
            <a:r>
              <a:rPr lang="en-GB" sz="3900" dirty="0"/>
              <a:t>Emotionally stable </a:t>
            </a:r>
          </a:p>
          <a:p>
            <a:r>
              <a:rPr lang="en-GB" sz="3900" dirty="0"/>
              <a:t>Listening skills</a:t>
            </a:r>
          </a:p>
          <a:p>
            <a:r>
              <a:rPr lang="en-GB" sz="3900" dirty="0"/>
              <a:t>Communication skills </a:t>
            </a:r>
          </a:p>
        </p:txBody>
      </p:sp>
    </p:spTree>
    <p:extLst>
      <p:ext uri="{BB962C8B-B14F-4D97-AF65-F5344CB8AC3E}">
        <p14:creationId xmlns:p14="http://schemas.microsoft.com/office/powerpoint/2010/main" val="1699088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F5768EFB-B317-47EA-C969-D365EB136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RECEIVING THE ROLE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B801EE7-C3C0-5B30-EB9B-2C995032EE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• Training courses </a:t>
            </a:r>
          </a:p>
          <a:p>
            <a:pPr rtl="0"/>
            <a:r>
              <a:rPr lang="en-GB" dirty="0"/>
              <a:t>• Exploring aspects around the job of counselling </a:t>
            </a:r>
          </a:p>
          <a:p>
            <a:pPr rtl="0"/>
            <a:r>
              <a:rPr lang="en-GB" dirty="0"/>
              <a:t>• Getting involved in the community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50B43-2FC6-DBFA-2920-C8265C1C6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EFDBE1-8C88-4D39-6BA3-537373DFA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91CF39-6540-5B9E-8E6C-4310213A7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defPPr>
              <a:defRPr lang="en-GB"/>
            </a:defPPr>
          </a:lstStyle>
          <a:p>
            <a:pPr rtl="0"/>
            <a:fld id="{58FB4751-880F-D840-AAA9-3A15815CC996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717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851895"/>
            <a:ext cx="9144000" cy="238760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thank you </a:t>
            </a:r>
            <a:br>
              <a:rPr lang="en-GB" dirty="0"/>
            </a:br>
            <a:r>
              <a:rPr lang="en-GB" dirty="0"/>
              <a:t>for listening </a:t>
            </a:r>
          </a:p>
        </p:txBody>
      </p:sp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650505-E6A1-DB63-C5A0-70B31B760A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F5F1A3-46FB-EB51-6571-22DC6565B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10FACF-7AEB-251A-84B3-9476938A8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58FB4751-880F-D840-AAA9-3A15815CC996}" type="slidenum">
              <a:rPr lang="en-GB" smtClean="0"/>
              <a:t>10</a:t>
            </a:fld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7887E85-F389-FB56-9084-9332F9216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890F84-B131-317A-123F-52A60B058A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/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rtl="0"/>
            <a:endParaRPr lang="en-GB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rtl="0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Ethics for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Counselors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Integrating 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Counseling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and Psychology Standards</a:t>
            </a:r>
            <a:endParaRPr lang="en-GB" sz="1200" dirty="0"/>
          </a:p>
          <a:p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Health and fitness careers (2019)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14 Skills Needed to be a 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Counselors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Available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at: </a:t>
            </a:r>
            <a:r>
              <a:rPr lang="en-GB" sz="1800" b="0" i="1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2"/>
              </a:rPr>
              <a:t>https://</a:t>
            </a:r>
            <a:r>
              <a:rPr lang="en-GB" sz="1800" b="0" i="1" u="sng" strike="noStrike" dirty="0" err="1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2"/>
              </a:rPr>
              <a:t>icieducation.co.uk</a:t>
            </a:r>
            <a:r>
              <a:rPr lang="en-GB" sz="1800" b="0" i="1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2"/>
              </a:rPr>
              <a:t>/blog/14-skills-needed-to-be-a-counsellor/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(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Accessed at 19 March 2019)</a:t>
            </a:r>
            <a:endParaRPr lang="en-GB" sz="1800" dirty="0">
              <a:effectLst/>
            </a:endParaRPr>
          </a:p>
          <a:p>
            <a:pPr rtl="0"/>
            <a:endParaRPr lang="en-GB" sz="18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rtl="0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Jeremy Sutton (2016)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Active Listening: The Art of Empathetic Conversation. 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Available at: 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https://</a:t>
            </a:r>
            <a:r>
              <a:rPr lang="en-GB" sz="1800" b="0" i="0" u="sng" strike="noStrike" dirty="0" err="1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positivepsychology.com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/active-listening/#:~:text=When%20done%20well%2C%20active%</a:t>
            </a:r>
            <a:r>
              <a:rPr lang="en-GB" sz="1800" b="0" i="0" u="sng" strike="noStrike" dirty="0" err="1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20listening,to</a:t>
            </a:r>
            <a:r>
              <a:rPr lang="en-GB" sz="1800" b="0" i="0" u="sng" strike="noStrike" dirty="0">
                <a:solidFill>
                  <a:srgbClr val="1155CC"/>
                </a:solidFill>
                <a:effectLst/>
                <a:latin typeface="Arial" panose="020B0604020202020204" pitchFamily="34" charset="0"/>
                <a:hlinkClick r:id="rId3"/>
              </a:rPr>
              <a:t>%20continue%20their%20therapeutic%20journey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(Accessed at 21 July 2016) </a:t>
            </a:r>
            <a:endParaRPr lang="en-GB" dirty="0">
              <a:effectLst/>
            </a:endParaRPr>
          </a:p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8892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0823_TF11964407_Win32" id="{B93CAFD1-3682-48B9-AB4D-B17AE97EAEF6}" vid="{42E63F67-4AC8-49A2-8D09-A38E4C6451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443</Words>
  <Application>Microsoft Office PowerPoint</Application>
  <PresentationFormat>Widescreen</PresentationFormat>
  <Paragraphs>167</Paragraphs>
  <Slides>10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Counselling </vt:lpstr>
      <vt:lpstr>What is Counselling?</vt:lpstr>
      <vt:lpstr>About Me </vt:lpstr>
      <vt:lpstr>Personal competences Of counselling </vt:lpstr>
      <vt:lpstr>Professional competence of counselling </vt:lpstr>
      <vt:lpstr>Experiences &amp; Skills </vt:lpstr>
      <vt:lpstr>Why I’m fit for the role? </vt:lpstr>
      <vt:lpstr>RECEIVING THE ROLE</vt:lpstr>
      <vt:lpstr>thank you  for listening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</dc:title>
  <dc:creator>Lena Amir (1901848)</dc:creator>
  <cp:lastModifiedBy>Lena Amir (1901848)</cp:lastModifiedBy>
  <cp:revision>9</cp:revision>
  <dcterms:created xsi:type="dcterms:W3CDTF">2023-05-13T15:59:14Z</dcterms:created>
  <dcterms:modified xsi:type="dcterms:W3CDTF">2023-05-26T13:03:36Z</dcterms:modified>
</cp:coreProperties>
</file>