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sldIdLst>
    <p:sldId id="490" r:id="rId2"/>
    <p:sldId id="280" r:id="rId3"/>
    <p:sldId id="533" r:id="rId4"/>
    <p:sldId id="534" r:id="rId5"/>
    <p:sldId id="564" r:id="rId6"/>
    <p:sldId id="535" r:id="rId7"/>
    <p:sldId id="545" r:id="rId8"/>
    <p:sldId id="544" r:id="rId9"/>
    <p:sldId id="537" r:id="rId10"/>
    <p:sldId id="546" r:id="rId11"/>
    <p:sldId id="538" r:id="rId12"/>
    <p:sldId id="539" r:id="rId13"/>
    <p:sldId id="547" r:id="rId14"/>
    <p:sldId id="540" r:id="rId15"/>
    <p:sldId id="541" r:id="rId16"/>
    <p:sldId id="561" r:id="rId17"/>
    <p:sldId id="563" r:id="rId18"/>
    <p:sldId id="543" r:id="rId19"/>
    <p:sldId id="553" r:id="rId20"/>
    <p:sldId id="542" r:id="rId21"/>
    <p:sldId id="559" r:id="rId22"/>
    <p:sldId id="548" r:id="rId23"/>
    <p:sldId id="549" r:id="rId24"/>
    <p:sldId id="556" r:id="rId25"/>
    <p:sldId id="507" r:id="rId26"/>
    <p:sldId id="552" r:id="rId27"/>
    <p:sldId id="550" r:id="rId28"/>
    <p:sldId id="558" r:id="rId29"/>
    <p:sldId id="557" r:id="rId30"/>
    <p:sldId id="555" r:id="rId31"/>
    <p:sldId id="562" r:id="rId32"/>
    <p:sldId id="55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97"/>
    <p:restoredTop sz="93239"/>
  </p:normalViewPr>
  <p:slideViewPr>
    <p:cSldViewPr snapToGrid="0" snapToObjects="1">
      <p:cViewPr>
        <p:scale>
          <a:sx n="90" d="100"/>
          <a:sy n="90" d="100"/>
        </p:scale>
        <p:origin x="144" y="632"/>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662982-CDAE-7947-A7A1-668D84246EE3}" type="datetimeFigureOut">
              <a:rPr lang="en-GB" smtClean="0"/>
              <a:t>21/03/2023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3A5E6D-EB5F-4D4F-8676-CEDE3B949652}" type="slidenum">
              <a:rPr lang="en-GB" smtClean="0"/>
              <a:t>‹#›</a:t>
            </a:fld>
            <a:endParaRPr lang="en-GB"/>
          </a:p>
        </p:txBody>
      </p:sp>
    </p:spTree>
    <p:extLst>
      <p:ext uri="{BB962C8B-B14F-4D97-AF65-F5344CB8AC3E}">
        <p14:creationId xmlns:p14="http://schemas.microsoft.com/office/powerpoint/2010/main" val="995108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3</a:t>
            </a:fld>
            <a:endParaRPr lang="en-GB"/>
          </a:p>
        </p:txBody>
      </p:sp>
    </p:spTree>
    <p:extLst>
      <p:ext uri="{BB962C8B-B14F-4D97-AF65-F5344CB8AC3E}">
        <p14:creationId xmlns:p14="http://schemas.microsoft.com/office/powerpoint/2010/main" val="2735319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4</a:t>
            </a:fld>
            <a:endParaRPr lang="en-GB"/>
          </a:p>
        </p:txBody>
      </p:sp>
    </p:spTree>
    <p:extLst>
      <p:ext uri="{BB962C8B-B14F-4D97-AF65-F5344CB8AC3E}">
        <p14:creationId xmlns:p14="http://schemas.microsoft.com/office/powerpoint/2010/main" val="1773049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5</a:t>
            </a:fld>
            <a:endParaRPr lang="en-GB"/>
          </a:p>
        </p:txBody>
      </p:sp>
    </p:spTree>
    <p:extLst>
      <p:ext uri="{BB962C8B-B14F-4D97-AF65-F5344CB8AC3E}">
        <p14:creationId xmlns:p14="http://schemas.microsoft.com/office/powerpoint/2010/main" val="2476789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6</a:t>
            </a:fld>
            <a:endParaRPr lang="en-GB"/>
          </a:p>
        </p:txBody>
      </p:sp>
    </p:spTree>
    <p:extLst>
      <p:ext uri="{BB962C8B-B14F-4D97-AF65-F5344CB8AC3E}">
        <p14:creationId xmlns:p14="http://schemas.microsoft.com/office/powerpoint/2010/main" val="2765830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7</a:t>
            </a:fld>
            <a:endParaRPr lang="en-GB"/>
          </a:p>
        </p:txBody>
      </p:sp>
    </p:spTree>
    <p:extLst>
      <p:ext uri="{BB962C8B-B14F-4D97-AF65-F5344CB8AC3E}">
        <p14:creationId xmlns:p14="http://schemas.microsoft.com/office/powerpoint/2010/main" val="2458140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8</a:t>
            </a:fld>
            <a:endParaRPr lang="en-GB"/>
          </a:p>
        </p:txBody>
      </p:sp>
    </p:spTree>
    <p:extLst>
      <p:ext uri="{BB962C8B-B14F-4D97-AF65-F5344CB8AC3E}">
        <p14:creationId xmlns:p14="http://schemas.microsoft.com/office/powerpoint/2010/main" val="3134899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9</a:t>
            </a:fld>
            <a:endParaRPr lang="en-GB"/>
          </a:p>
        </p:txBody>
      </p:sp>
    </p:spTree>
    <p:extLst>
      <p:ext uri="{BB962C8B-B14F-4D97-AF65-F5344CB8AC3E}">
        <p14:creationId xmlns:p14="http://schemas.microsoft.com/office/powerpoint/2010/main" val="2725141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10</a:t>
            </a:fld>
            <a:endParaRPr lang="en-GB"/>
          </a:p>
        </p:txBody>
      </p:sp>
    </p:spTree>
    <p:extLst>
      <p:ext uri="{BB962C8B-B14F-4D97-AF65-F5344CB8AC3E}">
        <p14:creationId xmlns:p14="http://schemas.microsoft.com/office/powerpoint/2010/main" val="3202652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11</a:t>
            </a:fld>
            <a:endParaRPr lang="en-GB"/>
          </a:p>
        </p:txBody>
      </p:sp>
    </p:spTree>
    <p:extLst>
      <p:ext uri="{BB962C8B-B14F-4D97-AF65-F5344CB8AC3E}">
        <p14:creationId xmlns:p14="http://schemas.microsoft.com/office/powerpoint/2010/main" val="1876267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12</a:t>
            </a:fld>
            <a:endParaRPr lang="en-GB"/>
          </a:p>
        </p:txBody>
      </p:sp>
    </p:spTree>
    <p:extLst>
      <p:ext uri="{BB962C8B-B14F-4D97-AF65-F5344CB8AC3E}">
        <p14:creationId xmlns:p14="http://schemas.microsoft.com/office/powerpoint/2010/main" val="691894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13</a:t>
            </a:fld>
            <a:endParaRPr lang="en-GB"/>
          </a:p>
        </p:txBody>
      </p:sp>
    </p:spTree>
    <p:extLst>
      <p:ext uri="{BB962C8B-B14F-4D97-AF65-F5344CB8AC3E}">
        <p14:creationId xmlns:p14="http://schemas.microsoft.com/office/powerpoint/2010/main" val="2352856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14</a:t>
            </a:fld>
            <a:endParaRPr lang="en-GB"/>
          </a:p>
        </p:txBody>
      </p:sp>
    </p:spTree>
    <p:extLst>
      <p:ext uri="{BB962C8B-B14F-4D97-AF65-F5344CB8AC3E}">
        <p14:creationId xmlns:p14="http://schemas.microsoft.com/office/powerpoint/2010/main" val="1436228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15</a:t>
            </a:fld>
            <a:endParaRPr lang="en-GB"/>
          </a:p>
        </p:txBody>
      </p:sp>
    </p:spTree>
    <p:extLst>
      <p:ext uri="{BB962C8B-B14F-4D97-AF65-F5344CB8AC3E}">
        <p14:creationId xmlns:p14="http://schemas.microsoft.com/office/powerpoint/2010/main" val="331793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16</a:t>
            </a:fld>
            <a:endParaRPr lang="en-GB"/>
          </a:p>
        </p:txBody>
      </p:sp>
    </p:spTree>
    <p:extLst>
      <p:ext uri="{BB962C8B-B14F-4D97-AF65-F5344CB8AC3E}">
        <p14:creationId xmlns:p14="http://schemas.microsoft.com/office/powerpoint/2010/main" val="4145658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17</a:t>
            </a:fld>
            <a:endParaRPr lang="en-GB"/>
          </a:p>
        </p:txBody>
      </p:sp>
    </p:spTree>
    <p:extLst>
      <p:ext uri="{BB962C8B-B14F-4D97-AF65-F5344CB8AC3E}">
        <p14:creationId xmlns:p14="http://schemas.microsoft.com/office/powerpoint/2010/main" val="2683374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18</a:t>
            </a:fld>
            <a:endParaRPr lang="en-GB"/>
          </a:p>
        </p:txBody>
      </p:sp>
    </p:spTree>
    <p:extLst>
      <p:ext uri="{BB962C8B-B14F-4D97-AF65-F5344CB8AC3E}">
        <p14:creationId xmlns:p14="http://schemas.microsoft.com/office/powerpoint/2010/main" val="2054184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19</a:t>
            </a:fld>
            <a:endParaRPr lang="en-GB"/>
          </a:p>
        </p:txBody>
      </p:sp>
    </p:spTree>
    <p:extLst>
      <p:ext uri="{BB962C8B-B14F-4D97-AF65-F5344CB8AC3E}">
        <p14:creationId xmlns:p14="http://schemas.microsoft.com/office/powerpoint/2010/main" val="3551144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20</a:t>
            </a:fld>
            <a:endParaRPr lang="en-GB"/>
          </a:p>
        </p:txBody>
      </p:sp>
    </p:spTree>
    <p:extLst>
      <p:ext uri="{BB962C8B-B14F-4D97-AF65-F5344CB8AC3E}">
        <p14:creationId xmlns:p14="http://schemas.microsoft.com/office/powerpoint/2010/main" val="27020810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21</a:t>
            </a:fld>
            <a:endParaRPr lang="en-GB"/>
          </a:p>
        </p:txBody>
      </p:sp>
    </p:spTree>
    <p:extLst>
      <p:ext uri="{BB962C8B-B14F-4D97-AF65-F5344CB8AC3E}">
        <p14:creationId xmlns:p14="http://schemas.microsoft.com/office/powerpoint/2010/main" val="22362017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22</a:t>
            </a:fld>
            <a:endParaRPr lang="en-GB"/>
          </a:p>
        </p:txBody>
      </p:sp>
    </p:spTree>
    <p:extLst>
      <p:ext uri="{BB962C8B-B14F-4D97-AF65-F5344CB8AC3E}">
        <p14:creationId xmlns:p14="http://schemas.microsoft.com/office/powerpoint/2010/main" val="37646789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23</a:t>
            </a:fld>
            <a:endParaRPr lang="en-GB"/>
          </a:p>
        </p:txBody>
      </p:sp>
    </p:spTree>
    <p:extLst>
      <p:ext uri="{BB962C8B-B14F-4D97-AF65-F5344CB8AC3E}">
        <p14:creationId xmlns:p14="http://schemas.microsoft.com/office/powerpoint/2010/main" val="766782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24</a:t>
            </a:fld>
            <a:endParaRPr lang="en-GB"/>
          </a:p>
        </p:txBody>
      </p:sp>
    </p:spTree>
    <p:extLst>
      <p:ext uri="{BB962C8B-B14F-4D97-AF65-F5344CB8AC3E}">
        <p14:creationId xmlns:p14="http://schemas.microsoft.com/office/powerpoint/2010/main" val="23562347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25</a:t>
            </a:fld>
            <a:endParaRPr lang="en-GB"/>
          </a:p>
        </p:txBody>
      </p:sp>
    </p:spTree>
    <p:extLst>
      <p:ext uri="{BB962C8B-B14F-4D97-AF65-F5344CB8AC3E}">
        <p14:creationId xmlns:p14="http://schemas.microsoft.com/office/powerpoint/2010/main" val="6957662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26</a:t>
            </a:fld>
            <a:endParaRPr lang="en-GB"/>
          </a:p>
        </p:txBody>
      </p:sp>
    </p:spTree>
    <p:extLst>
      <p:ext uri="{BB962C8B-B14F-4D97-AF65-F5344CB8AC3E}">
        <p14:creationId xmlns:p14="http://schemas.microsoft.com/office/powerpoint/2010/main" val="27357809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27</a:t>
            </a:fld>
            <a:endParaRPr lang="en-GB"/>
          </a:p>
        </p:txBody>
      </p:sp>
    </p:spTree>
    <p:extLst>
      <p:ext uri="{BB962C8B-B14F-4D97-AF65-F5344CB8AC3E}">
        <p14:creationId xmlns:p14="http://schemas.microsoft.com/office/powerpoint/2010/main" val="2015113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28</a:t>
            </a:fld>
            <a:endParaRPr lang="en-GB"/>
          </a:p>
        </p:txBody>
      </p:sp>
    </p:spTree>
    <p:extLst>
      <p:ext uri="{BB962C8B-B14F-4D97-AF65-F5344CB8AC3E}">
        <p14:creationId xmlns:p14="http://schemas.microsoft.com/office/powerpoint/2010/main" val="35496580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29</a:t>
            </a:fld>
            <a:endParaRPr lang="en-GB"/>
          </a:p>
        </p:txBody>
      </p:sp>
    </p:spTree>
    <p:extLst>
      <p:ext uri="{BB962C8B-B14F-4D97-AF65-F5344CB8AC3E}">
        <p14:creationId xmlns:p14="http://schemas.microsoft.com/office/powerpoint/2010/main" val="14022442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30</a:t>
            </a:fld>
            <a:endParaRPr lang="en-GB"/>
          </a:p>
        </p:txBody>
      </p:sp>
    </p:spTree>
    <p:extLst>
      <p:ext uri="{BB962C8B-B14F-4D97-AF65-F5344CB8AC3E}">
        <p14:creationId xmlns:p14="http://schemas.microsoft.com/office/powerpoint/2010/main" val="41811236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31</a:t>
            </a:fld>
            <a:endParaRPr lang="en-GB"/>
          </a:p>
        </p:txBody>
      </p:sp>
    </p:spTree>
    <p:extLst>
      <p:ext uri="{BB962C8B-B14F-4D97-AF65-F5344CB8AC3E}">
        <p14:creationId xmlns:p14="http://schemas.microsoft.com/office/powerpoint/2010/main" val="17500816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3A5E6D-EB5F-4D4F-8676-CEDE3B949652}" type="slidenum">
              <a:rPr lang="en-GB" smtClean="0"/>
              <a:t>32</a:t>
            </a:fld>
            <a:endParaRPr lang="en-GB"/>
          </a:p>
        </p:txBody>
      </p:sp>
    </p:spTree>
    <p:extLst>
      <p:ext uri="{BB962C8B-B14F-4D97-AF65-F5344CB8AC3E}">
        <p14:creationId xmlns:p14="http://schemas.microsoft.com/office/powerpoint/2010/main" val="2018074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B5010-3F4E-9D49-99A1-E95D976EDFD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EA2F74B-C4A7-1442-B98A-C22DE26372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BCBE2A5-C7D2-224F-81D2-D1FAF7F1288E}"/>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5" name="Footer Placeholder 4">
            <a:extLst>
              <a:ext uri="{FF2B5EF4-FFF2-40B4-BE49-F238E27FC236}">
                <a16:creationId xmlns:a16="http://schemas.microsoft.com/office/drawing/2014/main" id="{D4D94FAE-C39A-E64E-BF71-532E7763D9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B0BFF9-E175-0F42-A646-07BF60B7CF7E}"/>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543114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907D1-E969-434C-93CA-03A22C05E1E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2798FE-B92F-704B-9397-F791186A498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FEEA097-2092-3145-9528-D17CF02232E8}"/>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5" name="Footer Placeholder 4">
            <a:extLst>
              <a:ext uri="{FF2B5EF4-FFF2-40B4-BE49-F238E27FC236}">
                <a16:creationId xmlns:a16="http://schemas.microsoft.com/office/drawing/2014/main" id="{A2FE60AD-3A6F-5941-B409-081153A886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78080F-46B9-9548-AE24-7EEDBCCB8138}"/>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259080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D2867-E639-2744-B08A-675C02E111D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98F9353-E84F-BF46-BE1F-26BD8CFF52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E3D09F6-DAED-D540-BFCD-24150B55173E}"/>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5" name="Footer Placeholder 4">
            <a:extLst>
              <a:ext uri="{FF2B5EF4-FFF2-40B4-BE49-F238E27FC236}">
                <a16:creationId xmlns:a16="http://schemas.microsoft.com/office/drawing/2014/main" id="{CD781912-27E6-BB46-90B2-AA11E62B62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277AD-5C72-4947-9445-BD3ACDBCC7E8}"/>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201949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E35E-C49B-4644-A1BE-58E0313898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EC6AE55-9F7C-E049-A569-B4F75AB6111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7232B92-DF2D-0E4E-9B22-72A46E8128D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C9C6CD1-74AE-B440-B92B-1D422AB87AB9}"/>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6" name="Footer Placeholder 5">
            <a:extLst>
              <a:ext uri="{FF2B5EF4-FFF2-40B4-BE49-F238E27FC236}">
                <a16:creationId xmlns:a16="http://schemas.microsoft.com/office/drawing/2014/main" id="{0244343F-5BDA-AC4E-AB2F-B6D4B0C266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DFDCCE-96FD-654D-892F-70C843184451}"/>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924663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3E118-1904-E548-95D6-FF2C36A60D4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95E8D4A-B692-BD42-8F37-808920C102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8CF9D45-FFD1-CF4A-8290-2DB5927160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42793D0-0B39-D348-A56B-4EDA1A2A77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731CFFB-96BB-444E-82E8-42E5358A9D8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D82877B-9AC0-D848-9264-995A46D246F5}"/>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8" name="Footer Placeholder 7">
            <a:extLst>
              <a:ext uri="{FF2B5EF4-FFF2-40B4-BE49-F238E27FC236}">
                <a16:creationId xmlns:a16="http://schemas.microsoft.com/office/drawing/2014/main" id="{9607B329-46D3-BA42-BC53-95A688165B0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0AC8F7-CD93-F04E-9B80-08A13334483B}"/>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78784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AF84E-5ADF-9A47-8194-0AD43374D9F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14C4169-E6BE-0144-9C7B-DF968F3378D2}"/>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4" name="Footer Placeholder 3">
            <a:extLst>
              <a:ext uri="{FF2B5EF4-FFF2-40B4-BE49-F238E27FC236}">
                <a16:creationId xmlns:a16="http://schemas.microsoft.com/office/drawing/2014/main" id="{A74902B7-9023-134B-8E8A-A3BA150BAE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820A69-17D9-7148-8C0F-A789AD6404D5}"/>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97229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94EC3C-0E73-8B45-A704-0197D3AD4CCA}"/>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3" name="Footer Placeholder 2">
            <a:extLst>
              <a:ext uri="{FF2B5EF4-FFF2-40B4-BE49-F238E27FC236}">
                <a16:creationId xmlns:a16="http://schemas.microsoft.com/office/drawing/2014/main" id="{2CC2B636-CC92-FE41-926F-1B3A6CB20D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0BDD64-9524-A54D-88F0-3D509A8F9616}"/>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91514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EE705-1DB4-154F-99FA-4C31C9919AD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49AAFB9-84F7-7448-BD60-FCE94CE686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76CE80-E86E-9A4B-91E4-246C427B39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EC1649-B6EE-1042-87B7-7D480F1B867B}"/>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6" name="Footer Placeholder 5">
            <a:extLst>
              <a:ext uri="{FF2B5EF4-FFF2-40B4-BE49-F238E27FC236}">
                <a16:creationId xmlns:a16="http://schemas.microsoft.com/office/drawing/2014/main" id="{467F0D0F-C632-B84C-88AF-9A57C1EF96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F95488-49C6-0B43-B8A3-6ED0628FCA9A}"/>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1147378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8BA23-646A-BC4A-98B9-8F83BAAC949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07DC605-408B-E448-8A0F-40B1990239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9ABBB2-1FC2-CB4B-BAFB-E7000C89D5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A06E3A2-5446-A447-A06A-DA78CBC16127}"/>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6" name="Footer Placeholder 5">
            <a:extLst>
              <a:ext uri="{FF2B5EF4-FFF2-40B4-BE49-F238E27FC236}">
                <a16:creationId xmlns:a16="http://schemas.microsoft.com/office/drawing/2014/main" id="{CF465BE8-147E-CC4F-B4D8-DD74696006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DFE738-B50A-C944-A4AC-626D617C6C7D}"/>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1837051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628D5-6A25-2D49-8EE4-40B77812785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E868446-23F5-BA45-81AE-E753D0C22C5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155DF8F-4479-874E-A25E-8EFB077338B7}"/>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5" name="Footer Placeholder 4">
            <a:extLst>
              <a:ext uri="{FF2B5EF4-FFF2-40B4-BE49-F238E27FC236}">
                <a16:creationId xmlns:a16="http://schemas.microsoft.com/office/drawing/2014/main" id="{51E5FB83-2EC7-AE48-8F72-BB53EE871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0709E4-0351-1946-BF03-2D4B591980E3}"/>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847937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86B896-4B03-C54F-9728-26DF32F508F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512C58C-C942-514B-BCA2-822AEFEC719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CF12786-4E76-9544-AB6B-F733C5B7D420}"/>
              </a:ext>
            </a:extLst>
          </p:cNvPr>
          <p:cNvSpPr>
            <a:spLocks noGrp="1"/>
          </p:cNvSpPr>
          <p:nvPr>
            <p:ph type="dt" sz="half" idx="10"/>
          </p:nvPr>
        </p:nvSpPr>
        <p:spPr/>
        <p:txBody>
          <a:bodyPr/>
          <a:lstStyle/>
          <a:p>
            <a:fld id="{AD7ADC7F-1CC9-2E4E-9B3B-A413643CB5A5}" type="datetimeFigureOut">
              <a:rPr lang="en-GB" smtClean="0"/>
              <a:t>21/03/2023</a:t>
            </a:fld>
            <a:endParaRPr lang="en-GB"/>
          </a:p>
        </p:txBody>
      </p:sp>
      <p:sp>
        <p:nvSpPr>
          <p:cNvPr id="5" name="Footer Placeholder 4">
            <a:extLst>
              <a:ext uri="{FF2B5EF4-FFF2-40B4-BE49-F238E27FC236}">
                <a16:creationId xmlns:a16="http://schemas.microsoft.com/office/drawing/2014/main" id="{E9F2E5DF-1F43-5C40-AB85-ADDB99F246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D94690-FF8B-4E43-BEAA-BBBEFFE1820B}"/>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616847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437BE-8168-CA43-9926-A159D639AB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299BA08-EB69-484A-BE68-9DEC419494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DF2183-0840-3D4E-A176-04994E9283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ADC7F-1CC9-2E4E-9B3B-A413643CB5A5}" type="datetimeFigureOut">
              <a:rPr lang="en-GB" smtClean="0"/>
              <a:t>21/03/2023</a:t>
            </a:fld>
            <a:endParaRPr lang="en-GB"/>
          </a:p>
        </p:txBody>
      </p:sp>
      <p:sp>
        <p:nvSpPr>
          <p:cNvPr id="5" name="Footer Placeholder 4">
            <a:extLst>
              <a:ext uri="{FF2B5EF4-FFF2-40B4-BE49-F238E27FC236}">
                <a16:creationId xmlns:a16="http://schemas.microsoft.com/office/drawing/2014/main" id="{1E59E3A0-75B5-4D40-B62C-DFFF5BB2D9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A20A56-E73F-8748-98D3-780B12D485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B20749-0BEE-4743-996F-40B5E64446D8}" type="slidenum">
              <a:rPr lang="en-GB" smtClean="0"/>
              <a:t>‹#›</a:t>
            </a:fld>
            <a:endParaRPr lang="en-GB"/>
          </a:p>
        </p:txBody>
      </p:sp>
    </p:spTree>
    <p:extLst>
      <p:ext uri="{BB962C8B-B14F-4D97-AF65-F5344CB8AC3E}">
        <p14:creationId xmlns:p14="http://schemas.microsoft.com/office/powerpoint/2010/main" val="377787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6C51FB1-36E2-7B4A-8F32-5DAFAE70E9AD}"/>
              </a:ext>
            </a:extLst>
          </p:cNvPr>
          <p:cNvSpPr txBox="1"/>
          <p:nvPr/>
        </p:nvSpPr>
        <p:spPr>
          <a:xfrm>
            <a:off x="1164063" y="1697096"/>
            <a:ext cx="9863874" cy="3970318"/>
          </a:xfrm>
          <a:prstGeom prst="rect">
            <a:avLst/>
          </a:prstGeom>
          <a:noFill/>
        </p:spPr>
        <p:txBody>
          <a:bodyPr wrap="square" rtlCol="0">
            <a:spAutoFit/>
          </a:bodyPr>
          <a:lstStyle/>
          <a:p>
            <a:pPr algn="ctr"/>
            <a:r>
              <a:rPr lang="en-GB" sz="3600" dirty="0"/>
              <a:t>OME Electromagnetic Radiation</a:t>
            </a:r>
          </a:p>
          <a:p>
            <a:pPr algn="ctr"/>
            <a:r>
              <a:rPr lang="en-GB" sz="3600" dirty="0"/>
              <a:t> </a:t>
            </a:r>
          </a:p>
          <a:p>
            <a:pPr algn="ctr"/>
            <a:r>
              <a:rPr lang="en-GB" sz="3600" dirty="0"/>
              <a:t>Lecture 7</a:t>
            </a:r>
          </a:p>
          <a:p>
            <a:pPr algn="ctr"/>
            <a:endParaRPr lang="en-GB" sz="3600" dirty="0"/>
          </a:p>
          <a:p>
            <a:pPr algn="ctr"/>
            <a:r>
              <a:rPr lang="en-GB" sz="3600" dirty="0"/>
              <a:t>Infrared radiation</a:t>
            </a:r>
          </a:p>
          <a:p>
            <a:pPr algn="ctr"/>
            <a:endParaRPr lang="en-GB" sz="3600" dirty="0"/>
          </a:p>
          <a:p>
            <a:pPr algn="ctr"/>
            <a:endParaRPr lang="en-GB" sz="3600" dirty="0"/>
          </a:p>
        </p:txBody>
      </p:sp>
    </p:spTree>
    <p:extLst>
      <p:ext uri="{BB962C8B-B14F-4D97-AF65-F5344CB8AC3E}">
        <p14:creationId xmlns:p14="http://schemas.microsoft.com/office/powerpoint/2010/main" val="3826822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3908F4-91FF-B747-8FEB-6D18ED3AB0F7}"/>
              </a:ext>
            </a:extLst>
          </p:cNvPr>
          <p:cNvSpPr/>
          <p:nvPr/>
        </p:nvSpPr>
        <p:spPr>
          <a:xfrm>
            <a:off x="325090" y="497574"/>
            <a:ext cx="4654672" cy="584775"/>
          </a:xfrm>
          <a:prstGeom prst="rect">
            <a:avLst/>
          </a:prstGeom>
          <a:noFill/>
        </p:spPr>
        <p:txBody>
          <a:bodyPr wrap="none" rtlCol="0">
            <a:spAutoFit/>
          </a:bodyPr>
          <a:lstStyle/>
          <a:p>
            <a:r>
              <a:rPr lang="en-GB" sz="3200" dirty="0"/>
              <a:t>Electromagnetic spectrum </a:t>
            </a:r>
          </a:p>
        </p:txBody>
      </p:sp>
      <p:pic>
        <p:nvPicPr>
          <p:cNvPr id="5" name="Picture 4" descr="Diagram, timeline&#10;&#10;Description automatically generated">
            <a:extLst>
              <a:ext uri="{FF2B5EF4-FFF2-40B4-BE49-F238E27FC236}">
                <a16:creationId xmlns:a16="http://schemas.microsoft.com/office/drawing/2014/main" id="{5F40938F-FEA5-4B4B-8E5D-2F54E21A6BA9}"/>
              </a:ext>
            </a:extLst>
          </p:cNvPr>
          <p:cNvPicPr>
            <a:picLocks noChangeAspect="1"/>
          </p:cNvPicPr>
          <p:nvPr/>
        </p:nvPicPr>
        <p:blipFill>
          <a:blip r:embed="rId2"/>
          <a:stretch>
            <a:fillRect/>
          </a:stretch>
        </p:blipFill>
        <p:spPr>
          <a:xfrm>
            <a:off x="325090" y="1580606"/>
            <a:ext cx="11630363" cy="5146770"/>
          </a:xfrm>
          <a:prstGeom prst="rect">
            <a:avLst/>
          </a:prstGeom>
        </p:spPr>
      </p:pic>
    </p:spTree>
    <p:extLst>
      <p:ext uri="{BB962C8B-B14F-4D97-AF65-F5344CB8AC3E}">
        <p14:creationId xmlns:p14="http://schemas.microsoft.com/office/powerpoint/2010/main" val="16560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541384" y="514135"/>
            <a:ext cx="4549259" cy="584775"/>
          </a:xfrm>
          <a:prstGeom prst="rect">
            <a:avLst/>
          </a:prstGeom>
          <a:noFill/>
        </p:spPr>
        <p:txBody>
          <a:bodyPr wrap="none" rtlCol="0">
            <a:spAutoFit/>
          </a:bodyPr>
          <a:lstStyle/>
          <a:p>
            <a:r>
              <a:rPr lang="en-GB" sz="3200" dirty="0"/>
              <a:t>Electromagnetic Spectrum</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graphicFrame>
        <p:nvGraphicFramePr>
          <p:cNvPr id="4" name="Table 3">
            <a:extLst>
              <a:ext uri="{FF2B5EF4-FFF2-40B4-BE49-F238E27FC236}">
                <a16:creationId xmlns:a16="http://schemas.microsoft.com/office/drawing/2014/main" id="{FA72A31E-0950-EB4D-A2F2-10413B0D0BFA}"/>
              </a:ext>
            </a:extLst>
          </p:cNvPr>
          <p:cNvGraphicFramePr>
            <a:graphicFrameLocks noGrp="1"/>
          </p:cNvGraphicFramePr>
          <p:nvPr>
            <p:extLst>
              <p:ext uri="{D42A27DB-BD31-4B8C-83A1-F6EECF244321}">
                <p14:modId xmlns:p14="http://schemas.microsoft.com/office/powerpoint/2010/main" val="1023253998"/>
              </p:ext>
            </p:extLst>
          </p:nvPr>
        </p:nvGraphicFramePr>
        <p:xfrm>
          <a:off x="1834896" y="1568990"/>
          <a:ext cx="8525256" cy="2926080"/>
        </p:xfrm>
        <a:graphic>
          <a:graphicData uri="http://schemas.openxmlformats.org/drawingml/2006/table">
            <a:tbl>
              <a:tblPr/>
              <a:tblGrid>
                <a:gridCol w="1758027">
                  <a:extLst>
                    <a:ext uri="{9D8B030D-6E8A-4147-A177-3AD203B41FA5}">
                      <a16:colId xmlns:a16="http://schemas.microsoft.com/office/drawing/2014/main" val="2960854237"/>
                    </a:ext>
                  </a:extLst>
                </a:gridCol>
                <a:gridCol w="2103789">
                  <a:extLst>
                    <a:ext uri="{9D8B030D-6E8A-4147-A177-3AD203B41FA5}">
                      <a16:colId xmlns:a16="http://schemas.microsoft.com/office/drawing/2014/main" val="926474007"/>
                    </a:ext>
                  </a:extLst>
                </a:gridCol>
                <a:gridCol w="2075688">
                  <a:extLst>
                    <a:ext uri="{9D8B030D-6E8A-4147-A177-3AD203B41FA5}">
                      <a16:colId xmlns:a16="http://schemas.microsoft.com/office/drawing/2014/main" val="793345096"/>
                    </a:ext>
                  </a:extLst>
                </a:gridCol>
                <a:gridCol w="2587752">
                  <a:extLst>
                    <a:ext uri="{9D8B030D-6E8A-4147-A177-3AD203B41FA5}">
                      <a16:colId xmlns:a16="http://schemas.microsoft.com/office/drawing/2014/main" val="3201805320"/>
                    </a:ext>
                  </a:extLst>
                </a:gridCol>
              </a:tblGrid>
              <a:tr h="0">
                <a:tc>
                  <a:txBody>
                    <a:bodyPr/>
                    <a:lstStyle/>
                    <a:p>
                      <a:pPr algn="ctr"/>
                      <a:r>
                        <a:rPr lang="en-GB" u="none" dirty="0">
                          <a:effectLst/>
                          <a:latin typeface="+mn-lt"/>
                        </a:rPr>
                        <a:t>Name</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a:txBody>
                    <a:bodyPr/>
                    <a:lstStyle/>
                    <a:p>
                      <a:pPr algn="ctr"/>
                      <a:r>
                        <a:rPr lang="en-GB" dirty="0">
                          <a:latin typeface="Helvetica Neue" panose="02000503000000020004" pitchFamily="2" charset="0"/>
                        </a:rPr>
                        <a:t>Frequency (Hz)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a:txBody>
                    <a:bodyPr/>
                    <a:lstStyle/>
                    <a:p>
                      <a:pPr algn="ctr"/>
                      <a:r>
                        <a:rPr lang="en-GB" u="none" dirty="0">
                          <a:effectLst/>
                          <a:latin typeface="+mn-lt"/>
                        </a:rPr>
                        <a:t>Wavelength</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tc>
                  <a:txBody>
                    <a:bodyPr/>
                    <a:lstStyle/>
                    <a:p>
                      <a:pPr algn="ctr"/>
                      <a:r>
                        <a:rPr lang="en-GB" dirty="0">
                          <a:latin typeface="Helvetica Neue" panose="02000503000000020004" pitchFamily="2" charset="0"/>
                        </a:rPr>
                        <a:t>Photon energy (eV)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EAECF0"/>
                    </a:solidFill>
                  </a:tcPr>
                </a:tc>
                <a:extLst>
                  <a:ext uri="{0D108BD9-81ED-4DB2-BD59-A6C34878D82A}">
                    <a16:rowId xmlns:a16="http://schemas.microsoft.com/office/drawing/2014/main" val="1026995106"/>
                  </a:ext>
                </a:extLst>
              </a:tr>
              <a:tr h="0">
                <a:tc>
                  <a:txBody>
                    <a:bodyPr/>
                    <a:lstStyle/>
                    <a:p>
                      <a:r>
                        <a:rPr lang="en-GB" dirty="0">
                          <a:latin typeface="+mn-lt"/>
                        </a:rPr>
                        <a:t>Radio</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tc>
                  <a:txBody>
                    <a:bodyPr/>
                    <a:lstStyle/>
                    <a:p>
                      <a:r>
                        <a:rPr lang="en-GB" u="none" dirty="0">
                          <a:effectLst/>
                          <a:latin typeface="+mn-lt"/>
                        </a:rPr>
                        <a:t>3 kHz - 300 MHz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tc>
                  <a:txBody>
                    <a:bodyPr/>
                    <a:lstStyle/>
                    <a:p>
                      <a:r>
                        <a:rPr lang="en-GB" u="none" dirty="0">
                          <a:effectLst/>
                          <a:latin typeface="+mn-lt"/>
                        </a:rPr>
                        <a:t>100 km -  1 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tc>
                  <a:txBody>
                    <a:bodyPr/>
                    <a:lstStyle/>
                    <a:p>
                      <a:r>
                        <a:rPr lang="en-GB" u="none" dirty="0">
                          <a:effectLst/>
                          <a:latin typeface="+mn-lt"/>
                        </a:rPr>
                        <a:t>≤ 1.24 µeV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84376974"/>
                  </a:ext>
                </a:extLst>
              </a:tr>
              <a:tr h="0">
                <a:tc>
                  <a:txBody>
                    <a:bodyPr/>
                    <a:lstStyle/>
                    <a:p>
                      <a:r>
                        <a:rPr lang="en-GB" dirty="0">
                          <a:latin typeface="+mn-lt"/>
                        </a:rPr>
                        <a:t>Microwave</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tc>
                  <a:txBody>
                    <a:bodyPr/>
                    <a:lstStyle/>
                    <a:p>
                      <a:r>
                        <a:rPr lang="en-GB" u="none" dirty="0">
                          <a:effectLst/>
                          <a:latin typeface="+mn-lt"/>
                        </a:rPr>
                        <a:t>300 MHz - 300 GHz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tc>
                  <a:txBody>
                    <a:bodyPr/>
                    <a:lstStyle/>
                    <a:p>
                      <a:r>
                        <a:rPr lang="en-GB" u="none" dirty="0">
                          <a:effectLst/>
                          <a:latin typeface="+mn-lt"/>
                        </a:rPr>
                        <a:t>1 mm - 1 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tc>
                  <a:txBody>
                    <a:bodyPr/>
                    <a:lstStyle/>
                    <a:p>
                      <a:r>
                        <a:rPr lang="en-GB" dirty="0">
                          <a:latin typeface="+mn-lt"/>
                        </a:rPr>
                        <a:t>1.24 </a:t>
                      </a:r>
                      <a:r>
                        <a:rPr lang="en-GB" dirty="0" err="1">
                          <a:latin typeface="+mn-lt"/>
                        </a:rPr>
                        <a:t>meV</a:t>
                      </a:r>
                      <a:r>
                        <a:rPr lang="en-GB" dirty="0">
                          <a:latin typeface="+mn-lt"/>
                        </a:rPr>
                        <a:t> – 1.24 µeV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96578363"/>
                  </a:ext>
                </a:extLst>
              </a:tr>
              <a:tr h="0">
                <a:tc>
                  <a:txBody>
                    <a:bodyPr/>
                    <a:lstStyle/>
                    <a:p>
                      <a:r>
                        <a:rPr lang="en-GB" dirty="0">
                          <a:latin typeface="+mn-lt"/>
                        </a:rPr>
                        <a:t>Infrared</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accent2">
                        <a:lumMod val="20000"/>
                        <a:lumOff val="80000"/>
                      </a:schemeClr>
                    </a:solidFill>
                  </a:tcPr>
                </a:tc>
                <a:tc>
                  <a:txBody>
                    <a:bodyPr/>
                    <a:lstStyle/>
                    <a:p>
                      <a:r>
                        <a:rPr lang="en-GB" u="none" dirty="0">
                          <a:effectLst/>
                          <a:latin typeface="+mn-lt"/>
                        </a:rPr>
                        <a:t>300 GHz -400 THz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accent2">
                        <a:lumMod val="20000"/>
                        <a:lumOff val="80000"/>
                      </a:schemeClr>
                    </a:solidFill>
                  </a:tcPr>
                </a:tc>
                <a:tc>
                  <a:txBody>
                    <a:bodyPr/>
                    <a:lstStyle/>
                    <a:p>
                      <a:r>
                        <a:rPr lang="en-GB" u="none" dirty="0">
                          <a:effectLst/>
                          <a:latin typeface="+mn-lt"/>
                        </a:rPr>
                        <a:t>750 nm - 1 mm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accent2">
                        <a:lumMod val="20000"/>
                        <a:lumOff val="80000"/>
                      </a:schemeClr>
                    </a:solidFill>
                  </a:tcPr>
                </a:tc>
                <a:tc>
                  <a:txBody>
                    <a:bodyPr/>
                    <a:lstStyle/>
                    <a:p>
                      <a:r>
                        <a:rPr lang="en-GB" dirty="0">
                          <a:latin typeface="+mn-lt"/>
                        </a:rPr>
                        <a:t>1.7 eV – 1.24 </a:t>
                      </a:r>
                      <a:r>
                        <a:rPr lang="en-GB" dirty="0" err="1">
                          <a:latin typeface="+mn-lt"/>
                        </a:rPr>
                        <a:t>meV</a:t>
                      </a:r>
                      <a:endParaRPr lang="en-GB" dirty="0">
                        <a:latin typeface="+mn-lt"/>
                      </a:endParaRP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399142966"/>
                  </a:ext>
                </a:extLst>
              </a:tr>
              <a:tr h="0">
                <a:tc>
                  <a:txBody>
                    <a:bodyPr/>
                    <a:lstStyle/>
                    <a:p>
                      <a:r>
                        <a:rPr lang="en-GB" dirty="0">
                          <a:latin typeface="+mn-lt"/>
                        </a:rPr>
                        <a:t>Visible light</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400 THz - 750 THz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400 nm - 750 nm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3 eV – 1.7 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937479072"/>
                  </a:ext>
                </a:extLst>
              </a:tr>
              <a:tr h="0">
                <a:tc>
                  <a:txBody>
                    <a:bodyPr/>
                    <a:lstStyle/>
                    <a:p>
                      <a:r>
                        <a:rPr lang="en-GB" dirty="0">
                          <a:latin typeface="+mn-lt"/>
                        </a:rPr>
                        <a:t>Ultraviolet</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dirty="0">
                          <a:latin typeface="+mn-lt"/>
                        </a:rPr>
                        <a:t>750 THz - 30 </a:t>
                      </a:r>
                      <a:r>
                        <a:rPr lang="en-GB" dirty="0" err="1">
                          <a:latin typeface="+mn-lt"/>
                        </a:rPr>
                        <a:t>PHz</a:t>
                      </a:r>
                      <a:endParaRPr lang="en-GB" dirty="0">
                        <a:latin typeface="+mn-lt"/>
                      </a:endParaRP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10 nm - 400 nm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124 eV – 3 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484411034"/>
                  </a:ext>
                </a:extLst>
              </a:tr>
              <a:tr h="0">
                <a:tc>
                  <a:txBody>
                    <a:bodyPr/>
                    <a:lstStyle/>
                    <a:p>
                      <a:r>
                        <a:rPr lang="en-GB" dirty="0">
                          <a:latin typeface="+mn-lt"/>
                        </a:rPr>
                        <a:t>X-ray</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dirty="0">
                          <a:latin typeface="+mn-lt"/>
                        </a:rPr>
                        <a:t>30 </a:t>
                      </a:r>
                      <a:r>
                        <a:rPr lang="en-GB" dirty="0" err="1">
                          <a:latin typeface="+mn-lt"/>
                        </a:rPr>
                        <a:t>PHz</a:t>
                      </a:r>
                      <a:r>
                        <a:rPr lang="en-GB" dirty="0">
                          <a:latin typeface="+mn-lt"/>
                        </a:rPr>
                        <a:t> - 30 EHz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0.01 nm - 10 nm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124 keV – 124 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981752237"/>
                  </a:ext>
                </a:extLst>
              </a:tr>
              <a:tr h="0">
                <a:tc>
                  <a:txBody>
                    <a:bodyPr/>
                    <a:lstStyle/>
                    <a:p>
                      <a:r>
                        <a:rPr lang="en-GB" dirty="0">
                          <a:latin typeface="+mn-lt"/>
                        </a:rPr>
                        <a:t>Gamma ray</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dirty="0">
                          <a:latin typeface="+mn-lt"/>
                        </a:rPr>
                        <a:t>&gt; 30 EHz</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u="none" dirty="0">
                          <a:effectLst/>
                          <a:latin typeface="+mn-lt"/>
                        </a:rPr>
                        <a:t>&lt; 0.01 nm</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GB" dirty="0">
                          <a:latin typeface="+mn-lt"/>
                        </a:rPr>
                        <a:t>&gt; 124 keV</a:t>
                      </a:r>
                    </a:p>
                  </a:txBody>
                  <a:tcPr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584535741"/>
                  </a:ext>
                </a:extLst>
              </a:tr>
            </a:tbl>
          </a:graphicData>
        </a:graphic>
      </p:graphicFrame>
      <p:sp>
        <p:nvSpPr>
          <p:cNvPr id="5" name="TextBox 4">
            <a:extLst>
              <a:ext uri="{FF2B5EF4-FFF2-40B4-BE49-F238E27FC236}">
                <a16:creationId xmlns:a16="http://schemas.microsoft.com/office/drawing/2014/main" id="{5683A877-0921-0BDA-3B3D-B0D6BC211DD0}"/>
              </a:ext>
            </a:extLst>
          </p:cNvPr>
          <p:cNvSpPr txBox="1"/>
          <p:nvPr/>
        </p:nvSpPr>
        <p:spPr>
          <a:xfrm>
            <a:off x="1834896" y="4965150"/>
            <a:ext cx="9366504" cy="1200329"/>
          </a:xfrm>
          <a:prstGeom prst="rect">
            <a:avLst/>
          </a:prstGeom>
          <a:noFill/>
        </p:spPr>
        <p:txBody>
          <a:bodyPr wrap="square" rtlCol="0">
            <a:spAutoFit/>
          </a:bodyPr>
          <a:lstStyle/>
          <a:p>
            <a:r>
              <a:rPr lang="en-GB" dirty="0"/>
              <a:t>Invisible heat rays.</a:t>
            </a:r>
          </a:p>
          <a:p>
            <a:endParaRPr lang="en-GB" dirty="0"/>
          </a:p>
          <a:p>
            <a:r>
              <a:rPr lang="en-GB" dirty="0"/>
              <a:t>Infra-red frequencies can induce heat in conductors and non-conductors.  Infra-red frequencies are not able to induce a current in conductor.</a:t>
            </a:r>
          </a:p>
        </p:txBody>
      </p:sp>
    </p:spTree>
    <p:extLst>
      <p:ext uri="{BB962C8B-B14F-4D97-AF65-F5344CB8AC3E}">
        <p14:creationId xmlns:p14="http://schemas.microsoft.com/office/powerpoint/2010/main" val="519466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350404" cy="584775"/>
          </a:xfrm>
          <a:prstGeom prst="rect">
            <a:avLst/>
          </a:prstGeom>
          <a:noFill/>
        </p:spPr>
        <p:txBody>
          <a:bodyPr wrap="none" rtlCol="0">
            <a:spAutoFit/>
          </a:bodyPr>
          <a:lstStyle/>
          <a:p>
            <a:r>
              <a:rPr lang="en-GB" sz="3200" dirty="0">
                <a:latin typeface="Calibri" panose="020F0502020204030204" pitchFamily="34" charset="0"/>
              </a:rPr>
              <a:t>Division of infrared</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5" name="Rectangle 4">
            <a:extLst>
              <a:ext uri="{FF2B5EF4-FFF2-40B4-BE49-F238E27FC236}">
                <a16:creationId xmlns:a16="http://schemas.microsoft.com/office/drawing/2014/main" id="{6632BE8C-718D-4846-A9FC-44DCD6C76897}"/>
              </a:ext>
            </a:extLst>
          </p:cNvPr>
          <p:cNvSpPr/>
          <p:nvPr/>
        </p:nvSpPr>
        <p:spPr>
          <a:xfrm>
            <a:off x="3048000" y="2097998"/>
            <a:ext cx="6096000" cy="2308324"/>
          </a:xfrm>
          <a:prstGeom prst="rect">
            <a:avLst/>
          </a:prstGeom>
        </p:spPr>
        <p:txBody>
          <a:bodyPr>
            <a:spAutoFit/>
          </a:bodyPr>
          <a:lstStyle/>
          <a:p>
            <a:pPr marL="342900" indent="-342900">
              <a:buFont typeface="Arial" panose="020B0604020202020204" pitchFamily="34" charset="0"/>
              <a:buChar char="•"/>
            </a:pPr>
            <a:r>
              <a:rPr lang="en-GB" sz="2400" dirty="0">
                <a:solidFill>
                  <a:srgbClr val="333333"/>
                </a:solidFill>
                <a:latin typeface="Lato" panose="020F0502020204030203" pitchFamily="34" charset="0"/>
              </a:rPr>
              <a:t>IR‐A (near-infrared): 760 and 1,400 nm</a:t>
            </a:r>
          </a:p>
          <a:p>
            <a:pPr marL="342900" indent="-342900">
              <a:buFont typeface="Arial" panose="020B0604020202020204" pitchFamily="34" charset="0"/>
              <a:buChar char="•"/>
            </a:pPr>
            <a:endParaRPr lang="en-GB" sz="2400" dirty="0">
              <a:solidFill>
                <a:srgbClr val="333333"/>
              </a:solidFill>
              <a:latin typeface="Lato" panose="020F0502020204030203" pitchFamily="34" charset="0"/>
            </a:endParaRPr>
          </a:p>
          <a:p>
            <a:pPr marL="342900" indent="-342900">
              <a:buFont typeface="Arial" panose="020B0604020202020204" pitchFamily="34" charset="0"/>
              <a:buChar char="•"/>
            </a:pPr>
            <a:r>
              <a:rPr lang="en-GB" sz="2400" dirty="0">
                <a:solidFill>
                  <a:srgbClr val="333333"/>
                </a:solidFill>
                <a:latin typeface="Lato" panose="020F0502020204030203" pitchFamily="34" charset="0"/>
              </a:rPr>
              <a:t>IR‐B (mid-infrared): 1,400 and 3,000 nm</a:t>
            </a:r>
          </a:p>
          <a:p>
            <a:pPr marL="342900" indent="-342900">
              <a:buFont typeface="Arial" panose="020B0604020202020204" pitchFamily="34" charset="0"/>
              <a:buChar char="•"/>
            </a:pPr>
            <a:endParaRPr lang="en-GB" sz="2400" dirty="0">
              <a:solidFill>
                <a:srgbClr val="333333"/>
              </a:solidFill>
              <a:latin typeface="Lato" panose="020F0502020204030203" pitchFamily="34" charset="0"/>
            </a:endParaRPr>
          </a:p>
          <a:p>
            <a:pPr marL="342900" indent="-342900">
              <a:buFont typeface="Arial" panose="020B0604020202020204" pitchFamily="34" charset="0"/>
              <a:buChar char="•"/>
            </a:pPr>
            <a:r>
              <a:rPr lang="en-GB" sz="2400" dirty="0">
                <a:solidFill>
                  <a:srgbClr val="333333"/>
                </a:solidFill>
                <a:latin typeface="Lato" panose="020F0502020204030203" pitchFamily="34" charset="0"/>
              </a:rPr>
              <a:t>IR‐C (far-infrared): 3,000 nm and 1 mm</a:t>
            </a:r>
          </a:p>
          <a:p>
            <a:pPr marL="342900" indent="-342900">
              <a:buFont typeface="Arial" panose="020B0604020202020204" pitchFamily="34" charset="0"/>
              <a:buChar char="•"/>
            </a:pPr>
            <a:endParaRPr lang="en-GB" sz="2400" b="0" i="0" u="none" strike="noStrike" dirty="0">
              <a:solidFill>
                <a:srgbClr val="333333"/>
              </a:solidFill>
              <a:effectLst/>
              <a:latin typeface="Lato" panose="020F0502020204030203" pitchFamily="34" charset="0"/>
            </a:endParaRPr>
          </a:p>
        </p:txBody>
      </p:sp>
    </p:spTree>
    <p:extLst>
      <p:ext uri="{BB962C8B-B14F-4D97-AF65-F5344CB8AC3E}">
        <p14:creationId xmlns:p14="http://schemas.microsoft.com/office/powerpoint/2010/main" val="183038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424720" cy="584775"/>
          </a:xfrm>
          <a:prstGeom prst="rect">
            <a:avLst/>
          </a:prstGeom>
          <a:noFill/>
        </p:spPr>
        <p:txBody>
          <a:bodyPr wrap="none" rtlCol="0">
            <a:spAutoFit/>
          </a:bodyPr>
          <a:lstStyle/>
          <a:p>
            <a:r>
              <a:rPr lang="en-GB" sz="3200" dirty="0">
                <a:latin typeface="Calibri" panose="020F0502020204030204" pitchFamily="34" charset="0"/>
              </a:rPr>
              <a:t>Black-body radiator</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5" name="TextBox 4">
            <a:extLst>
              <a:ext uri="{FF2B5EF4-FFF2-40B4-BE49-F238E27FC236}">
                <a16:creationId xmlns:a16="http://schemas.microsoft.com/office/drawing/2014/main" id="{7F53FDE0-26EF-3A75-56ED-929CDD2768DB}"/>
              </a:ext>
            </a:extLst>
          </p:cNvPr>
          <p:cNvSpPr txBox="1"/>
          <p:nvPr/>
        </p:nvSpPr>
        <p:spPr>
          <a:xfrm>
            <a:off x="419273" y="957564"/>
            <a:ext cx="10372725" cy="1569660"/>
          </a:xfrm>
          <a:prstGeom prst="rect">
            <a:avLst/>
          </a:prstGeom>
          <a:noFill/>
        </p:spPr>
        <p:txBody>
          <a:bodyPr wrap="square">
            <a:spAutoFit/>
          </a:bodyPr>
          <a:lstStyle/>
          <a:p>
            <a:r>
              <a:rPr lang="en-GB" sz="3200" dirty="0"/>
              <a:t>A blackbody radiator is defined as an object that absorbs all electromagnetic radiation that falls on it at all frequencies over all angles of incidence.</a:t>
            </a:r>
          </a:p>
        </p:txBody>
      </p:sp>
      <p:pic>
        <p:nvPicPr>
          <p:cNvPr id="6" name="Picture 2" descr="Does a perfect black body exist? - Quora">
            <a:extLst>
              <a:ext uri="{FF2B5EF4-FFF2-40B4-BE49-F238E27FC236}">
                <a16:creationId xmlns:a16="http://schemas.microsoft.com/office/drawing/2014/main" id="{D8E7146D-7045-9B8D-9128-3D0D19610E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650" y="2421163"/>
            <a:ext cx="7302500" cy="4203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913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597075" cy="584775"/>
          </a:xfrm>
          <a:prstGeom prst="rect">
            <a:avLst/>
          </a:prstGeom>
          <a:noFill/>
        </p:spPr>
        <p:txBody>
          <a:bodyPr wrap="none" rtlCol="0">
            <a:spAutoFit/>
          </a:bodyPr>
          <a:lstStyle/>
          <a:p>
            <a:r>
              <a:rPr lang="en-GB" sz="3200" dirty="0">
                <a:latin typeface="Calibri" panose="020F0502020204030204" pitchFamily="34" charset="0"/>
              </a:rPr>
              <a:t>Black-body radiation</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1026" name="Picture 2" descr="Wien's displacement law | Space Wiki | Fandom">
            <a:extLst>
              <a:ext uri="{FF2B5EF4-FFF2-40B4-BE49-F238E27FC236}">
                <a16:creationId xmlns:a16="http://schemas.microsoft.com/office/drawing/2014/main" id="{FA3CFB70-6B11-E548-A8FD-6EEC9244E6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3513" y="1080588"/>
            <a:ext cx="10136394" cy="5721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079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618666" cy="584775"/>
          </a:xfrm>
          <a:prstGeom prst="rect">
            <a:avLst/>
          </a:prstGeom>
          <a:noFill/>
        </p:spPr>
        <p:txBody>
          <a:bodyPr wrap="none" rtlCol="0">
            <a:spAutoFit/>
          </a:bodyPr>
          <a:lstStyle/>
          <a:p>
            <a:r>
              <a:rPr lang="en-GB" sz="3200" dirty="0">
                <a:latin typeface="Calibri" panose="020F0502020204030204" pitchFamily="34" charset="0"/>
              </a:rPr>
              <a:t>Solar radiation</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3076" name="Picture 4" descr="Which wavelength (or color) of sunlight contains the most heat? - Quora">
            <a:extLst>
              <a:ext uri="{FF2B5EF4-FFF2-40B4-BE49-F238E27FC236}">
                <a16:creationId xmlns:a16="http://schemas.microsoft.com/office/drawing/2014/main" id="{EB9469EE-D4CB-2740-A484-40D4C53D01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7339" y="882019"/>
            <a:ext cx="8755961" cy="5773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497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233304" cy="707886"/>
          </a:xfrm>
          <a:prstGeom prst="rect">
            <a:avLst/>
          </a:prstGeom>
          <a:noFill/>
        </p:spPr>
        <p:txBody>
          <a:bodyPr wrap="none" rtlCol="0">
            <a:spAutoFit/>
          </a:bodyPr>
          <a:lstStyle/>
          <a:p>
            <a:r>
              <a:rPr lang="en-GB" sz="4000" dirty="0">
                <a:latin typeface="Calibri" panose="020F0502020204030204" pitchFamily="34" charset="0"/>
              </a:rPr>
              <a:t>Emissivity</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2050" name="Picture 2" descr="Emissivity of Materials | Definition &amp; Examples | nuclear-power.com">
            <a:extLst>
              <a:ext uri="{FF2B5EF4-FFF2-40B4-BE49-F238E27FC236}">
                <a16:creationId xmlns:a16="http://schemas.microsoft.com/office/drawing/2014/main" id="{540B30CB-7893-044D-A97B-A068073914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4314" y="1166843"/>
            <a:ext cx="3775529" cy="5011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192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495876" cy="646331"/>
          </a:xfrm>
          <a:prstGeom prst="rect">
            <a:avLst/>
          </a:prstGeom>
          <a:noFill/>
        </p:spPr>
        <p:txBody>
          <a:bodyPr wrap="none" rtlCol="0">
            <a:spAutoFit/>
          </a:bodyPr>
          <a:lstStyle/>
          <a:p>
            <a:r>
              <a:rPr lang="en-GB" sz="3600" dirty="0">
                <a:latin typeface="Calibri" panose="020F0502020204030204" pitchFamily="34" charset="0"/>
              </a:rPr>
              <a:t>Stefan's Law</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4098" name="Picture 2" descr="Stefan-Boltzmann Law">
            <a:extLst>
              <a:ext uri="{FF2B5EF4-FFF2-40B4-BE49-F238E27FC236}">
                <a16:creationId xmlns:a16="http://schemas.microsoft.com/office/drawing/2014/main" id="{D4A27973-E925-E044-8B8B-F0079E4F8E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020" y="3673226"/>
            <a:ext cx="10626707" cy="27408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tefan-Boltzmann Law">
            <a:extLst>
              <a:ext uri="{FF2B5EF4-FFF2-40B4-BE49-F238E27FC236}">
                <a16:creationId xmlns:a16="http://schemas.microsoft.com/office/drawing/2014/main" id="{78EAA35B-ED42-C845-88FE-925ED0F773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3073" y="1603513"/>
            <a:ext cx="7859736" cy="1825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807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8462638" cy="584775"/>
          </a:xfrm>
          <a:prstGeom prst="rect">
            <a:avLst/>
          </a:prstGeom>
          <a:noFill/>
        </p:spPr>
        <p:txBody>
          <a:bodyPr wrap="none" rtlCol="0">
            <a:spAutoFit/>
          </a:bodyPr>
          <a:lstStyle/>
          <a:p>
            <a:r>
              <a:rPr lang="en-GB" sz="3200" dirty="0">
                <a:latin typeface="Calibri" panose="020F0502020204030204" pitchFamily="34" charset="0"/>
              </a:rPr>
              <a:t>Absorption of infrared energy by the atmosphere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5122" name="Picture 2" descr="Infrared window - Wikipedia">
            <a:extLst>
              <a:ext uri="{FF2B5EF4-FFF2-40B4-BE49-F238E27FC236}">
                <a16:creationId xmlns:a16="http://schemas.microsoft.com/office/drawing/2014/main" id="{DEA5FE2F-F770-744E-9E11-AED8B52861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304" y="882019"/>
            <a:ext cx="11414760" cy="58238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2AB2F1-71C9-D949-AE22-3F23F794A490}"/>
              </a:ext>
            </a:extLst>
          </p:cNvPr>
          <p:cNvSpPr txBox="1"/>
          <p:nvPr/>
        </p:nvSpPr>
        <p:spPr>
          <a:xfrm>
            <a:off x="7931992" y="3429000"/>
            <a:ext cx="1732269" cy="400110"/>
          </a:xfrm>
          <a:prstGeom prst="rect">
            <a:avLst/>
          </a:prstGeom>
          <a:solidFill>
            <a:schemeClr val="bg1"/>
          </a:solidFill>
          <a:ln>
            <a:solidFill>
              <a:schemeClr val="tx1"/>
            </a:solidFill>
          </a:ln>
        </p:spPr>
        <p:txBody>
          <a:bodyPr wrap="none" rtlCol="0">
            <a:spAutoFit/>
          </a:bodyPr>
          <a:lstStyle>
            <a:defPPr>
              <a:defRPr lang="en-US"/>
            </a:defPPr>
          </a:lstStyle>
          <a:p>
            <a:r>
              <a:rPr lang="en-GB" sz="2000" dirty="0"/>
              <a:t>‘7 – 14 micron’</a:t>
            </a:r>
          </a:p>
        </p:txBody>
      </p:sp>
      <p:sp>
        <p:nvSpPr>
          <p:cNvPr id="7" name="TextBox 6">
            <a:extLst>
              <a:ext uri="{FF2B5EF4-FFF2-40B4-BE49-F238E27FC236}">
                <a16:creationId xmlns:a16="http://schemas.microsoft.com/office/drawing/2014/main" id="{686A7904-5F8A-4845-859E-1B63BE75DD61}"/>
              </a:ext>
            </a:extLst>
          </p:cNvPr>
          <p:cNvSpPr txBox="1"/>
          <p:nvPr/>
        </p:nvSpPr>
        <p:spPr>
          <a:xfrm>
            <a:off x="3433180" y="3609281"/>
            <a:ext cx="1602426" cy="400110"/>
          </a:xfrm>
          <a:prstGeom prst="rect">
            <a:avLst/>
          </a:prstGeom>
          <a:solidFill>
            <a:schemeClr val="bg1"/>
          </a:solidFill>
          <a:ln>
            <a:solidFill>
              <a:schemeClr val="tx1"/>
            </a:solidFill>
          </a:ln>
        </p:spPr>
        <p:txBody>
          <a:bodyPr wrap="none" rtlCol="0">
            <a:spAutoFit/>
          </a:bodyPr>
          <a:lstStyle/>
          <a:p>
            <a:r>
              <a:rPr lang="en-GB" sz="2000" dirty="0"/>
              <a:t>‘3 – 5 micron’</a:t>
            </a:r>
          </a:p>
        </p:txBody>
      </p:sp>
    </p:spTree>
    <p:extLst>
      <p:ext uri="{BB962C8B-B14F-4D97-AF65-F5344CB8AC3E}">
        <p14:creationId xmlns:p14="http://schemas.microsoft.com/office/powerpoint/2010/main" val="3280083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261662" cy="584775"/>
          </a:xfrm>
          <a:prstGeom prst="rect">
            <a:avLst/>
          </a:prstGeom>
          <a:noFill/>
        </p:spPr>
        <p:txBody>
          <a:bodyPr wrap="none" rtlCol="0">
            <a:spAutoFit/>
          </a:bodyPr>
          <a:lstStyle/>
          <a:p>
            <a:r>
              <a:rPr lang="en-GB" sz="3200" dirty="0">
                <a:latin typeface="Calibri" panose="020F0502020204030204" pitchFamily="34" charset="0"/>
              </a:rPr>
              <a:t>Greenhouse effect</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5" name="Picture 4" descr="Which wavelength (or color) of sunlight contains the most heat? - Quora">
            <a:extLst>
              <a:ext uri="{FF2B5EF4-FFF2-40B4-BE49-F238E27FC236}">
                <a16:creationId xmlns:a16="http://schemas.microsoft.com/office/drawing/2014/main" id="{6B3D3975-ACFC-3043-A95E-B3666EB70E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486" y="897986"/>
            <a:ext cx="4637843" cy="30583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hart, histogram&#10;&#10;Description automatically generated">
            <a:extLst>
              <a:ext uri="{FF2B5EF4-FFF2-40B4-BE49-F238E27FC236}">
                <a16:creationId xmlns:a16="http://schemas.microsoft.com/office/drawing/2014/main" id="{5595E6B1-D6FF-B547-B69D-631A3B9B7B9A}"/>
              </a:ext>
            </a:extLst>
          </p:cNvPr>
          <p:cNvPicPr>
            <a:picLocks noChangeAspect="1"/>
          </p:cNvPicPr>
          <p:nvPr/>
        </p:nvPicPr>
        <p:blipFill>
          <a:blip r:embed="rId4"/>
          <a:stretch>
            <a:fillRect/>
          </a:stretch>
        </p:blipFill>
        <p:spPr>
          <a:xfrm>
            <a:off x="5501540" y="282256"/>
            <a:ext cx="5600519" cy="3330376"/>
          </a:xfrm>
          <a:prstGeom prst="rect">
            <a:avLst/>
          </a:prstGeom>
        </p:spPr>
      </p:pic>
      <p:sp>
        <p:nvSpPr>
          <p:cNvPr id="9" name="AutoShape 6" descr="Hubble Telescope Back Up! - CR4 Discussion Thread">
            <a:extLst>
              <a:ext uri="{FF2B5EF4-FFF2-40B4-BE49-F238E27FC236}">
                <a16:creationId xmlns:a16="http://schemas.microsoft.com/office/drawing/2014/main" id="{1DB53C88-2083-0B42-AE12-2E903C589E7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D655BBBF-A8BB-634F-B48B-901B0DD34010}"/>
              </a:ext>
            </a:extLst>
          </p:cNvPr>
          <p:cNvPicPr>
            <a:picLocks noChangeAspect="1"/>
          </p:cNvPicPr>
          <p:nvPr/>
        </p:nvPicPr>
        <p:blipFill>
          <a:blip r:embed="rId5"/>
          <a:stretch>
            <a:fillRect/>
          </a:stretch>
        </p:blipFill>
        <p:spPr>
          <a:xfrm>
            <a:off x="2762952" y="3762253"/>
            <a:ext cx="6970895" cy="3095747"/>
          </a:xfrm>
          <a:prstGeom prst="rect">
            <a:avLst/>
          </a:prstGeom>
        </p:spPr>
      </p:pic>
    </p:spTree>
    <p:extLst>
      <p:ext uri="{BB962C8B-B14F-4D97-AF65-F5344CB8AC3E}">
        <p14:creationId xmlns:p14="http://schemas.microsoft.com/office/powerpoint/2010/main" val="1862018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4560672" cy="584775"/>
          </a:xfrm>
          <a:prstGeom prst="rect">
            <a:avLst/>
          </a:prstGeom>
          <a:noFill/>
        </p:spPr>
        <p:txBody>
          <a:bodyPr wrap="none" rtlCol="0">
            <a:spAutoFit/>
          </a:bodyPr>
          <a:lstStyle/>
          <a:p>
            <a:r>
              <a:rPr lang="en-GB" sz="3200" dirty="0">
                <a:latin typeface="Calibri" panose="020F0502020204030204" pitchFamily="34" charset="0"/>
              </a:rPr>
              <a:t>Wheelbarrow overheating</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4" name="TextBox 3">
            <a:extLst>
              <a:ext uri="{FF2B5EF4-FFF2-40B4-BE49-F238E27FC236}">
                <a16:creationId xmlns:a16="http://schemas.microsoft.com/office/drawing/2014/main" id="{A3F4BD5B-7EA0-A441-921D-5B5AB28D4CB8}"/>
              </a:ext>
            </a:extLst>
          </p:cNvPr>
          <p:cNvSpPr txBox="1"/>
          <p:nvPr/>
        </p:nvSpPr>
        <p:spPr>
          <a:xfrm>
            <a:off x="1099930" y="1802296"/>
            <a:ext cx="1019125" cy="369332"/>
          </a:xfrm>
          <a:prstGeom prst="rect">
            <a:avLst/>
          </a:prstGeom>
          <a:noFill/>
        </p:spPr>
        <p:txBody>
          <a:bodyPr wrap="none" rtlCol="0">
            <a:spAutoFit/>
          </a:bodyPr>
          <a:lstStyle/>
          <a:p>
            <a:r>
              <a:rPr lang="en-GB" dirty="0"/>
              <a:t>Equation</a:t>
            </a:r>
          </a:p>
        </p:txBody>
      </p:sp>
      <p:pic>
        <p:nvPicPr>
          <p:cNvPr id="7" name="Picture 6">
            <a:extLst>
              <a:ext uri="{FF2B5EF4-FFF2-40B4-BE49-F238E27FC236}">
                <a16:creationId xmlns:a16="http://schemas.microsoft.com/office/drawing/2014/main" id="{62C248A9-CA26-7A47-A846-958201A221A7}"/>
              </a:ext>
            </a:extLst>
          </p:cNvPr>
          <p:cNvPicPr>
            <a:picLocks noChangeAspect="1"/>
          </p:cNvPicPr>
          <p:nvPr/>
        </p:nvPicPr>
        <p:blipFill rotWithShape="1">
          <a:blip r:embed="rId3"/>
          <a:srcRect t="17195"/>
          <a:stretch/>
        </p:blipFill>
        <p:spPr>
          <a:xfrm>
            <a:off x="172278" y="1038475"/>
            <a:ext cx="7530548" cy="5031951"/>
          </a:xfrm>
          <a:prstGeom prst="rect">
            <a:avLst/>
          </a:prstGeom>
        </p:spPr>
      </p:pic>
      <p:pic>
        <p:nvPicPr>
          <p:cNvPr id="5" name="Picture 3">
            <a:extLst>
              <a:ext uri="{FF2B5EF4-FFF2-40B4-BE49-F238E27FC236}">
                <a16:creationId xmlns:a16="http://schemas.microsoft.com/office/drawing/2014/main" id="{87AEAFD9-03AC-6B41-AE53-FFFAD2D6971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543" b="9894"/>
          <a:stretch/>
        </p:blipFill>
        <p:spPr bwMode="auto">
          <a:xfrm>
            <a:off x="6095998" y="3215860"/>
            <a:ext cx="6096001" cy="3251201"/>
          </a:xfrm>
          <a:prstGeom prst="rect">
            <a:avLst/>
          </a:prstGeom>
          <a:noFill/>
          <a:ln w="127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554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6" name="Picture 5" descr="Chart&#10;&#10;Description automatically generated with medium confidence">
            <a:extLst>
              <a:ext uri="{FF2B5EF4-FFF2-40B4-BE49-F238E27FC236}">
                <a16:creationId xmlns:a16="http://schemas.microsoft.com/office/drawing/2014/main" id="{6A992884-FADE-004C-A040-24D8899FB571}"/>
              </a:ext>
            </a:extLst>
          </p:cNvPr>
          <p:cNvPicPr>
            <a:picLocks noChangeAspect="1"/>
          </p:cNvPicPr>
          <p:nvPr/>
        </p:nvPicPr>
        <p:blipFill rotWithShape="1">
          <a:blip r:embed="rId3"/>
          <a:srcRect l="1473"/>
          <a:stretch/>
        </p:blipFill>
        <p:spPr>
          <a:xfrm>
            <a:off x="1502228" y="1016000"/>
            <a:ext cx="8796564" cy="5842000"/>
          </a:xfrm>
          <a:prstGeom prst="rect">
            <a:avLst/>
          </a:prstGeom>
        </p:spPr>
      </p:pic>
      <p:sp>
        <p:nvSpPr>
          <p:cNvPr id="7" name="TextBox 6">
            <a:extLst>
              <a:ext uri="{FF2B5EF4-FFF2-40B4-BE49-F238E27FC236}">
                <a16:creationId xmlns:a16="http://schemas.microsoft.com/office/drawing/2014/main" id="{74284A53-D7C8-2349-AB4E-59C795DB556A}"/>
              </a:ext>
            </a:extLst>
          </p:cNvPr>
          <p:cNvSpPr txBox="1"/>
          <p:nvPr/>
        </p:nvSpPr>
        <p:spPr>
          <a:xfrm>
            <a:off x="416498" y="391886"/>
            <a:ext cx="11687238" cy="523220"/>
          </a:xfrm>
          <a:prstGeom prst="rect">
            <a:avLst/>
          </a:prstGeom>
          <a:noFill/>
        </p:spPr>
        <p:txBody>
          <a:bodyPr wrap="none" rtlCol="0">
            <a:spAutoFit/>
          </a:bodyPr>
          <a:lstStyle/>
          <a:p>
            <a:r>
              <a:rPr lang="en-GB" sz="2800" dirty="0"/>
              <a:t>Spectral emittance of white oxide paint e.g., aluminium oxide or titanium oxide</a:t>
            </a:r>
          </a:p>
        </p:txBody>
      </p:sp>
    </p:spTree>
    <p:extLst>
      <p:ext uri="{BB962C8B-B14F-4D97-AF65-F5344CB8AC3E}">
        <p14:creationId xmlns:p14="http://schemas.microsoft.com/office/powerpoint/2010/main" val="28872467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097882" cy="584775"/>
          </a:xfrm>
          <a:prstGeom prst="rect">
            <a:avLst/>
          </a:prstGeom>
          <a:noFill/>
        </p:spPr>
        <p:txBody>
          <a:bodyPr wrap="none" rtlCol="0">
            <a:spAutoFit/>
          </a:bodyPr>
          <a:lstStyle/>
          <a:p>
            <a:r>
              <a:rPr lang="en-GB" sz="3200" dirty="0">
                <a:latin typeface="Calibri" panose="020F0502020204030204" pitchFamily="34" charset="0"/>
              </a:rPr>
              <a:t>Bolometers</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7172" name="Picture 4" descr="bolometer-equation-1">
            <a:extLst>
              <a:ext uri="{FF2B5EF4-FFF2-40B4-BE49-F238E27FC236}">
                <a16:creationId xmlns:a16="http://schemas.microsoft.com/office/drawing/2014/main" id="{3C7A48DE-0836-DA4F-987B-3DD22292F4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8435"/>
          <a:stretch/>
        </p:blipFill>
        <p:spPr bwMode="auto">
          <a:xfrm>
            <a:off x="3238500" y="1663700"/>
            <a:ext cx="5715000" cy="2879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20D185A-4E81-0A4D-9FC4-9B38D919A7B1}"/>
              </a:ext>
            </a:extLst>
          </p:cNvPr>
          <p:cNvSpPr txBox="1"/>
          <p:nvPr/>
        </p:nvSpPr>
        <p:spPr>
          <a:xfrm>
            <a:off x="3048000" y="3429000"/>
            <a:ext cx="1326453" cy="646331"/>
          </a:xfrm>
          <a:prstGeom prst="rect">
            <a:avLst/>
          </a:prstGeom>
          <a:solidFill>
            <a:schemeClr val="bg1"/>
          </a:solidFill>
        </p:spPr>
        <p:txBody>
          <a:bodyPr wrap="none" rtlCol="0">
            <a:spAutoFit/>
          </a:bodyPr>
          <a:lstStyle/>
          <a:p>
            <a:r>
              <a:rPr lang="en-GB" dirty="0"/>
              <a:t>Infra-red</a:t>
            </a:r>
          </a:p>
          <a:p>
            <a:r>
              <a:rPr lang="en-GB" dirty="0"/>
              <a:t>Power input</a:t>
            </a:r>
          </a:p>
        </p:txBody>
      </p:sp>
    </p:spTree>
    <p:extLst>
      <p:ext uri="{BB962C8B-B14F-4D97-AF65-F5344CB8AC3E}">
        <p14:creationId xmlns:p14="http://schemas.microsoft.com/office/powerpoint/2010/main" val="3679187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506153" cy="584775"/>
          </a:xfrm>
          <a:prstGeom prst="rect">
            <a:avLst/>
          </a:prstGeom>
          <a:noFill/>
        </p:spPr>
        <p:txBody>
          <a:bodyPr wrap="none" rtlCol="0">
            <a:spAutoFit/>
          </a:bodyPr>
          <a:lstStyle/>
          <a:p>
            <a:r>
              <a:rPr lang="en-GB" sz="3200" dirty="0">
                <a:latin typeface="Calibri" panose="020F0502020204030204" pitchFamily="34" charset="0"/>
              </a:rPr>
              <a:t>Pyroelectric sensors</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5" name="Rectangle 4">
            <a:extLst>
              <a:ext uri="{FF2B5EF4-FFF2-40B4-BE49-F238E27FC236}">
                <a16:creationId xmlns:a16="http://schemas.microsoft.com/office/drawing/2014/main" id="{D1F5FC61-851D-0345-AF0B-2F681FF40E78}"/>
              </a:ext>
            </a:extLst>
          </p:cNvPr>
          <p:cNvSpPr/>
          <p:nvPr/>
        </p:nvSpPr>
        <p:spPr>
          <a:xfrm>
            <a:off x="1653714" y="5835279"/>
            <a:ext cx="7238080" cy="461665"/>
          </a:xfrm>
          <a:prstGeom prst="rect">
            <a:avLst/>
          </a:prstGeom>
        </p:spPr>
        <p:txBody>
          <a:bodyPr wrap="square">
            <a:spAutoFit/>
          </a:bodyPr>
          <a:lstStyle/>
          <a:p>
            <a:r>
              <a:rPr lang="en-GB" sz="2400" dirty="0">
                <a:latin typeface="arial" panose="020B0604020202020204" pitchFamily="34" charset="0"/>
              </a:rPr>
              <a:t>Lithium tantalate sensitivity  -2.3 10</a:t>
            </a:r>
            <a:r>
              <a:rPr lang="en-GB" sz="2400" baseline="30000" dirty="0">
                <a:latin typeface="arial" panose="020B0604020202020204" pitchFamily="34" charset="0"/>
              </a:rPr>
              <a:t>-4</a:t>
            </a:r>
            <a:r>
              <a:rPr lang="en-GB" sz="2400" dirty="0">
                <a:latin typeface="arial" panose="020B0604020202020204" pitchFamily="34" charset="0"/>
              </a:rPr>
              <a:t> C/°C/m</a:t>
            </a:r>
            <a:r>
              <a:rPr lang="en-GB" sz="2400" baseline="30000" dirty="0">
                <a:latin typeface="arial" panose="020B0604020202020204" pitchFamily="34" charset="0"/>
              </a:rPr>
              <a:t>2</a:t>
            </a:r>
            <a:endParaRPr lang="en-GB" sz="2400" baseline="30000" dirty="0"/>
          </a:p>
        </p:txBody>
      </p:sp>
      <p:pic>
        <p:nvPicPr>
          <p:cNvPr id="9218" name="Picture 2" descr="HONEYWELL IS312 PIR Sensor replacement part for is215T">
            <a:extLst>
              <a:ext uri="{FF2B5EF4-FFF2-40B4-BE49-F238E27FC236}">
                <a16:creationId xmlns:a16="http://schemas.microsoft.com/office/drawing/2014/main" id="{B47F691E-5399-F34E-8023-384423657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530" y="1490008"/>
            <a:ext cx="1989364" cy="336896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picture containing furniture, seat, stool, table&#10;&#10;Description automatically generated">
            <a:extLst>
              <a:ext uri="{FF2B5EF4-FFF2-40B4-BE49-F238E27FC236}">
                <a16:creationId xmlns:a16="http://schemas.microsoft.com/office/drawing/2014/main" id="{E9344B56-C8AF-BA49-96A6-90963E55D9B5}"/>
              </a:ext>
            </a:extLst>
          </p:cNvPr>
          <p:cNvPicPr>
            <a:picLocks noChangeAspect="1"/>
          </p:cNvPicPr>
          <p:nvPr/>
        </p:nvPicPr>
        <p:blipFill>
          <a:blip r:embed="rId4"/>
          <a:stretch>
            <a:fillRect/>
          </a:stretch>
        </p:blipFill>
        <p:spPr>
          <a:xfrm>
            <a:off x="7253494" y="561056"/>
            <a:ext cx="3276600" cy="4914900"/>
          </a:xfrm>
          <a:prstGeom prst="rect">
            <a:avLst/>
          </a:prstGeom>
        </p:spPr>
      </p:pic>
    </p:spTree>
    <p:extLst>
      <p:ext uri="{BB962C8B-B14F-4D97-AF65-F5344CB8AC3E}">
        <p14:creationId xmlns:p14="http://schemas.microsoft.com/office/powerpoint/2010/main" val="1105308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996030" cy="584775"/>
          </a:xfrm>
          <a:prstGeom prst="rect">
            <a:avLst/>
          </a:prstGeom>
          <a:noFill/>
        </p:spPr>
        <p:txBody>
          <a:bodyPr wrap="none" rtlCol="0">
            <a:spAutoFit/>
          </a:bodyPr>
          <a:lstStyle/>
          <a:p>
            <a:r>
              <a:rPr lang="en-GB" sz="3200" dirty="0">
                <a:latin typeface="Calibri" panose="020F0502020204030204" pitchFamily="34" charset="0"/>
              </a:rPr>
              <a:t>PIR roadside IED (Iran)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7" name="Picture 6">
            <a:extLst>
              <a:ext uri="{FF2B5EF4-FFF2-40B4-BE49-F238E27FC236}">
                <a16:creationId xmlns:a16="http://schemas.microsoft.com/office/drawing/2014/main" id="{8CA3C695-4E8B-DB4F-8AF3-C24B1B5C4A99}"/>
              </a:ext>
            </a:extLst>
          </p:cNvPr>
          <p:cNvPicPr>
            <a:picLocks noChangeAspect="1"/>
          </p:cNvPicPr>
          <p:nvPr/>
        </p:nvPicPr>
        <p:blipFill>
          <a:blip r:embed="rId3"/>
          <a:stretch>
            <a:fillRect/>
          </a:stretch>
        </p:blipFill>
        <p:spPr>
          <a:xfrm>
            <a:off x="2397918" y="1081115"/>
            <a:ext cx="7396163" cy="5547123"/>
          </a:xfrm>
          <a:prstGeom prst="rect">
            <a:avLst/>
          </a:prstGeom>
        </p:spPr>
      </p:pic>
    </p:spTree>
    <p:extLst>
      <p:ext uri="{BB962C8B-B14F-4D97-AF65-F5344CB8AC3E}">
        <p14:creationId xmlns:p14="http://schemas.microsoft.com/office/powerpoint/2010/main" val="2158205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996030" cy="584775"/>
          </a:xfrm>
          <a:prstGeom prst="rect">
            <a:avLst/>
          </a:prstGeom>
          <a:noFill/>
        </p:spPr>
        <p:txBody>
          <a:bodyPr wrap="none" rtlCol="0">
            <a:spAutoFit/>
          </a:bodyPr>
          <a:lstStyle/>
          <a:p>
            <a:r>
              <a:rPr lang="en-GB" sz="3200" dirty="0">
                <a:latin typeface="Calibri" panose="020F0502020204030204" pitchFamily="34" charset="0"/>
              </a:rPr>
              <a:t>PIR roadside IED (Iran)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5" name="Picture 4">
            <a:extLst>
              <a:ext uri="{FF2B5EF4-FFF2-40B4-BE49-F238E27FC236}">
                <a16:creationId xmlns:a16="http://schemas.microsoft.com/office/drawing/2014/main" id="{72D6BC09-BED2-EC49-8217-DE8E3B2CBC74}"/>
              </a:ext>
            </a:extLst>
          </p:cNvPr>
          <p:cNvPicPr>
            <a:picLocks noChangeAspect="1"/>
          </p:cNvPicPr>
          <p:nvPr/>
        </p:nvPicPr>
        <p:blipFill>
          <a:blip r:embed="rId3"/>
          <a:stretch>
            <a:fillRect/>
          </a:stretch>
        </p:blipFill>
        <p:spPr>
          <a:xfrm>
            <a:off x="2419350" y="1045781"/>
            <a:ext cx="7353300" cy="5514975"/>
          </a:xfrm>
          <a:prstGeom prst="rect">
            <a:avLst/>
          </a:prstGeom>
        </p:spPr>
      </p:pic>
    </p:spTree>
    <p:extLst>
      <p:ext uri="{BB962C8B-B14F-4D97-AF65-F5344CB8AC3E}">
        <p14:creationId xmlns:p14="http://schemas.microsoft.com/office/powerpoint/2010/main" val="2381467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614323" cy="584775"/>
          </a:xfrm>
          <a:prstGeom prst="rect">
            <a:avLst/>
          </a:prstGeom>
          <a:noFill/>
        </p:spPr>
        <p:txBody>
          <a:bodyPr wrap="none" rtlCol="0">
            <a:spAutoFit/>
          </a:bodyPr>
          <a:lstStyle/>
          <a:p>
            <a:r>
              <a:rPr lang="en-GB" sz="3200" dirty="0">
                <a:latin typeface="Calibri" panose="020F0502020204030204" pitchFamily="34" charset="0"/>
              </a:rPr>
              <a:t>Photovoltaic sensors</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4" name="TextBox 3">
            <a:extLst>
              <a:ext uri="{FF2B5EF4-FFF2-40B4-BE49-F238E27FC236}">
                <a16:creationId xmlns:a16="http://schemas.microsoft.com/office/drawing/2014/main" id="{A3F4BD5B-7EA0-A441-921D-5B5AB28D4CB8}"/>
              </a:ext>
            </a:extLst>
          </p:cNvPr>
          <p:cNvSpPr txBox="1"/>
          <p:nvPr/>
        </p:nvSpPr>
        <p:spPr>
          <a:xfrm>
            <a:off x="1099930" y="1802296"/>
            <a:ext cx="3589637" cy="461665"/>
          </a:xfrm>
          <a:prstGeom prst="rect">
            <a:avLst/>
          </a:prstGeom>
          <a:noFill/>
        </p:spPr>
        <p:txBody>
          <a:bodyPr wrap="none" rtlCol="0">
            <a:spAutoFit/>
          </a:bodyPr>
          <a:lstStyle/>
          <a:p>
            <a:r>
              <a:rPr lang="en-GB" sz="2400" dirty="0"/>
              <a:t>IR LED and photodiode pair</a:t>
            </a:r>
          </a:p>
        </p:txBody>
      </p:sp>
      <p:pic>
        <p:nvPicPr>
          <p:cNvPr id="8194" name="Picture 2" descr="IR Pair LED – Buy Online In Hyderabad &amp; India">
            <a:extLst>
              <a:ext uri="{FF2B5EF4-FFF2-40B4-BE49-F238E27FC236}">
                <a16:creationId xmlns:a16="http://schemas.microsoft.com/office/drawing/2014/main" id="{4863E3E4-1A50-EA4B-BE2D-5CF8CDCF35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524" b="17015"/>
          <a:stretch/>
        </p:blipFill>
        <p:spPr bwMode="auto">
          <a:xfrm>
            <a:off x="1273628" y="2838038"/>
            <a:ext cx="4495800" cy="285311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CRT5000 Infrared Sensor">
            <a:extLst>
              <a:ext uri="{FF2B5EF4-FFF2-40B4-BE49-F238E27FC236}">
                <a16:creationId xmlns:a16="http://schemas.microsoft.com/office/drawing/2014/main" id="{3BD24F51-E94E-614E-BD3E-AE2A00AF9F6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825" t="6429" r="9365" b="6904"/>
          <a:stretch/>
        </p:blipFill>
        <p:spPr bwMode="auto">
          <a:xfrm>
            <a:off x="7244443" y="1063786"/>
            <a:ext cx="3673929" cy="462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671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971519" cy="584775"/>
          </a:xfrm>
          <a:prstGeom prst="rect">
            <a:avLst/>
          </a:prstGeom>
          <a:noFill/>
        </p:spPr>
        <p:txBody>
          <a:bodyPr wrap="none" rtlCol="0">
            <a:spAutoFit/>
          </a:bodyPr>
          <a:lstStyle/>
          <a:p>
            <a:r>
              <a:rPr lang="en-GB" sz="3200" dirty="0">
                <a:latin typeface="Calibri" panose="020F0502020204030204" pitchFamily="34" charset="0"/>
              </a:rPr>
              <a:t>Thermal imagers</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15362" name="Picture 2" descr="UKSF Gear - Thermal Imagers">
            <a:extLst>
              <a:ext uri="{FF2B5EF4-FFF2-40B4-BE49-F238E27FC236}">
                <a16:creationId xmlns:a16="http://schemas.microsoft.com/office/drawing/2014/main" id="{B396F20B-8DCA-324E-9CEE-7A99A70B96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3820" y="589631"/>
            <a:ext cx="76200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79C49BB-2BD3-3445-82AC-2F8A4272B21D}"/>
              </a:ext>
            </a:extLst>
          </p:cNvPr>
          <p:cNvSpPr txBox="1"/>
          <p:nvPr/>
        </p:nvSpPr>
        <p:spPr>
          <a:xfrm>
            <a:off x="437322" y="1550504"/>
            <a:ext cx="3154017" cy="3970318"/>
          </a:xfrm>
          <a:prstGeom prst="rect">
            <a:avLst/>
          </a:prstGeom>
          <a:noFill/>
        </p:spPr>
        <p:txBody>
          <a:bodyPr wrap="square" rtlCol="0">
            <a:spAutoFit/>
          </a:bodyPr>
          <a:lstStyle/>
          <a:p>
            <a:r>
              <a:rPr lang="en-GB" sz="2800" dirty="0"/>
              <a:t>Uncooled detectors have a thermal resolution of about 1 K, whilst cooled detectors, e.g., indium antimonide have thermal resolution of about 0.1 K </a:t>
            </a:r>
          </a:p>
        </p:txBody>
      </p:sp>
    </p:spTree>
    <p:extLst>
      <p:ext uri="{BB962C8B-B14F-4D97-AF65-F5344CB8AC3E}">
        <p14:creationId xmlns:p14="http://schemas.microsoft.com/office/powerpoint/2010/main" val="4112626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8124981" cy="584775"/>
          </a:xfrm>
          <a:prstGeom prst="rect">
            <a:avLst/>
          </a:prstGeom>
          <a:noFill/>
        </p:spPr>
        <p:txBody>
          <a:bodyPr wrap="none" rtlCol="0">
            <a:spAutoFit/>
          </a:bodyPr>
          <a:lstStyle/>
          <a:p>
            <a:r>
              <a:rPr lang="en-GB" sz="3200" dirty="0">
                <a:latin typeface="Calibri" panose="020F0502020204030204" pitchFamily="34" charset="0"/>
              </a:rPr>
              <a:t>Detectors cooled, uncooled, indium antimonide</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6" name="Picture 5" descr="A picture containing text, outdoor, night sky&#10;&#10;Description automatically generated">
            <a:extLst>
              <a:ext uri="{FF2B5EF4-FFF2-40B4-BE49-F238E27FC236}">
                <a16:creationId xmlns:a16="http://schemas.microsoft.com/office/drawing/2014/main" id="{F110E8BA-43D9-924D-8A3B-97070D360997}"/>
              </a:ext>
            </a:extLst>
          </p:cNvPr>
          <p:cNvPicPr>
            <a:picLocks noChangeAspect="1"/>
          </p:cNvPicPr>
          <p:nvPr/>
        </p:nvPicPr>
        <p:blipFill>
          <a:blip r:embed="rId3"/>
          <a:stretch>
            <a:fillRect/>
          </a:stretch>
        </p:blipFill>
        <p:spPr>
          <a:xfrm>
            <a:off x="1000125" y="898158"/>
            <a:ext cx="10834687" cy="5959842"/>
          </a:xfrm>
          <a:prstGeom prst="rect">
            <a:avLst/>
          </a:prstGeom>
        </p:spPr>
      </p:pic>
    </p:spTree>
    <p:extLst>
      <p:ext uri="{BB962C8B-B14F-4D97-AF65-F5344CB8AC3E}">
        <p14:creationId xmlns:p14="http://schemas.microsoft.com/office/powerpoint/2010/main" val="2993935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6289927" cy="584775"/>
          </a:xfrm>
          <a:prstGeom prst="rect">
            <a:avLst/>
          </a:prstGeom>
          <a:noFill/>
        </p:spPr>
        <p:txBody>
          <a:bodyPr wrap="none" rtlCol="0">
            <a:spAutoFit/>
          </a:bodyPr>
          <a:lstStyle/>
          <a:p>
            <a:r>
              <a:rPr lang="en-GB" sz="3200" dirty="0">
                <a:latin typeface="Calibri" panose="020F0502020204030204" pitchFamily="34" charset="0"/>
              </a:rPr>
              <a:t>Cooled indium antimonide detectors</a:t>
            </a:r>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23554" name="Picture 2">
            <a:extLst>
              <a:ext uri="{FF2B5EF4-FFF2-40B4-BE49-F238E27FC236}">
                <a16:creationId xmlns:a16="http://schemas.microsoft.com/office/drawing/2014/main" id="{B91D9087-B62A-7242-ACDB-E7CDC7FE44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780" r="25818"/>
          <a:stretch/>
        </p:blipFill>
        <p:spPr bwMode="auto">
          <a:xfrm>
            <a:off x="1600756" y="1072800"/>
            <a:ext cx="8986282" cy="5259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458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063642" cy="584775"/>
          </a:xfrm>
          <a:prstGeom prst="rect">
            <a:avLst/>
          </a:prstGeom>
          <a:noFill/>
        </p:spPr>
        <p:txBody>
          <a:bodyPr wrap="none" rtlCol="0">
            <a:spAutoFit/>
          </a:bodyPr>
          <a:lstStyle/>
          <a:p>
            <a:r>
              <a:rPr lang="en-GB" sz="3200" dirty="0">
                <a:latin typeface="Calibri" panose="020F0502020204030204" pitchFamily="34" charset="0"/>
              </a:rPr>
              <a:t>Obscurants</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17410" name="Picture 2" descr="IR Smoke | Battlefield Wiki | Fandom">
            <a:extLst>
              <a:ext uri="{FF2B5EF4-FFF2-40B4-BE49-F238E27FC236}">
                <a16:creationId xmlns:a16="http://schemas.microsoft.com/office/drawing/2014/main" id="{E2DD39A4-E06B-7245-A9B4-721F4207B7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0028" y="908312"/>
            <a:ext cx="8831944" cy="5652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45441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4" name="TextBox 3">
            <a:extLst>
              <a:ext uri="{FF2B5EF4-FFF2-40B4-BE49-F238E27FC236}">
                <a16:creationId xmlns:a16="http://schemas.microsoft.com/office/drawing/2014/main" id="{A3F4BD5B-7EA0-A441-921D-5B5AB28D4CB8}"/>
              </a:ext>
            </a:extLst>
          </p:cNvPr>
          <p:cNvSpPr txBox="1"/>
          <p:nvPr/>
        </p:nvSpPr>
        <p:spPr>
          <a:xfrm>
            <a:off x="1099930" y="1802296"/>
            <a:ext cx="9885207" cy="369332"/>
          </a:xfrm>
          <a:prstGeom prst="rect">
            <a:avLst/>
          </a:prstGeom>
          <a:noFill/>
        </p:spPr>
        <p:txBody>
          <a:bodyPr wrap="none" rtlCol="0">
            <a:spAutoFit/>
          </a:bodyPr>
          <a:lstStyle/>
          <a:p>
            <a:r>
              <a:rPr lang="en-GB" dirty="0"/>
              <a:t>Name the 7 regions of the electromagnetic spectrum and state a defining characteristic for each region.</a:t>
            </a:r>
          </a:p>
        </p:txBody>
      </p:sp>
      <p:pic>
        <p:nvPicPr>
          <p:cNvPr id="11268" name="Picture 4" descr="Westland Sea King HC.4 firing anti-missile decoy flares by Andrew Harker |  Jet fighter pilot, Fighter jets, Fighter pilot">
            <a:extLst>
              <a:ext uri="{FF2B5EF4-FFF2-40B4-BE49-F238E27FC236}">
                <a16:creationId xmlns:a16="http://schemas.microsoft.com/office/drawing/2014/main" id="{36CC401A-9C07-FD4A-9BCE-8B449C0A87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7018" y="1670018"/>
            <a:ext cx="5187982" cy="5187982"/>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FIM-92 Stinger Man-Portable Air Defense Missile System | Military-Today.com">
            <a:extLst>
              <a:ext uri="{FF2B5EF4-FFF2-40B4-BE49-F238E27FC236}">
                <a16:creationId xmlns:a16="http://schemas.microsoft.com/office/drawing/2014/main" id="{0B437835-AF48-214D-A15C-AB864D0D2E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889000"/>
            <a:ext cx="7620000" cy="508000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SA-7 Grail 9K32 Strela-2 man-portable air defense missile system MANPADS  data | Russia Russian army light heavy weapons UK | Russia Russian army  military equipment vehicles UK">
            <a:extLst>
              <a:ext uri="{FF2B5EF4-FFF2-40B4-BE49-F238E27FC236}">
                <a16:creationId xmlns:a16="http://schemas.microsoft.com/office/drawing/2014/main" id="{FA94CB2B-E371-FB4C-BDA6-02EC0BED36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2813" y="0"/>
            <a:ext cx="1036478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046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790012" cy="584775"/>
          </a:xfrm>
          <a:prstGeom prst="rect">
            <a:avLst/>
          </a:prstGeom>
          <a:noFill/>
        </p:spPr>
        <p:txBody>
          <a:bodyPr wrap="none" rtlCol="0">
            <a:spAutoFit/>
          </a:bodyPr>
          <a:lstStyle/>
          <a:p>
            <a:r>
              <a:rPr lang="en-GB" sz="3200" dirty="0">
                <a:latin typeface="Calibri" panose="020F0502020204030204" pitchFamily="34" charset="0"/>
              </a:rPr>
              <a:t>Target characteristics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20481" name="Picture 1" descr="page2image2366729280">
            <a:extLst>
              <a:ext uri="{FF2B5EF4-FFF2-40B4-BE49-F238E27FC236}">
                <a16:creationId xmlns:a16="http://schemas.microsoft.com/office/drawing/2014/main" id="{D4D148D1-3135-DB47-BCC5-055DDC1E87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20" y="990600"/>
            <a:ext cx="9503852" cy="0"/>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page2image2366729568">
            <a:extLst>
              <a:ext uri="{FF2B5EF4-FFF2-40B4-BE49-F238E27FC236}">
                <a16:creationId xmlns:a16="http://schemas.microsoft.com/office/drawing/2014/main" id="{A2D92D64-B4D5-FB40-9B8E-936CEEFEE7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20" y="990600"/>
            <a:ext cx="9503852" cy="0"/>
          </a:xfrm>
          <a:prstGeom prst="rect">
            <a:avLst/>
          </a:prstGeom>
          <a:noFill/>
          <a:extLst>
            <a:ext uri="{909E8E84-426E-40DD-AFC4-6F175D3DCCD1}">
              <a14:hiddenFill xmlns:a14="http://schemas.microsoft.com/office/drawing/2010/main">
                <a:solidFill>
                  <a:srgbClr val="FFFFFF"/>
                </a:solidFill>
              </a14:hiddenFill>
            </a:ext>
          </a:extLst>
        </p:spPr>
      </p:pic>
      <p:pic>
        <p:nvPicPr>
          <p:cNvPr id="20483" name="Picture 3" descr="page2image2366729856">
            <a:extLst>
              <a:ext uri="{FF2B5EF4-FFF2-40B4-BE49-F238E27FC236}">
                <a16:creationId xmlns:a16="http://schemas.microsoft.com/office/drawing/2014/main" id="{1A2BF779-F035-5B44-A3E8-256C3713D4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2120" y="990599"/>
            <a:ext cx="9467532" cy="5691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0149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6860148" cy="646331"/>
          </a:xfrm>
          <a:prstGeom prst="rect">
            <a:avLst/>
          </a:prstGeom>
          <a:noFill/>
        </p:spPr>
        <p:txBody>
          <a:bodyPr wrap="none" rtlCol="0">
            <a:spAutoFit/>
          </a:bodyPr>
          <a:lstStyle/>
          <a:p>
            <a:r>
              <a:rPr lang="en-GB" sz="3600" dirty="0">
                <a:latin typeface="Calibri" panose="020F0502020204030204" pitchFamily="34" charset="0"/>
              </a:rPr>
              <a:t>SAM7 strike on A300 Baghdad 2003</a:t>
            </a:r>
            <a:endParaRPr lang="en-GB" sz="36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18434" name="Picture 2" descr="FedEx Wants To Equip Airbus A321s With Anti-Missile Laser Countermeasures">
            <a:extLst>
              <a:ext uri="{FF2B5EF4-FFF2-40B4-BE49-F238E27FC236}">
                <a16:creationId xmlns:a16="http://schemas.microsoft.com/office/drawing/2014/main" id="{514AA8C1-AD02-1141-A791-97E9C4ADBF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3480" y="1345374"/>
            <a:ext cx="6613861" cy="4966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644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3936142" cy="584775"/>
          </a:xfrm>
          <a:prstGeom prst="rect">
            <a:avLst/>
          </a:prstGeom>
          <a:noFill/>
        </p:spPr>
        <p:txBody>
          <a:bodyPr wrap="none" rtlCol="0">
            <a:spAutoFit/>
          </a:bodyPr>
          <a:lstStyle/>
          <a:p>
            <a:r>
              <a:rPr lang="en-GB" sz="3200" dirty="0">
                <a:latin typeface="Calibri" panose="020F0502020204030204" pitchFamily="34" charset="0"/>
              </a:rPr>
              <a:t>Spinning </a:t>
            </a:r>
            <a:r>
              <a:rPr lang="en-GB" sz="3200" dirty="0" err="1">
                <a:latin typeface="Calibri" panose="020F0502020204030204" pitchFamily="34" charset="0"/>
              </a:rPr>
              <a:t>reticle</a:t>
            </a:r>
            <a:r>
              <a:rPr lang="en-GB" sz="3200" dirty="0">
                <a:latin typeface="Calibri" panose="020F0502020204030204" pitchFamily="34" charset="0"/>
              </a:rPr>
              <a:t> design</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5" name="Rectangle 4">
            <a:extLst>
              <a:ext uri="{FF2B5EF4-FFF2-40B4-BE49-F238E27FC236}">
                <a16:creationId xmlns:a16="http://schemas.microsoft.com/office/drawing/2014/main" id="{EC548BE9-CC4E-7845-A4A4-565131C52F30}"/>
              </a:ext>
            </a:extLst>
          </p:cNvPr>
          <p:cNvSpPr/>
          <p:nvPr/>
        </p:nvSpPr>
        <p:spPr>
          <a:xfrm>
            <a:off x="528832" y="1120676"/>
            <a:ext cx="5521255" cy="461665"/>
          </a:xfrm>
          <a:prstGeom prst="rect">
            <a:avLst/>
          </a:prstGeom>
        </p:spPr>
        <p:txBody>
          <a:bodyPr wrap="none">
            <a:spAutoFit/>
          </a:bodyPr>
          <a:lstStyle/>
          <a:p>
            <a:r>
              <a:rPr lang="en-GB" sz="2400" dirty="0" err="1">
                <a:latin typeface="CMR10"/>
              </a:rPr>
              <a:t>PbS</a:t>
            </a:r>
            <a:r>
              <a:rPr lang="en-GB" sz="2400" dirty="0">
                <a:latin typeface="CMR10"/>
              </a:rPr>
              <a:t> detector 2-2.7 micrometre waveband. </a:t>
            </a:r>
            <a:endParaRPr lang="en-GB" sz="2400" dirty="0"/>
          </a:p>
        </p:txBody>
      </p:sp>
      <p:pic>
        <p:nvPicPr>
          <p:cNvPr id="7" name="Picture 6" descr="Diagram&#10;&#10;Description automatically generated">
            <a:extLst>
              <a:ext uri="{FF2B5EF4-FFF2-40B4-BE49-F238E27FC236}">
                <a16:creationId xmlns:a16="http://schemas.microsoft.com/office/drawing/2014/main" id="{C1FFCEB9-6FDC-824A-B90A-15D6C2DF2966}"/>
              </a:ext>
            </a:extLst>
          </p:cNvPr>
          <p:cNvPicPr>
            <a:picLocks noChangeAspect="1"/>
          </p:cNvPicPr>
          <p:nvPr/>
        </p:nvPicPr>
        <p:blipFill>
          <a:blip r:embed="rId3"/>
          <a:stretch>
            <a:fillRect/>
          </a:stretch>
        </p:blipFill>
        <p:spPr>
          <a:xfrm>
            <a:off x="481617" y="2224315"/>
            <a:ext cx="11607800" cy="3911600"/>
          </a:xfrm>
          <a:prstGeom prst="rect">
            <a:avLst/>
          </a:prstGeom>
        </p:spPr>
      </p:pic>
    </p:spTree>
    <p:extLst>
      <p:ext uri="{BB962C8B-B14F-4D97-AF65-F5344CB8AC3E}">
        <p14:creationId xmlns:p14="http://schemas.microsoft.com/office/powerpoint/2010/main" val="4113986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7847598" cy="584775"/>
          </a:xfrm>
          <a:prstGeom prst="rect">
            <a:avLst/>
          </a:prstGeom>
          <a:noFill/>
        </p:spPr>
        <p:txBody>
          <a:bodyPr wrap="none" rtlCol="0">
            <a:spAutoFit/>
          </a:bodyPr>
          <a:lstStyle/>
          <a:p>
            <a:r>
              <a:rPr lang="en-GB" sz="3200" dirty="0">
                <a:latin typeface="Calibri" panose="020F0502020204030204" pitchFamily="34" charset="0"/>
              </a:rPr>
              <a:t>Magnesium-Teflon-Viton (MTV) compositions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11268" name="Picture 4" descr="Westland Sea King HC.4 firing anti-missile decoy flares by Andrew Harker |  Jet fighter pilot, Fighter jets, Fighter pilot">
            <a:extLst>
              <a:ext uri="{FF2B5EF4-FFF2-40B4-BE49-F238E27FC236}">
                <a16:creationId xmlns:a16="http://schemas.microsoft.com/office/drawing/2014/main" id="{36CC401A-9C07-FD4A-9BCE-8B449C0A87E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649" b="18657"/>
          <a:stretch/>
        </p:blipFill>
        <p:spPr bwMode="auto">
          <a:xfrm>
            <a:off x="1985998" y="923942"/>
            <a:ext cx="8026682" cy="583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1640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6720686" cy="584775"/>
          </a:xfrm>
          <a:prstGeom prst="rect">
            <a:avLst/>
          </a:prstGeom>
          <a:noFill/>
        </p:spPr>
        <p:txBody>
          <a:bodyPr wrap="none" rtlCol="0">
            <a:spAutoFit/>
          </a:bodyPr>
          <a:lstStyle/>
          <a:p>
            <a:r>
              <a:rPr lang="en-GB" sz="3200" dirty="0">
                <a:latin typeface="Calibri" panose="020F0502020204030204" pitchFamily="34" charset="0"/>
              </a:rPr>
              <a:t>Magnesium-Teflon-Viton compositions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20481" name="Picture 1" descr="page2image2366729280">
            <a:extLst>
              <a:ext uri="{FF2B5EF4-FFF2-40B4-BE49-F238E27FC236}">
                <a16:creationId xmlns:a16="http://schemas.microsoft.com/office/drawing/2014/main" id="{D4D148D1-3135-DB47-BCC5-055DDC1E87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20" y="990600"/>
            <a:ext cx="9503852" cy="0"/>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page2image2366729568">
            <a:extLst>
              <a:ext uri="{FF2B5EF4-FFF2-40B4-BE49-F238E27FC236}">
                <a16:creationId xmlns:a16="http://schemas.microsoft.com/office/drawing/2014/main" id="{A2D92D64-B4D5-FB40-9B8E-936CEEFEE7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20" y="990600"/>
            <a:ext cx="9503852" cy="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istogram&#10;&#10;Description automatically generated">
            <a:extLst>
              <a:ext uri="{FF2B5EF4-FFF2-40B4-BE49-F238E27FC236}">
                <a16:creationId xmlns:a16="http://schemas.microsoft.com/office/drawing/2014/main" id="{ACD13656-CCF7-BC44-8DE2-0550E16B99E9}"/>
              </a:ext>
            </a:extLst>
          </p:cNvPr>
          <p:cNvPicPr>
            <a:picLocks noChangeAspect="1"/>
          </p:cNvPicPr>
          <p:nvPr/>
        </p:nvPicPr>
        <p:blipFill>
          <a:blip r:embed="rId4"/>
          <a:stretch>
            <a:fillRect/>
          </a:stretch>
        </p:blipFill>
        <p:spPr>
          <a:xfrm>
            <a:off x="852383" y="0"/>
            <a:ext cx="10487234" cy="6858000"/>
          </a:xfrm>
          <a:prstGeom prst="rect">
            <a:avLst/>
          </a:prstGeom>
        </p:spPr>
      </p:pic>
    </p:spTree>
    <p:extLst>
      <p:ext uri="{BB962C8B-B14F-4D97-AF65-F5344CB8AC3E}">
        <p14:creationId xmlns:p14="http://schemas.microsoft.com/office/powerpoint/2010/main" val="886076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20481" name="Picture 1" descr="page2image2366729280">
            <a:extLst>
              <a:ext uri="{FF2B5EF4-FFF2-40B4-BE49-F238E27FC236}">
                <a16:creationId xmlns:a16="http://schemas.microsoft.com/office/drawing/2014/main" id="{D4D148D1-3135-DB47-BCC5-055DDC1E87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20" y="990600"/>
            <a:ext cx="9503852" cy="0"/>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page2image2366729568">
            <a:extLst>
              <a:ext uri="{FF2B5EF4-FFF2-40B4-BE49-F238E27FC236}">
                <a16:creationId xmlns:a16="http://schemas.microsoft.com/office/drawing/2014/main" id="{A2D92D64-B4D5-FB40-9B8E-936CEEFEE7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120" y="990600"/>
            <a:ext cx="9503852" cy="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art&#10;&#10;Description automatically generated">
            <a:extLst>
              <a:ext uri="{FF2B5EF4-FFF2-40B4-BE49-F238E27FC236}">
                <a16:creationId xmlns:a16="http://schemas.microsoft.com/office/drawing/2014/main" id="{A4B9B02C-9B82-474A-A7ED-6E6546998C7E}"/>
              </a:ext>
            </a:extLst>
          </p:cNvPr>
          <p:cNvPicPr>
            <a:picLocks noChangeAspect="1"/>
          </p:cNvPicPr>
          <p:nvPr/>
        </p:nvPicPr>
        <p:blipFill>
          <a:blip r:embed="rId4"/>
          <a:stretch>
            <a:fillRect/>
          </a:stretch>
        </p:blipFill>
        <p:spPr>
          <a:xfrm>
            <a:off x="876300" y="114300"/>
            <a:ext cx="10439400" cy="6629400"/>
          </a:xfrm>
          <a:prstGeom prst="rect">
            <a:avLst/>
          </a:prstGeom>
        </p:spPr>
      </p:pic>
    </p:spTree>
    <p:extLst>
      <p:ext uri="{BB962C8B-B14F-4D97-AF65-F5344CB8AC3E}">
        <p14:creationId xmlns:p14="http://schemas.microsoft.com/office/powerpoint/2010/main" val="3442746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7856446" cy="584775"/>
          </a:xfrm>
          <a:prstGeom prst="rect">
            <a:avLst/>
          </a:prstGeom>
          <a:noFill/>
        </p:spPr>
        <p:txBody>
          <a:bodyPr wrap="none" rtlCol="0">
            <a:spAutoFit/>
          </a:bodyPr>
          <a:lstStyle/>
          <a:p>
            <a:r>
              <a:rPr lang="en-GB" sz="3200" dirty="0">
                <a:latin typeface="Calibri" panose="020F0502020204030204" pitchFamily="34" charset="0"/>
              </a:rPr>
              <a:t>Directed Infra-Red Countermeasures (DIRCM)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5" name="Picture 4" descr="A person standing next to a helicopter&#10;&#10;Description automatically generated">
            <a:extLst>
              <a:ext uri="{FF2B5EF4-FFF2-40B4-BE49-F238E27FC236}">
                <a16:creationId xmlns:a16="http://schemas.microsoft.com/office/drawing/2014/main" id="{9269B8F2-E9CE-3448-B28B-B3F1AE02856D}"/>
              </a:ext>
            </a:extLst>
          </p:cNvPr>
          <p:cNvPicPr>
            <a:picLocks noChangeAspect="1"/>
          </p:cNvPicPr>
          <p:nvPr/>
        </p:nvPicPr>
        <p:blipFill rotWithShape="1">
          <a:blip r:embed="rId3"/>
          <a:srcRect l="16667" t="39803" r="41385" b="24652"/>
          <a:stretch/>
        </p:blipFill>
        <p:spPr>
          <a:xfrm>
            <a:off x="3458770" y="1051561"/>
            <a:ext cx="8669032" cy="5509196"/>
          </a:xfrm>
          <a:prstGeom prst="rect">
            <a:avLst/>
          </a:prstGeom>
        </p:spPr>
      </p:pic>
      <p:sp>
        <p:nvSpPr>
          <p:cNvPr id="6" name="Right Arrow 5">
            <a:extLst>
              <a:ext uri="{FF2B5EF4-FFF2-40B4-BE49-F238E27FC236}">
                <a16:creationId xmlns:a16="http://schemas.microsoft.com/office/drawing/2014/main" id="{CA90C809-BC40-6D4A-9928-FD127CA3AECB}"/>
              </a:ext>
            </a:extLst>
          </p:cNvPr>
          <p:cNvSpPr/>
          <p:nvPr/>
        </p:nvSpPr>
        <p:spPr>
          <a:xfrm rot="19478778">
            <a:off x="4794461" y="4507472"/>
            <a:ext cx="1508760" cy="406825"/>
          </a:xfrm>
          <a:prstGeom prst="rightArrow">
            <a:avLst/>
          </a:prstGeom>
          <a:noFill/>
          <a:ln w="6032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5181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2301849" cy="584775"/>
          </a:xfrm>
          <a:prstGeom prst="rect">
            <a:avLst/>
          </a:prstGeom>
          <a:noFill/>
        </p:spPr>
        <p:txBody>
          <a:bodyPr wrap="none" rtlCol="0">
            <a:spAutoFit/>
          </a:bodyPr>
          <a:lstStyle/>
          <a:p>
            <a:r>
              <a:rPr lang="en-GB" sz="3200" dirty="0">
                <a:latin typeface="Calibri" panose="020F0502020204030204" pitchFamily="34" charset="0"/>
              </a:rPr>
              <a:t>Switchblade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pic>
        <p:nvPicPr>
          <p:cNvPr id="26626" name="Picture 2" descr="Switchblade® Tactical Missile System - Army Technology">
            <a:extLst>
              <a:ext uri="{FF2B5EF4-FFF2-40B4-BE49-F238E27FC236}">
                <a16:creationId xmlns:a16="http://schemas.microsoft.com/office/drawing/2014/main" id="{7C4B11AF-DC1F-C043-A010-29C67562A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5661" y="0"/>
            <a:ext cx="4371975" cy="291465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Switchblade drones: What are these kamikaze weapons and how can they help  Ukraine? | Euronews">
            <a:extLst>
              <a:ext uri="{FF2B5EF4-FFF2-40B4-BE49-F238E27FC236}">
                <a16:creationId xmlns:a16="http://schemas.microsoft.com/office/drawing/2014/main" id="{F0B1FD05-9ABB-8A43-8FCD-9585C516CD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936" y="2428331"/>
            <a:ext cx="7140575" cy="4012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5648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385936" y="297244"/>
            <a:ext cx="4141070" cy="584775"/>
          </a:xfrm>
          <a:prstGeom prst="rect">
            <a:avLst/>
          </a:prstGeom>
          <a:noFill/>
        </p:spPr>
        <p:txBody>
          <a:bodyPr wrap="none" rtlCol="0">
            <a:spAutoFit/>
          </a:bodyPr>
          <a:lstStyle/>
          <a:p>
            <a:r>
              <a:rPr lang="en-GB" sz="3200" dirty="0">
                <a:latin typeface="Calibri" panose="020F0502020204030204" pitchFamily="34" charset="0"/>
              </a:rPr>
              <a:t>Infrared health hazards </a:t>
            </a:r>
            <a:endParaRPr lang="en-GB" sz="3200" dirty="0"/>
          </a:p>
        </p:txBody>
      </p:sp>
      <p:sp>
        <p:nvSpPr>
          <p:cNvPr id="2" name="Rectangle 1">
            <a:extLst>
              <a:ext uri="{FF2B5EF4-FFF2-40B4-BE49-F238E27FC236}">
                <a16:creationId xmlns:a16="http://schemas.microsoft.com/office/drawing/2014/main" id="{137674D9-3C17-C045-A6DF-C5307C55479F}"/>
              </a:ext>
            </a:extLst>
          </p:cNvPr>
          <p:cNvSpPr/>
          <p:nvPr/>
        </p:nvSpPr>
        <p:spPr>
          <a:xfrm>
            <a:off x="3048000" y="1166843"/>
            <a:ext cx="6096000" cy="646331"/>
          </a:xfrm>
          <a:prstGeom prst="rect">
            <a:avLst/>
          </a:prstGeom>
        </p:spPr>
        <p:txBody>
          <a:bodyPr>
            <a:spAutoFit/>
          </a:bodyPr>
          <a:lstStyle/>
          <a:p>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 </a:t>
            </a:r>
          </a:p>
        </p:txBody>
      </p:sp>
      <p:sp>
        <p:nvSpPr>
          <p:cNvPr id="7" name="Rectangle 6">
            <a:extLst>
              <a:ext uri="{FF2B5EF4-FFF2-40B4-BE49-F238E27FC236}">
                <a16:creationId xmlns:a16="http://schemas.microsoft.com/office/drawing/2014/main" id="{20AFC47D-2A05-8E4A-9B58-A6558A61F093}"/>
              </a:ext>
            </a:extLst>
          </p:cNvPr>
          <p:cNvSpPr/>
          <p:nvPr/>
        </p:nvSpPr>
        <p:spPr>
          <a:xfrm>
            <a:off x="385936" y="1166843"/>
            <a:ext cx="11607944" cy="5632311"/>
          </a:xfrm>
          <a:prstGeom prst="rect">
            <a:avLst/>
          </a:prstGeom>
        </p:spPr>
        <p:txBody>
          <a:bodyPr wrap="square">
            <a:spAutoFit/>
          </a:bodyPr>
          <a:lstStyle/>
          <a:p>
            <a:r>
              <a:rPr lang="en-GB" sz="2400" dirty="0">
                <a:solidFill>
                  <a:srgbClr val="333333"/>
                </a:solidFill>
                <a:latin typeface="Lato" panose="020F0502020204030203" pitchFamily="34" charset="0"/>
              </a:rPr>
              <a:t>IR radiation below 3,000 nm will penetrate into different depths of the cornea to varying degrees, depending on the specific wavelength. The iris can absorb energy only at wavelengths below approximately 1,300 nm.</a:t>
            </a:r>
          </a:p>
          <a:p>
            <a:r>
              <a:rPr lang="en-GB" sz="2400" dirty="0">
                <a:solidFill>
                  <a:srgbClr val="333333"/>
                </a:solidFill>
                <a:latin typeface="Lato" panose="020F0502020204030203" pitchFamily="34" charset="0"/>
              </a:rPr>
              <a:t>IR thermal injury may have significant biological effects on the human skin. The IR-A rays induce free radicals in the dermis and diminish the skin’s antioxidant capacity, the main cause of premature skin aging.</a:t>
            </a:r>
          </a:p>
          <a:p>
            <a:r>
              <a:rPr lang="en-GB" sz="2400" dirty="0">
                <a:solidFill>
                  <a:srgbClr val="333333"/>
                </a:solidFill>
                <a:latin typeface="Lato" panose="020F0502020204030203" pitchFamily="34" charset="0"/>
              </a:rPr>
              <a:t>Both the skin and the cornea are opaque to wavelengths &gt;1,400 nm. Exposure to IR radiation in this region causes injury through thermal mechanisms, with absorbed radiation being converted to heat.</a:t>
            </a:r>
          </a:p>
          <a:p>
            <a:endParaRPr lang="en-GB" sz="2400" b="0" i="0" u="none" strike="noStrike" dirty="0">
              <a:solidFill>
                <a:srgbClr val="333333"/>
              </a:solidFill>
              <a:effectLst/>
              <a:latin typeface="Lato" panose="020F0502020204030203" pitchFamily="34" charset="0"/>
            </a:endParaRPr>
          </a:p>
          <a:p>
            <a:r>
              <a:rPr lang="en-GB" sz="2400" dirty="0">
                <a:solidFill>
                  <a:srgbClr val="333333"/>
                </a:solidFill>
                <a:latin typeface="Lato" panose="020F0502020204030203" pitchFamily="34" charset="0"/>
              </a:rPr>
              <a:t>TLVs can be calculated for three types of injury:</a:t>
            </a:r>
          </a:p>
          <a:p>
            <a:pPr marL="285750" indent="-285750">
              <a:buFont typeface="Arial" panose="020B0604020202020204" pitchFamily="34" charset="0"/>
              <a:buChar char="•"/>
            </a:pPr>
            <a:r>
              <a:rPr lang="en-GB" sz="2400" dirty="0">
                <a:solidFill>
                  <a:srgbClr val="333333"/>
                </a:solidFill>
                <a:latin typeface="Lato" panose="020F0502020204030203" pitchFamily="34" charset="0"/>
              </a:rPr>
              <a:t>retinal thermal injury from exposure to 385–1,400 nm radiation</a:t>
            </a:r>
          </a:p>
          <a:p>
            <a:pPr marL="285750" indent="-285750">
              <a:buFont typeface="Arial" panose="020B0604020202020204" pitchFamily="34" charset="0"/>
              <a:buChar char="•"/>
            </a:pPr>
            <a:r>
              <a:rPr lang="en-GB" sz="2400" dirty="0">
                <a:solidFill>
                  <a:srgbClr val="333333"/>
                </a:solidFill>
                <a:latin typeface="Lato" panose="020F0502020204030203" pitchFamily="34" charset="0"/>
              </a:rPr>
              <a:t>retinal photochemical injury from chronic blue light (400–500 nm) exposure</a:t>
            </a:r>
          </a:p>
          <a:p>
            <a:pPr marL="285750" indent="-285750">
              <a:buFont typeface="Arial" panose="020B0604020202020204" pitchFamily="34" charset="0"/>
              <a:buChar char="•"/>
            </a:pPr>
            <a:r>
              <a:rPr lang="en-GB" sz="2400" dirty="0">
                <a:solidFill>
                  <a:srgbClr val="333333"/>
                </a:solidFill>
                <a:latin typeface="Lato" panose="020F0502020204030203" pitchFamily="34" charset="0"/>
              </a:rPr>
              <a:t>possible delayed effects leading to cataract formation from exposure to 770–1,400 nm radiation</a:t>
            </a:r>
          </a:p>
        </p:txBody>
      </p:sp>
    </p:spTree>
    <p:extLst>
      <p:ext uri="{BB962C8B-B14F-4D97-AF65-F5344CB8AC3E}">
        <p14:creationId xmlns:p14="http://schemas.microsoft.com/office/powerpoint/2010/main" val="10727296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11871</TotalTime>
  <Words>634</Words>
  <Application>Microsoft Macintosh PowerPoint</Application>
  <PresentationFormat>Widescreen</PresentationFormat>
  <Paragraphs>183</Paragraphs>
  <Slides>32</Slides>
  <Notes>30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Arial</vt:lpstr>
      <vt:lpstr>Calibri</vt:lpstr>
      <vt:lpstr>Calibri Light</vt:lpstr>
      <vt:lpstr>CMR10</vt:lpstr>
      <vt:lpstr>Helvetica Neue</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Owen</dc:creator>
  <cp:lastModifiedBy>Chris Owen</cp:lastModifiedBy>
  <cp:revision>310</cp:revision>
  <dcterms:created xsi:type="dcterms:W3CDTF">2021-02-08T22:52:00Z</dcterms:created>
  <dcterms:modified xsi:type="dcterms:W3CDTF">2023-03-21T08:34:55Z</dcterms:modified>
</cp:coreProperties>
</file>