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notesMasterIdLst>
    <p:notesMasterId r:id="rId46"/>
  </p:notesMasterIdLst>
  <p:sldIdLst>
    <p:sldId id="266" r:id="rId25"/>
    <p:sldId id="264" r:id="rId26"/>
    <p:sldId id="267" r:id="rId27"/>
    <p:sldId id="273" r:id="rId28"/>
    <p:sldId id="274" r:id="rId29"/>
    <p:sldId id="275" r:id="rId30"/>
    <p:sldId id="276" r:id="rId31"/>
    <p:sldId id="277" r:id="rId32"/>
    <p:sldId id="278" r:id="rId33"/>
    <p:sldId id="257" r:id="rId34"/>
    <p:sldId id="258" r:id="rId35"/>
    <p:sldId id="259" r:id="rId36"/>
    <p:sldId id="260" r:id="rId37"/>
    <p:sldId id="261" r:id="rId38"/>
    <p:sldId id="262" r:id="rId39"/>
    <p:sldId id="263" r:id="rId40"/>
    <p:sldId id="279" r:id="rId41"/>
    <p:sldId id="280" r:id="rId42"/>
    <p:sldId id="283" r:id="rId43"/>
    <p:sldId id="281" r:id="rId44"/>
    <p:sldId id="282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2209" autoAdjust="0"/>
  </p:normalViewPr>
  <p:slideViewPr>
    <p:cSldViewPr snapToGrid="0">
      <p:cViewPr varScale="1">
        <p:scale>
          <a:sx n="102" d="100"/>
          <a:sy n="102" d="100"/>
        </p:scale>
        <p:origin x="91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C7DAC-91C5-47A1-BDA6-1E6D5F2B951C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DA7634-5EA3-42D6-A33F-C4E01ADDE5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024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A7634-5EA3-42D6-A33F-C4E01ADDE5B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641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A7634-5EA3-42D6-A33F-C4E01ADDE5B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606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A7634-5EA3-42D6-A33F-C4E01ADDE5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1395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A7634-5EA3-42D6-A33F-C4E01ADDE5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325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A7634-5EA3-42D6-A33F-C4E01ADDE5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2484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A7634-5EA3-42D6-A33F-C4E01ADDE5B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6747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A7634-5EA3-42D6-A33F-C4E01ADDE5B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5635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A7634-5EA3-42D6-A33F-C4E01ADDE5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003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94560"/>
            <a:ext cx="10350782" cy="1498209"/>
          </a:xfrm>
        </p:spPr>
        <p:txBody>
          <a:bodyPr/>
          <a:lstStyle/>
          <a:p>
            <a:r>
              <a:rPr lang="en-US" sz="4800" dirty="0"/>
              <a:t>The Efficacy of Explosive Trace Detection </a:t>
            </a:r>
          </a:p>
          <a:p>
            <a:r>
              <a:rPr lang="en-US" sz="4800" dirty="0"/>
              <a:t>Kits within Munitions Breakdown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2F468-1F22-4EFA-A06A-156DBDDE1DD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4215864"/>
            <a:ext cx="4535079" cy="1119705"/>
          </a:xfrm>
        </p:spPr>
        <p:txBody>
          <a:bodyPr/>
          <a:lstStyle/>
          <a:p>
            <a:r>
              <a:rPr lang="en-US" dirty="0"/>
              <a:t>Andrew R Hurley</a:t>
            </a:r>
          </a:p>
          <a:p>
            <a:r>
              <a:rPr lang="en-US" dirty="0"/>
              <a:t>ID: 1906810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89279"/>
            <a:ext cx="11481847" cy="971306"/>
          </a:xfrm>
        </p:spPr>
        <p:txBody>
          <a:bodyPr/>
          <a:lstStyle/>
          <a:p>
            <a:r>
              <a:rPr lang="en-GB" b="1" u="sng" dirty="0"/>
              <a:t>Project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081455"/>
            <a:ext cx="11481846" cy="4501660"/>
          </a:xfrm>
        </p:spPr>
        <p:txBody>
          <a:bodyPr>
            <a:noAutofit/>
          </a:bodyPr>
          <a:lstStyle/>
          <a:p>
            <a:r>
              <a:rPr lang="en-GB" sz="2200" dirty="0"/>
              <a:t>Explosives have been in Military and Civilian uses since the 10</a:t>
            </a:r>
            <a:r>
              <a:rPr lang="en-GB" sz="2200" baseline="30000" dirty="0"/>
              <a:t>th</a:t>
            </a:r>
            <a:r>
              <a:rPr lang="en-GB" sz="2200" dirty="0"/>
              <a:t> Century.</a:t>
            </a:r>
            <a:br>
              <a:rPr lang="en-GB" sz="2200" dirty="0"/>
            </a:br>
            <a:endParaRPr lang="en-GB" sz="2200" dirty="0"/>
          </a:p>
          <a:p>
            <a:r>
              <a:rPr lang="en-GB" sz="2200" dirty="0"/>
              <a:t>With more advanced OME being developed requiring increased servicing and safety features.</a:t>
            </a:r>
            <a:br>
              <a:rPr lang="en-GB" sz="2200" dirty="0"/>
            </a:br>
            <a:endParaRPr lang="en-GB" sz="2200" dirty="0"/>
          </a:p>
          <a:p>
            <a:r>
              <a:rPr lang="en-GB" sz="2200" dirty="0"/>
              <a:t>S3 (Safety and Suitability for Service) is used by the UK Armed Forces/MOD.</a:t>
            </a:r>
            <a:br>
              <a:rPr lang="en-GB" sz="2200" dirty="0"/>
            </a:br>
            <a:endParaRPr lang="en-GB" sz="2200" dirty="0"/>
          </a:p>
          <a:p>
            <a:r>
              <a:rPr lang="en-GB" sz="2200" dirty="0"/>
              <a:t>BTCA (Breakdown, Testing and Critical Analysis), subset of S3.</a:t>
            </a:r>
            <a:br>
              <a:rPr lang="en-GB" sz="2200" dirty="0"/>
            </a:br>
            <a:endParaRPr lang="en-GB" sz="2200" dirty="0"/>
          </a:p>
          <a:p>
            <a:r>
              <a:rPr lang="en-GB" sz="2200" dirty="0"/>
              <a:t>Munitions Breakdown Team process various OME, often encountering unknown samples that require identification to continue safe processing.</a:t>
            </a:r>
            <a:br>
              <a:rPr lang="en-GB" sz="2200" dirty="0"/>
            </a:br>
            <a:endParaRPr lang="en-GB" sz="2200" dirty="0"/>
          </a:p>
          <a:p>
            <a:r>
              <a:rPr lang="en-GB" sz="2200" dirty="0"/>
              <a:t>Current methodology for sample identification is time consuming and costly.</a:t>
            </a:r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8" y="92564"/>
            <a:ext cx="11481847" cy="1068022"/>
          </a:xfrm>
        </p:spPr>
        <p:txBody>
          <a:bodyPr/>
          <a:lstStyle/>
          <a:p>
            <a:r>
              <a:rPr lang="en-GB" b="1" u="sng" dirty="0"/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509102"/>
            <a:ext cx="11481847" cy="357593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Aim: </a:t>
            </a:r>
          </a:p>
          <a:p>
            <a:pPr marL="0" indent="0">
              <a:buNone/>
            </a:pPr>
            <a:r>
              <a:rPr lang="en-GB" dirty="0"/>
              <a:t>To assess the effectiveness of ETD’s in identifying the presence of energetics in known-pure samples and known-impure samples, assuring confidence in indicating the presence of energetics in all processing circumstances. 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Objectives:</a:t>
            </a:r>
          </a:p>
          <a:p>
            <a:r>
              <a:rPr lang="en-GB" dirty="0"/>
              <a:t>Find a minimum sample size for testing across all samples when processing.</a:t>
            </a:r>
          </a:p>
          <a:p>
            <a:r>
              <a:rPr lang="en-GB" dirty="0"/>
              <a:t>Prove that contaminated samples can still indicate positive for energetics.</a:t>
            </a:r>
          </a:p>
          <a:p>
            <a:r>
              <a:rPr lang="en-GB" dirty="0"/>
              <a:t>Discuss the results; would ETD’s be beneficial for the Munitions Breakdown Team.</a:t>
            </a:r>
          </a:p>
        </p:txBody>
      </p:sp>
    </p:spTree>
    <p:extLst>
      <p:ext uri="{BB962C8B-B14F-4D97-AF65-F5344CB8AC3E}">
        <p14:creationId xmlns:p14="http://schemas.microsoft.com/office/powerpoint/2010/main" val="4112380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577"/>
            <a:ext cx="11481847" cy="950670"/>
          </a:xfrm>
        </p:spPr>
        <p:txBody>
          <a:bodyPr/>
          <a:lstStyle/>
          <a:p>
            <a:r>
              <a:rPr lang="en-GB" dirty="0"/>
              <a:t>Key Literature Review Findings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58219" y="1421177"/>
            <a:ext cx="11833781" cy="417072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u="sng" dirty="0"/>
              <a:t>BTCA</a:t>
            </a:r>
          </a:p>
          <a:p>
            <a:r>
              <a:rPr lang="en-GB" u="sng" dirty="0"/>
              <a:t>Safety assurance</a:t>
            </a:r>
            <a:r>
              <a:rPr lang="en-GB" dirty="0"/>
              <a:t> – Standards (OME’s, JSP’s, HSE, BS etc.)</a:t>
            </a:r>
            <a:br>
              <a:rPr lang="en-GB" dirty="0"/>
            </a:br>
            <a:endParaRPr lang="en-GB" u="sng" dirty="0"/>
          </a:p>
          <a:p>
            <a:r>
              <a:rPr lang="en-GB" u="sng" dirty="0"/>
              <a:t>Risk Identification</a:t>
            </a:r>
            <a:r>
              <a:rPr lang="en-GB" dirty="0"/>
              <a:t> – Vulnerabilities, Weaknesses, Failure points</a:t>
            </a:r>
            <a:br>
              <a:rPr lang="en-GB" dirty="0"/>
            </a:br>
            <a:endParaRPr lang="en-GB" u="sng" dirty="0"/>
          </a:p>
          <a:p>
            <a:r>
              <a:rPr lang="en-GB" u="sng" dirty="0"/>
              <a:t>Compliance</a:t>
            </a:r>
            <a:r>
              <a:rPr lang="en-GB" dirty="0"/>
              <a:t> – Regulations; Design, Manufacture, Storage, Transportation</a:t>
            </a:r>
            <a:br>
              <a:rPr lang="en-GB" dirty="0"/>
            </a:br>
            <a:endParaRPr lang="en-GB" u="sng" dirty="0"/>
          </a:p>
          <a:p>
            <a:r>
              <a:rPr lang="en-GB" u="sng" dirty="0"/>
              <a:t>Reliability and Performance</a:t>
            </a:r>
            <a:r>
              <a:rPr lang="en-GB" dirty="0"/>
              <a:t> – Testing; Vibration, Diurnal Cycling, Drop Testing, Salt Spray, Submersion</a:t>
            </a:r>
            <a:br>
              <a:rPr lang="en-GB" dirty="0"/>
            </a:br>
            <a:endParaRPr lang="en-GB" u="sng" dirty="0"/>
          </a:p>
          <a:p>
            <a:r>
              <a:rPr lang="en-GB" u="sng" dirty="0"/>
              <a:t>Root Cause Analysis</a:t>
            </a:r>
            <a:r>
              <a:rPr lang="en-GB" dirty="0"/>
              <a:t> – In the event of accident or failure</a:t>
            </a:r>
            <a:br>
              <a:rPr lang="en-GB" dirty="0"/>
            </a:br>
            <a:endParaRPr lang="en-GB" u="sng" dirty="0"/>
          </a:p>
          <a:p>
            <a:r>
              <a:rPr lang="en-GB" u="sng" dirty="0"/>
              <a:t>Life Cycle Management</a:t>
            </a:r>
            <a:r>
              <a:rPr lang="en-GB" dirty="0"/>
              <a:t> – Shelf life, Environmental conditions</a:t>
            </a:r>
            <a:endParaRPr lang="en-GB" u="sng" dirty="0"/>
          </a:p>
          <a:p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099894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577"/>
            <a:ext cx="11481847" cy="950670"/>
          </a:xfrm>
        </p:spPr>
        <p:txBody>
          <a:bodyPr/>
          <a:lstStyle/>
          <a:p>
            <a:r>
              <a:rPr lang="en-GB" dirty="0"/>
              <a:t>Key Literature Review Findings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58219" y="1258215"/>
            <a:ext cx="11833781" cy="41707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/>
              <a:t>Munitions Breakdown</a:t>
            </a:r>
          </a:p>
          <a:p>
            <a:r>
              <a:rPr lang="en-GB" dirty="0"/>
              <a:t>Part of BTCA</a:t>
            </a:r>
          </a:p>
          <a:p>
            <a:r>
              <a:rPr lang="en-GB" dirty="0"/>
              <a:t>Retrieval of energetic components &amp; compositions</a:t>
            </a:r>
          </a:p>
          <a:p>
            <a:r>
              <a:rPr lang="en-GB" dirty="0"/>
              <a:t>Quality assurance</a:t>
            </a:r>
          </a:p>
          <a:p>
            <a:pPr lvl="1"/>
            <a:r>
              <a:rPr lang="en-GB" dirty="0"/>
              <a:t>Radiographic &amp; Visual inspection</a:t>
            </a:r>
          </a:p>
          <a:p>
            <a:pPr lvl="1"/>
            <a:r>
              <a:rPr lang="en-GB" dirty="0"/>
              <a:t>Mechanical and chemical analysis</a:t>
            </a:r>
          </a:p>
          <a:p>
            <a:pPr lvl="1"/>
            <a:r>
              <a:rPr lang="en-GB" dirty="0"/>
              <a:t>Ageing &amp; Environmental Faults</a:t>
            </a:r>
            <a:endParaRPr lang="en-GB" u="sng" dirty="0"/>
          </a:p>
          <a:p>
            <a:r>
              <a:rPr lang="en-GB" dirty="0"/>
              <a:t>Fault finding  </a:t>
            </a:r>
          </a:p>
          <a:p>
            <a:pPr lvl="1"/>
            <a:r>
              <a:rPr lang="en-GB" dirty="0"/>
              <a:t>Unknown Samples</a:t>
            </a:r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581714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577"/>
            <a:ext cx="11481847" cy="950670"/>
          </a:xfrm>
        </p:spPr>
        <p:txBody>
          <a:bodyPr/>
          <a:lstStyle/>
          <a:p>
            <a:r>
              <a:rPr lang="en-GB" dirty="0"/>
              <a:t>Key Literature Review Findings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58219" y="1421177"/>
            <a:ext cx="11833781" cy="41707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/>
              <a:t>Explosive Trace Detectors</a:t>
            </a:r>
          </a:p>
          <a:p>
            <a:r>
              <a:rPr lang="en-GB" dirty="0"/>
              <a:t>What are they?</a:t>
            </a:r>
          </a:p>
          <a:p>
            <a:endParaRPr lang="en-GB" dirty="0"/>
          </a:p>
          <a:p>
            <a:r>
              <a:rPr lang="en-GB" dirty="0"/>
              <a:t>Where &amp; Why are they used?</a:t>
            </a:r>
          </a:p>
          <a:p>
            <a:endParaRPr lang="en-GB" dirty="0"/>
          </a:p>
          <a:p>
            <a:r>
              <a:rPr lang="en-GB" dirty="0"/>
              <a:t>How do they work?</a:t>
            </a:r>
          </a:p>
          <a:p>
            <a:pPr lvl="1"/>
            <a:r>
              <a:rPr lang="en-GB" dirty="0"/>
              <a:t>Vapour Based Technology.</a:t>
            </a:r>
          </a:p>
          <a:p>
            <a:pPr lvl="1"/>
            <a:r>
              <a:rPr lang="en-GB" dirty="0"/>
              <a:t>Non-Vapour Based Technology.</a:t>
            </a:r>
          </a:p>
        </p:txBody>
      </p:sp>
    </p:spTree>
    <p:extLst>
      <p:ext uri="{BB962C8B-B14F-4D97-AF65-F5344CB8AC3E}">
        <p14:creationId xmlns:p14="http://schemas.microsoft.com/office/powerpoint/2010/main" val="3701372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577"/>
            <a:ext cx="11481847" cy="950670"/>
          </a:xfrm>
        </p:spPr>
        <p:txBody>
          <a:bodyPr/>
          <a:lstStyle/>
          <a:p>
            <a:r>
              <a:rPr lang="en-GB" dirty="0"/>
              <a:t>Key Literature Review Findings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58220" y="1430010"/>
            <a:ext cx="7319120" cy="44545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/>
              <a:t>Ion Mobility Spectrometry (IMS)</a:t>
            </a:r>
          </a:p>
          <a:p>
            <a:pPr lvl="1"/>
            <a:r>
              <a:rPr lang="en-GB" dirty="0"/>
              <a:t>Historic use for explosives, drugs and chemical warfare agents.</a:t>
            </a:r>
          </a:p>
          <a:p>
            <a:pPr lvl="1"/>
            <a:r>
              <a:rPr lang="en-GB" dirty="0"/>
              <a:t>Identified by unique spectra.</a:t>
            </a:r>
          </a:p>
          <a:p>
            <a:pPr lvl="1"/>
            <a:r>
              <a:rPr lang="en-GB" dirty="0"/>
              <a:t>Registered library.</a:t>
            </a:r>
            <a:endParaRPr lang="en-GB" u="sng" dirty="0"/>
          </a:p>
          <a:p>
            <a:pPr marL="0" indent="0">
              <a:buNone/>
            </a:pPr>
            <a:r>
              <a:rPr lang="en-GB" u="sng" dirty="0"/>
              <a:t>Gas Chromatography-Ion Mobility Spectrometry (GC-IMS)</a:t>
            </a:r>
          </a:p>
          <a:p>
            <a:pPr lvl="1"/>
            <a:r>
              <a:rPr lang="en-GB" dirty="0"/>
              <a:t>Similar to IMS with greater separation capability.</a:t>
            </a:r>
          </a:p>
          <a:p>
            <a:pPr lvl="1"/>
            <a:r>
              <a:rPr lang="en-GB" dirty="0"/>
              <a:t>Used for food, drug, disease and explosive detection.</a:t>
            </a:r>
          </a:p>
          <a:p>
            <a:pPr lvl="1"/>
            <a:endParaRPr lang="en-GB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</p:txBody>
      </p:sp>
      <p:pic>
        <p:nvPicPr>
          <p:cNvPr id="5" name="Picture 4" descr="Schematic representation of Gas Chromatography-Ion Mobility Spectroscopy (GC-IMS). Reproduced with permission from [18], copyright 2011, Taylor &amp; Francis.  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013468" y="4263826"/>
            <a:ext cx="3826598" cy="117326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A graph of a chemical reaction&#10;&#10;Description automatically generated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12729" y="1304502"/>
            <a:ext cx="3927337" cy="195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499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577"/>
            <a:ext cx="11481847" cy="950670"/>
          </a:xfrm>
        </p:spPr>
        <p:txBody>
          <a:bodyPr/>
          <a:lstStyle/>
          <a:p>
            <a:r>
              <a:rPr lang="en-GB" dirty="0"/>
              <a:t>Key Literature Review Findings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58219" y="1312536"/>
            <a:ext cx="6911714" cy="433682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/>
              <a:t>High Pressure Mass Spectrometry (HPMS)</a:t>
            </a:r>
          </a:p>
          <a:p>
            <a:r>
              <a:rPr lang="en-GB" sz="2400" dirty="0"/>
              <a:t>Similar to IMS.</a:t>
            </a:r>
          </a:p>
          <a:p>
            <a:r>
              <a:rPr lang="en-GB" sz="2400" dirty="0"/>
              <a:t>Requires battery powered vacuum pump.</a:t>
            </a:r>
          </a:p>
          <a:p>
            <a:r>
              <a:rPr lang="en-GB" sz="2400" dirty="0"/>
              <a:t>Analyses the mass of the ions produced through vapour.</a:t>
            </a:r>
            <a:endParaRPr lang="en-GB" sz="2400" u="sng" dirty="0"/>
          </a:p>
          <a:p>
            <a:pPr marL="0" indent="0">
              <a:buNone/>
            </a:pPr>
            <a:r>
              <a:rPr lang="en-GB" u="sng" dirty="0"/>
              <a:t>Chemiluminescence</a:t>
            </a:r>
          </a:p>
          <a:p>
            <a:r>
              <a:rPr lang="en-GB" sz="2400" dirty="0"/>
              <a:t>Chemical reaction that produces light.</a:t>
            </a:r>
          </a:p>
          <a:p>
            <a:r>
              <a:rPr lang="en-GB" sz="2400" dirty="0"/>
              <a:t>Thermal degradation products </a:t>
            </a:r>
            <a:r>
              <a:rPr lang="en-GB" sz="2400" dirty="0">
                <a:sym typeface="Wingdings" panose="05000000000000000000" pitchFamily="2" charset="2"/>
              </a:rPr>
              <a:t> </a:t>
            </a:r>
            <a:r>
              <a:rPr lang="en-GB" sz="2400" dirty="0"/>
              <a:t>light output measured.</a:t>
            </a:r>
          </a:p>
          <a:p>
            <a:r>
              <a:rPr lang="en-GB" sz="2400" dirty="0"/>
              <a:t>Indicates Go or No-Go. </a:t>
            </a:r>
          </a:p>
          <a:p>
            <a:pPr marL="0" indent="0">
              <a:buNone/>
            </a:pPr>
            <a:endParaRPr lang="en-GB" u="sng" dirty="0"/>
          </a:p>
        </p:txBody>
      </p:sp>
      <p:pic>
        <p:nvPicPr>
          <p:cNvPr id="6" name="Picture 5" descr="A diagram of a chemical experiment&#10;&#10;Description automatically generated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486" b="6892"/>
          <a:stretch/>
        </p:blipFill>
        <p:spPr bwMode="auto">
          <a:xfrm>
            <a:off x="7108716" y="3385997"/>
            <a:ext cx="4731350" cy="202484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26" name="Picture 2" descr="https://www.allsafeindustries.com/resize/Shared/908-Devices/mx908.jpg?bw=600&amp;w=600&amp;bh=600&amp;h=60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089359" y="614912"/>
            <a:ext cx="2770063" cy="240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435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577"/>
            <a:ext cx="11481847" cy="950670"/>
          </a:xfrm>
        </p:spPr>
        <p:txBody>
          <a:bodyPr/>
          <a:lstStyle/>
          <a:p>
            <a:r>
              <a:rPr lang="en-GB"/>
              <a:t>Key Literature Review Findings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58220" y="1104304"/>
            <a:ext cx="7717472" cy="41707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/>
              <a:t>Automated Colourimetry</a:t>
            </a:r>
          </a:p>
          <a:p>
            <a:r>
              <a:rPr lang="en-GB" sz="2400"/>
              <a:t>Sample swabbed with adhesive swab.</a:t>
            </a:r>
          </a:p>
          <a:p>
            <a:r>
              <a:rPr lang="en-GB" sz="2400"/>
              <a:t>Swab sprayed with reagent no.1 – Indicates or No?</a:t>
            </a:r>
          </a:p>
          <a:p>
            <a:r>
              <a:rPr lang="en-GB" sz="2400"/>
              <a:t>Swab sprayed with reagent no.2 – Indicates or No?</a:t>
            </a:r>
          </a:p>
          <a:p>
            <a:r>
              <a:rPr lang="en-GB" sz="2400"/>
              <a:t>Swab sprayed with reagent no.3 – Indicates or No?</a:t>
            </a:r>
          </a:p>
          <a:p>
            <a:r>
              <a:rPr lang="en-GB" sz="2400"/>
              <a:t>Compare result with the colour and spray card provided with the kit</a:t>
            </a:r>
          </a:p>
          <a:p>
            <a:r>
              <a:rPr lang="en-GB" sz="2400"/>
              <a:t>Result will indicate whether the sample is energetic and what group of energetics it belongs to.</a:t>
            </a:r>
          </a:p>
          <a:p>
            <a:endParaRPr lang="en-GB" sz="2400"/>
          </a:p>
          <a:p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62711" y="384721"/>
            <a:ext cx="3277355" cy="4890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028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577"/>
            <a:ext cx="11481847" cy="950670"/>
          </a:xfrm>
        </p:spPr>
        <p:txBody>
          <a:bodyPr/>
          <a:lstStyle/>
          <a:p>
            <a:r>
              <a:rPr lang="en-GB" dirty="0"/>
              <a:t>Key Literature Review Findings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58219" y="1421177"/>
            <a:ext cx="11833781" cy="41707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/>
              <a:t>ETD considerations for Munitions Breakdown</a:t>
            </a:r>
          </a:p>
          <a:p>
            <a:r>
              <a:rPr lang="en-GB" sz="2400" dirty="0"/>
              <a:t>Explosive environment/Safety area.</a:t>
            </a:r>
          </a:p>
          <a:p>
            <a:pPr lvl="1"/>
            <a:r>
              <a:rPr lang="en-GB" sz="2000" dirty="0"/>
              <a:t>Contraband rules.</a:t>
            </a:r>
          </a:p>
          <a:p>
            <a:pPr lvl="1"/>
            <a:r>
              <a:rPr lang="en-GB" sz="2000" dirty="0"/>
              <a:t>CAT B/C buildings.</a:t>
            </a:r>
          </a:p>
          <a:p>
            <a:pPr lvl="1"/>
            <a:r>
              <a:rPr lang="en-GB" sz="2000" dirty="0"/>
              <a:t>Relative humidity.</a:t>
            </a:r>
          </a:p>
          <a:p>
            <a:r>
              <a:rPr lang="en-GB" sz="2400" dirty="0"/>
              <a:t>Sample size.</a:t>
            </a:r>
          </a:p>
          <a:p>
            <a:r>
              <a:rPr lang="en-GB" sz="2400" dirty="0"/>
              <a:t>Common samples seen.</a:t>
            </a:r>
          </a:p>
          <a:p>
            <a:r>
              <a:rPr lang="en-GB" sz="2400" dirty="0"/>
              <a:t>Contamination of samples.</a:t>
            </a:r>
          </a:p>
          <a:p>
            <a:r>
              <a:rPr lang="en-GB" sz="2400" dirty="0"/>
              <a:t>Process length.</a:t>
            </a:r>
          </a:p>
          <a:p>
            <a:endParaRPr lang="en-GB"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85568" y="283982"/>
            <a:ext cx="3870705" cy="25801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85568" y="3011436"/>
            <a:ext cx="3870705" cy="2580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581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577"/>
            <a:ext cx="11481847" cy="950670"/>
          </a:xfrm>
        </p:spPr>
        <p:txBody>
          <a:bodyPr/>
          <a:lstStyle/>
          <a:p>
            <a:r>
              <a:rPr lang="en-GB" dirty="0"/>
              <a:t>Key Literature Review Findings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95046" y="982854"/>
          <a:ext cx="11208191" cy="4320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37032">
                  <a:extLst>
                    <a:ext uri="{9D8B030D-6E8A-4147-A177-3AD203B41FA5}">
                      <a16:colId xmlns:a16="http://schemas.microsoft.com/office/drawing/2014/main" val="1442200837"/>
                    </a:ext>
                  </a:extLst>
                </a:gridCol>
                <a:gridCol w="1348966">
                  <a:extLst>
                    <a:ext uri="{9D8B030D-6E8A-4147-A177-3AD203B41FA5}">
                      <a16:colId xmlns:a16="http://schemas.microsoft.com/office/drawing/2014/main" val="1197524575"/>
                    </a:ext>
                  </a:extLst>
                </a:gridCol>
                <a:gridCol w="2679826">
                  <a:extLst>
                    <a:ext uri="{9D8B030D-6E8A-4147-A177-3AD203B41FA5}">
                      <a16:colId xmlns:a16="http://schemas.microsoft.com/office/drawing/2014/main" val="730098553"/>
                    </a:ext>
                  </a:extLst>
                </a:gridCol>
                <a:gridCol w="1176950">
                  <a:extLst>
                    <a:ext uri="{9D8B030D-6E8A-4147-A177-3AD203B41FA5}">
                      <a16:colId xmlns:a16="http://schemas.microsoft.com/office/drawing/2014/main" val="3695554244"/>
                    </a:ext>
                  </a:extLst>
                </a:gridCol>
                <a:gridCol w="869133">
                  <a:extLst>
                    <a:ext uri="{9D8B030D-6E8A-4147-A177-3AD203B41FA5}">
                      <a16:colId xmlns:a16="http://schemas.microsoft.com/office/drawing/2014/main" val="554450225"/>
                    </a:ext>
                  </a:extLst>
                </a:gridCol>
                <a:gridCol w="1144220">
                  <a:extLst>
                    <a:ext uri="{9D8B030D-6E8A-4147-A177-3AD203B41FA5}">
                      <a16:colId xmlns:a16="http://schemas.microsoft.com/office/drawing/2014/main" val="3362266497"/>
                    </a:ext>
                  </a:extLst>
                </a:gridCol>
                <a:gridCol w="1182521">
                  <a:extLst>
                    <a:ext uri="{9D8B030D-6E8A-4147-A177-3AD203B41FA5}">
                      <a16:colId xmlns:a16="http://schemas.microsoft.com/office/drawing/2014/main" val="3315068439"/>
                    </a:ext>
                  </a:extLst>
                </a:gridCol>
                <a:gridCol w="769543">
                  <a:extLst>
                    <a:ext uri="{9D8B030D-6E8A-4147-A177-3AD203B41FA5}">
                      <a16:colId xmlns:a16="http://schemas.microsoft.com/office/drawing/2014/main" val="2198787486"/>
                    </a:ext>
                  </a:extLst>
                </a:gridCol>
              </a:tblGrid>
              <a:tr h="7200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Detector Technology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Analysis Modes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Detectable Compounds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Analysis Results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Detection Limits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Analysis Time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Power System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Price Average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1175983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IMS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Swab</a:t>
                      </a:r>
                      <a:r>
                        <a:rPr lang="en-GB" sz="1400" b="0" baseline="0" dirty="0">
                          <a:effectLst/>
                        </a:rPr>
                        <a:t> &amp; </a:t>
                      </a:r>
                      <a:br>
                        <a:rPr lang="en-GB" sz="1400" b="0" dirty="0">
                          <a:effectLst/>
                        </a:rPr>
                      </a:br>
                      <a:r>
                        <a:rPr lang="en-GB" sz="1400" b="0" dirty="0">
                          <a:effectLst/>
                        </a:rPr>
                        <a:t>Vapour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Nitrogen- and Peroxide- based  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ID (If in library)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1 ng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>
                          <a:effectLst/>
                        </a:rPr>
                        <a:t>&lt;25 s</a:t>
                      </a:r>
                      <a:endParaRPr lang="en-GB" sz="1400" b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>
                          <a:effectLst/>
                        </a:rPr>
                        <a:t>Battery</a:t>
                      </a:r>
                      <a:endParaRPr lang="en-GB" sz="1400" b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>
                          <a:effectLst/>
                        </a:rPr>
                        <a:t>£21,500</a:t>
                      </a:r>
                      <a:endParaRPr lang="en-GB" sz="1400" b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2755503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GC-IMS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Swab</a:t>
                      </a:r>
                      <a:r>
                        <a:rPr lang="en-GB" sz="1400" b="0" baseline="0" dirty="0">
                          <a:effectLst/>
                        </a:rPr>
                        <a:t> &amp;</a:t>
                      </a:r>
                      <a:br>
                        <a:rPr lang="en-GB" sz="1400" b="0" dirty="0">
                          <a:effectLst/>
                        </a:rPr>
                      </a:br>
                      <a:r>
                        <a:rPr lang="en-GB" sz="1400" b="0" dirty="0">
                          <a:effectLst/>
                        </a:rPr>
                        <a:t>Vapour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Nitrogen- and Peroxide- based  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ID (If in library)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1 ng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>
                          <a:effectLst/>
                        </a:rPr>
                        <a:t>20-120 s</a:t>
                      </a:r>
                      <a:endParaRPr lang="en-GB" sz="1400" b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>
                          <a:effectLst/>
                        </a:rPr>
                        <a:t>Power supply/Mains</a:t>
                      </a:r>
                      <a:endParaRPr lang="en-GB" sz="1400" b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>
                          <a:effectLst/>
                        </a:rPr>
                        <a:t>£31,000</a:t>
                      </a:r>
                      <a:endParaRPr lang="en-GB" sz="1400" b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1623220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HPMS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Swab</a:t>
                      </a:r>
                      <a:r>
                        <a:rPr lang="en-GB" sz="1400" b="0" baseline="0" dirty="0">
                          <a:effectLst/>
                        </a:rPr>
                        <a:t> &amp;</a:t>
                      </a:r>
                      <a:br>
                        <a:rPr lang="en-GB" sz="1400" b="0" dirty="0">
                          <a:effectLst/>
                        </a:rPr>
                      </a:br>
                      <a:r>
                        <a:rPr lang="en-GB" sz="1400" b="0" dirty="0">
                          <a:effectLst/>
                        </a:rPr>
                        <a:t>Vapour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>
                          <a:effectLst/>
                        </a:rPr>
                        <a:t>Nitrogen- and Peroxide- based</a:t>
                      </a:r>
                      <a:endParaRPr lang="en-GB" sz="1400" b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ID (If in library)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1 ng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~60 s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>
                          <a:effectLst/>
                        </a:rPr>
                        <a:t>Battery</a:t>
                      </a:r>
                      <a:endParaRPr lang="en-GB" sz="1400" b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>
                          <a:effectLst/>
                        </a:rPr>
                        <a:t>£56,000</a:t>
                      </a:r>
                      <a:endParaRPr lang="en-GB" sz="1400" b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3365605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Chemiluminescence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Swab</a:t>
                      </a:r>
                      <a:r>
                        <a:rPr lang="en-GB" sz="1400" b="0" baseline="0" dirty="0">
                          <a:effectLst/>
                        </a:rPr>
                        <a:t> &amp;</a:t>
                      </a:r>
                      <a:br>
                        <a:rPr lang="en-GB" sz="1400" b="0" dirty="0">
                          <a:effectLst/>
                        </a:rPr>
                      </a:br>
                      <a:r>
                        <a:rPr lang="en-GB" sz="1400" b="0" dirty="0">
                          <a:effectLst/>
                        </a:rPr>
                        <a:t>Vapour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Nitrogen- and Peroxide- based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Go/No-Go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10 ng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2-8 s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Battery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£20,000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0594029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Automated Colourimetry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Swab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Nitrogen-, Peroxide-, Chlorate- Based and Bromates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Go/No-Go + Type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20 ng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&gt;1</a:t>
                      </a:r>
                      <a:r>
                        <a:rPr lang="en-GB" sz="1400" b="0" baseline="0" dirty="0">
                          <a:effectLst/>
                        </a:rPr>
                        <a:t> s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N/A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</a:rPr>
                        <a:t>£400</a:t>
                      </a:r>
                      <a:endParaRPr lang="en-GB" sz="1400" b="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772" marR="5677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8042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53895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Experimentation and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Samples</a:t>
            </a:r>
          </a:p>
          <a:p>
            <a:r>
              <a:rPr lang="en-GB" sz="2400" dirty="0"/>
              <a:t>Table states minimum mass – 20 ng.</a:t>
            </a:r>
          </a:p>
          <a:p>
            <a:pPr lvl="1"/>
            <a:r>
              <a:rPr lang="en-GB" sz="2000" dirty="0"/>
              <a:t>Is this mass logical to test to?</a:t>
            </a:r>
          </a:p>
          <a:p>
            <a:r>
              <a:rPr lang="en-GB" sz="2400" dirty="0"/>
              <a:t>Munitions breakdown processing considerations.</a:t>
            </a:r>
          </a:p>
          <a:p>
            <a:pPr lvl="1"/>
            <a:r>
              <a:rPr lang="en-GB" sz="2000" dirty="0"/>
              <a:t>Contaminated.</a:t>
            </a:r>
          </a:p>
          <a:p>
            <a:pPr lvl="1"/>
            <a:r>
              <a:rPr lang="en-GB" sz="2000" dirty="0"/>
              <a:t>Types of energetic.</a:t>
            </a:r>
          </a:p>
          <a:p>
            <a:r>
              <a:rPr lang="en-GB" sz="2400" dirty="0"/>
              <a:t>Diluent used – KBr.</a:t>
            </a:r>
          </a:p>
          <a:p>
            <a:pPr lvl="1"/>
            <a:r>
              <a:rPr lang="en-GB" sz="2000" dirty="0"/>
              <a:t>Safe to use with energetics?</a:t>
            </a:r>
          </a:p>
          <a:p>
            <a:pPr lvl="1"/>
            <a:r>
              <a:rPr lang="en-GB" sz="2000" dirty="0"/>
              <a:t>React with reagent?</a:t>
            </a:r>
          </a:p>
        </p:txBody>
      </p:sp>
      <p:pic>
        <p:nvPicPr>
          <p:cNvPr id="2050" name="Picture 2" descr="https://d2cbg94ubxgsnp.cloudfront.net/Pictures/480xany/2/9/2/145292_shutterstock_53729127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886972" y="3186738"/>
            <a:ext cx="2953094" cy="221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1068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8231" y="1690688"/>
            <a:ext cx="2937242" cy="2469646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High Explosive</a:t>
            </a:r>
          </a:p>
          <a:p>
            <a:pPr lvl="1"/>
            <a:r>
              <a:rPr lang="en-GB" sz="2000" dirty="0"/>
              <a:t>RDX</a:t>
            </a:r>
          </a:p>
          <a:p>
            <a:pPr lvl="1"/>
            <a:r>
              <a:rPr lang="en-GB" sz="2000" dirty="0"/>
              <a:t>HMX</a:t>
            </a:r>
          </a:p>
          <a:p>
            <a:pPr lvl="1"/>
            <a:r>
              <a:rPr lang="en-GB" sz="2000" dirty="0"/>
              <a:t>TNEB</a:t>
            </a:r>
          </a:p>
          <a:p>
            <a:pPr lvl="1"/>
            <a:r>
              <a:rPr lang="en-GB" sz="2000" dirty="0"/>
              <a:t>DADN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01754"/>
            <a:ext cx="11481847" cy="1325563"/>
          </a:xfrm>
        </p:spPr>
        <p:txBody>
          <a:bodyPr/>
          <a:lstStyle/>
          <a:p>
            <a:r>
              <a:rPr lang="en-GB" dirty="0"/>
              <a:t>Experimentation and Methodology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245987" y="2225728"/>
            <a:ext cx="4077979" cy="11430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Primary Explosive</a:t>
            </a:r>
          </a:p>
          <a:p>
            <a:pPr lvl="1"/>
            <a:r>
              <a:rPr lang="en-GB" sz="2000" dirty="0"/>
              <a:t>RD1303 cap composition</a:t>
            </a:r>
          </a:p>
          <a:p>
            <a:pPr lvl="1"/>
            <a:r>
              <a:rPr lang="en-GB" sz="2000" dirty="0"/>
              <a:t>RD1337</a:t>
            </a:r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4511844" y="2159786"/>
            <a:ext cx="2547941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Propellants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NC200W (SB)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WC855 (DB)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WC859 (DB)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N06 (TB)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NS 34-10 (TB)</a:t>
            </a:r>
          </a:p>
        </p:txBody>
      </p:sp>
      <p:pic>
        <p:nvPicPr>
          <p:cNvPr id="10" name="Picture 9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10805865" y="4621003"/>
            <a:ext cx="1245235" cy="959485"/>
          </a:xfrm>
          <a:prstGeom prst="rect">
            <a:avLst/>
          </a:prstGeom>
        </p:spPr>
      </p:pic>
      <p:pic>
        <p:nvPicPr>
          <p:cNvPr id="11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9284977" y="4621003"/>
            <a:ext cx="1245235" cy="887095"/>
          </a:xfrm>
          <a:prstGeom prst="rect">
            <a:avLst/>
          </a:prstGeom>
        </p:spPr>
      </p:pic>
      <p:pic>
        <p:nvPicPr>
          <p:cNvPr id="12" name="Picture 11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64089" y="4588479"/>
            <a:ext cx="1245235" cy="968375"/>
          </a:xfrm>
          <a:prstGeom prst="rect">
            <a:avLst/>
          </a:prstGeom>
        </p:spPr>
      </p:pic>
      <p:pic>
        <p:nvPicPr>
          <p:cNvPr id="13" name="Picture 12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6243201" y="4621003"/>
            <a:ext cx="1245235" cy="921385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4722308" y="4637829"/>
            <a:ext cx="1245235" cy="889000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3201413" y="4666722"/>
            <a:ext cx="1245235" cy="875665"/>
          </a:xfrm>
          <a:prstGeom prst="rect">
            <a:avLst/>
          </a:prstGeom>
        </p:spPr>
      </p:pic>
      <p:pic>
        <p:nvPicPr>
          <p:cNvPr id="16" name="Picture 15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363" y="4571155"/>
            <a:ext cx="1246505" cy="1066800"/>
          </a:xfrm>
          <a:prstGeom prst="rect">
            <a:avLst/>
          </a:prstGeom>
        </p:spPr>
      </p:pic>
      <p:pic>
        <p:nvPicPr>
          <p:cNvPr id="17" name="Picture 16"/>
          <p:cNvPicPr/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10800000">
            <a:off x="1680524" y="4548930"/>
            <a:ext cx="1245235" cy="111125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9" name="Rectangle 18"/>
          <p:cNvSpPr/>
          <p:nvPr/>
        </p:nvSpPr>
        <p:spPr>
          <a:xfrm>
            <a:off x="436616" y="1429078"/>
            <a:ext cx="27647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u="sng" dirty="0"/>
              <a:t>Samples</a:t>
            </a:r>
            <a:r>
              <a:rPr lang="en-GB" u="sng" dirty="0"/>
              <a:t> </a:t>
            </a:r>
            <a:r>
              <a:rPr lang="en-GB" sz="2800" u="sng" dirty="0"/>
              <a:t>Available</a:t>
            </a:r>
          </a:p>
        </p:txBody>
      </p:sp>
    </p:spTree>
    <p:extLst>
      <p:ext uri="{BB962C8B-B14F-4D97-AF65-F5344CB8AC3E}">
        <p14:creationId xmlns:p14="http://schemas.microsoft.com/office/powerpoint/2010/main" val="2981939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9163"/>
            <a:ext cx="11481847" cy="1325563"/>
          </a:xfrm>
        </p:spPr>
        <p:txBody>
          <a:bodyPr/>
          <a:lstStyle/>
          <a:p>
            <a:r>
              <a:rPr lang="en-GB" dirty="0"/>
              <a:t>Experimentation and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395" y="1653826"/>
            <a:ext cx="6296078" cy="3485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u="sng" dirty="0"/>
              <a:t>Minimum Sample Trial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Test in triplicate</a:t>
            </a:r>
          </a:p>
          <a:p>
            <a:r>
              <a:rPr lang="en-GB" sz="2400" dirty="0"/>
              <a:t>Baseline recorded without any sample.</a:t>
            </a:r>
          </a:p>
          <a:p>
            <a:r>
              <a:rPr lang="en-GB" sz="2400" dirty="0"/>
              <a:t>Begin ‘live’ testing with 1 mg of sample.</a:t>
            </a:r>
          </a:p>
          <a:p>
            <a:r>
              <a:rPr lang="en-GB" sz="2400" dirty="0"/>
              <a:t>Follow the process using provided instructions.</a:t>
            </a:r>
          </a:p>
          <a:p>
            <a:r>
              <a:rPr lang="en-GB" sz="2400" dirty="0"/>
              <a:t>Record all steps, taking photographs at each stage.</a:t>
            </a:r>
          </a:p>
          <a:p>
            <a:endParaRPr lang="en-GB" sz="2400" dirty="0"/>
          </a:p>
          <a:p>
            <a:endParaRPr lang="en-GB" sz="2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752951" y="1330864"/>
          <a:ext cx="4988460" cy="42370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5334">
                  <a:extLst>
                    <a:ext uri="{9D8B030D-6E8A-4147-A177-3AD203B41FA5}">
                      <a16:colId xmlns:a16="http://schemas.microsoft.com/office/drawing/2014/main" val="2154879302"/>
                    </a:ext>
                  </a:extLst>
                </a:gridCol>
                <a:gridCol w="1080050">
                  <a:extLst>
                    <a:ext uri="{9D8B030D-6E8A-4147-A177-3AD203B41FA5}">
                      <a16:colId xmlns:a16="http://schemas.microsoft.com/office/drawing/2014/main" val="2767866643"/>
                    </a:ext>
                  </a:extLst>
                </a:gridCol>
                <a:gridCol w="997692">
                  <a:extLst>
                    <a:ext uri="{9D8B030D-6E8A-4147-A177-3AD203B41FA5}">
                      <a16:colId xmlns:a16="http://schemas.microsoft.com/office/drawing/2014/main" val="199116070"/>
                    </a:ext>
                  </a:extLst>
                </a:gridCol>
                <a:gridCol w="997692">
                  <a:extLst>
                    <a:ext uri="{9D8B030D-6E8A-4147-A177-3AD203B41FA5}">
                      <a16:colId xmlns:a16="http://schemas.microsoft.com/office/drawing/2014/main" val="2358889427"/>
                    </a:ext>
                  </a:extLst>
                </a:gridCol>
                <a:gridCol w="997692">
                  <a:extLst>
                    <a:ext uri="{9D8B030D-6E8A-4147-A177-3AD203B41FA5}">
                      <a16:colId xmlns:a16="http://schemas.microsoft.com/office/drawing/2014/main" val="1835765795"/>
                    </a:ext>
                  </a:extLst>
                </a:gridCol>
              </a:tblGrid>
              <a:tr h="33285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Expray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Expray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Expray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4077921"/>
                  </a:ext>
                </a:extLst>
              </a:tr>
              <a:tr h="1301388">
                <a:tc>
                  <a:txBody>
                    <a:bodyPr/>
                    <a:lstStyle/>
                    <a:p>
                      <a:r>
                        <a:rPr lang="en-GB" dirty="0"/>
                        <a:t>RDX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N/A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6223179"/>
                  </a:ext>
                </a:extLst>
              </a:tr>
              <a:tr h="1301388">
                <a:tc>
                  <a:txBody>
                    <a:bodyPr/>
                    <a:lstStyle/>
                    <a:p>
                      <a:r>
                        <a:rPr lang="en-GB" dirty="0"/>
                        <a:t>N 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N/A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273386"/>
                  </a:ext>
                </a:extLst>
              </a:tr>
              <a:tr h="1301388">
                <a:tc>
                  <a:txBody>
                    <a:bodyPr/>
                    <a:lstStyle/>
                    <a:p>
                      <a:r>
                        <a:rPr lang="en-GB" dirty="0"/>
                        <a:t>RD1303 mix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7489597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6409" y="4301220"/>
            <a:ext cx="1038095" cy="126666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6705" y="4301220"/>
            <a:ext cx="980952" cy="126666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6837" y="4301220"/>
            <a:ext cx="838095" cy="126666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48545" y="4301220"/>
            <a:ext cx="785157" cy="126464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76884" y="3005009"/>
            <a:ext cx="1057143" cy="126666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75752" y="3005009"/>
            <a:ext cx="961905" cy="1266667"/>
          </a:xfrm>
          <a:prstGeom prst="rect">
            <a:avLst/>
          </a:prstGeom>
        </p:spPr>
      </p:pic>
      <p:pic>
        <p:nvPicPr>
          <p:cNvPr id="17" name="Picture 16" descr="C:\Users\arhurley\AppData\Local\Microsoft\Windows\INetCache\Content.Word\N06 (MS) - Test 1 - Swab - Expray 2, 214.jpg"/>
          <p:cNvPicPr/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789084" y="3005009"/>
            <a:ext cx="937260" cy="12598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40713" y="1699275"/>
            <a:ext cx="959668" cy="127619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56705" y="1739961"/>
            <a:ext cx="972995" cy="121072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11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635"/>
          <a:stretch/>
        </p:blipFill>
        <p:spPr>
          <a:xfrm>
            <a:off x="9807099" y="1707229"/>
            <a:ext cx="885714" cy="1217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7552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220" y="1669070"/>
            <a:ext cx="6685376" cy="372414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u="sng" dirty="0"/>
              <a:t>Minimum Concentration Trial</a:t>
            </a:r>
          </a:p>
          <a:p>
            <a:pPr marL="0" indent="0">
              <a:buNone/>
            </a:pPr>
            <a:endParaRPr lang="en-GB" sz="2400" u="sng" dirty="0"/>
          </a:p>
          <a:p>
            <a:r>
              <a:rPr lang="en-GB" sz="2400" dirty="0"/>
              <a:t>Using minimum sample size, weigh out KBr to correct ratio (</a:t>
            </a:r>
            <a:r>
              <a:rPr lang="en-GB" sz="2400" dirty="0" err="1"/>
              <a:t>eg</a:t>
            </a:r>
            <a:r>
              <a:rPr lang="en-GB" sz="2400" dirty="0"/>
              <a:t>. 1:99).</a:t>
            </a:r>
          </a:p>
          <a:p>
            <a:r>
              <a:rPr lang="en-GB" sz="2400" dirty="0"/>
              <a:t>Grind/mix together KBr and sample to create the “contaminated mixture”.</a:t>
            </a:r>
          </a:p>
          <a:p>
            <a:r>
              <a:rPr lang="en-GB" sz="2400" dirty="0"/>
              <a:t>Swab sample.</a:t>
            </a:r>
          </a:p>
          <a:p>
            <a:r>
              <a:rPr lang="en-GB" sz="2400" dirty="0"/>
              <a:t>Follow the process using provided instructions.</a:t>
            </a:r>
          </a:p>
          <a:p>
            <a:r>
              <a:rPr lang="en-GB" sz="2400" dirty="0"/>
              <a:t>Record all steps, taking photographs at each stage.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186953"/>
            <a:ext cx="11481847" cy="1325563"/>
          </a:xfrm>
        </p:spPr>
        <p:txBody>
          <a:bodyPr/>
          <a:lstStyle/>
          <a:p>
            <a:r>
              <a:rPr lang="en-GB" dirty="0"/>
              <a:t>Experimentation and Methodology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970234" y="1312750"/>
          <a:ext cx="4988460" cy="42370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5334">
                  <a:extLst>
                    <a:ext uri="{9D8B030D-6E8A-4147-A177-3AD203B41FA5}">
                      <a16:colId xmlns:a16="http://schemas.microsoft.com/office/drawing/2014/main" val="2154879302"/>
                    </a:ext>
                  </a:extLst>
                </a:gridCol>
                <a:gridCol w="1080050">
                  <a:extLst>
                    <a:ext uri="{9D8B030D-6E8A-4147-A177-3AD203B41FA5}">
                      <a16:colId xmlns:a16="http://schemas.microsoft.com/office/drawing/2014/main" val="2767866643"/>
                    </a:ext>
                  </a:extLst>
                </a:gridCol>
                <a:gridCol w="997692">
                  <a:extLst>
                    <a:ext uri="{9D8B030D-6E8A-4147-A177-3AD203B41FA5}">
                      <a16:colId xmlns:a16="http://schemas.microsoft.com/office/drawing/2014/main" val="199116070"/>
                    </a:ext>
                  </a:extLst>
                </a:gridCol>
                <a:gridCol w="997692">
                  <a:extLst>
                    <a:ext uri="{9D8B030D-6E8A-4147-A177-3AD203B41FA5}">
                      <a16:colId xmlns:a16="http://schemas.microsoft.com/office/drawing/2014/main" val="2358889427"/>
                    </a:ext>
                  </a:extLst>
                </a:gridCol>
                <a:gridCol w="997692">
                  <a:extLst>
                    <a:ext uri="{9D8B030D-6E8A-4147-A177-3AD203B41FA5}">
                      <a16:colId xmlns:a16="http://schemas.microsoft.com/office/drawing/2014/main" val="1835765795"/>
                    </a:ext>
                  </a:extLst>
                </a:gridCol>
              </a:tblGrid>
              <a:tr h="33285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Expray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Expray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Expray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4077921"/>
                  </a:ext>
                </a:extLst>
              </a:tr>
              <a:tr h="1301388">
                <a:tc>
                  <a:txBody>
                    <a:bodyPr/>
                    <a:lstStyle/>
                    <a:p>
                      <a:r>
                        <a:rPr lang="en-GB" dirty="0"/>
                        <a:t>TNEB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N/A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N/A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6223179"/>
                  </a:ext>
                </a:extLst>
              </a:tr>
              <a:tr h="1301388">
                <a:tc>
                  <a:txBody>
                    <a:bodyPr/>
                    <a:lstStyle/>
                    <a:p>
                      <a:r>
                        <a:rPr lang="en-GB" dirty="0"/>
                        <a:t>NS </a:t>
                      </a:r>
                      <a:br>
                        <a:rPr lang="en-GB" dirty="0"/>
                      </a:br>
                      <a:r>
                        <a:rPr lang="en-GB" dirty="0"/>
                        <a:t>34-10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N/A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273386"/>
                  </a:ext>
                </a:extLst>
              </a:tr>
              <a:tr h="1301388">
                <a:tc>
                  <a:txBody>
                    <a:bodyPr/>
                    <a:lstStyle/>
                    <a:p>
                      <a:r>
                        <a:rPr lang="en-GB" dirty="0"/>
                        <a:t>RD1337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N/A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N/A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7489597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0227" y="1672582"/>
            <a:ext cx="1042506" cy="126198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026306" y="1672582"/>
            <a:ext cx="905346" cy="1243875"/>
          </a:xfrm>
          <a:prstGeom prst="rect">
            <a:avLst/>
          </a:prstGeom>
        </p:spPr>
      </p:pic>
      <p:pic>
        <p:nvPicPr>
          <p:cNvPr id="10" name="Picture 9" descr="C:\Users\arhurley\AppData\Local\Microsoft\Windows\INetCache\Content.Word\NS 34-10 (MC) - Test 1 - Swab - 1% mixture, 299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16177" y="2982328"/>
            <a:ext cx="1030605" cy="12598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arhurley\AppData\Local\Microsoft\Windows\INetCache\Content.Word\NS 34-10 (MC) - Test 1 - Swab - Expray 1, 300.jpg"/>
          <p:cNvPicPr/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971984" y="2958445"/>
            <a:ext cx="959668" cy="12598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C:\Users\arhurley\AppData\Local\Microsoft\Windows\INetCache\Content.Word\NS 34-10 (MC) - Test 1 - Swab - Expray 2, 301.jp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084120" y="2982328"/>
            <a:ext cx="737235" cy="12553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0227" y="4254353"/>
            <a:ext cx="1028715" cy="1295419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71984" y="4268728"/>
            <a:ext cx="941561" cy="1266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253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86803"/>
            <a:ext cx="11481847" cy="1325563"/>
          </a:xfrm>
        </p:spPr>
        <p:txBody>
          <a:bodyPr/>
          <a:lstStyle/>
          <a:p>
            <a:r>
              <a:rPr lang="en-GB" dirty="0"/>
              <a:t>Equipment used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219" y="1292113"/>
            <a:ext cx="11755319" cy="441221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Mistral Group Expray ETD x1</a:t>
            </a:r>
          </a:p>
          <a:p>
            <a:pPr lvl="1"/>
            <a:r>
              <a:rPr lang="en-GB" dirty="0"/>
              <a:t>Swabs.</a:t>
            </a:r>
          </a:p>
          <a:p>
            <a:pPr lvl="1"/>
            <a:r>
              <a:rPr lang="en-GB" dirty="0"/>
              <a:t>Expray 1 </a:t>
            </a:r>
            <a:r>
              <a:rPr lang="en-GB" sz="1900" dirty="0"/>
              <a:t>(Lot: 01510/38/2023, </a:t>
            </a:r>
            <a:r>
              <a:rPr lang="en-GB" sz="1900" dirty="0" err="1"/>
              <a:t>Exp</a:t>
            </a:r>
            <a:r>
              <a:rPr lang="en-GB" sz="1900" dirty="0"/>
              <a:t>: 12/2025).</a:t>
            </a:r>
            <a:endParaRPr lang="en-GB" dirty="0"/>
          </a:p>
          <a:p>
            <a:pPr lvl="1"/>
            <a:r>
              <a:rPr lang="en-GB" dirty="0"/>
              <a:t>Expray 2 </a:t>
            </a:r>
            <a:r>
              <a:rPr lang="en-GB" sz="1900" dirty="0"/>
              <a:t>(Lot: 01520/38/2023, </a:t>
            </a:r>
            <a:r>
              <a:rPr lang="en-GB" sz="1900" dirty="0" err="1"/>
              <a:t>Exp</a:t>
            </a:r>
            <a:r>
              <a:rPr lang="en-GB" sz="1900" dirty="0"/>
              <a:t>: 12/2025).</a:t>
            </a:r>
            <a:endParaRPr lang="en-GB" dirty="0"/>
          </a:p>
          <a:p>
            <a:pPr lvl="1"/>
            <a:r>
              <a:rPr lang="en-GB" dirty="0"/>
              <a:t>Expray 3 </a:t>
            </a:r>
            <a:r>
              <a:rPr lang="en-GB" sz="1900" dirty="0"/>
              <a:t>(Lot: 01530/33/2023, </a:t>
            </a:r>
            <a:r>
              <a:rPr lang="en-GB" sz="1900" dirty="0" err="1"/>
              <a:t>Exp</a:t>
            </a:r>
            <a:r>
              <a:rPr lang="en-GB" sz="1900" dirty="0"/>
              <a:t>: 12/2025).</a:t>
            </a:r>
          </a:p>
          <a:p>
            <a:r>
              <a:rPr lang="en-GB" dirty="0"/>
              <a:t>Fisher scientific scales </a:t>
            </a:r>
            <a:r>
              <a:rPr lang="en-GB" sz="1900" dirty="0"/>
              <a:t>(DRAE 339449, Calibrated 16/08/2023).</a:t>
            </a:r>
          </a:p>
          <a:p>
            <a:r>
              <a:rPr lang="en-GB" sz="2900" dirty="0"/>
              <a:t>Fume Hood </a:t>
            </a:r>
          </a:p>
          <a:p>
            <a:r>
              <a:rPr lang="en-GB" dirty="0"/>
              <a:t>Tools</a:t>
            </a:r>
          </a:p>
          <a:p>
            <a:pPr lvl="1"/>
            <a:r>
              <a:rPr lang="en-GB" dirty="0"/>
              <a:t>Polypropylene conducting weighing boats.</a:t>
            </a:r>
          </a:p>
          <a:p>
            <a:pPr lvl="1"/>
            <a:r>
              <a:rPr lang="en-GB" dirty="0"/>
              <a:t>Bone spatula.</a:t>
            </a:r>
          </a:p>
          <a:p>
            <a:pPr lvl="1"/>
            <a:r>
              <a:rPr lang="en-GB" dirty="0"/>
              <a:t>Steel spatula.</a:t>
            </a:r>
          </a:p>
          <a:p>
            <a:pPr lvl="1"/>
            <a:r>
              <a:rPr lang="en-GB" dirty="0"/>
              <a:t>Conducting tweezers.</a:t>
            </a:r>
          </a:p>
          <a:p>
            <a:r>
              <a:rPr lang="en-GB" dirty="0"/>
              <a:t>PPE</a:t>
            </a:r>
          </a:p>
          <a:p>
            <a:pPr lvl="1"/>
            <a:r>
              <a:rPr lang="en-GB" dirty="0"/>
              <a:t>Conducting boots.</a:t>
            </a:r>
          </a:p>
          <a:p>
            <a:pPr lvl="1"/>
            <a:r>
              <a:rPr lang="en-GB" dirty="0" err="1"/>
              <a:t>Proban</a:t>
            </a:r>
            <a:r>
              <a:rPr lang="en-GB" dirty="0"/>
              <a:t> treated lab-coat.</a:t>
            </a:r>
          </a:p>
          <a:p>
            <a:pPr lvl="1"/>
            <a:r>
              <a:rPr lang="en-GB" dirty="0"/>
              <a:t>Nitrile gloves.</a:t>
            </a:r>
          </a:p>
          <a:p>
            <a:pPr lvl="1"/>
            <a:r>
              <a:rPr lang="en-GB" dirty="0"/>
              <a:t>Safety glasses.</a:t>
            </a:r>
          </a:p>
        </p:txBody>
      </p:sp>
      <p:pic>
        <p:nvPicPr>
          <p:cNvPr id="1028" name="Picture 4" descr="https://www.auxilab.es/controles/ObtenerImagen.ashx?f=%5C00%5C03%5Cbs%5Cdl_KBN039_47_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06440" y="3680162"/>
            <a:ext cx="2319198" cy="1814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www.thesignshed.co.uk/cdn/shop/products/safety-glasses-must-be-worn-in-this-area-sign-438513.jpg?v=1695861264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20571" y="207285"/>
            <a:ext cx="3290935" cy="3290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s://assets.fishersci.com/TFS-Assets/CCG/EU/Fisherbrand/product-images/FAS-Fisher_1-2019-04-10.jpg-65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49133" y="1472540"/>
            <a:ext cx="2370141" cy="308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8758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98EEA-B45E-F062-F36E-8CF0AB774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3722"/>
            <a:ext cx="11481847" cy="1325563"/>
          </a:xfrm>
        </p:spPr>
        <p:txBody>
          <a:bodyPr/>
          <a:lstStyle/>
          <a:p>
            <a:r>
              <a:rPr lang="en-GB" dirty="0"/>
              <a:t>Results and 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2003A-3383-A63F-AC83-382260C95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54781"/>
            <a:ext cx="11481847" cy="4047274"/>
          </a:xfrm>
        </p:spPr>
        <p:txBody>
          <a:bodyPr>
            <a:normAutofit/>
          </a:bodyPr>
          <a:lstStyle/>
          <a:p>
            <a:r>
              <a:rPr lang="en-GB" sz="2400" dirty="0"/>
              <a:t>All samples positively indicated at 1 mg.</a:t>
            </a:r>
          </a:p>
          <a:p>
            <a:r>
              <a:rPr lang="en-GB" sz="2400" dirty="0"/>
              <a:t>All samples positively indicated when in a 1% concentration.</a:t>
            </a:r>
          </a:p>
          <a:p>
            <a:endParaRPr lang="en-GB" sz="2400" dirty="0"/>
          </a:p>
          <a:p>
            <a:r>
              <a:rPr lang="en-GB" sz="2400" dirty="0"/>
              <a:t>Munitions Breakdown Processing can use an Automated Colourimetry for unknown sample identification.</a:t>
            </a:r>
          </a:p>
          <a:p>
            <a:pPr lvl="1"/>
            <a:r>
              <a:rPr lang="en-GB" sz="2000" dirty="0"/>
              <a:t>Samples visible to the naked eye will indicate positively.</a:t>
            </a:r>
          </a:p>
          <a:p>
            <a:pPr lvl="1"/>
            <a:r>
              <a:rPr lang="en-GB" sz="2000" dirty="0"/>
              <a:t>Samples contaminated with dirt, debris etc. will indicate positively. </a:t>
            </a:r>
            <a:endParaRPr lang="en-GB" dirty="0"/>
          </a:p>
          <a:p>
            <a:pPr lvl="1"/>
            <a:r>
              <a:rPr lang="en-GB" sz="2000" dirty="0"/>
              <a:t>Automated Colourimetry ETD is non-powered and produces a positive indication in &lt;1s.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057171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98EEA-B45E-F062-F36E-8CF0AB774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3723"/>
            <a:ext cx="11481847" cy="973482"/>
          </a:xfrm>
        </p:spPr>
        <p:txBody>
          <a:bodyPr/>
          <a:lstStyle/>
          <a:p>
            <a:r>
              <a:rPr lang="en-GB" dirty="0"/>
              <a:t>Lessons learnt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2003A-3383-A63F-AC83-382260C95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5158"/>
            <a:ext cx="5497149" cy="3716231"/>
          </a:xfrm>
        </p:spPr>
        <p:txBody>
          <a:bodyPr>
            <a:normAutofit/>
          </a:bodyPr>
          <a:lstStyle/>
          <a:p>
            <a:r>
              <a:rPr lang="en-GB" sz="2400" dirty="0"/>
              <a:t>Swab adhesive</a:t>
            </a:r>
          </a:p>
          <a:p>
            <a:pPr lvl="1"/>
            <a:r>
              <a:rPr lang="en-GB" sz="2000" dirty="0"/>
              <a:t>Criss cross pattern.</a:t>
            </a:r>
          </a:p>
          <a:p>
            <a:pPr lvl="1"/>
            <a:r>
              <a:rPr lang="en-GB" sz="2000" dirty="0"/>
              <a:t>Size of sample.</a:t>
            </a:r>
          </a:p>
          <a:p>
            <a:pPr lvl="1"/>
            <a:r>
              <a:rPr lang="en-GB" sz="2000" dirty="0"/>
              <a:t>Pressure of </a:t>
            </a:r>
            <a:r>
              <a:rPr lang="en-GB" sz="2000" dirty="0" err="1"/>
              <a:t>Expray</a:t>
            </a:r>
            <a:r>
              <a:rPr lang="en-GB" sz="2000" dirty="0"/>
              <a:t>.</a:t>
            </a:r>
          </a:p>
          <a:p>
            <a:r>
              <a:rPr lang="en-GB" sz="2400" dirty="0"/>
              <a:t>Scale mass reading </a:t>
            </a:r>
          </a:p>
          <a:p>
            <a:pPr lvl="1"/>
            <a:r>
              <a:rPr lang="en-GB" sz="2000" dirty="0"/>
              <a:t>Variation.</a:t>
            </a:r>
          </a:p>
          <a:p>
            <a:pPr lvl="1"/>
            <a:r>
              <a:rPr lang="en-GB" sz="2000" dirty="0"/>
              <a:t>Control measures.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Surface area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Fine powder performance.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E43CF-62C1-DC54-2CD0-54B7319327F6}"/>
              </a:ext>
            </a:extLst>
          </p:cNvPr>
          <p:cNvSpPr txBox="1"/>
          <p:nvPr/>
        </p:nvSpPr>
        <p:spPr>
          <a:xfrm>
            <a:off x="4347411" y="1378215"/>
            <a:ext cx="5053264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DADN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Very faint indication.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Training.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RD1303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Hard to read indication due to colour.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Issues with continuing </a:t>
            </a:r>
            <a:r>
              <a:rPr lang="en-GB" sz="2000" dirty="0" err="1"/>
              <a:t>Expray’s</a:t>
            </a:r>
            <a:r>
              <a:rPr lang="en-GB" sz="2000" dirty="0"/>
              <a:t> 2 &amp; 3.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Humidity issues.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KBr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Sticky.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Humidity issues.</a:t>
            </a:r>
          </a:p>
          <a:p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837D309-6E5B-DC98-2014-DD1283D9E1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4559" y="2978297"/>
            <a:ext cx="2127353" cy="25868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B9486A0-02E2-EB9E-4B50-0F54D50BED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7631" y="290089"/>
            <a:ext cx="1721720" cy="258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1539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C337464-1C27-74DF-8FC6-D18F676960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272" y="801278"/>
            <a:ext cx="11855455" cy="4050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0570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77BA3-7CD6-25B5-CFA1-B5927F580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 for 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D1C43-7B3B-6FF7-9FF1-A98E4AF11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Avoid homogenous mixtures when creating the KBr and energetic mixture.</a:t>
            </a:r>
          </a:p>
          <a:p>
            <a:endParaRPr lang="en-GB" dirty="0"/>
          </a:p>
          <a:p>
            <a:r>
              <a:rPr lang="en-GB" dirty="0"/>
              <a:t>Test specific inorganic nitrates such as Potassium Nitrate (found in GP).</a:t>
            </a:r>
          </a:p>
          <a:p>
            <a:endParaRPr lang="en-GB" dirty="0"/>
          </a:p>
          <a:p>
            <a:r>
              <a:rPr lang="en-GB" dirty="0"/>
              <a:t>Ascertain whether two energetics can be distinguishable from one another.</a:t>
            </a:r>
          </a:p>
          <a:p>
            <a:endParaRPr lang="en-GB" dirty="0"/>
          </a:p>
          <a:p>
            <a:r>
              <a:rPr lang="en-GB" dirty="0"/>
              <a:t>Testing the </a:t>
            </a:r>
            <a:r>
              <a:rPr lang="en-GB" dirty="0" err="1"/>
              <a:t>Expray</a:t>
            </a:r>
            <a:r>
              <a:rPr lang="en-GB" dirty="0"/>
              <a:t> dropper bottles for Chlorates, Bromates and Peroxides.</a:t>
            </a:r>
          </a:p>
        </p:txBody>
      </p:sp>
    </p:spTree>
    <p:extLst>
      <p:ext uri="{BB962C8B-B14F-4D97-AF65-F5344CB8AC3E}">
        <p14:creationId xmlns:p14="http://schemas.microsoft.com/office/powerpoint/2010/main" val="10822794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C3215-3B48-ECC3-5814-19CFA9B54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03437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Please ask any questions!</a:t>
            </a:r>
          </a:p>
        </p:txBody>
      </p:sp>
    </p:spTree>
    <p:extLst>
      <p:ext uri="{BB962C8B-B14F-4D97-AF65-F5344CB8AC3E}">
        <p14:creationId xmlns:p14="http://schemas.microsoft.com/office/powerpoint/2010/main" val="6317387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211f9404-bca0-4bcf-9c1d-965ccb6f8d2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1458</TotalTime>
  <Words>1206</Words>
  <Application>Microsoft Office PowerPoint</Application>
  <PresentationFormat>Widescreen</PresentationFormat>
  <Paragraphs>264</Paragraphs>
  <Slides>21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21</vt:i4>
      </vt:variant>
    </vt:vector>
  </HeadingPairs>
  <TitlesOfParts>
    <vt:vector size="46" baseType="lpstr">
      <vt:lpstr>Arial</vt:lpstr>
      <vt:lpstr>Calibri</vt:lpstr>
      <vt:lpstr>Calibri Light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Project Background</vt:lpstr>
      <vt:lpstr>Aim and Objectives</vt:lpstr>
      <vt:lpstr>Key Literature Review Findings</vt:lpstr>
      <vt:lpstr>Key Literature Review Findings</vt:lpstr>
      <vt:lpstr>Key Literature Review Findings</vt:lpstr>
      <vt:lpstr>Key Literature Review Findings</vt:lpstr>
      <vt:lpstr>Key Literature Review Findings</vt:lpstr>
      <vt:lpstr>Key Literature Review Findings</vt:lpstr>
      <vt:lpstr>Key Literature Review Findings</vt:lpstr>
      <vt:lpstr>Key Literature Review Findings</vt:lpstr>
      <vt:lpstr>Experimentation and Methodology</vt:lpstr>
      <vt:lpstr>Experimentation and Methodology</vt:lpstr>
      <vt:lpstr>Experimentation and Methodology</vt:lpstr>
      <vt:lpstr>Experimentation and Methodology</vt:lpstr>
      <vt:lpstr>Equipment used</vt:lpstr>
      <vt:lpstr>Results and Conclusions</vt:lpstr>
      <vt:lpstr>Lessons learnt</vt:lpstr>
      <vt:lpstr>PowerPoint Presentation</vt:lpstr>
      <vt:lpstr>Recommendations for future work</vt:lpstr>
      <vt:lpstr>Please ask any questions!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Andrew Hurley Jr</cp:lastModifiedBy>
  <cp:revision>69</cp:revision>
  <dcterms:created xsi:type="dcterms:W3CDTF">2021-03-09T15:35:42Z</dcterms:created>
  <dcterms:modified xsi:type="dcterms:W3CDTF">2024-04-14T16:22:36Z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