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8"/>
  </p:notesMasterIdLst>
  <p:handoutMasterIdLst>
    <p:handoutMasterId r:id="rId39"/>
  </p:handoutMasterIdLst>
  <p:sldIdLst>
    <p:sldId id="605" r:id="rId2"/>
    <p:sldId id="625" r:id="rId3"/>
    <p:sldId id="604" r:id="rId4"/>
    <p:sldId id="287" r:id="rId5"/>
    <p:sldId id="289" r:id="rId6"/>
    <p:sldId id="290" r:id="rId7"/>
    <p:sldId id="291" r:id="rId8"/>
    <p:sldId id="292" r:id="rId9"/>
    <p:sldId id="293" r:id="rId10"/>
    <p:sldId id="599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3" r:id="rId19"/>
    <p:sldId id="451" r:id="rId20"/>
    <p:sldId id="452" r:id="rId21"/>
    <p:sldId id="457" r:id="rId22"/>
    <p:sldId id="331" r:id="rId23"/>
    <p:sldId id="459" r:id="rId24"/>
    <p:sldId id="460" r:id="rId25"/>
    <p:sldId id="456" r:id="rId26"/>
    <p:sldId id="454" r:id="rId27"/>
    <p:sldId id="478" r:id="rId28"/>
    <p:sldId id="333" r:id="rId29"/>
    <p:sldId id="481" r:id="rId30"/>
    <p:sldId id="334" r:id="rId31"/>
    <p:sldId id="461" r:id="rId32"/>
    <p:sldId id="463" r:id="rId33"/>
    <p:sldId id="464" r:id="rId34"/>
    <p:sldId id="469" r:id="rId35"/>
    <p:sldId id="490" r:id="rId36"/>
    <p:sldId id="489" r:id="rId3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7">
            <a:extLst>
              <a:ext uri="{FF2B5EF4-FFF2-40B4-BE49-F238E27FC236}">
                <a16:creationId xmlns:a16="http://schemas.microsoft.com/office/drawing/2014/main" id="{4C34BAE7-9C9C-4C80-82BF-3AF0B1339B2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573FB53-6678-49CE-BCE0-256C3FEE47D9}" type="slidenum">
              <a:rPr lang="cs-CZ" altLang="en-US"/>
              <a:pPr eaLnBrk="1" hangingPunct="1"/>
              <a:t>3</a:t>
            </a:fld>
            <a:endParaRPr lang="cs-CZ" altLang="en-US"/>
          </a:p>
        </p:txBody>
      </p:sp>
      <p:sp>
        <p:nvSpPr>
          <p:cNvPr id="303107" name="Rectangle 2">
            <a:extLst>
              <a:ext uri="{FF2B5EF4-FFF2-40B4-BE49-F238E27FC236}">
                <a16:creationId xmlns:a16="http://schemas.microsoft.com/office/drawing/2014/main" id="{A3F0969C-7196-46FA-B828-3F64326864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3108" name="Rectangle 3">
            <a:extLst>
              <a:ext uri="{FF2B5EF4-FFF2-40B4-BE49-F238E27FC236}">
                <a16:creationId xmlns:a16="http://schemas.microsoft.com/office/drawing/2014/main" id="{22B86D4F-3A23-418D-AFC6-9B7203D3E7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33011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106" name="Rectangle 7">
            <a:extLst>
              <a:ext uri="{FF2B5EF4-FFF2-40B4-BE49-F238E27FC236}">
                <a16:creationId xmlns:a16="http://schemas.microsoft.com/office/drawing/2014/main" id="{4C34BAE7-9C9C-4C80-82BF-3AF0B1339B2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573FB53-6678-49CE-BCE0-256C3FEE47D9}" type="slidenum">
              <a:rPr lang="cs-CZ" altLang="en-US"/>
              <a:pPr eaLnBrk="1" hangingPunct="1"/>
              <a:t>4</a:t>
            </a:fld>
            <a:endParaRPr lang="cs-CZ" altLang="en-US"/>
          </a:p>
        </p:txBody>
      </p:sp>
      <p:sp>
        <p:nvSpPr>
          <p:cNvPr id="303107" name="Rectangle 2">
            <a:extLst>
              <a:ext uri="{FF2B5EF4-FFF2-40B4-BE49-F238E27FC236}">
                <a16:creationId xmlns:a16="http://schemas.microsoft.com/office/drawing/2014/main" id="{A3F0969C-7196-46FA-B828-3F64326864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3108" name="Rectangle 3">
            <a:extLst>
              <a:ext uri="{FF2B5EF4-FFF2-40B4-BE49-F238E27FC236}">
                <a16:creationId xmlns:a16="http://schemas.microsoft.com/office/drawing/2014/main" id="{22B86D4F-3A23-418D-AFC6-9B7203D3E7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130" name="Rectangle 7">
            <a:extLst>
              <a:ext uri="{FF2B5EF4-FFF2-40B4-BE49-F238E27FC236}">
                <a16:creationId xmlns:a16="http://schemas.microsoft.com/office/drawing/2014/main" id="{23BF27BD-D4DB-4C20-8385-013CEDA2E6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53E88DB-73E4-4593-AA1D-6768FB3A045D}" type="slidenum">
              <a:rPr lang="cs-CZ" altLang="en-US"/>
              <a:pPr eaLnBrk="1" hangingPunct="1"/>
              <a:t>5</a:t>
            </a:fld>
            <a:endParaRPr lang="cs-CZ" altLang="en-US"/>
          </a:p>
        </p:txBody>
      </p:sp>
      <p:sp>
        <p:nvSpPr>
          <p:cNvPr id="304131" name="Rectangle 2">
            <a:extLst>
              <a:ext uri="{FF2B5EF4-FFF2-40B4-BE49-F238E27FC236}">
                <a16:creationId xmlns:a16="http://schemas.microsoft.com/office/drawing/2014/main" id="{5A0267B1-8353-4BE0-AD3E-7DFD44F62AD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2" name="Rectangle 3">
            <a:extLst>
              <a:ext uri="{FF2B5EF4-FFF2-40B4-BE49-F238E27FC236}">
                <a16:creationId xmlns:a16="http://schemas.microsoft.com/office/drawing/2014/main" id="{400A6AEB-7A2B-44BF-BFDC-19B36E6E57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7">
            <a:extLst>
              <a:ext uri="{FF2B5EF4-FFF2-40B4-BE49-F238E27FC236}">
                <a16:creationId xmlns:a16="http://schemas.microsoft.com/office/drawing/2014/main" id="{FC37D0C4-AA08-493F-9505-0A4A2A4A5E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15C666E-FDC2-4587-9777-AE1722AE79F3}" type="slidenum">
              <a:rPr lang="cs-CZ" altLang="en-US"/>
              <a:pPr eaLnBrk="1" hangingPunct="1"/>
              <a:t>6</a:t>
            </a:fld>
            <a:endParaRPr lang="cs-CZ" altLang="en-US"/>
          </a:p>
        </p:txBody>
      </p:sp>
      <p:sp>
        <p:nvSpPr>
          <p:cNvPr id="305155" name="Rectangle 2">
            <a:extLst>
              <a:ext uri="{FF2B5EF4-FFF2-40B4-BE49-F238E27FC236}">
                <a16:creationId xmlns:a16="http://schemas.microsoft.com/office/drawing/2014/main" id="{CC1E2A81-4288-427E-A9D1-739FDD3E21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5156" name="Rectangle 3">
            <a:extLst>
              <a:ext uri="{FF2B5EF4-FFF2-40B4-BE49-F238E27FC236}">
                <a16:creationId xmlns:a16="http://schemas.microsoft.com/office/drawing/2014/main" id="{A549DC3F-8456-4DCC-9D3E-88A6F06B8A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178" name="Rectangle 7">
            <a:extLst>
              <a:ext uri="{FF2B5EF4-FFF2-40B4-BE49-F238E27FC236}">
                <a16:creationId xmlns:a16="http://schemas.microsoft.com/office/drawing/2014/main" id="{ACA59EDE-6F63-44C7-B8BA-A9F02B53B2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F5FD607-C595-4D1A-AF00-EF26BDC62BDB}" type="slidenum">
              <a:rPr lang="cs-CZ" altLang="en-US"/>
              <a:pPr eaLnBrk="1" hangingPunct="1"/>
              <a:t>7</a:t>
            </a:fld>
            <a:endParaRPr lang="cs-CZ" altLang="en-US"/>
          </a:p>
        </p:txBody>
      </p:sp>
      <p:sp>
        <p:nvSpPr>
          <p:cNvPr id="306179" name="Rectangle 2">
            <a:extLst>
              <a:ext uri="{FF2B5EF4-FFF2-40B4-BE49-F238E27FC236}">
                <a16:creationId xmlns:a16="http://schemas.microsoft.com/office/drawing/2014/main" id="{9DA2188C-9896-4E57-9474-A459F0258F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6180" name="Rectangle 3">
            <a:extLst>
              <a:ext uri="{FF2B5EF4-FFF2-40B4-BE49-F238E27FC236}">
                <a16:creationId xmlns:a16="http://schemas.microsoft.com/office/drawing/2014/main" id="{A82E82DD-1414-46BE-86E6-0CF45B5FD7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02" name="Rectangle 7">
            <a:extLst>
              <a:ext uri="{FF2B5EF4-FFF2-40B4-BE49-F238E27FC236}">
                <a16:creationId xmlns:a16="http://schemas.microsoft.com/office/drawing/2014/main" id="{B2C4F344-9DBE-4727-A93E-DE7061B54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9C34B73-B48C-4793-9658-544650D47200}" type="slidenum">
              <a:rPr lang="cs-CZ" altLang="en-US"/>
              <a:pPr eaLnBrk="1" hangingPunct="1"/>
              <a:t>8</a:t>
            </a:fld>
            <a:endParaRPr lang="cs-CZ" altLang="en-US"/>
          </a:p>
        </p:txBody>
      </p:sp>
      <p:sp>
        <p:nvSpPr>
          <p:cNvPr id="307203" name="Rectangle 2">
            <a:extLst>
              <a:ext uri="{FF2B5EF4-FFF2-40B4-BE49-F238E27FC236}">
                <a16:creationId xmlns:a16="http://schemas.microsoft.com/office/drawing/2014/main" id="{B5F807C9-EB8A-4487-99F8-4835F2BB94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4" name="Rectangle 3">
            <a:extLst>
              <a:ext uri="{FF2B5EF4-FFF2-40B4-BE49-F238E27FC236}">
                <a16:creationId xmlns:a16="http://schemas.microsoft.com/office/drawing/2014/main" id="{8E3F1573-F268-4E7D-90A4-CBB7BA975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226" name="Rectangle 7">
            <a:extLst>
              <a:ext uri="{FF2B5EF4-FFF2-40B4-BE49-F238E27FC236}">
                <a16:creationId xmlns:a16="http://schemas.microsoft.com/office/drawing/2014/main" id="{1C549D85-1A39-4D05-975D-569CE95045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BF2A778-DF02-4C79-822E-3E034C529383}" type="slidenum">
              <a:rPr lang="cs-CZ" altLang="en-US"/>
              <a:pPr eaLnBrk="1" hangingPunct="1"/>
              <a:t>9</a:t>
            </a:fld>
            <a:endParaRPr lang="cs-CZ" altLang="en-US"/>
          </a:p>
        </p:txBody>
      </p:sp>
      <p:sp>
        <p:nvSpPr>
          <p:cNvPr id="308227" name="Rectangle 2">
            <a:extLst>
              <a:ext uri="{FF2B5EF4-FFF2-40B4-BE49-F238E27FC236}">
                <a16:creationId xmlns:a16="http://schemas.microsoft.com/office/drawing/2014/main" id="{5A48014A-60E3-40E2-8654-AAD415842E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8" name="Rectangle 3">
            <a:extLst>
              <a:ext uri="{FF2B5EF4-FFF2-40B4-BE49-F238E27FC236}">
                <a16:creationId xmlns:a16="http://schemas.microsoft.com/office/drawing/2014/main" id="{1ED7CFD7-95E6-45B6-ABA9-E7D4215CDC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250" name="Rectangle 7">
            <a:extLst>
              <a:ext uri="{FF2B5EF4-FFF2-40B4-BE49-F238E27FC236}">
                <a16:creationId xmlns:a16="http://schemas.microsoft.com/office/drawing/2014/main" id="{ABD99496-9EF1-40EF-AD47-D8653F6FAE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C818E49-6681-4437-B1C7-8F9DFD8610FC}" type="slidenum">
              <a:rPr lang="cs-CZ" altLang="en-US"/>
              <a:pPr eaLnBrk="1" hangingPunct="1"/>
              <a:t>10</a:t>
            </a:fld>
            <a:endParaRPr lang="cs-CZ" altLang="en-US"/>
          </a:p>
        </p:txBody>
      </p:sp>
      <p:sp>
        <p:nvSpPr>
          <p:cNvPr id="309251" name="Rectangle 2">
            <a:extLst>
              <a:ext uri="{FF2B5EF4-FFF2-40B4-BE49-F238E27FC236}">
                <a16:creationId xmlns:a16="http://schemas.microsoft.com/office/drawing/2014/main" id="{E55D3CAD-87BE-4C8B-9CD1-9F19C0869F4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9252" name="Rectangle 3">
            <a:extLst>
              <a:ext uri="{FF2B5EF4-FFF2-40B4-BE49-F238E27FC236}">
                <a16:creationId xmlns:a16="http://schemas.microsoft.com/office/drawing/2014/main" id="{D7DAF0DB-0225-4EE4-8149-E4B11BB179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274" name="Rectangle 7">
            <a:extLst>
              <a:ext uri="{FF2B5EF4-FFF2-40B4-BE49-F238E27FC236}">
                <a16:creationId xmlns:a16="http://schemas.microsoft.com/office/drawing/2014/main" id="{277736C3-55C4-47BE-9763-F4F1F63BE9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BAB18C4-DC42-4E4F-8486-6B633E6725CD}" type="slidenum">
              <a:rPr lang="cs-CZ" altLang="en-US"/>
              <a:pPr eaLnBrk="1" hangingPunct="1"/>
              <a:t>11</a:t>
            </a:fld>
            <a:endParaRPr lang="cs-CZ" altLang="en-US"/>
          </a:p>
        </p:txBody>
      </p:sp>
      <p:sp>
        <p:nvSpPr>
          <p:cNvPr id="310275" name="Rectangle 2">
            <a:extLst>
              <a:ext uri="{FF2B5EF4-FFF2-40B4-BE49-F238E27FC236}">
                <a16:creationId xmlns:a16="http://schemas.microsoft.com/office/drawing/2014/main" id="{C0C0E89D-5C61-46DE-87EB-61A686D88E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0276" name="Rectangle 3">
            <a:extLst>
              <a:ext uri="{FF2B5EF4-FFF2-40B4-BE49-F238E27FC236}">
                <a16:creationId xmlns:a16="http://schemas.microsoft.com/office/drawing/2014/main" id="{B1E51B5A-EC35-4776-AA05-02A37D008C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8" name="Rectangle 7">
            <a:extLst>
              <a:ext uri="{FF2B5EF4-FFF2-40B4-BE49-F238E27FC236}">
                <a16:creationId xmlns:a16="http://schemas.microsoft.com/office/drawing/2014/main" id="{3F5C6AEF-ED78-4BE8-8906-F489CCFF2B6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5DC940F-36B6-4CE6-98B1-A36C7147039B}" type="slidenum">
              <a:rPr lang="cs-CZ" altLang="en-US"/>
              <a:pPr eaLnBrk="1" hangingPunct="1"/>
              <a:t>12</a:t>
            </a:fld>
            <a:endParaRPr lang="cs-CZ" altLang="en-US"/>
          </a:p>
        </p:txBody>
      </p:sp>
      <p:sp>
        <p:nvSpPr>
          <p:cNvPr id="311299" name="Rectangle 2">
            <a:extLst>
              <a:ext uri="{FF2B5EF4-FFF2-40B4-BE49-F238E27FC236}">
                <a16:creationId xmlns:a16="http://schemas.microsoft.com/office/drawing/2014/main" id="{3A2D87F6-1BA5-47EE-81A7-3E1F5FD0145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1300" name="Rectangle 3">
            <a:extLst>
              <a:ext uri="{FF2B5EF4-FFF2-40B4-BE49-F238E27FC236}">
                <a16:creationId xmlns:a16="http://schemas.microsoft.com/office/drawing/2014/main" id="{F496783A-EEC1-4B70-82AC-0FA541A675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2" name="Rectangle 7">
            <a:extLst>
              <a:ext uri="{FF2B5EF4-FFF2-40B4-BE49-F238E27FC236}">
                <a16:creationId xmlns:a16="http://schemas.microsoft.com/office/drawing/2014/main" id="{B6D793EE-2150-41F2-9753-16BA78EE50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A73BFD5-40AA-43B1-B240-BC7607F95C3D}" type="slidenum">
              <a:rPr lang="cs-CZ" altLang="en-US"/>
              <a:pPr eaLnBrk="1" hangingPunct="1"/>
              <a:t>13</a:t>
            </a:fld>
            <a:endParaRPr lang="cs-CZ" altLang="en-US"/>
          </a:p>
        </p:txBody>
      </p:sp>
      <p:sp>
        <p:nvSpPr>
          <p:cNvPr id="312323" name="Rectangle 2">
            <a:extLst>
              <a:ext uri="{FF2B5EF4-FFF2-40B4-BE49-F238E27FC236}">
                <a16:creationId xmlns:a16="http://schemas.microsoft.com/office/drawing/2014/main" id="{C185772E-8C60-409A-9914-15C9623B8B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2324" name="Rectangle 3">
            <a:extLst>
              <a:ext uri="{FF2B5EF4-FFF2-40B4-BE49-F238E27FC236}">
                <a16:creationId xmlns:a16="http://schemas.microsoft.com/office/drawing/2014/main" id="{D06F657C-31FE-48D2-A7ED-E1A26E4FCB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346" name="Rectangle 7">
            <a:extLst>
              <a:ext uri="{FF2B5EF4-FFF2-40B4-BE49-F238E27FC236}">
                <a16:creationId xmlns:a16="http://schemas.microsoft.com/office/drawing/2014/main" id="{7CA7244E-10AD-443E-9DF4-E07E87E94DA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ADB780C-6293-4480-9DB1-4C149EE6E48F}" type="slidenum">
              <a:rPr lang="cs-CZ" altLang="en-US"/>
              <a:pPr eaLnBrk="1" hangingPunct="1"/>
              <a:t>14</a:t>
            </a:fld>
            <a:endParaRPr lang="cs-CZ" altLang="en-US"/>
          </a:p>
        </p:txBody>
      </p:sp>
      <p:sp>
        <p:nvSpPr>
          <p:cNvPr id="313347" name="Rectangle 2">
            <a:extLst>
              <a:ext uri="{FF2B5EF4-FFF2-40B4-BE49-F238E27FC236}">
                <a16:creationId xmlns:a16="http://schemas.microsoft.com/office/drawing/2014/main" id="{309F346C-10A1-49C7-AA8B-0513A6B6B6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3348" name="Rectangle 3">
            <a:extLst>
              <a:ext uri="{FF2B5EF4-FFF2-40B4-BE49-F238E27FC236}">
                <a16:creationId xmlns:a16="http://schemas.microsoft.com/office/drawing/2014/main" id="{B446B53E-BEE0-45C0-801E-B6A815D03E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370" name="Rectangle 7">
            <a:extLst>
              <a:ext uri="{FF2B5EF4-FFF2-40B4-BE49-F238E27FC236}">
                <a16:creationId xmlns:a16="http://schemas.microsoft.com/office/drawing/2014/main" id="{EC54DB94-69AB-4612-8F75-56691959D6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9E1E6BD-CE6D-4CA6-A7C6-FE40D1EA245E}" type="slidenum">
              <a:rPr lang="cs-CZ" altLang="en-US"/>
              <a:pPr eaLnBrk="1" hangingPunct="1"/>
              <a:t>15</a:t>
            </a:fld>
            <a:endParaRPr lang="cs-CZ" altLang="en-US"/>
          </a:p>
        </p:txBody>
      </p:sp>
      <p:sp>
        <p:nvSpPr>
          <p:cNvPr id="314371" name="Rectangle 2">
            <a:extLst>
              <a:ext uri="{FF2B5EF4-FFF2-40B4-BE49-F238E27FC236}">
                <a16:creationId xmlns:a16="http://schemas.microsoft.com/office/drawing/2014/main" id="{15046C18-DCC9-4FA9-AF0D-4CC89BA509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4372" name="Rectangle 3">
            <a:extLst>
              <a:ext uri="{FF2B5EF4-FFF2-40B4-BE49-F238E27FC236}">
                <a16:creationId xmlns:a16="http://schemas.microsoft.com/office/drawing/2014/main" id="{0FFB7B55-9FAE-45AD-AE79-5F6C1B55BB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5394" name="Rectangle 7">
            <a:extLst>
              <a:ext uri="{FF2B5EF4-FFF2-40B4-BE49-F238E27FC236}">
                <a16:creationId xmlns:a16="http://schemas.microsoft.com/office/drawing/2014/main" id="{FF397B7F-7224-4DD3-BEEB-CF1D782DA6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6B16EF8-CD6A-4BDB-BBD6-1BBCC9F64615}" type="slidenum">
              <a:rPr lang="cs-CZ" altLang="en-US"/>
              <a:pPr eaLnBrk="1" hangingPunct="1"/>
              <a:t>16</a:t>
            </a:fld>
            <a:endParaRPr lang="cs-CZ" altLang="en-US"/>
          </a:p>
        </p:txBody>
      </p:sp>
      <p:sp>
        <p:nvSpPr>
          <p:cNvPr id="315395" name="Rectangle 2">
            <a:extLst>
              <a:ext uri="{FF2B5EF4-FFF2-40B4-BE49-F238E27FC236}">
                <a16:creationId xmlns:a16="http://schemas.microsoft.com/office/drawing/2014/main" id="{C03E37D9-37A3-4424-A6E0-923105CF7B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6" name="Rectangle 3">
            <a:extLst>
              <a:ext uri="{FF2B5EF4-FFF2-40B4-BE49-F238E27FC236}">
                <a16:creationId xmlns:a16="http://schemas.microsoft.com/office/drawing/2014/main" id="{7E4E44D4-F412-4F8C-92B1-66AEEAA91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418" name="Rectangle 7">
            <a:extLst>
              <a:ext uri="{FF2B5EF4-FFF2-40B4-BE49-F238E27FC236}">
                <a16:creationId xmlns:a16="http://schemas.microsoft.com/office/drawing/2014/main" id="{36628D12-332F-4E68-BE29-01A97C5609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2B1E721-4790-4184-B3EF-756C0D1F2B92}" type="slidenum">
              <a:rPr lang="cs-CZ" altLang="en-US"/>
              <a:pPr eaLnBrk="1" hangingPunct="1"/>
              <a:t>17</a:t>
            </a:fld>
            <a:endParaRPr lang="cs-CZ" altLang="en-US"/>
          </a:p>
        </p:txBody>
      </p:sp>
      <p:sp>
        <p:nvSpPr>
          <p:cNvPr id="316419" name="Rectangle 2">
            <a:extLst>
              <a:ext uri="{FF2B5EF4-FFF2-40B4-BE49-F238E27FC236}">
                <a16:creationId xmlns:a16="http://schemas.microsoft.com/office/drawing/2014/main" id="{AA2CC263-48BB-4A4F-B66A-857F4C8A6A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6420" name="Rectangle 3">
            <a:extLst>
              <a:ext uri="{FF2B5EF4-FFF2-40B4-BE49-F238E27FC236}">
                <a16:creationId xmlns:a16="http://schemas.microsoft.com/office/drawing/2014/main" id="{43262BDB-4605-45D0-B664-E8045E09E9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466" name="Rectangle 7">
            <a:extLst>
              <a:ext uri="{FF2B5EF4-FFF2-40B4-BE49-F238E27FC236}">
                <a16:creationId xmlns:a16="http://schemas.microsoft.com/office/drawing/2014/main" id="{52A3450D-3876-4088-8A23-09AE68F4604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B604D2C-DC8A-4C35-BF68-89BF72DB48EF}" type="slidenum">
              <a:rPr lang="cs-CZ" altLang="en-US"/>
              <a:pPr eaLnBrk="1" hangingPunct="1"/>
              <a:t>18</a:t>
            </a:fld>
            <a:endParaRPr lang="cs-CZ" altLang="en-US"/>
          </a:p>
        </p:txBody>
      </p:sp>
      <p:sp>
        <p:nvSpPr>
          <p:cNvPr id="318467" name="Rectangle 2">
            <a:extLst>
              <a:ext uri="{FF2B5EF4-FFF2-40B4-BE49-F238E27FC236}">
                <a16:creationId xmlns:a16="http://schemas.microsoft.com/office/drawing/2014/main" id="{8DE4E6F0-ED99-4E0A-8FD7-2003FCD056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8468" name="Rectangle 3">
            <a:extLst>
              <a:ext uri="{FF2B5EF4-FFF2-40B4-BE49-F238E27FC236}">
                <a16:creationId xmlns:a16="http://schemas.microsoft.com/office/drawing/2014/main" id="{24216F64-BE08-4A09-BB7D-AFAE3A92E7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802" name="Rectangle 7">
            <a:extLst>
              <a:ext uri="{FF2B5EF4-FFF2-40B4-BE49-F238E27FC236}">
                <a16:creationId xmlns:a16="http://schemas.microsoft.com/office/drawing/2014/main" id="{1085BA1B-6E66-45D7-A001-9C4F358945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6007DA7-880C-44D1-88B7-CC7458AF0766}" type="slidenum">
              <a:rPr lang="cs-CZ" altLang="en-US"/>
              <a:pPr eaLnBrk="1" hangingPunct="1"/>
              <a:t>19</a:t>
            </a:fld>
            <a:endParaRPr lang="cs-CZ" altLang="en-US"/>
          </a:p>
        </p:txBody>
      </p:sp>
      <p:sp>
        <p:nvSpPr>
          <p:cNvPr id="332803" name="Rectangle 2">
            <a:extLst>
              <a:ext uri="{FF2B5EF4-FFF2-40B4-BE49-F238E27FC236}">
                <a16:creationId xmlns:a16="http://schemas.microsoft.com/office/drawing/2014/main" id="{306AF3DF-CA94-4CDF-B051-A7399812F8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01713" y="776288"/>
            <a:ext cx="5097462" cy="3822700"/>
          </a:xfrm>
          <a:ln/>
        </p:spPr>
      </p:sp>
      <p:sp>
        <p:nvSpPr>
          <p:cNvPr id="332804" name="Rectangle 3">
            <a:extLst>
              <a:ext uri="{FF2B5EF4-FFF2-40B4-BE49-F238E27FC236}">
                <a16:creationId xmlns:a16="http://schemas.microsoft.com/office/drawing/2014/main" id="{BF8E9FA0-FD0F-422C-9F88-DB2EA7E8B7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7738" y="4860925"/>
            <a:ext cx="5203825" cy="46053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826" name="Rectangle 7">
            <a:extLst>
              <a:ext uri="{FF2B5EF4-FFF2-40B4-BE49-F238E27FC236}">
                <a16:creationId xmlns:a16="http://schemas.microsoft.com/office/drawing/2014/main" id="{1E1253C0-498F-4DFE-8938-AECF5431B0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9C2A008-A051-40F7-87A7-56372C112C78}" type="slidenum">
              <a:rPr lang="cs-CZ" altLang="en-US"/>
              <a:pPr eaLnBrk="1" hangingPunct="1"/>
              <a:t>20</a:t>
            </a:fld>
            <a:endParaRPr lang="cs-CZ" altLang="en-US"/>
          </a:p>
        </p:txBody>
      </p:sp>
      <p:sp>
        <p:nvSpPr>
          <p:cNvPr id="333827" name="Rectangle 2">
            <a:extLst>
              <a:ext uri="{FF2B5EF4-FFF2-40B4-BE49-F238E27FC236}">
                <a16:creationId xmlns:a16="http://schemas.microsoft.com/office/drawing/2014/main" id="{96D56878-D7CA-488D-9628-4C3D1513992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01713" y="776288"/>
            <a:ext cx="5097462" cy="3822700"/>
          </a:xfrm>
          <a:ln/>
        </p:spPr>
      </p:sp>
      <p:sp>
        <p:nvSpPr>
          <p:cNvPr id="333828" name="Rectangle 3">
            <a:extLst>
              <a:ext uri="{FF2B5EF4-FFF2-40B4-BE49-F238E27FC236}">
                <a16:creationId xmlns:a16="http://schemas.microsoft.com/office/drawing/2014/main" id="{AFD8AD22-6BF6-42E1-B5C9-1868EEE039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47738" y="4860925"/>
            <a:ext cx="5203825" cy="46053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10" name="Rectangle 7">
            <a:extLst>
              <a:ext uri="{FF2B5EF4-FFF2-40B4-BE49-F238E27FC236}">
                <a16:creationId xmlns:a16="http://schemas.microsoft.com/office/drawing/2014/main" id="{1BEB6D29-C64B-406B-8242-FF8095C0C3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1D190F1-AF86-44B1-B0E1-6F5BA73D11D5}" type="slidenum">
              <a:rPr lang="cs-CZ" altLang="en-US"/>
              <a:pPr eaLnBrk="1" hangingPunct="1"/>
              <a:t>21</a:t>
            </a:fld>
            <a:endParaRPr lang="cs-CZ" altLang="en-US"/>
          </a:p>
        </p:txBody>
      </p:sp>
      <p:sp>
        <p:nvSpPr>
          <p:cNvPr id="350211" name="Rectangle 2">
            <a:extLst>
              <a:ext uri="{FF2B5EF4-FFF2-40B4-BE49-F238E27FC236}">
                <a16:creationId xmlns:a16="http://schemas.microsoft.com/office/drawing/2014/main" id="{2A2F6706-4213-4D5B-8DDB-D320761B95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0212" name="Rectangle 3">
            <a:extLst>
              <a:ext uri="{FF2B5EF4-FFF2-40B4-BE49-F238E27FC236}">
                <a16:creationId xmlns:a16="http://schemas.microsoft.com/office/drawing/2014/main" id="{2F449FEA-1491-4421-A5BD-17A1FD214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306" name="Rectangle 7">
            <a:extLst>
              <a:ext uri="{FF2B5EF4-FFF2-40B4-BE49-F238E27FC236}">
                <a16:creationId xmlns:a16="http://schemas.microsoft.com/office/drawing/2014/main" id="{D4061D30-DC1E-4CB2-AB37-B521F56F57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BB560EB-6467-4F19-A793-5AA74A07E2FF}" type="slidenum">
              <a:rPr lang="cs-CZ" altLang="en-US"/>
              <a:pPr eaLnBrk="1" hangingPunct="1"/>
              <a:t>22</a:t>
            </a:fld>
            <a:endParaRPr lang="cs-CZ" altLang="en-US"/>
          </a:p>
        </p:txBody>
      </p:sp>
      <p:sp>
        <p:nvSpPr>
          <p:cNvPr id="354307" name="Rectangle 2">
            <a:extLst>
              <a:ext uri="{FF2B5EF4-FFF2-40B4-BE49-F238E27FC236}">
                <a16:creationId xmlns:a16="http://schemas.microsoft.com/office/drawing/2014/main" id="{DD1D46AA-5CFA-44FB-8B24-C3CF58E08E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4308" name="Rectangle 3">
            <a:extLst>
              <a:ext uri="{FF2B5EF4-FFF2-40B4-BE49-F238E27FC236}">
                <a16:creationId xmlns:a16="http://schemas.microsoft.com/office/drawing/2014/main" id="{702B8795-BA44-43AB-80E5-0B4D7CC38D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330" name="Rectangle 7">
            <a:extLst>
              <a:ext uri="{FF2B5EF4-FFF2-40B4-BE49-F238E27FC236}">
                <a16:creationId xmlns:a16="http://schemas.microsoft.com/office/drawing/2014/main" id="{DAAB01AD-B93B-49D3-9E34-4873F67641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D7F081C-1743-4D90-B283-1FDA8E462092}" type="slidenum">
              <a:rPr lang="cs-CZ" altLang="en-US"/>
              <a:pPr eaLnBrk="1" hangingPunct="1"/>
              <a:t>23</a:t>
            </a:fld>
            <a:endParaRPr lang="cs-CZ" altLang="en-US"/>
          </a:p>
        </p:txBody>
      </p:sp>
      <p:sp>
        <p:nvSpPr>
          <p:cNvPr id="355331" name="Rectangle 2">
            <a:extLst>
              <a:ext uri="{FF2B5EF4-FFF2-40B4-BE49-F238E27FC236}">
                <a16:creationId xmlns:a16="http://schemas.microsoft.com/office/drawing/2014/main" id="{3F547B56-B72A-4731-ACB9-BD57AB93BE0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5332" name="Rectangle 3">
            <a:extLst>
              <a:ext uri="{FF2B5EF4-FFF2-40B4-BE49-F238E27FC236}">
                <a16:creationId xmlns:a16="http://schemas.microsoft.com/office/drawing/2014/main" id="{87210A43-F37A-4822-9E8D-36E66BFF6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354" name="Rectangle 7">
            <a:extLst>
              <a:ext uri="{FF2B5EF4-FFF2-40B4-BE49-F238E27FC236}">
                <a16:creationId xmlns:a16="http://schemas.microsoft.com/office/drawing/2014/main" id="{0E07974B-FB79-4307-B960-8AA4BE8117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E2E98EF-805C-4C53-AFEB-1DD9E5382CBD}" type="slidenum">
              <a:rPr lang="cs-CZ" altLang="en-US"/>
              <a:pPr eaLnBrk="1" hangingPunct="1"/>
              <a:t>24</a:t>
            </a:fld>
            <a:endParaRPr lang="cs-CZ" altLang="en-US"/>
          </a:p>
        </p:txBody>
      </p:sp>
      <p:sp>
        <p:nvSpPr>
          <p:cNvPr id="356355" name="Rectangle 2">
            <a:extLst>
              <a:ext uri="{FF2B5EF4-FFF2-40B4-BE49-F238E27FC236}">
                <a16:creationId xmlns:a16="http://schemas.microsoft.com/office/drawing/2014/main" id="{EB35193D-DE75-4D7C-9A33-D99B071EDE1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6356" name="Rectangle 3">
            <a:extLst>
              <a:ext uri="{FF2B5EF4-FFF2-40B4-BE49-F238E27FC236}">
                <a16:creationId xmlns:a16="http://schemas.microsoft.com/office/drawing/2014/main" id="{7673683D-065E-45CD-AC5D-6BDD98DD1B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78" name="Rectangle 7">
            <a:extLst>
              <a:ext uri="{FF2B5EF4-FFF2-40B4-BE49-F238E27FC236}">
                <a16:creationId xmlns:a16="http://schemas.microsoft.com/office/drawing/2014/main" id="{FFFA83A3-F0DF-4504-A8D7-8041827931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55B2690-ADBE-4942-A3C7-0B5E1510CA07}" type="slidenum">
              <a:rPr lang="cs-CZ" altLang="en-US"/>
              <a:pPr eaLnBrk="1" hangingPunct="1"/>
              <a:t>25</a:t>
            </a:fld>
            <a:endParaRPr lang="cs-CZ" altLang="en-US"/>
          </a:p>
        </p:txBody>
      </p:sp>
      <p:sp>
        <p:nvSpPr>
          <p:cNvPr id="357379" name="Rectangle 2">
            <a:extLst>
              <a:ext uri="{FF2B5EF4-FFF2-40B4-BE49-F238E27FC236}">
                <a16:creationId xmlns:a16="http://schemas.microsoft.com/office/drawing/2014/main" id="{2C39544E-3089-4DBC-95E4-EFE692EFEB6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7380" name="Rectangle 3">
            <a:extLst>
              <a:ext uri="{FF2B5EF4-FFF2-40B4-BE49-F238E27FC236}">
                <a16:creationId xmlns:a16="http://schemas.microsoft.com/office/drawing/2014/main" id="{F80AB90D-2C79-43B8-80F0-204C153625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02" name="Rectangle 7">
            <a:extLst>
              <a:ext uri="{FF2B5EF4-FFF2-40B4-BE49-F238E27FC236}">
                <a16:creationId xmlns:a16="http://schemas.microsoft.com/office/drawing/2014/main" id="{4977D8F9-BC58-49D9-AFA2-25BE49F71F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7B12552-66CE-42D7-BCB9-942C7BDC6E33}" type="slidenum">
              <a:rPr lang="cs-CZ" altLang="en-US"/>
              <a:pPr eaLnBrk="1" hangingPunct="1"/>
              <a:t>26</a:t>
            </a:fld>
            <a:endParaRPr lang="cs-CZ" altLang="en-US"/>
          </a:p>
        </p:txBody>
      </p:sp>
      <p:sp>
        <p:nvSpPr>
          <p:cNvPr id="358403" name="Rectangle 2">
            <a:extLst>
              <a:ext uri="{FF2B5EF4-FFF2-40B4-BE49-F238E27FC236}">
                <a16:creationId xmlns:a16="http://schemas.microsoft.com/office/drawing/2014/main" id="{84BBCDC4-E03C-4B14-B354-6428CC585E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4" name="Rectangle 3">
            <a:extLst>
              <a:ext uri="{FF2B5EF4-FFF2-40B4-BE49-F238E27FC236}">
                <a16:creationId xmlns:a16="http://schemas.microsoft.com/office/drawing/2014/main" id="{D659E057-C894-4ACE-BD45-485F1D97D9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426" name="Zástupný symbol pro obrázek snímku 1">
            <a:extLst>
              <a:ext uri="{FF2B5EF4-FFF2-40B4-BE49-F238E27FC236}">
                <a16:creationId xmlns:a16="http://schemas.microsoft.com/office/drawing/2014/main" id="{8841C383-8AF6-479C-9474-6EC33DBA50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9427" name="Zástupný symbol pro poznámky 2">
            <a:extLst>
              <a:ext uri="{FF2B5EF4-FFF2-40B4-BE49-F238E27FC236}">
                <a16:creationId xmlns:a16="http://schemas.microsoft.com/office/drawing/2014/main" id="{E517B51E-6579-40A9-BFDF-4CCCC84CAA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59428" name="Zástupný symbol pro číslo snímku 3">
            <a:extLst>
              <a:ext uri="{FF2B5EF4-FFF2-40B4-BE49-F238E27FC236}">
                <a16:creationId xmlns:a16="http://schemas.microsoft.com/office/drawing/2014/main" id="{E4047BE4-27A6-433D-919E-43D266A4B1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403CF20-0157-4F4E-8DC6-28717DB20FF4}" type="slidenum">
              <a:rPr lang="cs-CZ" altLang="en-US"/>
              <a:pPr eaLnBrk="1" hangingPunct="1"/>
              <a:t>27</a:t>
            </a:fld>
            <a:endParaRPr lang="cs-CZ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7">
            <a:extLst>
              <a:ext uri="{FF2B5EF4-FFF2-40B4-BE49-F238E27FC236}">
                <a16:creationId xmlns:a16="http://schemas.microsoft.com/office/drawing/2014/main" id="{808AEEAE-4767-4B20-9B54-2675E48452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C353CB5-AC2B-47C5-879C-0B1E8FA0828B}" type="slidenum">
              <a:rPr lang="cs-CZ" altLang="en-US"/>
              <a:pPr eaLnBrk="1" hangingPunct="1"/>
              <a:t>28</a:t>
            </a:fld>
            <a:endParaRPr lang="cs-CZ" altLang="en-US"/>
          </a:p>
        </p:txBody>
      </p:sp>
      <p:sp>
        <p:nvSpPr>
          <p:cNvPr id="361475" name="Rectangle 2">
            <a:extLst>
              <a:ext uri="{FF2B5EF4-FFF2-40B4-BE49-F238E27FC236}">
                <a16:creationId xmlns:a16="http://schemas.microsoft.com/office/drawing/2014/main" id="{A7F6A3DE-BEE4-44BE-9B31-2E723A6D0C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1476" name="Rectangle 3">
            <a:extLst>
              <a:ext uri="{FF2B5EF4-FFF2-40B4-BE49-F238E27FC236}">
                <a16:creationId xmlns:a16="http://schemas.microsoft.com/office/drawing/2014/main" id="{C213B445-2CEA-40CB-8C10-245DB5067F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498" name="Zástupný symbol pro obrázek snímku 1">
            <a:extLst>
              <a:ext uri="{FF2B5EF4-FFF2-40B4-BE49-F238E27FC236}">
                <a16:creationId xmlns:a16="http://schemas.microsoft.com/office/drawing/2014/main" id="{76255CDE-3707-4211-918C-6427971EE23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2499" name="Zástupný symbol pro poznámky 2">
            <a:extLst>
              <a:ext uri="{FF2B5EF4-FFF2-40B4-BE49-F238E27FC236}">
                <a16:creationId xmlns:a16="http://schemas.microsoft.com/office/drawing/2014/main" id="{7290576A-86F4-4599-86F5-01869599ED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62500" name="Zástupný symbol pro číslo snímku 3">
            <a:extLst>
              <a:ext uri="{FF2B5EF4-FFF2-40B4-BE49-F238E27FC236}">
                <a16:creationId xmlns:a16="http://schemas.microsoft.com/office/drawing/2014/main" id="{4DBF86AF-8C11-400F-85A0-C41DD29EA6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C57807C-B086-4A24-8276-5418AA1CE59D}" type="slidenum">
              <a:rPr lang="cs-CZ" altLang="en-US"/>
              <a:pPr eaLnBrk="1" hangingPunct="1"/>
              <a:t>29</a:t>
            </a:fld>
            <a:endParaRPr lang="cs-CZ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7">
            <a:extLst>
              <a:ext uri="{FF2B5EF4-FFF2-40B4-BE49-F238E27FC236}">
                <a16:creationId xmlns:a16="http://schemas.microsoft.com/office/drawing/2014/main" id="{29C50A1D-B7B6-42BC-A127-32177E3E08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CFE883C-61FF-4ED8-94F6-9A4552DB45E6}" type="slidenum">
              <a:rPr lang="cs-CZ" altLang="en-US"/>
              <a:pPr eaLnBrk="1" hangingPunct="1"/>
              <a:t>30</a:t>
            </a:fld>
            <a:endParaRPr lang="cs-CZ" altLang="en-US"/>
          </a:p>
        </p:txBody>
      </p:sp>
      <p:sp>
        <p:nvSpPr>
          <p:cNvPr id="363523" name="Rectangle 2">
            <a:extLst>
              <a:ext uri="{FF2B5EF4-FFF2-40B4-BE49-F238E27FC236}">
                <a16:creationId xmlns:a16="http://schemas.microsoft.com/office/drawing/2014/main" id="{A94BEC99-BFEF-41B6-870D-4EDA0D72FF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3524" name="Rectangle 3">
            <a:extLst>
              <a:ext uri="{FF2B5EF4-FFF2-40B4-BE49-F238E27FC236}">
                <a16:creationId xmlns:a16="http://schemas.microsoft.com/office/drawing/2014/main" id="{C5665370-14B4-4D87-BDBA-FB48671E91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546" name="Rectangle 7">
            <a:extLst>
              <a:ext uri="{FF2B5EF4-FFF2-40B4-BE49-F238E27FC236}">
                <a16:creationId xmlns:a16="http://schemas.microsoft.com/office/drawing/2014/main" id="{1CEDDF39-0621-4852-9F68-E16D56BF95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FA2DFC7-D442-4E2C-83A6-5A1953D044C3}" type="slidenum">
              <a:rPr lang="cs-CZ" altLang="en-US"/>
              <a:pPr eaLnBrk="1" hangingPunct="1"/>
              <a:t>31</a:t>
            </a:fld>
            <a:endParaRPr lang="cs-CZ" altLang="en-US"/>
          </a:p>
        </p:txBody>
      </p:sp>
      <p:sp>
        <p:nvSpPr>
          <p:cNvPr id="364547" name="Rectangle 2">
            <a:extLst>
              <a:ext uri="{FF2B5EF4-FFF2-40B4-BE49-F238E27FC236}">
                <a16:creationId xmlns:a16="http://schemas.microsoft.com/office/drawing/2014/main" id="{1C8FDA2B-ECC7-4F35-8445-9A23BA7429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4548" name="Rectangle 3">
            <a:extLst>
              <a:ext uri="{FF2B5EF4-FFF2-40B4-BE49-F238E27FC236}">
                <a16:creationId xmlns:a16="http://schemas.microsoft.com/office/drawing/2014/main" id="{D569CE10-204D-4714-8AC7-42750528D4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7">
            <a:extLst>
              <a:ext uri="{FF2B5EF4-FFF2-40B4-BE49-F238E27FC236}">
                <a16:creationId xmlns:a16="http://schemas.microsoft.com/office/drawing/2014/main" id="{F4D5D305-A8DF-4710-ADA6-643ECC7CBA5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A1042D0-0BF6-4FBA-856A-619AE59F5925}" type="slidenum">
              <a:rPr lang="cs-CZ" altLang="en-US"/>
              <a:pPr eaLnBrk="1" hangingPunct="1"/>
              <a:t>32</a:t>
            </a:fld>
            <a:endParaRPr lang="cs-CZ" altLang="en-US"/>
          </a:p>
        </p:txBody>
      </p:sp>
      <p:sp>
        <p:nvSpPr>
          <p:cNvPr id="375811" name="Rectangle 2">
            <a:extLst>
              <a:ext uri="{FF2B5EF4-FFF2-40B4-BE49-F238E27FC236}">
                <a16:creationId xmlns:a16="http://schemas.microsoft.com/office/drawing/2014/main" id="{61FC3B54-E631-47F1-AF0D-F353B27484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5812" name="Rectangle 3">
            <a:extLst>
              <a:ext uri="{FF2B5EF4-FFF2-40B4-BE49-F238E27FC236}">
                <a16:creationId xmlns:a16="http://schemas.microsoft.com/office/drawing/2014/main" id="{305E8A29-E43D-4C13-8F50-142FCD903F8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834" name="Rectangle 7">
            <a:extLst>
              <a:ext uri="{FF2B5EF4-FFF2-40B4-BE49-F238E27FC236}">
                <a16:creationId xmlns:a16="http://schemas.microsoft.com/office/drawing/2014/main" id="{8971FFFB-F99E-4ADB-BC47-CCBBF4E67A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D1C96A3-7FF3-4C57-A798-A6B7988E131C}" type="slidenum">
              <a:rPr lang="cs-CZ" altLang="en-US"/>
              <a:pPr eaLnBrk="1" hangingPunct="1"/>
              <a:t>33</a:t>
            </a:fld>
            <a:endParaRPr lang="cs-CZ" altLang="en-US"/>
          </a:p>
        </p:txBody>
      </p:sp>
      <p:sp>
        <p:nvSpPr>
          <p:cNvPr id="376835" name="Rectangle 2">
            <a:extLst>
              <a:ext uri="{FF2B5EF4-FFF2-40B4-BE49-F238E27FC236}">
                <a16:creationId xmlns:a16="http://schemas.microsoft.com/office/drawing/2014/main" id="{043ACB1C-C7A3-47D3-AB8D-617CF65959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6836" name="Rectangle 3">
            <a:extLst>
              <a:ext uri="{FF2B5EF4-FFF2-40B4-BE49-F238E27FC236}">
                <a16:creationId xmlns:a16="http://schemas.microsoft.com/office/drawing/2014/main" id="{96FA1364-851F-4869-A400-CB36348332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7">
            <a:extLst>
              <a:ext uri="{FF2B5EF4-FFF2-40B4-BE49-F238E27FC236}">
                <a16:creationId xmlns:a16="http://schemas.microsoft.com/office/drawing/2014/main" id="{B27FF50C-0009-4A36-A209-BD24A9E1DA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A8483FD-AFAE-4121-AEB7-42A7C22D8397}" type="slidenum">
              <a:rPr lang="cs-CZ" altLang="en-US"/>
              <a:pPr eaLnBrk="1" hangingPunct="1"/>
              <a:t>34</a:t>
            </a:fld>
            <a:endParaRPr lang="cs-CZ" altLang="en-US"/>
          </a:p>
        </p:txBody>
      </p:sp>
      <p:sp>
        <p:nvSpPr>
          <p:cNvPr id="377859" name="Rectangle 2">
            <a:extLst>
              <a:ext uri="{FF2B5EF4-FFF2-40B4-BE49-F238E27FC236}">
                <a16:creationId xmlns:a16="http://schemas.microsoft.com/office/drawing/2014/main" id="{CF9CDD08-9519-413A-8C3F-A460040DFCF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7860" name="Rectangle 3">
            <a:extLst>
              <a:ext uri="{FF2B5EF4-FFF2-40B4-BE49-F238E27FC236}">
                <a16:creationId xmlns:a16="http://schemas.microsoft.com/office/drawing/2014/main" id="{503C4406-8B5D-43A1-8154-3ED250DEF5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Zástupný symbol pro obrázek snímku 1">
            <a:extLst>
              <a:ext uri="{FF2B5EF4-FFF2-40B4-BE49-F238E27FC236}">
                <a16:creationId xmlns:a16="http://schemas.microsoft.com/office/drawing/2014/main" id="{EE21E815-7184-4155-89EF-6F4E9C3D269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883" name="Zástupný symbol pro poznámky 2">
            <a:extLst>
              <a:ext uri="{FF2B5EF4-FFF2-40B4-BE49-F238E27FC236}">
                <a16:creationId xmlns:a16="http://schemas.microsoft.com/office/drawing/2014/main" id="{8FF73190-1762-480A-90DF-005F85292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78884" name="Zástupný symbol pro číslo snímku 3">
            <a:extLst>
              <a:ext uri="{FF2B5EF4-FFF2-40B4-BE49-F238E27FC236}">
                <a16:creationId xmlns:a16="http://schemas.microsoft.com/office/drawing/2014/main" id="{8D3EBAA5-63C7-4E86-A07D-1FD12564B8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94C6AB-71D0-4B09-963C-4750AA1F72DB}" type="slidenum">
              <a:rPr lang="cs-CZ" altLang="en-US"/>
              <a:pPr eaLnBrk="1" hangingPunct="1"/>
              <a:t>35</a:t>
            </a:fld>
            <a:endParaRPr lang="cs-CZ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Zástupný symbol pro obrázek snímku 1">
            <a:extLst>
              <a:ext uri="{FF2B5EF4-FFF2-40B4-BE49-F238E27FC236}">
                <a16:creationId xmlns:a16="http://schemas.microsoft.com/office/drawing/2014/main" id="{E0F2D9BB-2F33-4165-8C72-C5885D28A9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9907" name="Zástupný symbol pro poznámky 2">
            <a:extLst>
              <a:ext uri="{FF2B5EF4-FFF2-40B4-BE49-F238E27FC236}">
                <a16:creationId xmlns:a16="http://schemas.microsoft.com/office/drawing/2014/main" id="{DDD37393-022A-457D-BBDD-404B9E3D5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379908" name="Zástupný symbol pro číslo snímku 3">
            <a:extLst>
              <a:ext uri="{FF2B5EF4-FFF2-40B4-BE49-F238E27FC236}">
                <a16:creationId xmlns:a16="http://schemas.microsoft.com/office/drawing/2014/main" id="{9697AF59-FB99-4D09-8835-1787C8E8AC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445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445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DCD04B4-A7B9-4354-94CB-DD46242031B1}" type="slidenum">
              <a:rPr lang="cs-CZ" altLang="en-US"/>
              <a:pPr eaLnBrk="1" hangingPunct="1"/>
              <a:t>36</a:t>
            </a:fld>
            <a:endParaRPr lang="cs-CZ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11/06/2020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members.optusnet.com.au/~charles57/Creative/Basics/obstacles.htm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coted.com/Category:Creativity_Techniques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ateral_thinking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9672" y="1700808"/>
            <a:ext cx="7772400" cy="1470025"/>
          </a:xfrm>
        </p:spPr>
        <p:txBody>
          <a:bodyPr/>
          <a:lstStyle/>
          <a:p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4000" b="1" dirty="0">
                <a:solidFill>
                  <a:srgbClr val="FF0000"/>
                </a:solidFill>
              </a:rPr>
              <a:t>Week 6 (Part 2)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nnovation</a:t>
            </a: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Impulses</a:t>
            </a:r>
            <a:br>
              <a:rPr lang="en-GB" sz="3600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600635" cy="4351338"/>
          </a:xfrm>
        </p:spPr>
        <p:txBody>
          <a:bodyPr/>
          <a:lstStyle/>
          <a:p>
            <a:r>
              <a:rPr lang="en-GB" sz="2000" dirty="0"/>
              <a:t>Week 1 (Introduction to DIB)</a:t>
            </a:r>
          </a:p>
          <a:p>
            <a:r>
              <a:rPr lang="en-GB" sz="2000" dirty="0"/>
              <a:t>Week 2 (Creativity, Innovation, and Entrepreneurship".</a:t>
            </a:r>
          </a:p>
          <a:p>
            <a:r>
              <a:rPr lang="en-GB" sz="2000" dirty="0"/>
              <a:t>Week 3: </a:t>
            </a:r>
            <a:r>
              <a:rPr lang="en-GB" sz="2000" b="1" i="1" dirty="0"/>
              <a:t>Part 1</a:t>
            </a:r>
            <a:r>
              <a:rPr lang="en-GB" sz="2000" dirty="0"/>
              <a:t>: </a:t>
            </a:r>
            <a:r>
              <a:rPr lang="en-GB" altLang="en-US" sz="2000" dirty="0"/>
              <a:t>Concepts &amp; techniques of innovation &amp; creativity &amp; </a:t>
            </a:r>
            <a:r>
              <a:rPr lang="en-GB" altLang="en-US" sz="2000" b="1" i="1" dirty="0"/>
              <a:t>Part 2</a:t>
            </a:r>
            <a:r>
              <a:rPr lang="en-GB" altLang="en-US" sz="2000" dirty="0"/>
              <a:t>: </a:t>
            </a:r>
            <a:r>
              <a:rPr lang="en-US" altLang="en-US" sz="2000" dirty="0"/>
              <a:t> New-Product Development and Product  Life-Cycle Strategies</a:t>
            </a:r>
          </a:p>
          <a:p>
            <a:r>
              <a:rPr lang="en-US" sz="2000" dirty="0"/>
              <a:t>Week 4: </a:t>
            </a:r>
            <a:r>
              <a:rPr lang="en-GB" sz="2000" b="1" i="1" dirty="0"/>
              <a:t>Part 1</a:t>
            </a:r>
            <a:r>
              <a:rPr lang="en-GB" sz="2000" dirty="0"/>
              <a:t>: </a:t>
            </a:r>
            <a:r>
              <a:rPr lang="en-GB" altLang="en-US" sz="2000" dirty="0"/>
              <a:t>Concepts &amp; techniques of innovation &amp; creativity &amp; </a:t>
            </a:r>
            <a:r>
              <a:rPr lang="en-GB" altLang="en-US" sz="2000" b="1" i="1" dirty="0"/>
              <a:t>Part 2</a:t>
            </a:r>
            <a:r>
              <a:rPr lang="en-GB" altLang="en-US" sz="2000" dirty="0"/>
              <a:t>: </a:t>
            </a:r>
            <a:r>
              <a:rPr lang="en-US" altLang="en-US" sz="2000" dirty="0"/>
              <a:t> New-Product Development and Product  Life-Cycle Strategies</a:t>
            </a:r>
          </a:p>
          <a:p>
            <a:r>
              <a:rPr lang="en-US" sz="2000" dirty="0"/>
              <a:t>Week 5: </a:t>
            </a:r>
            <a:r>
              <a:rPr lang="en-GB" sz="2000" b="1" i="1" dirty="0"/>
              <a:t>Part 1</a:t>
            </a:r>
            <a:r>
              <a:rPr lang="en-GB" sz="2000" dirty="0"/>
              <a:t>: </a:t>
            </a:r>
            <a:r>
              <a:rPr lang="en-GB" altLang="en-US" sz="2000" dirty="0"/>
              <a:t>Innovation, Growth &amp; Competition &amp; </a:t>
            </a:r>
            <a:r>
              <a:rPr lang="en-GB" altLang="en-US" sz="2000" b="1" i="1" dirty="0"/>
              <a:t>Part 2</a:t>
            </a:r>
            <a:r>
              <a:rPr lang="en-GB" altLang="en-US" sz="2000" dirty="0"/>
              <a:t>:</a:t>
            </a:r>
            <a:r>
              <a:rPr lang="en-US" altLang="en-US" sz="2000" b="1" dirty="0"/>
              <a:t> </a:t>
            </a:r>
            <a:r>
              <a:rPr lang="en-US" altLang="en-US" sz="2000" dirty="0"/>
              <a:t>Open and Closed Innovation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This week we will look at: </a:t>
            </a:r>
          </a:p>
          <a:p>
            <a:pPr marL="0" indent="0">
              <a:buNone/>
            </a:pPr>
            <a:r>
              <a:rPr lang="en-GB" sz="2000" b="1" i="1" dirty="0"/>
              <a:t>	Part 1</a:t>
            </a:r>
            <a:r>
              <a:rPr lang="en-GB" sz="2000" dirty="0"/>
              <a:t>: </a:t>
            </a:r>
            <a:r>
              <a:rPr lang="cs-CZ" alt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Disruptive </a:t>
            </a:r>
            <a:r>
              <a:rPr lang="en-GB" alt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alt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nnovations </a:t>
            </a:r>
            <a:endParaRPr lang="en-GB" altLang="en-US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None/>
            </a:pPr>
            <a:r>
              <a:rPr lang="en-GB" sz="2000" b="1" i="1" dirty="0"/>
              <a:t>	Part 2</a:t>
            </a:r>
            <a:r>
              <a:rPr lang="en-GB" sz="2000" dirty="0"/>
              <a:t>: </a:t>
            </a:r>
            <a:r>
              <a:rPr lang="cs-CZ" altLang="en-US" sz="2000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Impulses</a:t>
            </a:r>
            <a:endParaRPr lang="en-GB" sz="2000" b="1" u="sng" dirty="0"/>
          </a:p>
          <a:p>
            <a:pPr marL="0" indent="0">
              <a:buNone/>
            </a:pPr>
            <a:br>
              <a:rPr lang="en-US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GB" sz="2000" dirty="0"/>
          </a:p>
          <a:p>
            <a:endParaRPr lang="en-GB" sz="2400" dirty="0"/>
          </a:p>
          <a:p>
            <a:endParaRPr lang="en-US" alt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1143000"/>
          </a:xfrm>
        </p:spPr>
        <p:txBody>
          <a:bodyPr/>
          <a:lstStyle/>
          <a:p>
            <a:r>
              <a:rPr lang="en-US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3251484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086E8868-EAA5-49FD-828E-140CEC83E0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1262" y="2573215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 IMPULSES</a:t>
            </a:r>
            <a:endParaRPr lang="cs-CZ" alt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825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086E8868-EAA5-49FD-828E-140CEC83E0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IMPULSES</a:t>
            </a:r>
            <a:br>
              <a:rPr lang="cs-CZ" altLang="en-US" sz="32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en-US" sz="3200" b="1" dirty="0">
                <a:solidFill>
                  <a:srgbClr val="FF0000"/>
                </a:solidFill>
              </a:rPr>
              <a:t> </a:t>
            </a:r>
            <a:r>
              <a:rPr lang="en-US" altLang="en-US" sz="2800" dirty="0">
                <a:solidFill>
                  <a:srgbClr val="FF0000"/>
                </a:solidFill>
                <a:cs typeface="Times New Roman" panose="02020603050405020304" pitchFamily="18" charset="0"/>
              </a:rPr>
              <a:t>In</a:t>
            </a:r>
            <a:r>
              <a:rPr lang="cs-CZ" altLang="en-US" sz="2800" dirty="0">
                <a:solidFill>
                  <a:srgbClr val="FF0000"/>
                </a:solidFill>
              </a:rPr>
              <a:t>ternal</a:t>
            </a:r>
            <a:r>
              <a:rPr lang="en-US" altLang="en-US" sz="2800" dirty="0">
                <a:solidFill>
                  <a:srgbClr val="FF0000"/>
                </a:solidFill>
                <a:cs typeface="Times New Roman" panose="02020603050405020304" pitchFamily="18" charset="0"/>
              </a:rPr>
              <a:t> environment</a:t>
            </a:r>
            <a:r>
              <a:rPr lang="cs-CZ" altLang="en-US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67587" name="Rectangle 3">
            <a:extLst>
              <a:ext uri="{FF2B5EF4-FFF2-40B4-BE49-F238E27FC236}">
                <a16:creationId xmlns:a16="http://schemas.microsoft.com/office/drawing/2014/main" id="{DEA73F2F-7F19-48D8-8DE4-C137E89CC9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2477" y="1628800"/>
            <a:ext cx="8229600" cy="422116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Own R&amp;D</a:t>
            </a:r>
            <a:r>
              <a:rPr lang="cs-CZ" altLang="en-US" sz="28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Technical divisions – design, technology</a:t>
            </a:r>
            <a:r>
              <a:rPr lang="cs-CZ" altLang="en-US" sz="28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Production divisions (production, provision of services)</a:t>
            </a:r>
            <a:r>
              <a:rPr lang="cs-CZ" altLang="en-US" sz="28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Marketing and sales</a:t>
            </a:r>
            <a:r>
              <a:rPr lang="cs-CZ" altLang="en-US" sz="2800" dirty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Logistics (purchase and supplies)</a:t>
            </a:r>
            <a:endParaRPr lang="cs-CZ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Guarantee and post-guarantee service</a:t>
            </a:r>
            <a:endParaRPr lang="cs-CZ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cs typeface="Times New Roman" panose="02020603050405020304" pitchFamily="18" charset="0"/>
              </a:rPr>
              <a:t>Owners</a:t>
            </a:r>
            <a:r>
              <a:rPr lang="cs-CZ" altLang="en-US" sz="2800" dirty="0">
                <a:cs typeface="Times New Roman" panose="02020603050405020304" pitchFamily="18" charset="0"/>
              </a:rPr>
              <a:t> </a:t>
            </a:r>
            <a:endParaRPr lang="cs-CZ" altLang="en-US" sz="2800" dirty="0"/>
          </a:p>
          <a:p>
            <a:pPr eaLnBrk="1" hangingPunct="1">
              <a:lnSpc>
                <a:spcPct val="90000"/>
              </a:lnSpc>
            </a:pPr>
            <a:endParaRPr lang="cs-CZ" alt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F3EA17B3-34B9-4B06-8272-F12A54BB22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IMPULSES</a:t>
            </a:r>
            <a:br>
              <a:rPr lang="cs-CZ" altLang="en-US" sz="32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cs-CZ" altLang="en-US" sz="3200" b="1" dirty="0">
                <a:solidFill>
                  <a:srgbClr val="FF0000"/>
                </a:solidFill>
              </a:rPr>
              <a:t> </a:t>
            </a:r>
            <a:r>
              <a:rPr lang="cs-CZ" altLang="en-US" sz="2800" dirty="0">
                <a:solidFill>
                  <a:srgbClr val="FF0000"/>
                </a:solidFill>
              </a:rPr>
              <a:t>External</a:t>
            </a:r>
            <a:r>
              <a:rPr lang="en-US" altLang="en-US" sz="2800" dirty="0">
                <a:solidFill>
                  <a:srgbClr val="FF0000"/>
                </a:solidFill>
                <a:cs typeface="Times New Roman" panose="02020603050405020304" pitchFamily="18" charset="0"/>
              </a:rPr>
              <a:t> environment</a:t>
            </a:r>
            <a:endParaRPr lang="cs-CZ" altLang="en-US" sz="2800" dirty="0">
              <a:solidFill>
                <a:srgbClr val="FF0000"/>
              </a:solidFill>
              <a:cs typeface="Times New Roman" panose="02020603050405020304" pitchFamily="18" charset="0"/>
            </a:endParaRP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4F2F1AF6-7905-49B3-81D5-45AE40DBFEC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24017" y="1340768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Customers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Suppliers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Competitors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Consultants, R&amp;D institutions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Schools, universities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Professional publications, Internet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>
                <a:cs typeface="Times New Roman" panose="02020603050405020304" pitchFamily="18" charset="0"/>
              </a:rPr>
              <a:t>Exhibitions, fairs, specialized seminars and conferences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cs-CZ" altLang="en-US" dirty="0"/>
          </a:p>
        </p:txBody>
      </p:sp>
      <p:sp>
        <p:nvSpPr>
          <p:cNvPr id="68612" name="Rectangle 4">
            <a:extLst>
              <a:ext uri="{FF2B5EF4-FFF2-40B4-BE49-F238E27FC236}">
                <a16:creationId xmlns:a16="http://schemas.microsoft.com/office/drawing/2014/main" id="{184C3C2E-CDC4-4F94-99E1-F719DB4709A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572000" y="1340767"/>
            <a:ext cx="4038600" cy="4525963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Advertising agencies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Investors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Media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Authorized testing laboratories, certification agencies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State institutions, public sector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Legislation</a:t>
            </a:r>
            <a:endParaRPr lang="cs-CZ" altLang="en-US" sz="2400" dirty="0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400" dirty="0">
                <a:cs typeface="Times New Roman" panose="02020603050405020304" pitchFamily="18" charset="0"/>
              </a:rPr>
              <a:t>Globalization</a:t>
            </a:r>
            <a:endParaRPr lang="cs-CZ" altLang="en-US" sz="2400" dirty="0"/>
          </a:p>
          <a:p>
            <a:pPr eaLnBrk="1" hangingPunct="1"/>
            <a:endParaRPr lang="cs-CZ" alt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313C19AF-65F3-4538-B9F4-C2FDC8731A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 PULL</a:t>
            </a:r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- </a:t>
            </a: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R&amp;D</a:t>
            </a:r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PUSH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BCF5015D-7079-4511-8156-DC762E8433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cs typeface="Times New Roman" panose="02020603050405020304" pitchFamily="18" charset="0"/>
              </a:rPr>
              <a:t>Market pull</a:t>
            </a:r>
            <a:endParaRPr lang="cs-CZ" altLang="en-US" sz="2800" b="1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looking for the best way of satisfying a newly emerging customer demand</a:t>
            </a:r>
            <a:endParaRPr lang="cs-CZ" altLang="en-US" sz="2400"/>
          </a:p>
          <a:p>
            <a:pPr lvl="1" eaLnBrk="1" hangingPunct="1">
              <a:lnSpc>
                <a:spcPct val="90000"/>
              </a:lnSpc>
            </a:pPr>
            <a:r>
              <a:rPr lang="cs-CZ" altLang="en-US" sz="2400"/>
              <a:t>i</a:t>
            </a:r>
            <a:r>
              <a:rPr lang="en-US" altLang="en-US" sz="2400">
                <a:cs typeface="Times New Roman" panose="02020603050405020304" pitchFamily="18" charset="0"/>
              </a:rPr>
              <a:t>mprovement of the existing products, extension of the existing offer or decrease of price</a:t>
            </a:r>
            <a:endParaRPr lang="cs-CZ" altLang="en-US" sz="2400"/>
          </a:p>
          <a:p>
            <a:pPr lvl="1" eaLnBrk="1" hangingPunct="1">
              <a:lnSpc>
                <a:spcPct val="90000"/>
              </a:lnSpc>
            </a:pPr>
            <a:r>
              <a:rPr lang="cs-CZ" altLang="en-US" sz="2400"/>
              <a:t>i</a:t>
            </a:r>
            <a:r>
              <a:rPr lang="en-US" altLang="en-US" sz="2400">
                <a:cs typeface="Times New Roman" panose="02020603050405020304" pitchFamily="18" charset="0"/>
              </a:rPr>
              <a:t>mpulses for continuous, incremental innovations or for process innovations</a:t>
            </a:r>
            <a:r>
              <a:rPr lang="cs-CZ" altLang="en-US" sz="240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>
                <a:cs typeface="Times New Roman" panose="02020603050405020304" pitchFamily="18" charset="0"/>
              </a:rPr>
              <a:t>Research and development push</a:t>
            </a:r>
            <a:endParaRPr lang="cs-CZ" altLang="en-US" sz="2800" b="1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looking for commercial use of new impulses resulting from the R&amp;D results</a:t>
            </a:r>
            <a:endParaRPr lang="cs-CZ" altLang="en-US" sz="240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>
                <a:cs typeface="Times New Roman" panose="02020603050405020304" pitchFamily="18" charset="0"/>
              </a:rPr>
              <a:t>generating of new markets for conceptually different products</a:t>
            </a:r>
            <a:r>
              <a:rPr lang="cs-CZ" altLang="en-US" sz="2400"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C7F48651-7F24-4A9B-87A3-1AFCED9509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188640"/>
            <a:ext cx="8376013" cy="831626"/>
          </a:xfrm>
        </p:spPr>
        <p:txBody>
          <a:bodyPr/>
          <a:lstStyle/>
          <a:p>
            <a:pPr algn="r" eaLnBrk="1" hangingPunct="1"/>
            <a:r>
              <a:rPr lang="cs-CZ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7</a:t>
            </a:r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SOURCES OF INNOVATION IMPULSES</a:t>
            </a:r>
            <a:r>
              <a:rPr lang="cs-CZ" alt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altLang="en-US" sz="3200" dirty="0"/>
              <a:t>(Drucker)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A51CAA6F-7130-4DE5-BDF0-67FEF0B0D3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544" y="1016160"/>
            <a:ext cx="7886700" cy="4351338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INTERNAL</a:t>
            </a:r>
            <a:r>
              <a:rPr lang="cs-CZ" altLang="en-US" sz="2800" dirty="0"/>
              <a:t> 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cs-CZ" altLang="en-US" sz="2400" i="1" dirty="0"/>
              <a:t>un</a:t>
            </a:r>
            <a:r>
              <a:rPr lang="en-US" altLang="en-US" sz="2400" i="1" dirty="0">
                <a:cs typeface="Times New Roman" panose="02020603050405020304" pitchFamily="18" charset="0"/>
              </a:rPr>
              <a:t>expected event</a:t>
            </a:r>
            <a:endParaRPr lang="cs-CZ" altLang="en-US" sz="2400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400" i="1" dirty="0">
                <a:cs typeface="Times New Roman" panose="02020603050405020304" pitchFamily="18" charset="0"/>
              </a:rPr>
              <a:t>contradiction</a:t>
            </a:r>
            <a:endParaRPr lang="cs-CZ" altLang="en-US" sz="2400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400" i="1" dirty="0">
                <a:cs typeface="Times New Roman" panose="02020603050405020304" pitchFamily="18" charset="0"/>
              </a:rPr>
              <a:t>change of work process</a:t>
            </a:r>
            <a:endParaRPr lang="cs-CZ" altLang="en-US" sz="2400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cs-CZ" altLang="en-US" sz="2400" i="1" dirty="0"/>
              <a:t>c</a:t>
            </a:r>
            <a:r>
              <a:rPr lang="en-US" altLang="en-US" sz="2400" i="1" dirty="0" err="1">
                <a:cs typeface="Times New Roman" panose="02020603050405020304" pitchFamily="18" charset="0"/>
              </a:rPr>
              <a:t>hange</a:t>
            </a:r>
            <a:r>
              <a:rPr lang="en-US" altLang="en-US" sz="2400" i="1" dirty="0">
                <a:cs typeface="Times New Roman" panose="02020603050405020304" pitchFamily="18" charset="0"/>
              </a:rPr>
              <a:t> in the structure of industry or market</a:t>
            </a:r>
            <a:endParaRPr lang="cs-CZ" altLang="en-US" sz="2400" i="1" dirty="0"/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endParaRPr lang="en-US" altLang="en-US" sz="2800" dirty="0">
              <a:cs typeface="Times New Roman" panose="02020603050405020304" pitchFamily="18" charset="0"/>
            </a:endParaRPr>
          </a:p>
          <a:p>
            <a:pPr marL="609600" indent="-609600" eaLnBrk="1" hangingPunct="1">
              <a:lnSpc>
                <a:spcPct val="90000"/>
              </a:lnSpc>
              <a:buFontTx/>
              <a:buNone/>
            </a:pPr>
            <a:r>
              <a:rPr lang="en-US" altLang="en-US" sz="2800" dirty="0">
                <a:cs typeface="Times New Roman" panose="02020603050405020304" pitchFamily="18" charset="0"/>
              </a:rPr>
              <a:t>EXTERNAL</a:t>
            </a:r>
            <a:endParaRPr lang="cs-CZ" altLang="en-US" sz="2800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 startAt="5"/>
            </a:pPr>
            <a:r>
              <a:rPr lang="en-US" altLang="en-US" sz="2400" i="1" dirty="0">
                <a:cs typeface="Times New Roman" panose="02020603050405020304" pitchFamily="18" charset="0"/>
              </a:rPr>
              <a:t>Demographic changes</a:t>
            </a:r>
            <a:endParaRPr lang="cs-CZ" altLang="en-US" sz="2400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 startAt="5"/>
            </a:pPr>
            <a:r>
              <a:rPr lang="en-US" altLang="en-US" sz="2400" i="1" dirty="0">
                <a:cs typeface="Times New Roman" panose="02020603050405020304" pitchFamily="18" charset="0"/>
              </a:rPr>
              <a:t>Changes in the world view</a:t>
            </a:r>
            <a:endParaRPr lang="cs-CZ" altLang="en-US" sz="2400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 startAt="5"/>
            </a:pPr>
            <a:r>
              <a:rPr lang="en-US" altLang="en-US" sz="2400" i="1" dirty="0">
                <a:cs typeface="Times New Roman" panose="02020603050405020304" pitchFamily="18" charset="0"/>
              </a:rPr>
              <a:t>New knowledge</a:t>
            </a:r>
            <a:r>
              <a:rPr lang="cs-CZ" altLang="en-US" sz="2400" i="1" dirty="0">
                <a:cs typeface="Times New Roman" panose="02020603050405020304" pitchFamily="18" charset="0"/>
              </a:rPr>
              <a:t> </a:t>
            </a:r>
            <a:endParaRPr lang="cs-CZ" altLang="en-US" sz="2000" i="1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CBC46AA5-FF02-4E1C-860C-C7A39B77366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en-US" dirty="0"/>
              <a:t>1. </a:t>
            </a: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Unexpected event</a:t>
            </a:r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BD082CBA-100F-43E8-8440-36431EF7BA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0628" y="1268760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sz="2800" i="1" dirty="0">
                <a:cs typeface="Times New Roman" panose="02020603050405020304" pitchFamily="18" charset="0"/>
              </a:rPr>
              <a:t>Unexpected success</a:t>
            </a:r>
            <a:r>
              <a:rPr lang="cs-CZ" altLang="en-US" sz="2800" dirty="0"/>
              <a:t> </a:t>
            </a:r>
          </a:p>
          <a:p>
            <a:pPr marL="514350" indent="-514350" algn="just" eaLnBrk="1" hangingPunct="1">
              <a:buFont typeface="+mj-lt"/>
              <a:buAutoNum type="arabicParenR"/>
            </a:pPr>
            <a:r>
              <a:rPr lang="en-US" altLang="en-US" sz="2800" dirty="0">
                <a:cs typeface="Times New Roman" panose="02020603050405020304" pitchFamily="18" charset="0"/>
              </a:rPr>
              <a:t>What will the use of the offered opportunity mean to us?</a:t>
            </a:r>
            <a:endParaRPr lang="cs-CZ" altLang="en-US" sz="2800" dirty="0">
              <a:cs typeface="Times New Roman" panose="02020603050405020304" pitchFamily="18" charset="0"/>
            </a:endParaRPr>
          </a:p>
          <a:p>
            <a:pPr marL="514350" indent="-514350" algn="just" eaLnBrk="1" hangingPunct="1">
              <a:buFont typeface="+mj-lt"/>
              <a:buAutoNum type="arabicParenR"/>
            </a:pPr>
            <a:r>
              <a:rPr lang="en-US" altLang="en-US" sz="2800" dirty="0">
                <a:cs typeface="Times New Roman" panose="02020603050405020304" pitchFamily="18" charset="0"/>
              </a:rPr>
              <a:t>Where will its introduction take us?</a:t>
            </a:r>
            <a:endParaRPr lang="cs-CZ" altLang="en-US" sz="2800" dirty="0">
              <a:cs typeface="Times New Roman" panose="02020603050405020304" pitchFamily="18" charset="0"/>
            </a:endParaRPr>
          </a:p>
          <a:p>
            <a:pPr marL="514350" indent="-514350" algn="just" eaLnBrk="1" hangingPunct="1">
              <a:buFont typeface="+mj-lt"/>
              <a:buAutoNum type="arabicParenR"/>
            </a:pPr>
            <a:r>
              <a:rPr lang="en-US" altLang="en-US" sz="2800" dirty="0">
                <a:cs typeface="Times New Roman" panose="02020603050405020304" pitchFamily="18" charset="0"/>
              </a:rPr>
              <a:t>What do we need to do for its implementation?</a:t>
            </a:r>
            <a:endParaRPr lang="cs-CZ" altLang="en-US" sz="2800" dirty="0">
              <a:cs typeface="Times New Roman" panose="02020603050405020304" pitchFamily="18" charset="0"/>
            </a:endParaRPr>
          </a:p>
          <a:p>
            <a:pPr marL="514350" indent="-514350" algn="just" eaLnBrk="1" hangingPunct="1">
              <a:buFont typeface="+mj-lt"/>
              <a:buAutoNum type="arabicParenR"/>
            </a:pPr>
            <a:r>
              <a:rPr lang="en-US" altLang="en-US" sz="2800" dirty="0">
                <a:cs typeface="Times New Roman" panose="02020603050405020304" pitchFamily="18" charset="0"/>
              </a:rPr>
              <a:t>How can we achieve that?</a:t>
            </a:r>
            <a:endParaRPr lang="cs-CZ" altLang="en-US" sz="2800" i="1" dirty="0">
              <a:cs typeface="Times New Roman" panose="02020603050405020304" pitchFamily="18" charset="0"/>
            </a:endParaRPr>
          </a:p>
          <a:p>
            <a:pPr marL="514350" indent="-514350" eaLnBrk="1" hangingPunct="1">
              <a:buFont typeface="+mj-lt"/>
              <a:buAutoNum type="arabicParenR"/>
            </a:pPr>
            <a:r>
              <a:rPr lang="en-US" altLang="en-US" sz="2800" i="1" dirty="0">
                <a:cs typeface="Times New Roman" panose="02020603050405020304" pitchFamily="18" charset="0"/>
              </a:rPr>
              <a:t>Unexpected failure</a:t>
            </a:r>
            <a:endParaRPr lang="cs-CZ" altLang="en-US" sz="2800" i="1" dirty="0"/>
          </a:p>
          <a:p>
            <a:pPr marL="514350" indent="-514350" eaLnBrk="1" hangingPunct="1">
              <a:buFont typeface="+mj-lt"/>
              <a:buAutoNum type="arabicParenR"/>
            </a:pPr>
            <a:r>
              <a:rPr lang="en-US" altLang="en-US" sz="2800" i="1" dirty="0">
                <a:cs typeface="Times New Roman" panose="02020603050405020304" pitchFamily="18" charset="0"/>
              </a:rPr>
              <a:t>Unexpected external  event</a:t>
            </a:r>
            <a:r>
              <a:rPr lang="cs-CZ" altLang="en-US" sz="2800" i="1" dirty="0">
                <a:cs typeface="Times New Roman" panose="02020603050405020304" pitchFamily="18" charset="0"/>
              </a:rPr>
              <a:t> </a:t>
            </a:r>
            <a:endParaRPr lang="cs-CZ" altLang="en-US" i="1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A12D5F74-A357-4F35-83DD-B0F37AAE6B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</a:t>
            </a: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Contradiction</a:t>
            </a:r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BBF07F-B3F4-4945-8D9C-3116F603F3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600" i="1" dirty="0">
                <a:cs typeface="Times New Roman" panose="02020603050405020304" pitchFamily="18" charset="0"/>
              </a:rPr>
              <a:t>Non-compliance with economic reality</a:t>
            </a:r>
            <a:r>
              <a:rPr lang="cs-CZ" altLang="en-US" sz="3600" i="1" dirty="0"/>
              <a:t> </a:t>
            </a:r>
          </a:p>
          <a:p>
            <a:pPr eaLnBrk="1" hangingPunct="1"/>
            <a:r>
              <a:rPr lang="en-US" altLang="en-US" sz="3600" i="1" dirty="0">
                <a:cs typeface="Times New Roman" panose="02020603050405020304" pitchFamily="18" charset="0"/>
              </a:rPr>
              <a:t>Contradiction between reality and anticipations about it</a:t>
            </a:r>
            <a:r>
              <a:rPr lang="cs-CZ" altLang="en-US" sz="3600" i="1" dirty="0"/>
              <a:t> </a:t>
            </a:r>
          </a:p>
          <a:p>
            <a:pPr eaLnBrk="1" hangingPunct="1"/>
            <a:r>
              <a:rPr lang="en-US" altLang="en-US" sz="3600" i="1" dirty="0">
                <a:cs typeface="Times New Roman" panose="02020603050405020304" pitchFamily="18" charset="0"/>
              </a:rPr>
              <a:t>Contradiction between the anticipated and real behavior of customers and their values</a:t>
            </a:r>
            <a:r>
              <a:rPr lang="cs-CZ" altLang="en-US" sz="3600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DD091C41-CFEF-439B-B358-D96BD88093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</a:t>
            </a: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Change of process</a:t>
            </a:r>
            <a:r>
              <a:rPr lang="cs-CZ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713C103A-D847-4A1B-8864-E6E1AC4A24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en-US" dirty="0">
                <a:cs typeface="Times New Roman" panose="02020603050405020304" pitchFamily="18" charset="0"/>
              </a:rPr>
              <a:t>realize the necessity of change, identify the weak point of the chain</a:t>
            </a:r>
          </a:p>
          <a:p>
            <a:pPr eaLnBrk="1" hangingPunct="1"/>
            <a:r>
              <a:rPr lang="cs-CZ" altLang="en-US" dirty="0">
                <a:cs typeface="Times New Roman" panose="02020603050405020304" pitchFamily="18" charset="0"/>
              </a:rPr>
              <a:t>be convinced that if something does not work the way it should, then it is necessary to attempt a change</a:t>
            </a:r>
          </a:p>
          <a:p>
            <a:pPr eaLnBrk="1" hangingPunct="1"/>
            <a:r>
              <a:rPr lang="cs-CZ" altLang="en-US" dirty="0"/>
              <a:t>t</a:t>
            </a:r>
            <a:r>
              <a:rPr lang="cs-CZ" altLang="en-US" dirty="0">
                <a:cs typeface="Times New Roman" panose="02020603050405020304" pitchFamily="18" charset="0"/>
              </a:rPr>
              <a:t>he solution must be convenient for those who will implement it. It must place moderate and feasible requirements</a:t>
            </a:r>
            <a:endParaRPr lang="cs-CZ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35CCEC4E-FC9E-421B-B069-7513EF1756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algn="ctr" eaLnBrk="1" hangingPunct="1"/>
            <a:r>
              <a:rPr lang="en-US" altLang="en-US" dirty="0">
                <a:cs typeface="Times New Roman" panose="02020603050405020304" pitchFamily="18" charset="0"/>
              </a:rPr>
              <a:t>4</a:t>
            </a:r>
            <a:r>
              <a:rPr lang="cs-CZ" altLang="en-US" dirty="0"/>
              <a:t>.</a:t>
            </a:r>
            <a:r>
              <a:rPr lang="en-US" altLang="en-US" dirty="0">
                <a:cs typeface="Times New Roman" panose="02020603050405020304" pitchFamily="18" charset="0"/>
              </a:rPr>
              <a:t> </a:t>
            </a:r>
            <a:r>
              <a:rPr lang="en-US" altLang="en-US" b="1" dirty="0">
                <a:latin typeface="+mn-lt"/>
                <a:cs typeface="Times New Roman" panose="02020603050405020304" pitchFamily="18" charset="0"/>
              </a:rPr>
              <a:t>Change in the structure of industry and market</a:t>
            </a:r>
            <a:r>
              <a:rPr lang="cs-CZ" altLang="en-US" b="1" dirty="0">
                <a:latin typeface="+mn-lt"/>
              </a:rPr>
              <a:t> 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ED371D7C-9462-4AC0-BEBB-00F07A9BC1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514600"/>
            <a:ext cx="8229600" cy="3581400"/>
          </a:xfrm>
        </p:spPr>
        <p:txBody>
          <a:bodyPr/>
          <a:lstStyle/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Rapid growth of the industry</a:t>
            </a:r>
            <a:endParaRPr lang="cs-CZ" altLang="en-US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Identification of new market segments</a:t>
            </a:r>
            <a:endParaRPr lang="cs-CZ" altLang="en-US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Convergence of technologies (e.g. use of computers in telecommunications)</a:t>
            </a:r>
            <a:endParaRPr lang="cs-CZ" altLang="en-US"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Rapid change of the industry and resulting need of a structural change</a:t>
            </a:r>
            <a:endParaRPr lang="cs-CZ" altLang="en-US">
              <a:cs typeface="Times New Roman" panose="02020603050405020304" pitchFamily="18" charset="0"/>
            </a:endParaRPr>
          </a:p>
          <a:p>
            <a:pPr eaLnBrk="1" hangingPunct="1"/>
            <a:endParaRPr lang="cs-CZ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CA04C1DB-208D-470B-B0F5-1088880DBB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altLang="en-US" dirty="0"/>
              <a:t>5. </a:t>
            </a:r>
            <a:r>
              <a:rPr lang="en-US" altLang="en-US" b="1" dirty="0">
                <a:latin typeface="+mn-lt"/>
                <a:cs typeface="Times New Roman" panose="02020603050405020304" pitchFamily="18" charset="0"/>
              </a:rPr>
              <a:t>Demography </a:t>
            </a:r>
            <a:endParaRPr lang="cs-CZ" altLang="en-US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25419BB1-B768-4400-AA8F-5F352FD8A6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easiest to describe and to predict</a:t>
            </a:r>
            <a:endParaRPr lang="cs-CZ" altLang="en-US"/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influence what will be bought, who and in which amounts will purchase</a:t>
            </a:r>
            <a:endParaRPr lang="cs-CZ" altLang="en-US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E2B738E7-0841-4C0F-834F-3F5CF3AAC6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>
                <a:cs typeface="Times New Roman" panose="02020603050405020304" pitchFamily="18" charset="0"/>
              </a:rPr>
              <a:t>6</a:t>
            </a:r>
            <a:r>
              <a:rPr lang="cs-CZ" altLang="en-US" dirty="0"/>
              <a:t>.</a:t>
            </a:r>
            <a:r>
              <a:rPr lang="en-US" altLang="en-US" dirty="0">
                <a:cs typeface="Times New Roman" panose="02020603050405020304" pitchFamily="18" charset="0"/>
              </a:rPr>
              <a:t> </a:t>
            </a:r>
            <a:r>
              <a:rPr lang="en-US" altLang="en-US" b="1" dirty="0">
                <a:latin typeface="+mn-lt"/>
                <a:cs typeface="Times New Roman" panose="02020603050405020304" pitchFamily="18" charset="0"/>
              </a:rPr>
              <a:t>Change of attitudes</a:t>
            </a:r>
            <a:r>
              <a:rPr lang="cs-CZ" altLang="en-US" b="1" dirty="0">
                <a:latin typeface="+mn-lt"/>
              </a:rPr>
              <a:t> </a:t>
            </a:r>
          </a:p>
        </p:txBody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F122898E-7F2C-42E9-902C-5BE1972DAA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en-US"/>
              <a:t>c</a:t>
            </a:r>
            <a:r>
              <a:rPr lang="en-US" altLang="en-US">
                <a:cs typeface="Times New Roman" panose="02020603050405020304" pitchFamily="18" charset="0"/>
              </a:rPr>
              <a:t>hange in the approach to health</a:t>
            </a:r>
            <a:r>
              <a:rPr lang="cs-CZ" altLang="en-US"/>
              <a:t>:</a:t>
            </a:r>
            <a:r>
              <a:rPr lang="en-US" altLang="en-US">
                <a:cs typeface="Times New Roman" panose="02020603050405020304" pitchFamily="18" charset="0"/>
              </a:rPr>
              <a:t> health-care, food, spending the leisure time </a:t>
            </a:r>
            <a:endParaRPr lang="cs-CZ" altLang="en-US"/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“upper-middle class”</a:t>
            </a:r>
            <a:r>
              <a:rPr lang="cs-CZ" altLang="en-US"/>
              <a:t>: </a:t>
            </a:r>
            <a:r>
              <a:rPr lang="en-US" altLang="en-US">
                <a:cs typeface="Times New Roman" panose="02020603050405020304" pitchFamily="18" charset="0"/>
              </a:rPr>
              <a:t>a chance to offer non-standard services at non-standard prices</a:t>
            </a:r>
            <a:endParaRPr lang="cs-CZ" altLang="en-US"/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increasing migration</a:t>
            </a:r>
            <a:r>
              <a:rPr lang="cs-CZ" altLang="en-US"/>
              <a:t>,</a:t>
            </a:r>
            <a:r>
              <a:rPr lang="en-US" altLang="en-US">
                <a:cs typeface="Times New Roman" panose="02020603050405020304" pitchFamily="18" charset="0"/>
              </a:rPr>
              <a:t> feminism, regionalism etc</a:t>
            </a:r>
            <a:endParaRPr lang="cs-CZ" altLang="en-US"/>
          </a:p>
          <a:p>
            <a:pPr eaLnBrk="1" hangingPunct="1"/>
            <a:r>
              <a:rPr lang="en-US" altLang="en-US">
                <a:cs typeface="Times New Roman" panose="02020603050405020304" pitchFamily="18" charset="0"/>
              </a:rPr>
              <a:t>Timing is essential</a:t>
            </a:r>
            <a:r>
              <a:rPr lang="cs-CZ" altLang="en-US"/>
              <a:t> - </a:t>
            </a:r>
            <a:r>
              <a:rPr lang="en-US" altLang="en-US">
                <a:cs typeface="Times New Roman" panose="02020603050405020304" pitchFamily="18" charset="0"/>
              </a:rPr>
              <a:t>to be the first</a:t>
            </a:r>
            <a:r>
              <a:rPr lang="cs-CZ" altLang="en-US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>
            <a:extLst>
              <a:ext uri="{FF2B5EF4-FFF2-40B4-BE49-F238E27FC236}">
                <a16:creationId xmlns:a16="http://schemas.microsoft.com/office/drawing/2014/main" id="{C09B7AE6-BB90-4AD3-A173-DF94FE447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dirty="0">
                <a:cs typeface="Times New Roman" panose="02020603050405020304" pitchFamily="18" charset="0"/>
              </a:rPr>
              <a:t>7</a:t>
            </a:r>
            <a:r>
              <a:rPr lang="cs-CZ" altLang="en-US" dirty="0"/>
              <a:t>.</a:t>
            </a:r>
            <a:r>
              <a:rPr lang="en-US" altLang="en-US" dirty="0">
                <a:cs typeface="Times New Roman" panose="02020603050405020304" pitchFamily="18" charset="0"/>
              </a:rPr>
              <a:t> </a:t>
            </a:r>
            <a:r>
              <a:rPr lang="en-US" altLang="en-US" b="1" dirty="0">
                <a:latin typeface="+mn-lt"/>
                <a:cs typeface="Times New Roman" panose="02020603050405020304" pitchFamily="18" charset="0"/>
              </a:rPr>
              <a:t>New knowledge</a:t>
            </a:r>
            <a:r>
              <a:rPr lang="cs-CZ" altLang="en-US" b="1" dirty="0">
                <a:latin typeface="+mn-lt"/>
              </a:rPr>
              <a:t> 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BB53ADC1-08A5-4992-98F0-2E5E4E62E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cs-CZ" altLang="en-US" sz="2800"/>
              <a:t>B</a:t>
            </a:r>
            <a:r>
              <a:rPr lang="en-US" altLang="en-US" sz="2800">
                <a:cs typeface="Times New Roman" panose="02020603050405020304" pitchFamily="18" charset="0"/>
              </a:rPr>
              <a:t>ased on convergence or synergy of various kinds of knowledge</a:t>
            </a:r>
            <a:r>
              <a:rPr lang="cs-CZ" altLang="en-US" sz="2800"/>
              <a:t>, </a:t>
            </a:r>
            <a:r>
              <a:rPr lang="en-US" altLang="en-US" sz="2800">
                <a:cs typeface="Times New Roman" panose="02020603050405020304" pitchFamily="18" charset="0"/>
              </a:rPr>
              <a:t>their success requires</a:t>
            </a:r>
            <a:r>
              <a:rPr lang="cs-CZ" altLang="en-US" sz="2800"/>
              <a:t>, </a:t>
            </a:r>
            <a:r>
              <a:rPr lang="en-US" altLang="en-US" sz="2800">
                <a:cs typeface="Times New Roman" panose="02020603050405020304" pitchFamily="18" charset="0"/>
              </a:rPr>
              <a:t>high rate of risk </a:t>
            </a:r>
            <a:endParaRPr lang="cs-CZ" altLang="en-US" sz="2800"/>
          </a:p>
          <a:p>
            <a:pPr lvl="1" algn="just" eaLnBrk="1" hangingPunct="1"/>
            <a:r>
              <a:rPr lang="en-US" altLang="en-US" sz="2400">
                <a:cs typeface="Times New Roman" panose="02020603050405020304" pitchFamily="18" charset="0"/>
              </a:rPr>
              <a:t>Thorough analysis of all factors. identify the “missing elements” of the chain and possibilities of their supplementing or substitution;</a:t>
            </a:r>
            <a:endParaRPr lang="cs-CZ" altLang="en-US" sz="2400"/>
          </a:p>
          <a:p>
            <a:pPr lvl="1" algn="just" eaLnBrk="1" hangingPunct="1"/>
            <a:r>
              <a:rPr lang="en-US" altLang="en-US" sz="2400">
                <a:cs typeface="Times New Roman" panose="02020603050405020304" pitchFamily="18" charset="0"/>
              </a:rPr>
              <a:t>Focus on winning the strategic position at the market. the second chance usually does not come</a:t>
            </a:r>
            <a:r>
              <a:rPr lang="cs-CZ" altLang="en-US" sz="2400"/>
              <a:t>;</a:t>
            </a:r>
          </a:p>
          <a:p>
            <a:pPr lvl="1" algn="just" eaLnBrk="1" hangingPunct="1"/>
            <a:r>
              <a:rPr lang="en-US" altLang="en-US" sz="2400">
                <a:cs typeface="Times New Roman" panose="02020603050405020304" pitchFamily="18" charset="0"/>
              </a:rPr>
              <a:t>Entrepreneurial management style. Quality is not what is technically perfect but what adds the product its value for the end user</a:t>
            </a:r>
            <a:endParaRPr lang="cs-CZ" altLang="en-US" sz="240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>
            <a:extLst>
              <a:ext uri="{FF2B5EF4-FFF2-40B4-BE49-F238E27FC236}">
                <a16:creationId xmlns:a16="http://schemas.microsoft.com/office/drawing/2014/main" id="{A5497F4C-6BC0-4204-A692-9697B715F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en-US" altLang="en-US" sz="3200" b="1" dirty="0">
                <a:latin typeface="+mn-lt"/>
                <a:cs typeface="Times New Roman" panose="02020603050405020304" pitchFamily="18" charset="0"/>
              </a:rPr>
              <a:t>IMPULSES FROM THE MARKET ENVIRONMENT</a:t>
            </a:r>
            <a:r>
              <a:rPr lang="cs-CZ" altLang="en-US" b="1" dirty="0">
                <a:latin typeface="+mn-lt"/>
              </a:rPr>
              <a:t> </a:t>
            </a:r>
          </a:p>
        </p:txBody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772EF71D-0082-41CD-98FD-EFFFBA2A30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782854"/>
            <a:ext cx="8229600" cy="4191000"/>
          </a:xfrm>
        </p:spPr>
        <p:txBody>
          <a:bodyPr/>
          <a:lstStyle/>
          <a:p>
            <a:pPr eaLnBrk="1" hangingPunct="1"/>
            <a:r>
              <a:rPr lang="en-US" altLang="en-US" dirty="0">
                <a:cs typeface="Times New Roman" panose="02020603050405020304" pitchFamily="18" charset="0"/>
              </a:rPr>
              <a:t>Customers</a:t>
            </a:r>
            <a:r>
              <a:rPr lang="cs-CZ" altLang="en-US" dirty="0"/>
              <a:t> </a:t>
            </a:r>
            <a:endParaRPr lang="cs-CZ" altLang="en-US" b="1" dirty="0"/>
          </a:p>
          <a:p>
            <a:pPr lvl="1" eaLnBrk="1" hangingPunct="1">
              <a:buFontTx/>
              <a:buNone/>
            </a:pPr>
            <a:r>
              <a:rPr lang="en-US" altLang="en-US" sz="2400" b="1" dirty="0">
                <a:cs typeface="Times New Roman" panose="02020603050405020304" pitchFamily="18" charset="0"/>
              </a:rPr>
              <a:t>product presentation</a:t>
            </a:r>
            <a:r>
              <a:rPr lang="en-US" altLang="en-US" sz="2000" dirty="0">
                <a:cs typeface="Times New Roman" panose="02020603050405020304" pitchFamily="18" charset="0"/>
              </a:rPr>
              <a:t> </a:t>
            </a:r>
            <a:endParaRPr lang="cs-CZ" altLang="en-US" sz="2000" dirty="0"/>
          </a:p>
          <a:p>
            <a:pPr lvl="1" eaLnBrk="1" hangingPunct="1"/>
            <a:r>
              <a:rPr lang="en-US" altLang="en-US" sz="2400" b="1" dirty="0">
                <a:cs typeface="Times New Roman" panose="02020603050405020304" pitchFamily="18" charset="0"/>
              </a:rPr>
              <a:t>realistic</a:t>
            </a:r>
            <a:r>
              <a:rPr lang="cs-CZ" altLang="en-US" sz="2400" dirty="0">
                <a:cs typeface="Times New Roman" panose="02020603050405020304" pitchFamily="18" charset="0"/>
              </a:rPr>
              <a:t> </a:t>
            </a:r>
            <a:endParaRPr lang="cs-CZ" altLang="en-US" sz="2400" dirty="0"/>
          </a:p>
          <a:p>
            <a:pPr lvl="1" eaLnBrk="1" hangingPunct="1"/>
            <a:r>
              <a:rPr lang="en-US" altLang="en-US" sz="2400" b="1" dirty="0">
                <a:cs typeface="Times New Roman" panose="02020603050405020304" pitchFamily="18" charset="0"/>
              </a:rPr>
              <a:t>simple, demonstrative and precise</a:t>
            </a:r>
            <a:r>
              <a:rPr lang="cs-CZ" altLang="en-US" sz="2400" dirty="0">
                <a:cs typeface="Times New Roman" panose="02020603050405020304" pitchFamily="18" charset="0"/>
              </a:rPr>
              <a:t> </a:t>
            </a:r>
            <a:endParaRPr lang="cs-CZ" altLang="en-US" sz="2400" dirty="0"/>
          </a:p>
          <a:p>
            <a:pPr lvl="1" eaLnBrk="1" hangingPunct="1"/>
            <a:r>
              <a:rPr lang="en-US" altLang="en-US" sz="2400" b="1" dirty="0">
                <a:cs typeface="Times New Roman" panose="02020603050405020304" pitchFamily="18" charset="0"/>
              </a:rPr>
              <a:t>moderate</a:t>
            </a:r>
            <a:r>
              <a:rPr lang="cs-CZ" altLang="en-US" sz="2400" dirty="0">
                <a:cs typeface="Times New Roman" panose="02020603050405020304" pitchFamily="18" charset="0"/>
              </a:rPr>
              <a:t> </a:t>
            </a:r>
            <a:endParaRPr lang="cs-CZ" altLang="en-US" sz="2400" dirty="0"/>
          </a:p>
          <a:p>
            <a:pPr lvl="1" eaLnBrk="1" hangingPunct="1"/>
            <a:r>
              <a:rPr lang="en-US" altLang="en-US" sz="2400" b="1" dirty="0">
                <a:cs typeface="Times New Roman" panose="02020603050405020304" pitchFamily="18" charset="0"/>
              </a:rPr>
              <a:t>representative sample </a:t>
            </a:r>
            <a:r>
              <a:rPr lang="en-US" altLang="en-US" sz="2400" dirty="0">
                <a:cs typeface="Times New Roman" panose="02020603050405020304" pitchFamily="18" charset="0"/>
              </a:rPr>
              <a:t>of customers</a:t>
            </a:r>
            <a:r>
              <a:rPr lang="cs-CZ" altLang="en-US" dirty="0">
                <a:cs typeface="Times New Roman" panose="02020603050405020304" pitchFamily="18" charset="0"/>
              </a:rPr>
              <a:t> </a:t>
            </a:r>
            <a:endParaRPr lang="cs-CZ" altLang="en-US" dirty="0"/>
          </a:p>
          <a:p>
            <a:pPr eaLnBrk="1" hangingPunct="1"/>
            <a:r>
              <a:rPr lang="en-US" altLang="en-US" dirty="0">
                <a:cs typeface="Times New Roman" panose="02020603050405020304" pitchFamily="18" charset="0"/>
              </a:rPr>
              <a:t>Suppliers</a:t>
            </a:r>
            <a:r>
              <a:rPr lang="cs-CZ" altLang="en-US" dirty="0">
                <a:cs typeface="Times New Roman" panose="02020603050405020304" pitchFamily="18" charset="0"/>
              </a:rPr>
              <a:t> </a:t>
            </a:r>
            <a:endParaRPr lang="cs-CZ" altLang="en-US" dirty="0"/>
          </a:p>
          <a:p>
            <a:pPr eaLnBrk="1" hangingPunct="1"/>
            <a:r>
              <a:rPr lang="en-US" altLang="en-US" dirty="0">
                <a:cs typeface="Times New Roman" panose="02020603050405020304" pitchFamily="18" charset="0"/>
              </a:rPr>
              <a:t>Competitors</a:t>
            </a:r>
            <a:r>
              <a:rPr lang="cs-CZ" altLang="en-US" dirty="0">
                <a:cs typeface="Times New Roman" panose="02020603050405020304" pitchFamily="18" charset="0"/>
              </a:rPr>
              <a:t> </a:t>
            </a:r>
            <a:endParaRPr lang="cs-CZ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D7D9A418-EAF5-4E4D-B553-5C93AEA7E3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95300" y="116632"/>
            <a:ext cx="8153400" cy="609600"/>
          </a:xfrm>
        </p:spPr>
        <p:txBody>
          <a:bodyPr>
            <a:normAutofit fontScale="90000"/>
          </a:bodyPr>
          <a:lstStyle/>
          <a:p>
            <a:pPr algn="ctr" eaLnBrk="1" hangingPunct="1"/>
            <a:br>
              <a:rPr lang="cs-CZ" altLang="en-US" sz="3200" b="1" i="1" dirty="0"/>
            </a:br>
            <a:r>
              <a:rPr lang="en-US" altLang="en-US" sz="3200" b="1" dirty="0">
                <a:latin typeface="+mn-lt"/>
                <a:cs typeface="Times New Roman" panose="02020603050405020304" pitchFamily="18" charset="0"/>
              </a:rPr>
              <a:t>INNOVATION IMPULSES OF THE R&amp;D</a:t>
            </a:r>
            <a:br>
              <a:rPr lang="cs-CZ" altLang="en-US" sz="3200" b="1" dirty="0">
                <a:latin typeface="+mn-lt"/>
                <a:cs typeface="Times New Roman" panose="02020603050405020304" pitchFamily="18" charset="0"/>
              </a:rPr>
            </a:br>
            <a:endParaRPr lang="cs-CZ" altLang="en-US" sz="3200" b="1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D0782E9E-1F25-48FB-9EAE-14698FBB04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8773" y="775741"/>
            <a:ext cx="7886700" cy="530651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b="1" dirty="0">
                <a:cs typeface="Times New Roman" panose="02020603050405020304" pitchFamily="18" charset="0"/>
              </a:rPr>
              <a:t>identification research</a:t>
            </a:r>
            <a:r>
              <a:rPr lang="cs-CZ" altLang="en-US" sz="2400" b="1" dirty="0"/>
              <a:t>: </a:t>
            </a:r>
            <a:r>
              <a:rPr lang="en-US" altLang="en-US" sz="2400" dirty="0">
                <a:cs typeface="Times New Roman" panose="02020603050405020304" pitchFamily="18" charset="0"/>
              </a:rPr>
              <a:t>to monitor the scientific, technical and economic information and identify innovation impulses applicable in the company</a:t>
            </a:r>
            <a:r>
              <a:rPr lang="cs-CZ" altLang="en-US" sz="2400" b="1" dirty="0"/>
              <a:t> </a:t>
            </a:r>
            <a:r>
              <a:rPr lang="en-US" altLang="en-US" sz="2400" b="1" dirty="0">
                <a:cs typeface="Times New Roman" panose="02020603050405020304" pitchFamily="18" charset="0"/>
              </a:rPr>
              <a:t> </a:t>
            </a:r>
            <a:endParaRPr lang="cs-CZ" altLang="en-US" sz="2400" b="1" dirty="0"/>
          </a:p>
          <a:p>
            <a:pPr eaLnBrk="1" hangingPunct="1"/>
            <a:r>
              <a:rPr lang="cs-CZ" altLang="en-US" sz="2400" b="1" dirty="0"/>
              <a:t>basic</a:t>
            </a:r>
            <a:r>
              <a:rPr lang="en-US" altLang="en-US" sz="2400" b="1" dirty="0">
                <a:cs typeface="Times New Roman" panose="02020603050405020304" pitchFamily="18" charset="0"/>
              </a:rPr>
              <a:t> research </a:t>
            </a:r>
            <a:endParaRPr lang="cs-CZ" altLang="en-US" sz="2400" b="1" dirty="0"/>
          </a:p>
          <a:p>
            <a:pPr eaLnBrk="1" hangingPunct="1"/>
            <a:r>
              <a:rPr lang="en-US" altLang="en-US" sz="2400" b="1" dirty="0">
                <a:cs typeface="Times New Roman" panose="02020603050405020304" pitchFamily="18" charset="0"/>
              </a:rPr>
              <a:t>applied research</a:t>
            </a:r>
            <a:r>
              <a:rPr lang="cs-CZ" altLang="en-US" sz="2400" b="1" dirty="0"/>
              <a:t>: </a:t>
            </a:r>
            <a:r>
              <a:rPr lang="en-US" altLang="en-US" sz="2400" dirty="0">
                <a:cs typeface="Times New Roman" panose="02020603050405020304" pitchFamily="18" charset="0"/>
              </a:rPr>
              <a:t>acquire knowledge and means applicable for the meeting of specific, beforehand-defined goals</a:t>
            </a:r>
            <a:r>
              <a:rPr lang="cs-CZ" altLang="en-US" sz="2400" dirty="0"/>
              <a:t> </a:t>
            </a: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endParaRPr lang="cs-CZ" altLang="en-US" sz="2400" dirty="0"/>
          </a:p>
          <a:p>
            <a:pPr eaLnBrk="1" hangingPunct="1"/>
            <a:r>
              <a:rPr lang="cs-CZ" altLang="en-US" sz="2400" b="1" dirty="0"/>
              <a:t>d</a:t>
            </a:r>
            <a:r>
              <a:rPr lang="en-US" altLang="en-US" sz="2400" b="1" dirty="0" err="1">
                <a:cs typeface="Times New Roman" panose="02020603050405020304" pitchFamily="18" charset="0"/>
              </a:rPr>
              <a:t>evelopment</a:t>
            </a:r>
            <a:r>
              <a:rPr lang="cs-CZ" altLang="en-US" sz="2400" b="1" dirty="0"/>
              <a:t>: </a:t>
            </a:r>
            <a:r>
              <a:rPr lang="en-US" altLang="en-US" sz="2400" dirty="0">
                <a:cs typeface="Times New Roman" panose="02020603050405020304" pitchFamily="18" charset="0"/>
              </a:rPr>
              <a:t>systemic use of knowledge and means acquired in the applied research for the creation of a new or improvement of the existing product or for the creation or modification of processes</a:t>
            </a:r>
            <a:r>
              <a:rPr lang="cs-CZ" altLang="en-US" sz="2400" dirty="0"/>
              <a:t> </a:t>
            </a: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endParaRPr lang="cs-CZ" altLang="en-US" sz="2400" dirty="0"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>
            <a:extLst>
              <a:ext uri="{FF2B5EF4-FFF2-40B4-BE49-F238E27FC236}">
                <a16:creationId xmlns:a16="http://schemas.microsoft.com/office/drawing/2014/main" id="{63268E38-0984-4028-A29F-126A8A20F9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altLang="en-US" sz="3200" b="1" dirty="0">
                <a:latin typeface="+mn-lt"/>
                <a:cs typeface="Times New Roman" panose="02020603050405020304" pitchFamily="18" charset="0"/>
              </a:rPr>
              <a:t>INTERNAL IMPULSES</a:t>
            </a:r>
            <a:r>
              <a:rPr lang="cs-CZ" altLang="en-US" dirty="0">
                <a:latin typeface="+mn-lt"/>
              </a:rPr>
              <a:t> </a:t>
            </a:r>
          </a:p>
        </p:txBody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16006614-FC05-4E6C-8323-43A79C95C9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196752"/>
            <a:ext cx="8229600" cy="3917032"/>
          </a:xfrm>
        </p:spPr>
        <p:txBody>
          <a:bodyPr/>
          <a:lstStyle/>
          <a:p>
            <a:pPr algn="just" eaLnBrk="1" hangingPunct="1"/>
            <a:r>
              <a:rPr lang="en-US" altLang="en-US" sz="2800" dirty="0">
                <a:cs typeface="Times New Roman" panose="02020603050405020304" pitchFamily="18" charset="0"/>
              </a:rPr>
              <a:t>usually combined with external sources</a:t>
            </a:r>
            <a:endParaRPr lang="cs-CZ" altLang="en-US" sz="2800" dirty="0"/>
          </a:p>
          <a:p>
            <a:pPr algn="just" eaLnBrk="1" hangingPunct="1"/>
            <a:r>
              <a:rPr lang="cs-CZ" altLang="en-US" sz="2800" dirty="0" err="1"/>
              <a:t>supported</a:t>
            </a:r>
            <a:r>
              <a:rPr lang="cs-CZ" altLang="en-US" sz="2800" dirty="0"/>
              <a:t> by</a:t>
            </a:r>
          </a:p>
          <a:p>
            <a:pPr lvl="1" algn="just" eaLnBrk="1" hangingPunct="1"/>
            <a:r>
              <a:rPr lang="cs-CZ" altLang="en-US" sz="2400" dirty="0"/>
              <a:t>c</a:t>
            </a:r>
            <a:r>
              <a:rPr lang="en-US" altLang="en-US" sz="2400" dirty="0" err="1">
                <a:cs typeface="Times New Roman" panose="02020603050405020304" pitchFamily="18" charset="0"/>
              </a:rPr>
              <a:t>reative</a:t>
            </a:r>
            <a:r>
              <a:rPr lang="en-US" altLang="en-US" sz="2400" dirty="0">
                <a:cs typeface="Times New Roman" panose="02020603050405020304" pitchFamily="18" charset="0"/>
              </a:rPr>
              <a:t> techniques </a:t>
            </a:r>
            <a:endParaRPr lang="cs-CZ" altLang="en-US" sz="2400" dirty="0"/>
          </a:p>
          <a:p>
            <a:pPr lvl="1" algn="just" eaLnBrk="1" hangingPunct="1"/>
            <a:r>
              <a:rPr lang="en-US" altLang="en-US" sz="2400" dirty="0">
                <a:cs typeface="Times New Roman" panose="02020603050405020304" pitchFamily="18" charset="0"/>
              </a:rPr>
              <a:t>innovation tools</a:t>
            </a:r>
            <a:endParaRPr lang="cs-CZ" altLang="en-US" sz="2400" dirty="0"/>
          </a:p>
          <a:p>
            <a:pPr algn="just" eaLnBrk="1" hangingPunct="1"/>
            <a:endParaRPr lang="cs-CZ" altLang="en-US" sz="2800" dirty="0"/>
          </a:p>
          <a:p>
            <a:pPr algn="just" eaLnBrk="1" hangingPunct="1"/>
            <a:r>
              <a:rPr lang="en-US" altLang="en-US" sz="2800" dirty="0">
                <a:cs typeface="Times New Roman" panose="02020603050405020304" pitchFamily="18" charset="0"/>
              </a:rPr>
              <a:t>REGISTER OF IMPULSES</a:t>
            </a:r>
            <a:r>
              <a:rPr lang="cs-CZ" altLang="en-US" sz="2800" dirty="0">
                <a:cs typeface="Times New Roman" panose="02020603050405020304" pitchFamily="18" charset="0"/>
              </a:rPr>
              <a:t> </a:t>
            </a:r>
            <a:endParaRPr lang="cs-CZ" altLang="en-US" sz="2800" dirty="0"/>
          </a:p>
          <a:p>
            <a:pPr eaLnBrk="1" hangingPunct="1">
              <a:buFontTx/>
              <a:buNone/>
            </a:pPr>
            <a:endParaRPr lang="cs-CZ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7" name="Picture 6" descr="menuimts">
            <a:extLst>
              <a:ext uri="{FF2B5EF4-FFF2-40B4-BE49-F238E27FC236}">
                <a16:creationId xmlns:a16="http://schemas.microsoft.com/office/drawing/2014/main" id="{81FA2DC0-AEDC-417B-8FBF-64664ED051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260648"/>
            <a:ext cx="8064500" cy="5111849"/>
          </a:xfr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4D6327C3-0EC4-41F7-962D-262AD10EA6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188913"/>
            <a:ext cx="7561262" cy="792162"/>
          </a:xfrm>
          <a:noFill/>
        </p:spPr>
        <p:txBody>
          <a:bodyPr lIns="90488" tIns="44450" rIns="90488" bIns="44450"/>
          <a:lstStyle/>
          <a:p>
            <a:pPr algn="ctr" eaLnBrk="1" hangingPunct="1"/>
            <a:r>
              <a:rPr lang="en-US" altLang="en-US" b="1" dirty="0">
                <a:latin typeface="+mn-lt"/>
              </a:rPr>
              <a:t>House of Quality</a:t>
            </a: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9D5DF28B-2D0F-4409-88CA-8E2952D55F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8588" y="2097353"/>
            <a:ext cx="7283450" cy="3576637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7284" name="Rectangle 4">
            <a:extLst>
              <a:ext uri="{FF2B5EF4-FFF2-40B4-BE49-F238E27FC236}">
                <a16:creationId xmlns:a16="http://schemas.microsoft.com/office/drawing/2014/main" id="{DE86A768-92B8-4B41-8CF5-CAD7E68B03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350" y="1985963"/>
            <a:ext cx="2924175" cy="6731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7285" name="AutoShape 5">
            <a:extLst>
              <a:ext uri="{FF2B5EF4-FFF2-40B4-BE49-F238E27FC236}">
                <a16:creationId xmlns:a16="http://schemas.microsoft.com/office/drawing/2014/main" id="{33868E27-6546-4D3B-8560-C6C6CEAD79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350" y="1071563"/>
            <a:ext cx="2924175" cy="901700"/>
          </a:xfrm>
          <a:prstGeom prst="triangle">
            <a:avLst>
              <a:gd name="adj" fmla="val 49995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7286" name="Rectangle 6">
            <a:extLst>
              <a:ext uri="{FF2B5EF4-FFF2-40B4-BE49-F238E27FC236}">
                <a16:creationId xmlns:a16="http://schemas.microsoft.com/office/drawing/2014/main" id="{DD3F2E5E-F111-43BF-8682-F896784E35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0800" y="1617663"/>
            <a:ext cx="2324100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</a:rPr>
              <a:t>Interrelationships</a:t>
            </a:r>
          </a:p>
        </p:txBody>
      </p:sp>
      <p:sp>
        <p:nvSpPr>
          <p:cNvPr id="97287" name="Rectangle 7">
            <a:extLst>
              <a:ext uri="{FF2B5EF4-FFF2-40B4-BE49-F238E27FC236}">
                <a16:creationId xmlns:a16="http://schemas.microsoft.com/office/drawing/2014/main" id="{E5CF08A1-BE1F-4D4D-8BAD-5D6D6F9765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3488" y="2111375"/>
            <a:ext cx="2500312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</a:rPr>
              <a:t>Technical Features</a:t>
            </a:r>
          </a:p>
        </p:txBody>
      </p:sp>
      <p:sp>
        <p:nvSpPr>
          <p:cNvPr id="97288" name="Rectangle 8">
            <a:extLst>
              <a:ext uri="{FF2B5EF4-FFF2-40B4-BE49-F238E27FC236}">
                <a16:creationId xmlns:a16="http://schemas.microsoft.com/office/drawing/2014/main" id="{64D79DE6-5486-4B9B-95BE-5442F9F640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9513" y="2801938"/>
            <a:ext cx="26098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 dirty="0">
                <a:latin typeface="Times New Roman" panose="02020603050405020304" pitchFamily="18" charset="0"/>
              </a:rPr>
              <a:t>Relationship between Customer Desired Traits and Technical Features</a:t>
            </a:r>
          </a:p>
        </p:txBody>
      </p:sp>
      <p:sp>
        <p:nvSpPr>
          <p:cNvPr id="97289" name="Rectangle 9">
            <a:extLst>
              <a:ext uri="{FF2B5EF4-FFF2-40B4-BE49-F238E27FC236}">
                <a16:creationId xmlns:a16="http://schemas.microsoft.com/office/drawing/2014/main" id="{8B8043AF-8FEA-47F7-AF60-A70DF94D4F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3338" y="4697860"/>
            <a:ext cx="251777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 dirty="0">
                <a:latin typeface="Times New Roman" panose="02020603050405020304" pitchFamily="18" charset="0"/>
              </a:rPr>
              <a:t>Importance of Technical Features</a:t>
            </a:r>
          </a:p>
        </p:txBody>
      </p:sp>
      <p:sp>
        <p:nvSpPr>
          <p:cNvPr id="97290" name="Rectangle 10">
            <a:extLst>
              <a:ext uri="{FF2B5EF4-FFF2-40B4-BE49-F238E27FC236}">
                <a16:creationId xmlns:a16="http://schemas.microsoft.com/office/drawing/2014/main" id="{9D04101B-D6CF-4574-8681-4A47C2CA5B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41925" y="3081338"/>
            <a:ext cx="1633538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</a:rPr>
              <a:t>Importance of Traits to Customer</a:t>
            </a:r>
          </a:p>
        </p:txBody>
      </p:sp>
      <p:sp>
        <p:nvSpPr>
          <p:cNvPr id="97291" name="Rectangle 11">
            <a:extLst>
              <a:ext uri="{FF2B5EF4-FFF2-40B4-BE49-F238E27FC236}">
                <a16:creationId xmlns:a16="http://schemas.microsoft.com/office/drawing/2014/main" id="{9E7088FC-B412-498B-BE2F-9881281A5F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1338" y="3081338"/>
            <a:ext cx="1728787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</a:rPr>
              <a:t>Assessment of Competition</a:t>
            </a:r>
          </a:p>
        </p:txBody>
      </p:sp>
      <p:sp>
        <p:nvSpPr>
          <p:cNvPr id="97292" name="Line 12">
            <a:extLst>
              <a:ext uri="{FF2B5EF4-FFF2-40B4-BE49-F238E27FC236}">
                <a16:creationId xmlns:a16="http://schemas.microsoft.com/office/drawing/2014/main" id="{27B29996-D832-4517-BB0A-58E7612BB1FF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8477" y="2097352"/>
            <a:ext cx="39684" cy="35766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7293" name="Line 13">
            <a:extLst>
              <a:ext uri="{FF2B5EF4-FFF2-40B4-BE49-F238E27FC236}">
                <a16:creationId xmlns:a16="http://schemas.microsoft.com/office/drawing/2014/main" id="{F7A81C24-19B9-49C9-87D9-52B0C3E912A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10176" y="2668589"/>
            <a:ext cx="12699" cy="300540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7294" name="Line 14">
            <a:extLst>
              <a:ext uri="{FF2B5EF4-FFF2-40B4-BE49-F238E27FC236}">
                <a16:creationId xmlns:a16="http://schemas.microsoft.com/office/drawing/2014/main" id="{F384C21B-F3F7-4BB3-9ABC-8E0B1C34812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82826" y="2668589"/>
            <a:ext cx="12699" cy="3018366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7295" name="Line 15">
            <a:extLst>
              <a:ext uri="{FF2B5EF4-FFF2-40B4-BE49-F238E27FC236}">
                <a16:creationId xmlns:a16="http://schemas.microsoft.com/office/drawing/2014/main" id="{4ADE3E3E-35CD-4896-9F04-84CCBAA6E04D}"/>
              </a:ext>
            </a:extLst>
          </p:cNvPr>
          <p:cNvSpPr>
            <a:spLocks noChangeShapeType="1"/>
          </p:cNvSpPr>
          <p:nvPr/>
        </p:nvSpPr>
        <p:spPr bwMode="auto">
          <a:xfrm>
            <a:off x="2301875" y="4706938"/>
            <a:ext cx="291465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7296" name="AutoShape 16">
            <a:extLst>
              <a:ext uri="{FF2B5EF4-FFF2-40B4-BE49-F238E27FC236}">
                <a16:creationId xmlns:a16="http://schemas.microsoft.com/office/drawing/2014/main" id="{583732B4-9AFE-4A43-8DE8-3336C90F87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288" y="3667125"/>
            <a:ext cx="1149350" cy="592138"/>
          </a:xfrm>
          <a:prstGeom prst="rightArrow">
            <a:avLst>
              <a:gd name="adj1" fmla="val 50000"/>
              <a:gd name="adj2" fmla="val 97060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7297" name="Rectangle 17">
            <a:extLst>
              <a:ext uri="{FF2B5EF4-FFF2-40B4-BE49-F238E27FC236}">
                <a16:creationId xmlns:a16="http://schemas.microsoft.com/office/drawing/2014/main" id="{14C80279-A6A4-4313-8007-BE57ADC09A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763" y="2568575"/>
            <a:ext cx="1403351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US" altLang="en-US" sz="2400">
                <a:latin typeface="Times New Roman" panose="02020603050405020304" pitchFamily="18" charset="0"/>
              </a:rPr>
              <a:t>Voice of the Customer</a:t>
            </a:r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45A0D8FF-9692-4A0F-9658-A62EA1E864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8132" y="-32566"/>
            <a:ext cx="8735518" cy="1143000"/>
          </a:xfrm>
          <a:noFill/>
        </p:spPr>
        <p:txBody>
          <a:bodyPr lIns="90488" tIns="44450" rIns="90488" bIns="44450">
            <a:normAutofit fontScale="90000"/>
          </a:bodyPr>
          <a:lstStyle/>
          <a:p>
            <a:pPr eaLnBrk="1" hangingPunct="1"/>
            <a:r>
              <a:rPr lang="en-US" altLang="en-US" sz="4000" b="1" dirty="0">
                <a:latin typeface="+mn-lt"/>
              </a:rPr>
              <a:t>House of Quality:   Steps for Generation</a:t>
            </a:r>
            <a:endParaRPr lang="en-US" altLang="en-US" b="1" dirty="0">
              <a:latin typeface="+mn-lt"/>
            </a:endParaRPr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9423DD21-C179-46F2-AD1B-E322AB5AEB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895662"/>
            <a:ext cx="8502650" cy="5066675"/>
          </a:xfrm>
          <a:noFill/>
        </p:spPr>
        <p:txBody>
          <a:bodyPr lIns="90488" tIns="44450" rIns="90488" bIns="44450"/>
          <a:lstStyle/>
          <a:p>
            <a:pPr eaLnBrk="1" hangingPunct="1">
              <a:buFontTx/>
              <a:buNone/>
            </a:pPr>
            <a:r>
              <a:rPr lang="en-US" altLang="en-US" dirty="0"/>
              <a:t>1</a:t>
            </a:r>
            <a:r>
              <a:rPr lang="en-US" altLang="en-US" sz="2400" dirty="0"/>
              <a:t>. </a:t>
            </a:r>
            <a:r>
              <a:rPr lang="en-US" altLang="en-US" sz="2800" dirty="0"/>
              <a:t>Identify Customer Attributes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2. Identify Supporting Technical Characteristics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3. Correlate Customer Attributes with Supporting Technical Features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4. Assign Priorities to Customer Requirements and Technical Features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5. Evaluate Competitors’ Stances and Products</a:t>
            </a:r>
          </a:p>
          <a:p>
            <a:pPr eaLnBrk="1" hangingPunct="1">
              <a:buFontTx/>
              <a:buNone/>
            </a:pPr>
            <a:r>
              <a:rPr lang="en-US" altLang="en-US" sz="2800" dirty="0"/>
              <a:t>6. Identify Technical Characteristics to Deploy in the Final Product Design</a:t>
            </a:r>
            <a:endParaRPr lang="en-US" altLang="en-US" sz="2400" dirty="0"/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>
            <a:extLst>
              <a:ext uri="{FF2B5EF4-FFF2-40B4-BE49-F238E27FC236}">
                <a16:creationId xmlns:a16="http://schemas.microsoft.com/office/drawing/2014/main" id="{5BD24B3C-BFB6-4795-AD01-30E60B437D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5083" y="0"/>
            <a:ext cx="7886700" cy="644577"/>
          </a:xfrm>
        </p:spPr>
        <p:txBody>
          <a:bodyPr/>
          <a:lstStyle/>
          <a:p>
            <a:pPr algn="ctr" eaLnBrk="1" hangingPunct="1"/>
            <a:r>
              <a:rPr lang="en-US" altLang="en-US" b="1" dirty="0"/>
              <a:t>Innovation and creativity</a:t>
            </a:r>
          </a:p>
        </p:txBody>
      </p:sp>
      <p:sp>
        <p:nvSpPr>
          <p:cNvPr id="114691" name="Rectangle 3">
            <a:extLst>
              <a:ext uri="{FF2B5EF4-FFF2-40B4-BE49-F238E27FC236}">
                <a16:creationId xmlns:a16="http://schemas.microsoft.com/office/drawing/2014/main" id="{389C9482-A40F-473F-AFD1-21922995CC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4892" y="644577"/>
            <a:ext cx="8589364" cy="6213423"/>
          </a:xfrm>
        </p:spPr>
        <p:txBody>
          <a:bodyPr>
            <a:normAutofit/>
          </a:bodyPr>
          <a:lstStyle/>
          <a:p>
            <a:pPr eaLnBrk="1" hangingPunct="1"/>
            <a:r>
              <a:rPr lang="cs-CZ" altLang="en-US" sz="1600" dirty="0"/>
              <a:t>creativity is manifested</a:t>
            </a:r>
            <a:r>
              <a:rPr lang="en-GB" altLang="en-US" sz="1600" dirty="0"/>
              <a:t>:</a:t>
            </a:r>
          </a:p>
          <a:p>
            <a:pPr lvl="1" eaLnBrk="1" hangingPunct="1"/>
            <a:r>
              <a:rPr lang="cs-CZ" altLang="en-US" sz="1400" dirty="0"/>
              <a:t>in the production of a creative work (for example, a new work of art or a scientific hypothesis) that is both </a:t>
            </a:r>
            <a:r>
              <a:rPr lang="cs-CZ" altLang="en-US" sz="1400" i="1" dirty="0"/>
              <a:t>original</a:t>
            </a:r>
            <a:r>
              <a:rPr lang="cs-CZ" altLang="en-US" sz="1400" dirty="0"/>
              <a:t> and </a:t>
            </a:r>
            <a:r>
              <a:rPr lang="cs-CZ" altLang="en-US" sz="1400" i="1" dirty="0"/>
              <a:t>useful</a:t>
            </a:r>
            <a:r>
              <a:rPr lang="cs-CZ" altLang="en-US" sz="1400" dirty="0"/>
              <a:t> </a:t>
            </a:r>
          </a:p>
          <a:p>
            <a:pPr eaLnBrk="1" hangingPunct="1"/>
            <a:r>
              <a:rPr lang="en-US" altLang="en-US" sz="1800" dirty="0"/>
              <a:t>innovation begins </a:t>
            </a:r>
            <a:r>
              <a:rPr lang="en-US" altLang="en-US" sz="1600" dirty="0"/>
              <a:t>with creative ideas,</a:t>
            </a:r>
          </a:p>
          <a:p>
            <a:pPr lvl="1" eaLnBrk="1" hangingPunct="1"/>
            <a:r>
              <a:rPr lang="en-US" altLang="en-US" sz="1400" dirty="0"/>
              <a:t>creativity by individuals and teams </a:t>
            </a:r>
            <a:r>
              <a:rPr lang="en-US" altLang="en-US" sz="1400" i="1" dirty="0"/>
              <a:t>is a starting point for innovation</a:t>
            </a:r>
            <a:r>
              <a:rPr lang="en-US" altLang="en-US" sz="1400" dirty="0"/>
              <a:t>; the first is a necessary </a:t>
            </a:r>
            <a:r>
              <a:rPr lang="en-US" altLang="en-US" sz="1400" i="1" dirty="0"/>
              <a:t>but not sufficient</a:t>
            </a:r>
            <a:r>
              <a:rPr lang="en-US" altLang="en-US" sz="1400" dirty="0"/>
              <a:t> condition for the second</a:t>
            </a:r>
          </a:p>
          <a:p>
            <a:pPr lvl="1" eaLnBrk="1" hangingPunct="1"/>
            <a:endParaRPr lang="en-US" altLang="en-US" sz="1400" dirty="0"/>
          </a:p>
          <a:p>
            <a:r>
              <a:rPr lang="en-US" altLang="en-US" sz="1600" dirty="0"/>
              <a:t>creativity results:</a:t>
            </a:r>
          </a:p>
          <a:p>
            <a:pPr lvl="1"/>
            <a:r>
              <a:rPr lang="en-US" altLang="en-US" sz="1400" dirty="0"/>
              <a:t>in producing or bringing about something partly or wholly new; </a:t>
            </a:r>
          </a:p>
          <a:p>
            <a:pPr lvl="1"/>
            <a:r>
              <a:rPr lang="en-US" altLang="en-US" sz="1400" dirty="0"/>
              <a:t>in investing an existing object with new properties or characteristics; </a:t>
            </a:r>
          </a:p>
          <a:p>
            <a:pPr lvl="1"/>
            <a:r>
              <a:rPr lang="en-US" altLang="en-US" sz="1400" dirty="0"/>
              <a:t>in imagining new possibilities that were not conceived of before; </a:t>
            </a:r>
          </a:p>
          <a:p>
            <a:pPr lvl="1"/>
            <a:r>
              <a:rPr lang="en-US" altLang="en-US" sz="1400" dirty="0"/>
              <a:t>and in seeing or performing something in a manner different from what was thought possible or normal previously.</a:t>
            </a:r>
            <a:r>
              <a:rPr lang="cs-CZ" altLang="en-US" sz="1400" dirty="0"/>
              <a:t> </a:t>
            </a:r>
            <a:endParaRPr lang="en-GB" altLang="en-US" sz="1400" dirty="0"/>
          </a:p>
          <a:p>
            <a:pPr lvl="1"/>
            <a:endParaRPr lang="en-GB" altLang="en-US" sz="1400" dirty="0"/>
          </a:p>
          <a:p>
            <a:r>
              <a:rPr lang="cs-CZ" altLang="en-US" sz="1600" dirty="0"/>
              <a:t>Many creative ideas are generated when somebody discards preconceived assumptions and decides on a new approach or method that might seem to others unthinkable</a:t>
            </a:r>
          </a:p>
          <a:p>
            <a:r>
              <a:rPr lang="cs-CZ" altLang="en-US" sz="1600" dirty="0"/>
              <a:t>Serendipity - effect by which one accidentally discovers something fortunate, especially while looking for something else entirely </a:t>
            </a:r>
          </a:p>
          <a:p>
            <a:pPr lvl="1"/>
            <a:endParaRPr lang="cs-CZ" altLang="en-US" dirty="0"/>
          </a:p>
          <a:p>
            <a:pPr lvl="1"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>
            <a:extLst>
              <a:ext uri="{FF2B5EF4-FFF2-40B4-BE49-F238E27FC236}">
                <a16:creationId xmlns:a16="http://schemas.microsoft.com/office/drawing/2014/main" id="{74ABF5FE-DFF6-4341-B5B4-6E917082EF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021" y="116632"/>
            <a:ext cx="8229600" cy="706090"/>
          </a:xfrm>
        </p:spPr>
        <p:txBody>
          <a:bodyPr/>
          <a:lstStyle/>
          <a:p>
            <a:pPr algn="ctr" eaLnBrk="1" hangingPunct="1"/>
            <a:r>
              <a:rPr lang="cs-CZ" altLang="en-US" b="1" dirty="0"/>
              <a:t>BASIC CONCEPTS</a:t>
            </a:r>
          </a:p>
        </p:txBody>
      </p:sp>
      <p:sp>
        <p:nvSpPr>
          <p:cNvPr id="118787" name="Rectangle 3">
            <a:extLst>
              <a:ext uri="{FF2B5EF4-FFF2-40B4-BE49-F238E27FC236}">
                <a16:creationId xmlns:a16="http://schemas.microsoft.com/office/drawing/2014/main" id="{A8082EAA-2E1B-425F-8E32-30ECA3A6CF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 i="1" dirty="0"/>
              <a:t>Creative thinking represents a combination of logic and intuitive approaches</a:t>
            </a:r>
            <a:r>
              <a:rPr lang="cs-CZ" altLang="en-US" sz="2800" dirty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Being creative means dealing with the aspects and possibilities of today and tomorrow</a:t>
            </a:r>
            <a:endParaRPr lang="cs-CZ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That requires a person to be open to everything new, do not stick to things that we are all used to, do not adhere to yesterday so much</a:t>
            </a:r>
            <a:endParaRPr lang="cs-CZ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Creativity does not mean dreaming, it means productive managing of specific tasks.</a:t>
            </a:r>
            <a:endParaRPr lang="cs-CZ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Only a creative approach to the problem solution can be successful.</a:t>
            </a:r>
            <a:endParaRPr lang="cs-CZ" altLang="en-US" sz="28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>
            <a:extLst>
              <a:ext uri="{FF2B5EF4-FFF2-40B4-BE49-F238E27FC236}">
                <a16:creationId xmlns:a16="http://schemas.microsoft.com/office/drawing/2014/main" id="{28EAB418-785F-427D-A7BE-F9CD4F9AE7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706090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latin typeface="+mn-lt"/>
              </a:rPr>
              <a:t>Creativity in organizations</a:t>
            </a:r>
          </a:p>
        </p:txBody>
      </p:sp>
      <p:sp>
        <p:nvSpPr>
          <p:cNvPr id="119811" name="Rectangle 3">
            <a:extLst>
              <a:ext uri="{FF2B5EF4-FFF2-40B4-BE49-F238E27FC236}">
                <a16:creationId xmlns:a16="http://schemas.microsoft.com/office/drawing/2014/main" id="{565149BE-6459-41BB-8C9C-7AB0024910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980728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b="1" dirty="0" err="1"/>
              <a:t>Amabile</a:t>
            </a:r>
            <a:r>
              <a:rPr lang="en-US" altLang="en-US" sz="2800" dirty="0"/>
              <a:t>: to enhance creativity in business, three components </a:t>
            </a:r>
            <a:r>
              <a:rPr lang="cs-CZ" altLang="en-US" sz="2800" dirty="0"/>
              <a:t>are</a:t>
            </a:r>
            <a:r>
              <a:rPr lang="en-US" altLang="en-US" sz="2800" dirty="0"/>
              <a:t> needed: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 u="sng" dirty="0"/>
              <a:t>Expertise</a:t>
            </a:r>
            <a:r>
              <a:rPr lang="en-US" altLang="en-US" sz="2400" dirty="0"/>
              <a:t> (technical, procedural &amp; intellectual knowledge),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 u="sng" dirty="0"/>
              <a:t>Creative thinking</a:t>
            </a:r>
            <a:r>
              <a:rPr lang="en-US" altLang="en-US" sz="2400" dirty="0"/>
              <a:t> skills (how flexibly and imaginatively people approach problems),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 u="sng" dirty="0"/>
              <a:t>Motivation</a:t>
            </a:r>
            <a:r>
              <a:rPr lang="en-US" altLang="en-US" sz="2400" dirty="0"/>
              <a:t> (especially intrinsic motivation).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b="1" dirty="0" err="1"/>
              <a:t>Nonaka</a:t>
            </a:r>
            <a:r>
              <a:rPr lang="en-US" altLang="en-US" sz="2800" dirty="0"/>
              <a:t>: creativity and knowledge creation are important to the success of organizations. In particular, he emphasized the role that tacit knowledge has to play in the creative process.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>
            <a:extLst>
              <a:ext uri="{FF2B5EF4-FFF2-40B4-BE49-F238E27FC236}">
                <a16:creationId xmlns:a16="http://schemas.microsoft.com/office/drawing/2014/main" id="{0D9FB910-4D11-4F0A-8BA1-C7461366B0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latin typeface="+mn-lt"/>
              </a:rPr>
              <a:t>Creativity and economics</a:t>
            </a:r>
          </a:p>
        </p:txBody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CB09552F-C1DD-4574-A833-24FCFB1B1D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0991" y="908720"/>
            <a:ext cx="8473497" cy="50403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Joseph Schumpeter:  </a:t>
            </a:r>
            <a:r>
              <a:rPr lang="en-US" altLang="en-US" sz="2400" b="1" i="1" dirty="0"/>
              <a:t>creative destruction</a:t>
            </a:r>
            <a:r>
              <a:rPr lang="en-US" altLang="en-US" sz="2400" i="1" dirty="0"/>
              <a:t> - </a:t>
            </a:r>
            <a:r>
              <a:rPr lang="en-US" altLang="en-US" sz="2400" dirty="0"/>
              <a:t> the way in which old ways of doing things are endogenously destroyed and replaced by the new.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Paul Romer:  the recombination of elements to produce new technologies and products and, consequently, economic growth. Creativity leads to capital</a:t>
            </a:r>
            <a:r>
              <a:rPr lang="cs-CZ" altLang="en-US" sz="2400" dirty="0"/>
              <a:t>, </a:t>
            </a:r>
            <a:r>
              <a:rPr lang="en-US" altLang="en-US" sz="2400" dirty="0"/>
              <a:t>creative products are protected by intellectual property laws.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</a:t>
            </a:r>
            <a:r>
              <a:rPr lang="en-US" altLang="en-US" sz="2400" b="1" i="1" dirty="0"/>
              <a:t>creative class</a:t>
            </a:r>
            <a:r>
              <a:rPr lang="en-US" altLang="en-US" sz="2400" dirty="0"/>
              <a:t> </a:t>
            </a:r>
            <a:r>
              <a:rPr lang="cs-CZ" altLang="en-US" sz="2400" dirty="0"/>
              <a:t>as</a:t>
            </a:r>
            <a:r>
              <a:rPr lang="en-US" altLang="en-US" sz="2400" dirty="0"/>
              <a:t> important driver of modern economies. Richard Florida</a:t>
            </a:r>
            <a:r>
              <a:rPr lang="cs-CZ" altLang="en-US" sz="2400" dirty="0"/>
              <a:t> in </a:t>
            </a:r>
            <a:r>
              <a:rPr lang="en-US" altLang="en-US" sz="2400" i="1" dirty="0"/>
              <a:t>The Rise of the Creative Class</a:t>
            </a:r>
            <a:r>
              <a:rPr lang="en-US" altLang="en-US" sz="2400" dirty="0"/>
              <a:t>, 2002 popularized the notion that regions with "3 T's of economic development: Technology, Talent and Tolerance" also have high concentrations of creative professionals and tend to have a higher level of economic development.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cs-CZ" altLang="en-US" sz="2400" dirty="0"/>
              <a:t>I</a:t>
            </a:r>
            <a:r>
              <a:rPr lang="en-US" altLang="en-US" sz="2400" dirty="0" err="1"/>
              <a:t>mportant</a:t>
            </a:r>
            <a:r>
              <a:rPr lang="en-US" altLang="en-US" sz="2400" dirty="0"/>
              <a:t> aspect to understanding </a:t>
            </a:r>
            <a:r>
              <a:rPr lang="en-US" altLang="en-US" sz="2400" b="1" dirty="0"/>
              <a:t>Entrepreneurship</a:t>
            </a:r>
            <a:r>
              <a:rPr lang="en-US" altLang="en-US" sz="2400" dirty="0"/>
              <a:t>.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>
            <a:extLst>
              <a:ext uri="{FF2B5EF4-FFF2-40B4-BE49-F238E27FC236}">
                <a16:creationId xmlns:a16="http://schemas.microsoft.com/office/drawing/2014/main" id="{50851FA8-314C-4016-88FA-21D762E50A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latin typeface="+mn-lt"/>
              </a:rPr>
              <a:t>Stages of creative process</a:t>
            </a:r>
          </a:p>
        </p:txBody>
      </p:sp>
      <p:sp>
        <p:nvSpPr>
          <p:cNvPr id="121859" name="Rectangle 3">
            <a:extLst>
              <a:ext uri="{FF2B5EF4-FFF2-40B4-BE49-F238E27FC236}">
                <a16:creationId xmlns:a16="http://schemas.microsoft.com/office/drawing/2014/main" id="{19AEE915-BB79-437E-BEF8-91F006AB4D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980728"/>
            <a:ext cx="8229600" cy="391703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Orientation</a:t>
            </a:r>
            <a:r>
              <a:rPr lang="en-US" altLang="en-US" sz="2800" dirty="0"/>
              <a:t>: Need identification, intention to create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Preparation:</a:t>
            </a:r>
            <a:r>
              <a:rPr lang="en-US" altLang="en-US" sz="2800" dirty="0"/>
              <a:t> Information collection, problem formulation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Incubation</a:t>
            </a:r>
            <a:r>
              <a:rPr lang="en-US" altLang="en-US" sz="2800" dirty="0"/>
              <a:t>: seeking solution, evaluation of variants, unconscious thinking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Illumination</a:t>
            </a:r>
            <a:r>
              <a:rPr lang="cs-CZ" altLang="en-US" sz="2800" u="sng" dirty="0"/>
              <a:t> </a:t>
            </a:r>
            <a:r>
              <a:rPr lang="en-US" altLang="en-US" sz="2800" u="sng" dirty="0"/>
              <a:t> (Eureka!)</a:t>
            </a:r>
            <a:r>
              <a:rPr lang="en-US" altLang="en-US" sz="2800" dirty="0"/>
              <a:t>: synthesis, creation of ideas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Realization: </a:t>
            </a:r>
            <a:r>
              <a:rPr lang="en-US" altLang="en-US" sz="2800" dirty="0"/>
              <a:t>transformation of the idea into reality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u="sng" dirty="0"/>
              <a:t>Verification: </a:t>
            </a:r>
            <a:r>
              <a:rPr lang="en-US" altLang="en-US" sz="2800" dirty="0"/>
              <a:t>evaluation, learning, improvement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>
            <a:extLst>
              <a:ext uri="{FF2B5EF4-FFF2-40B4-BE49-F238E27FC236}">
                <a16:creationId xmlns:a16="http://schemas.microsoft.com/office/drawing/2014/main" id="{952003DC-8BEC-42BA-8C40-D1089F172B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3898"/>
            <a:ext cx="8229600" cy="764704"/>
          </a:xfrm>
        </p:spPr>
        <p:txBody>
          <a:bodyPr/>
          <a:lstStyle/>
          <a:p>
            <a:pPr algn="ctr" eaLnBrk="1" hangingPunct="1"/>
            <a:r>
              <a:rPr lang="en-US" altLang="en-US" sz="4000" b="1" dirty="0">
                <a:latin typeface="+mn-lt"/>
              </a:rPr>
              <a:t>Barriers to creativity</a:t>
            </a:r>
            <a:r>
              <a:rPr lang="cs-CZ" altLang="en-US" sz="4000" b="1" dirty="0">
                <a:latin typeface="+mn-lt"/>
              </a:rPr>
              <a:t> - 1</a:t>
            </a:r>
            <a:endParaRPr lang="en-US" altLang="en-US" sz="4000" b="1" dirty="0">
              <a:latin typeface="+mn-lt"/>
            </a:endParaRPr>
          </a:p>
        </p:txBody>
      </p:sp>
      <p:sp>
        <p:nvSpPr>
          <p:cNvPr id="122883" name="Rectangle 3">
            <a:extLst>
              <a:ext uri="{FF2B5EF4-FFF2-40B4-BE49-F238E27FC236}">
                <a16:creationId xmlns:a16="http://schemas.microsoft.com/office/drawing/2014/main" id="{ABEBF49B-C2EE-42D1-9172-0E1AC31E3C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40067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The value of getting things right time can induce a fear of mistakes and experimentation.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So can a blame culture where people become afraid of making mistakes.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Managers who are not as secure as they should be can resist or block ideas that are not their own or which they see as threatening.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A culture that over emphasizes cost containment, processes, consistency or efficiency.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A reward system that too exclusively celebrates getting things done fast with no mistakes.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200" dirty="0"/>
              <a:t>A general fear of risk taking, wanting to analyze everything to death, to wait and see what others do in the market before acting.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>
            <a:extLst>
              <a:ext uri="{FF2B5EF4-FFF2-40B4-BE49-F238E27FC236}">
                <a16:creationId xmlns:a16="http://schemas.microsoft.com/office/drawing/2014/main" id="{C62908CA-5955-4E00-95F6-0552AC5922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1"/>
            <a:ext cx="7886700" cy="692696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latin typeface="+mn-lt"/>
              </a:rPr>
              <a:t>Barriers to creativity</a:t>
            </a:r>
            <a:r>
              <a:rPr lang="cs-CZ" altLang="en-US" b="1" dirty="0">
                <a:latin typeface="+mn-lt"/>
              </a:rPr>
              <a:t> - 2</a:t>
            </a:r>
          </a:p>
        </p:txBody>
      </p:sp>
      <p:sp>
        <p:nvSpPr>
          <p:cNvPr id="123907" name="Rectangle 3">
            <a:extLst>
              <a:ext uri="{FF2B5EF4-FFF2-40B4-BE49-F238E27FC236}">
                <a16:creationId xmlns:a16="http://schemas.microsoft.com/office/drawing/2014/main" id="{A4A3B678-953F-458E-942A-996C675BEA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695348"/>
            <a:ext cx="8607687" cy="520125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lack of explicit funding for experimentation.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strict requirement to demonstrate the value of an idea before it has a chance to prove itself.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tendency to shoot down novel ideas as a way of scoring points.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An over allegiance to past successes, proven experience and tried and tested methods.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suspicion of novelty, a fear of the unproven.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 resistance to learning from mistakes or trial and error, a tendency to blame external factors or other people for failures rather than to learn from them.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Short termism - a drive to meet short term financial goals rather than to invest in the future.</a:t>
            </a:r>
            <a:r>
              <a:rPr lang="en-US" altLang="en-US" sz="2000" dirty="0"/>
              <a:t> 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400" b="1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400" b="1" dirty="0"/>
              <a:t>Barriers to creativity</a:t>
            </a:r>
            <a:r>
              <a:rPr lang="cs-CZ" altLang="en-US" sz="2400" b="1" dirty="0"/>
              <a:t> </a:t>
            </a:r>
            <a:r>
              <a:rPr lang="cs-CZ" altLang="en-US" sz="2400" b="1" dirty="0">
                <a:hlinkClick r:id="rId3"/>
              </a:rPr>
              <a:t>–</a:t>
            </a:r>
            <a:r>
              <a:rPr lang="cs-CZ" altLang="en-US" sz="2400" b="1" dirty="0"/>
              <a:t> 3</a:t>
            </a:r>
            <a:r>
              <a:rPr lang="en-GB" altLang="en-US" sz="2400" b="1" dirty="0"/>
              <a:t> </a:t>
            </a:r>
            <a:r>
              <a:rPr lang="cs-CZ" altLang="en-US" sz="2400" dirty="0">
                <a:hlinkClick r:id="rId3"/>
              </a:rPr>
              <a:t>http://members.optusnet.com.au/~charles57/Creative/Basics/obstacles.htm</a:t>
            </a:r>
            <a:endParaRPr lang="cs-CZ" altLang="en-US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FB5B252C-001D-45E5-9CA4-97B4A6F72D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algn="ctr" eaLnBrk="1" hangingPunct="1"/>
            <a:r>
              <a:rPr lang="en-US" altLang="en-US" b="1" dirty="0"/>
              <a:t>CREATIVITY STIMULATION</a:t>
            </a:r>
            <a:r>
              <a:rPr lang="cs-CZ" altLang="en-US" dirty="0"/>
              <a:t> </a:t>
            </a:r>
          </a:p>
        </p:txBody>
      </p:sp>
      <p:sp>
        <p:nvSpPr>
          <p:cNvPr id="125955" name="Rectangle 3">
            <a:extLst>
              <a:ext uri="{FF2B5EF4-FFF2-40B4-BE49-F238E27FC236}">
                <a16:creationId xmlns:a16="http://schemas.microsoft.com/office/drawing/2014/main" id="{3FBF4E62-C2C3-4363-8FA5-CA7D213888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229600" cy="391703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Keep in touch with creative people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Accommodate the effort to the targets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Evaluate and appreciate the effort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Protect creative employees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Leave them peace and time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Provide them with security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Tolerate failures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Maintain creative atmosphere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Evaluate the creative ideas quickly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Be persistent - nothing comes for free 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BFD04A47-B3A5-47E9-8937-FD83405DB1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7703"/>
            <a:ext cx="8229600" cy="604993"/>
          </a:xfrm>
        </p:spPr>
        <p:txBody>
          <a:bodyPr/>
          <a:lstStyle/>
          <a:p>
            <a:pPr algn="ctr" eaLnBrk="1" hangingPunct="1"/>
            <a:r>
              <a:rPr lang="cs-CZ" altLang="en-US" b="1" dirty="0" err="1">
                <a:latin typeface="+mn-lt"/>
              </a:rPr>
              <a:t>Fostering</a:t>
            </a:r>
            <a:r>
              <a:rPr lang="cs-CZ" altLang="en-US" b="1" dirty="0">
                <a:latin typeface="+mn-lt"/>
              </a:rPr>
              <a:t> </a:t>
            </a:r>
            <a:r>
              <a:rPr lang="cs-CZ" altLang="en-US" b="1" dirty="0" err="1">
                <a:latin typeface="+mn-lt"/>
              </a:rPr>
              <a:t>creativity</a:t>
            </a:r>
            <a:r>
              <a:rPr lang="cs-CZ" altLang="en-US" b="1" dirty="0">
                <a:latin typeface="+mn-lt"/>
              </a:rPr>
              <a:t> </a:t>
            </a:r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555BA42E-2073-4F21-A34C-E8BE4B30C4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7397" y="938603"/>
            <a:ext cx="8866682" cy="5831694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Establishing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purpose</a:t>
            </a:r>
            <a:r>
              <a:rPr lang="cs-CZ" altLang="en-US" sz="2400" dirty="0"/>
              <a:t> and </a:t>
            </a:r>
            <a:r>
              <a:rPr lang="cs-CZ" altLang="en-US" sz="2400" dirty="0" err="1"/>
              <a:t>intention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Building</a:t>
            </a:r>
            <a:r>
              <a:rPr lang="cs-CZ" altLang="en-US" sz="2400" dirty="0"/>
              <a:t> basic </a:t>
            </a:r>
            <a:r>
              <a:rPr lang="cs-CZ" altLang="en-US" sz="2400" dirty="0" err="1"/>
              <a:t>skills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Encouraging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acquisitions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of</a:t>
            </a:r>
            <a:r>
              <a:rPr lang="cs-CZ" altLang="en-US" sz="2400" dirty="0"/>
              <a:t> </a:t>
            </a:r>
            <a:r>
              <a:rPr lang="cs-CZ" altLang="en-US" sz="2400" dirty="0" err="1"/>
              <a:t>domain-specific</a:t>
            </a:r>
            <a:r>
              <a:rPr lang="cs-CZ" altLang="en-US" sz="2400" dirty="0"/>
              <a:t> </a:t>
            </a:r>
            <a:r>
              <a:rPr lang="cs-CZ" altLang="en-US" sz="2400" dirty="0" err="1"/>
              <a:t>knowledge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Stimulating</a:t>
            </a:r>
            <a:r>
              <a:rPr lang="cs-CZ" altLang="en-US" sz="2400" dirty="0"/>
              <a:t> and </a:t>
            </a:r>
            <a:r>
              <a:rPr lang="cs-CZ" altLang="en-US" sz="2400" dirty="0" err="1"/>
              <a:t>rewarding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curiosity</a:t>
            </a:r>
            <a:r>
              <a:rPr lang="cs-CZ" altLang="en-US" sz="2400" dirty="0"/>
              <a:t> and </a:t>
            </a:r>
            <a:r>
              <a:rPr lang="cs-CZ" altLang="en-US" sz="2400" dirty="0" err="1"/>
              <a:t>exploration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Building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motivation</a:t>
            </a:r>
            <a:r>
              <a:rPr lang="cs-CZ" altLang="en-US" sz="2400" dirty="0"/>
              <a:t>, </a:t>
            </a:r>
            <a:r>
              <a:rPr lang="cs-CZ" altLang="en-US" sz="2400" dirty="0" err="1"/>
              <a:t>especially</a:t>
            </a:r>
            <a:r>
              <a:rPr lang="cs-CZ" altLang="en-US" sz="2400" dirty="0"/>
              <a:t> </a:t>
            </a:r>
            <a:r>
              <a:rPr lang="cs-CZ" altLang="en-US" sz="2400" dirty="0" err="1"/>
              <a:t>internal</a:t>
            </a:r>
            <a:r>
              <a:rPr lang="cs-CZ" altLang="en-US" sz="2400" dirty="0"/>
              <a:t> </a:t>
            </a:r>
            <a:r>
              <a:rPr lang="cs-CZ" altLang="en-US" sz="2400" dirty="0" err="1"/>
              <a:t>motivation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Encouraging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confidence</a:t>
            </a:r>
            <a:r>
              <a:rPr lang="cs-CZ" altLang="en-US" sz="2400" dirty="0"/>
              <a:t> and a </a:t>
            </a:r>
            <a:r>
              <a:rPr lang="cs-CZ" altLang="en-US" sz="2400" dirty="0" err="1"/>
              <a:t>willingness</a:t>
            </a:r>
            <a:r>
              <a:rPr lang="cs-CZ" altLang="en-US" sz="2400" dirty="0"/>
              <a:t> to </a:t>
            </a:r>
            <a:r>
              <a:rPr lang="cs-CZ" altLang="en-US" sz="2400" dirty="0" err="1"/>
              <a:t>take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risks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Focusing</a:t>
            </a:r>
            <a:r>
              <a:rPr lang="cs-CZ" altLang="en-US" sz="2400" dirty="0"/>
              <a:t> on mastery and </a:t>
            </a:r>
            <a:r>
              <a:rPr lang="cs-CZ" altLang="en-US" sz="2400" dirty="0" err="1"/>
              <a:t>self-competition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Promoting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supportable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beliefs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about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creativity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Providing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opportunities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for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choice</a:t>
            </a:r>
            <a:r>
              <a:rPr lang="cs-CZ" altLang="en-US" sz="2400" dirty="0"/>
              <a:t> and </a:t>
            </a:r>
            <a:r>
              <a:rPr lang="cs-CZ" altLang="en-US" sz="2400" dirty="0" err="1"/>
              <a:t>discovery</a:t>
            </a:r>
            <a:r>
              <a:rPr lang="cs-CZ" altLang="en-US" sz="2400" dirty="0"/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Developing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self</a:t>
            </a:r>
            <a:r>
              <a:rPr lang="cs-CZ" altLang="en-US" sz="2400" dirty="0"/>
              <a:t>-management (</a:t>
            </a:r>
            <a:r>
              <a:rPr lang="cs-CZ" altLang="en-US" sz="2400" dirty="0" err="1"/>
              <a:t>metacognitive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skills</a:t>
            </a:r>
            <a:r>
              <a:rPr lang="cs-CZ" altLang="en-US" sz="2400" dirty="0"/>
              <a:t>)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Teaching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techniques</a:t>
            </a:r>
            <a:r>
              <a:rPr lang="cs-CZ" altLang="en-US" sz="2400" dirty="0"/>
              <a:t> and </a:t>
            </a:r>
            <a:r>
              <a:rPr lang="cs-CZ" altLang="en-US" sz="2400" dirty="0" err="1"/>
              <a:t>strategies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for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facilitating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creative</a:t>
            </a:r>
            <a:r>
              <a:rPr lang="cs-CZ" altLang="en-US" sz="2400" dirty="0"/>
              <a:t> performance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en-US" sz="2400" dirty="0" err="1"/>
              <a:t>Providing</a:t>
            </a:r>
            <a:r>
              <a:rPr lang="cs-CZ" altLang="en-US" sz="2400" dirty="0"/>
              <a:t> balance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>
            <a:extLst>
              <a:ext uri="{FF2B5EF4-FFF2-40B4-BE49-F238E27FC236}">
                <a16:creationId xmlns:a16="http://schemas.microsoft.com/office/drawing/2014/main" id="{06BF64FC-779F-473E-B758-365474901A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143000"/>
          </a:xfrm>
        </p:spPr>
        <p:txBody>
          <a:bodyPr/>
          <a:lstStyle/>
          <a:p>
            <a:pPr algn="ctr" eaLnBrk="1" hangingPunct="1"/>
            <a:r>
              <a:rPr lang="en-US" altLang="en-US" sz="3600" b="1" dirty="0"/>
              <a:t>METHODS OF CREATIVE ACTIVITY</a:t>
            </a:r>
            <a:r>
              <a:rPr lang="cs-CZ" altLang="en-US" sz="4000" dirty="0"/>
              <a:t> </a:t>
            </a:r>
          </a:p>
        </p:txBody>
      </p:sp>
      <p:sp>
        <p:nvSpPr>
          <p:cNvPr id="128003" name="Rectangle 3">
            <a:extLst>
              <a:ext uri="{FF2B5EF4-FFF2-40B4-BE49-F238E27FC236}">
                <a16:creationId xmlns:a16="http://schemas.microsoft.com/office/drawing/2014/main" id="{7FD1C8B9-7EF0-4A7A-8F3E-57ED2E09A8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9600" cy="363378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/>
              <a:t>increasing the individual’s or team’s creative potential</a:t>
            </a:r>
          </a:p>
          <a:p>
            <a:pPr eaLnBrk="1" hangingPunct="1"/>
            <a:r>
              <a:rPr lang="en-US" altLang="en-US" sz="3200" dirty="0"/>
              <a:t>contributing to the improvement of the creative work conditions</a:t>
            </a:r>
          </a:p>
          <a:p>
            <a:pPr eaLnBrk="1" hangingPunct="1"/>
            <a:r>
              <a:rPr lang="en-US" altLang="en-US" sz="3200" dirty="0"/>
              <a:t>facilitating the problem solution</a:t>
            </a:r>
            <a:endParaRPr lang="cs-CZ" altLang="en-US" sz="32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>
            <a:extLst>
              <a:ext uri="{FF2B5EF4-FFF2-40B4-BE49-F238E27FC236}">
                <a16:creationId xmlns:a16="http://schemas.microsoft.com/office/drawing/2014/main" id="{15A3F0D9-958B-4C09-BB18-8DDA18BAF5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110294"/>
            <a:ext cx="7886700" cy="804107"/>
          </a:xfrm>
        </p:spPr>
        <p:txBody>
          <a:bodyPr/>
          <a:lstStyle/>
          <a:p>
            <a:pPr algn="ctr" eaLnBrk="1" hangingPunct="1"/>
            <a:r>
              <a:rPr lang="en-US" altLang="en-US" b="1" dirty="0">
                <a:latin typeface="+mn-lt"/>
              </a:rPr>
              <a:t>Creative Process</a:t>
            </a:r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535C1C30-5FBC-46E3-8396-57D97B52E1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3838" y="914400"/>
            <a:ext cx="8725290" cy="583330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b="1" i="1" dirty="0"/>
              <a:t>Problem Definition</a:t>
            </a:r>
            <a:r>
              <a:rPr lang="en-US" altLang="en-US" sz="2400" dirty="0"/>
              <a:t> - including problem analysis, redefinition, and all aspects associated with defining the problem clearly.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b="1" i="1" dirty="0"/>
              <a:t>Idea Generation</a:t>
            </a:r>
            <a:r>
              <a:rPr lang="en-US" altLang="en-US" sz="2400" dirty="0"/>
              <a:t> - The divergent process of coming up with ideas.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b="1" i="1" dirty="0"/>
              <a:t>Idea Selection</a:t>
            </a:r>
            <a:r>
              <a:rPr lang="en-US" altLang="en-US" sz="2400" dirty="0"/>
              <a:t> - The convergent process of reducing all the many ideas into realistic solutions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b="1" i="1" dirty="0"/>
              <a:t>Idea Implementation</a:t>
            </a:r>
            <a:r>
              <a:rPr lang="en-US" altLang="en-US" sz="2400" dirty="0"/>
              <a:t> - Turning the refined ideas in reality. </a:t>
            </a:r>
          </a:p>
          <a:p>
            <a:pPr eaLnBrk="1" hangingPunct="1">
              <a:lnSpc>
                <a:spcPct val="80000"/>
              </a:lnSpc>
            </a:pP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Processes - Schemes and techniques which look at the overall process from start to finish (or at least 3 of the above 4 areas).. 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>
                <a:hlinkClick r:id="rId3"/>
              </a:rPr>
              <a:t>http://www.mycoted.com/Category:Creativity_Techniques</a:t>
            </a:r>
            <a:r>
              <a:rPr lang="cs-CZ" altLang="en-US" sz="2400" dirty="0"/>
              <a:t>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>
            <a:extLst>
              <a:ext uri="{FF2B5EF4-FFF2-40B4-BE49-F238E27FC236}">
                <a16:creationId xmlns:a16="http://schemas.microsoft.com/office/drawing/2014/main" id="{E4D79EC1-105B-4875-81FE-CB6967078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01496"/>
            <a:ext cx="8515350" cy="759136"/>
          </a:xfrm>
        </p:spPr>
        <p:txBody>
          <a:bodyPr/>
          <a:lstStyle/>
          <a:p>
            <a:pPr algn="ctr" eaLnBrk="1" hangingPunct="1"/>
            <a:r>
              <a:rPr lang="en-US" altLang="en-US" b="1" dirty="0" err="1"/>
              <a:t>Synectics</a:t>
            </a:r>
            <a:endParaRPr lang="en-US" altLang="en-US" b="1" dirty="0"/>
          </a:p>
        </p:txBody>
      </p:sp>
      <p:sp>
        <p:nvSpPr>
          <p:cNvPr id="140291" name="Rectangle 3">
            <a:extLst>
              <a:ext uri="{FF2B5EF4-FFF2-40B4-BE49-F238E27FC236}">
                <a16:creationId xmlns:a16="http://schemas.microsoft.com/office/drawing/2014/main" id="{696034A6-8C2D-4F9B-AD9E-D57E71538D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1450" y="860633"/>
            <a:ext cx="8822648" cy="5645098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problem solving approach that stimulates thought processes of which the subject is generally unaware.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developed by William Gordon,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central principle: "Trust things that are alien, and alienate things that are trusted."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Encourages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fundamental problem-analysis and, on the other hand,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alienation of the original problem through the creation of analogies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It is thus possible for new and surprising solutions to emerge. </a:t>
            </a: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 err="1"/>
              <a:t>Synectics</a:t>
            </a:r>
            <a:r>
              <a:rPr lang="en-US" altLang="en-US" sz="2400" dirty="0"/>
              <a:t> is more demanding of the subject than brainstorming, as the many steps involved mean that the process is more complicated and requires more time and effort</a:t>
            </a:r>
            <a:r>
              <a:rPr lang="cs-CZ" altLang="en-US" sz="2400" dirty="0"/>
              <a:t>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>
            <a:extLst>
              <a:ext uri="{FF2B5EF4-FFF2-40B4-BE49-F238E27FC236}">
                <a16:creationId xmlns:a16="http://schemas.microsoft.com/office/drawing/2014/main" id="{8E86083F-4073-4E8C-B7E1-3D6DD992AB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181547"/>
            <a:ext cx="7886700" cy="639215"/>
          </a:xfrm>
        </p:spPr>
        <p:txBody>
          <a:bodyPr/>
          <a:lstStyle/>
          <a:p>
            <a:pPr algn="ctr" eaLnBrk="1" hangingPunct="1"/>
            <a:r>
              <a:rPr lang="en-US" altLang="en-US" b="1" dirty="0" err="1"/>
              <a:t>Synectics</a:t>
            </a:r>
            <a:r>
              <a:rPr lang="en-US" altLang="en-US" b="1" dirty="0"/>
              <a:t> - steps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FF65ED1E-813F-41CB-9D20-408F3474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83568" y="820762"/>
            <a:ext cx="8140596" cy="5037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Analysis and definition of the problem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Spontaneous solutions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Reformulation of the problem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Creation of direct analogies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Personal analogies (identification)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Symbolic analogies (contradictions)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Direct analogies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Analysis of the direct analogies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Application to the problem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3200" dirty="0"/>
              <a:t>Development of possible solutions</a:t>
            </a:r>
            <a:r>
              <a:rPr lang="cs-CZ" altLang="en-US" sz="3200" dirty="0"/>
              <a:t> </a:t>
            </a:r>
            <a:endParaRPr lang="cs-CZ" altLang="en-US" sz="28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35903314-AB56-42E6-BF85-C6CB48F9CDC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750" y="200235"/>
            <a:ext cx="8229600" cy="75913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altLang="en-US" sz="3600" b="1" dirty="0"/>
              <a:t>Lateral thinking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60A77D6B-62AF-437D-A374-47C3460948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85750" y="959371"/>
            <a:ext cx="8648388" cy="549381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de Bono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methods of thinking concerned with changing concepts and perception; reasoning that is not immediately obvious, ideas that may not be obtainable by using only traditional step-by-step logic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shifting of thinking patterns, away from entrenched or predictable thinking to new or unexpected ideas.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000" dirty="0"/>
              <a:t>A new idea that is the result of lateral thinking is not always a helpful one, but when a good idea is discovered in this way it is usually obvious in hindsight, which is a feature lateral thinking shares with a joke</a:t>
            </a:r>
            <a:endParaRPr lang="cs-CZ" altLang="en-US" sz="2000" dirty="0"/>
          </a:p>
          <a:p>
            <a:pPr eaLnBrk="1" hangingPunct="1">
              <a:lnSpc>
                <a:spcPct val="80000"/>
              </a:lnSpc>
            </a:pPr>
            <a:r>
              <a:rPr lang="cs-CZ" altLang="en-US" sz="2000" dirty="0"/>
              <a:t>We may need to solve some problems not by removing the cause but by designing the way forward even if the cause remains in place </a:t>
            </a:r>
            <a:endParaRPr lang="en-GB" altLang="en-US" sz="2000" dirty="0"/>
          </a:p>
          <a:p>
            <a:pPr eaLnBrk="1" hangingPunct="1">
              <a:lnSpc>
                <a:spcPct val="80000"/>
              </a:lnSpc>
            </a:pPr>
            <a:endParaRPr lang="en-US" altLang="en-US" sz="2000" dirty="0"/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US" altLang="en-US" sz="2000" dirty="0">
                <a:hlinkClick r:id="rId3"/>
              </a:rPr>
              <a:t>http://en.wikipedia.org/wiki/Lateral_thinking</a:t>
            </a:r>
            <a:endParaRPr lang="en-US" altLang="en-US" sz="18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FE193E95-935B-4C18-9A00-0D94FF3190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0"/>
            <a:ext cx="7886700" cy="1154243"/>
          </a:xfrm>
        </p:spPr>
        <p:txBody>
          <a:bodyPr/>
          <a:lstStyle/>
          <a:p>
            <a:pPr algn="ctr" eaLnBrk="1" hangingPunct="1"/>
            <a:r>
              <a:rPr lang="cs-CZ" altLang="en-US" sz="3600" b="1" dirty="0" err="1"/>
              <a:t>Lateral</a:t>
            </a:r>
            <a:r>
              <a:rPr lang="cs-CZ" altLang="en-US" sz="3600" b="1" dirty="0"/>
              <a:t> </a:t>
            </a:r>
            <a:r>
              <a:rPr lang="cs-CZ" altLang="en-US" sz="3600" b="1" dirty="0" err="1"/>
              <a:t>thinking</a:t>
            </a:r>
            <a:r>
              <a:rPr lang="cs-CZ" altLang="en-US" sz="3600" b="1" dirty="0"/>
              <a:t> vs. </a:t>
            </a:r>
            <a:r>
              <a:rPr lang="cs-CZ" altLang="en-US" sz="3600" b="1" dirty="0" err="1"/>
              <a:t>critical</a:t>
            </a:r>
            <a:r>
              <a:rPr lang="cs-CZ" altLang="en-US" sz="3600" b="1" dirty="0"/>
              <a:t> </a:t>
            </a:r>
            <a:r>
              <a:rPr lang="cs-CZ" altLang="en-US" sz="3600" b="1" dirty="0" err="1"/>
              <a:t>thinking</a:t>
            </a:r>
            <a:r>
              <a:rPr lang="cs-CZ" altLang="en-US" sz="3600" b="1" dirty="0"/>
              <a:t> </a:t>
            </a:r>
          </a:p>
        </p:txBody>
      </p:sp>
      <p:sp>
        <p:nvSpPr>
          <p:cNvPr id="143363" name="Rectangle 3">
            <a:extLst>
              <a:ext uri="{FF2B5EF4-FFF2-40B4-BE49-F238E27FC236}">
                <a16:creationId xmlns:a16="http://schemas.microsoft.com/office/drawing/2014/main" id="{B68FE6AC-502B-45A7-ABFA-1BCA751CED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9901" y="1154243"/>
            <a:ext cx="8694295" cy="429098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altLang="en-US" sz="3200" dirty="0" err="1"/>
              <a:t>Critical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thinking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is</a:t>
            </a:r>
            <a:r>
              <a:rPr lang="cs-CZ" altLang="en-US" sz="3200" dirty="0"/>
              <a:t> </a:t>
            </a:r>
            <a:r>
              <a:rPr lang="cs-CZ" altLang="en-US" sz="3200" dirty="0" err="1"/>
              <a:t>primarily</a:t>
            </a:r>
            <a:r>
              <a:rPr lang="cs-CZ" altLang="en-US" sz="3200" dirty="0"/>
              <a:t> </a:t>
            </a:r>
            <a:r>
              <a:rPr lang="cs-CZ" altLang="en-US" sz="3200" dirty="0" err="1"/>
              <a:t>concerned</a:t>
            </a:r>
            <a:r>
              <a:rPr lang="cs-CZ" altLang="en-US" sz="3200" dirty="0"/>
              <a:t> </a:t>
            </a:r>
            <a:r>
              <a:rPr lang="cs-CZ" altLang="en-US" sz="3200" dirty="0" err="1"/>
              <a:t>with</a:t>
            </a:r>
            <a:r>
              <a:rPr lang="cs-CZ" altLang="en-US" sz="3200" dirty="0"/>
              <a:t> </a:t>
            </a:r>
            <a:r>
              <a:rPr lang="cs-CZ" altLang="en-US" sz="3200" dirty="0" err="1"/>
              <a:t>judging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truth</a:t>
            </a:r>
            <a:r>
              <a:rPr lang="cs-CZ" altLang="en-US" sz="3200" dirty="0"/>
              <a:t> </a:t>
            </a:r>
            <a:r>
              <a:rPr lang="cs-CZ" altLang="en-US" sz="3200" dirty="0" err="1"/>
              <a:t>value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of</a:t>
            </a:r>
            <a:r>
              <a:rPr lang="cs-CZ" altLang="en-US" sz="3200" dirty="0"/>
              <a:t> </a:t>
            </a:r>
            <a:r>
              <a:rPr lang="cs-CZ" altLang="en-US" sz="3200" dirty="0" err="1"/>
              <a:t>statements</a:t>
            </a:r>
            <a:r>
              <a:rPr lang="cs-CZ" altLang="en-US" sz="3200" dirty="0"/>
              <a:t> and </a:t>
            </a:r>
            <a:r>
              <a:rPr lang="cs-CZ" altLang="en-US" sz="3200" dirty="0" err="1"/>
              <a:t>seeking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errors</a:t>
            </a:r>
            <a:r>
              <a:rPr lang="cs-CZ" altLang="en-US" sz="3200" dirty="0"/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en-US" sz="3200" dirty="0" err="1"/>
              <a:t>Lateral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thinking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is</a:t>
            </a:r>
            <a:r>
              <a:rPr lang="cs-CZ" altLang="en-US" sz="3200" dirty="0"/>
              <a:t> more </a:t>
            </a:r>
            <a:r>
              <a:rPr lang="cs-CZ" altLang="en-US" sz="3200" dirty="0" err="1"/>
              <a:t>concerned</a:t>
            </a:r>
            <a:r>
              <a:rPr lang="cs-CZ" altLang="en-US" sz="3200" dirty="0"/>
              <a:t> </a:t>
            </a:r>
            <a:r>
              <a:rPr lang="cs-CZ" altLang="en-US" sz="3200" dirty="0" err="1"/>
              <a:t>with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movement</a:t>
            </a:r>
            <a:r>
              <a:rPr lang="cs-CZ" altLang="en-US" sz="3200" dirty="0"/>
              <a:t> </a:t>
            </a:r>
            <a:r>
              <a:rPr lang="cs-CZ" altLang="en-US" sz="3200" dirty="0" err="1"/>
              <a:t>value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of</a:t>
            </a:r>
            <a:r>
              <a:rPr lang="cs-CZ" altLang="en-US" sz="3200" dirty="0"/>
              <a:t> </a:t>
            </a:r>
            <a:r>
              <a:rPr lang="cs-CZ" altLang="en-US" sz="3200" dirty="0" err="1"/>
              <a:t>statements</a:t>
            </a:r>
            <a:r>
              <a:rPr lang="cs-CZ" altLang="en-US" sz="3200" dirty="0"/>
              <a:t> and </a:t>
            </a:r>
            <a:r>
              <a:rPr lang="cs-CZ" altLang="en-US" sz="3200" dirty="0" err="1"/>
              <a:t>ideas</a:t>
            </a:r>
            <a:r>
              <a:rPr lang="cs-CZ" altLang="en-US" sz="3200" dirty="0"/>
              <a:t>. A person </a:t>
            </a:r>
            <a:r>
              <a:rPr lang="cs-CZ" altLang="en-US" sz="3200" dirty="0" err="1"/>
              <a:t>would</a:t>
            </a:r>
            <a:r>
              <a:rPr lang="cs-CZ" altLang="en-US" sz="3200" dirty="0"/>
              <a:t> use </a:t>
            </a:r>
            <a:r>
              <a:rPr lang="cs-CZ" altLang="en-US" sz="3200" dirty="0" err="1"/>
              <a:t>lateral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thinking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when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they</a:t>
            </a:r>
            <a:r>
              <a:rPr lang="cs-CZ" altLang="en-US" sz="3200" dirty="0"/>
              <a:t> </a:t>
            </a:r>
            <a:r>
              <a:rPr lang="cs-CZ" altLang="en-US" sz="3200" dirty="0" err="1"/>
              <a:t>want</a:t>
            </a:r>
            <a:r>
              <a:rPr lang="cs-CZ" altLang="en-US" sz="3200" dirty="0"/>
              <a:t> to </a:t>
            </a:r>
            <a:r>
              <a:rPr lang="cs-CZ" altLang="en-US" sz="3200" dirty="0" err="1"/>
              <a:t>move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from</a:t>
            </a:r>
            <a:r>
              <a:rPr lang="cs-CZ" altLang="en-US" sz="3200" dirty="0"/>
              <a:t> </a:t>
            </a:r>
            <a:r>
              <a:rPr lang="cs-CZ" altLang="en-US" sz="3200" dirty="0" err="1"/>
              <a:t>one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known</a:t>
            </a:r>
            <a:r>
              <a:rPr lang="cs-CZ" altLang="en-US" sz="3200" dirty="0"/>
              <a:t> idea to </a:t>
            </a:r>
            <a:r>
              <a:rPr lang="cs-CZ" altLang="en-US" sz="3200" dirty="0" err="1"/>
              <a:t>creating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new</a:t>
            </a:r>
            <a:r>
              <a:rPr lang="cs-CZ" altLang="en-US" sz="3200" dirty="0"/>
              <a:t> </a:t>
            </a:r>
            <a:r>
              <a:rPr lang="cs-CZ" altLang="en-US" sz="3200" dirty="0" err="1"/>
              <a:t>ideas</a:t>
            </a:r>
            <a:r>
              <a:rPr lang="cs-CZ" altLang="en-US" sz="3200" dirty="0"/>
              <a:t>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en-US" sz="3200" dirty="0" err="1"/>
              <a:t>Critical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thinking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is</a:t>
            </a:r>
            <a:r>
              <a:rPr lang="cs-CZ" altLang="en-US" sz="3200" dirty="0"/>
              <a:t> </a:t>
            </a:r>
            <a:r>
              <a:rPr lang="cs-CZ" altLang="en-US" sz="3200" dirty="0" err="1"/>
              <a:t>like</a:t>
            </a:r>
            <a:r>
              <a:rPr lang="cs-CZ" altLang="en-US" sz="3200" dirty="0"/>
              <a:t> a post-</a:t>
            </a:r>
            <a:r>
              <a:rPr lang="cs-CZ" altLang="en-US" sz="3200" dirty="0" err="1"/>
              <a:t>mortem</a:t>
            </a:r>
            <a:r>
              <a:rPr lang="cs-CZ" altLang="en-US" sz="3200" dirty="0"/>
              <a:t> </a:t>
            </a:r>
            <a:r>
              <a:rPr lang="cs-CZ" altLang="en-US" sz="3200" dirty="0" err="1"/>
              <a:t>while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lateral</a:t>
            </a:r>
            <a:r>
              <a:rPr lang="cs-CZ" altLang="en-US" sz="3200" dirty="0"/>
              <a:t> </a:t>
            </a:r>
            <a:r>
              <a:rPr lang="cs-CZ" altLang="en-US" sz="3200" dirty="0" err="1"/>
              <a:t>thinking</a:t>
            </a:r>
            <a:r>
              <a:rPr lang="cs-CZ" altLang="en-US" sz="3200" dirty="0"/>
              <a:t> </a:t>
            </a:r>
            <a:r>
              <a:rPr lang="cs-CZ" altLang="en-US" sz="3200" dirty="0" err="1"/>
              <a:t>is</a:t>
            </a:r>
            <a:r>
              <a:rPr lang="cs-CZ" altLang="en-US" sz="3200" dirty="0"/>
              <a:t> </a:t>
            </a:r>
            <a:r>
              <a:rPr lang="cs-CZ" altLang="en-US" sz="3200" dirty="0" err="1"/>
              <a:t>like</a:t>
            </a:r>
            <a:r>
              <a:rPr lang="cs-CZ" altLang="en-US" sz="3200" dirty="0"/>
              <a:t> </a:t>
            </a:r>
            <a:r>
              <a:rPr lang="cs-CZ" altLang="en-US" sz="3200" dirty="0" err="1"/>
              <a:t>diagnosis</a:t>
            </a:r>
            <a:r>
              <a:rPr lang="cs-CZ" altLang="en-US" sz="3200" dirty="0"/>
              <a:t>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2">
            <a:extLst>
              <a:ext uri="{FF2B5EF4-FFF2-40B4-BE49-F238E27FC236}">
                <a16:creationId xmlns:a16="http://schemas.microsoft.com/office/drawing/2014/main" id="{9A922678-FE8F-4002-8613-37405DB94F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185245"/>
            <a:ext cx="7886700" cy="744146"/>
          </a:xfrm>
        </p:spPr>
        <p:txBody>
          <a:bodyPr/>
          <a:lstStyle/>
          <a:p>
            <a:pPr algn="ctr" eaLnBrk="1" hangingPunct="1"/>
            <a:r>
              <a:rPr lang="cs-CZ" altLang="en-US" b="1" dirty="0" err="1"/>
              <a:t>Lateral</a:t>
            </a:r>
            <a:r>
              <a:rPr lang="cs-CZ" altLang="en-US" b="1" dirty="0"/>
              <a:t> </a:t>
            </a:r>
            <a:r>
              <a:rPr lang="cs-CZ" altLang="en-US" b="1" dirty="0" err="1"/>
              <a:t>thinking</a:t>
            </a:r>
            <a:r>
              <a:rPr lang="cs-CZ" altLang="en-US" b="1" dirty="0"/>
              <a:t> - </a:t>
            </a:r>
            <a:r>
              <a:rPr lang="cs-CZ" altLang="en-US" b="1" dirty="0" err="1"/>
              <a:t>inspiration</a:t>
            </a:r>
            <a:endParaRPr lang="cs-CZ" altLang="en-US" b="1" dirty="0"/>
          </a:p>
        </p:txBody>
      </p:sp>
      <p:sp>
        <p:nvSpPr>
          <p:cNvPr id="144387" name="Rectangle 3">
            <a:extLst>
              <a:ext uri="{FF2B5EF4-FFF2-40B4-BE49-F238E27FC236}">
                <a16:creationId xmlns:a16="http://schemas.microsoft.com/office/drawing/2014/main" id="{2F11D740-C7CF-4838-B916-2E861A0C63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" y="929391"/>
            <a:ext cx="9024079" cy="5247572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altLang="en-US" sz="2400" b="1" dirty="0"/>
              <a:t>Random Entry</a:t>
            </a:r>
            <a:r>
              <a:rPr lang="cs-CZ" altLang="en-US" sz="2400" dirty="0"/>
              <a:t>: Choose an object at random, or a noun from a dictionary, and associate that with the area you are thinking about.</a:t>
            </a:r>
            <a:endParaRPr lang="en-GB" altLang="en-US" sz="2400" dirty="0"/>
          </a:p>
          <a:p>
            <a:pPr marL="0" indent="0" eaLnBrk="1" hangingPunct="1">
              <a:lnSpc>
                <a:spcPct val="80000"/>
              </a:lnSpc>
              <a:buNone/>
            </a:pPr>
            <a:endParaRPr lang="cs-CZ" altLang="en-US" sz="2400" dirty="0"/>
          </a:p>
          <a:p>
            <a:pPr eaLnBrk="1" hangingPunct="1">
              <a:lnSpc>
                <a:spcPct val="80000"/>
              </a:lnSpc>
            </a:pPr>
            <a:r>
              <a:rPr lang="cs-CZ" altLang="en-US" sz="2400" b="1" dirty="0" err="1"/>
              <a:t>Provocation</a:t>
            </a:r>
            <a:r>
              <a:rPr lang="cs-CZ" altLang="en-US" sz="2400" dirty="0"/>
              <a:t>: </a:t>
            </a:r>
            <a:r>
              <a:rPr lang="cs-CZ" altLang="en-US" sz="2400" dirty="0" err="1"/>
              <a:t>Declare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usual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perception</a:t>
            </a:r>
            <a:r>
              <a:rPr lang="cs-CZ" altLang="en-US" sz="2400" dirty="0"/>
              <a:t> </a:t>
            </a:r>
            <a:r>
              <a:rPr lang="cs-CZ" altLang="en-US" sz="2400" dirty="0" err="1"/>
              <a:t>out</a:t>
            </a:r>
            <a:r>
              <a:rPr lang="cs-CZ" altLang="en-US" sz="2400" dirty="0"/>
              <a:t> </a:t>
            </a:r>
            <a:r>
              <a:rPr lang="cs-CZ" altLang="en-US" sz="2400" dirty="0" err="1"/>
              <a:t>of</a:t>
            </a:r>
            <a:r>
              <a:rPr lang="cs-CZ" altLang="en-US" sz="2400" dirty="0"/>
              <a:t> </a:t>
            </a:r>
            <a:r>
              <a:rPr lang="cs-CZ" altLang="en-US" sz="2400" dirty="0" err="1"/>
              <a:t>bounds</a:t>
            </a:r>
            <a:r>
              <a:rPr lang="cs-CZ" altLang="en-US" sz="2400" dirty="0"/>
              <a:t>, </a:t>
            </a:r>
            <a:r>
              <a:rPr lang="cs-CZ" altLang="en-US" sz="2400" dirty="0" err="1"/>
              <a:t>or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provide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some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provocative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alternative</a:t>
            </a:r>
            <a:r>
              <a:rPr lang="cs-CZ" altLang="en-US" sz="2400" dirty="0"/>
              <a:t> to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usual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situation</a:t>
            </a:r>
            <a:r>
              <a:rPr lang="cs-CZ" altLang="en-US" sz="2400" dirty="0"/>
              <a:t> </a:t>
            </a:r>
            <a:r>
              <a:rPr lang="cs-CZ" altLang="en-US" sz="2400" dirty="0" err="1"/>
              <a:t>under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consideration</a:t>
            </a:r>
            <a:r>
              <a:rPr lang="cs-CZ" altLang="en-US" sz="2400" dirty="0"/>
              <a:t>. Prefix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provocation</a:t>
            </a:r>
            <a:r>
              <a:rPr lang="cs-CZ" altLang="en-US" sz="2400" dirty="0"/>
              <a:t> </a:t>
            </a:r>
            <a:r>
              <a:rPr lang="cs-CZ" altLang="en-US" sz="2400" dirty="0" err="1"/>
              <a:t>with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term 'Po" to </a:t>
            </a:r>
            <a:r>
              <a:rPr lang="cs-CZ" altLang="en-US" sz="2400" dirty="0" err="1"/>
              <a:t>signal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that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provocation</a:t>
            </a:r>
            <a:r>
              <a:rPr lang="cs-CZ" altLang="en-US" sz="2400" dirty="0"/>
              <a:t> </a:t>
            </a:r>
            <a:r>
              <a:rPr lang="cs-CZ" altLang="en-US" sz="2400" dirty="0" err="1"/>
              <a:t>is</a:t>
            </a:r>
            <a:r>
              <a:rPr lang="cs-CZ" altLang="en-US" sz="2400" dirty="0"/>
              <a:t> not a </a:t>
            </a:r>
            <a:r>
              <a:rPr lang="cs-CZ" altLang="en-US" sz="2400" dirty="0" err="1"/>
              <a:t>valid</a:t>
            </a:r>
            <a:r>
              <a:rPr lang="cs-CZ" altLang="en-US" sz="2400" dirty="0"/>
              <a:t> idea </a:t>
            </a:r>
            <a:r>
              <a:rPr lang="cs-CZ" altLang="en-US" sz="2400" dirty="0" err="1"/>
              <a:t>put</a:t>
            </a:r>
            <a:r>
              <a:rPr lang="cs-CZ" altLang="en-US" sz="2400" dirty="0"/>
              <a:t> up </a:t>
            </a:r>
            <a:r>
              <a:rPr lang="cs-CZ" altLang="en-US" sz="2400" dirty="0" err="1"/>
              <a:t>for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judgement</a:t>
            </a:r>
            <a:r>
              <a:rPr lang="cs-CZ" altLang="en-US" sz="2400" dirty="0"/>
              <a:t> but a stimulus </a:t>
            </a:r>
            <a:r>
              <a:rPr lang="cs-CZ" altLang="en-US" sz="2400" dirty="0" err="1"/>
              <a:t>for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new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perception</a:t>
            </a:r>
            <a:r>
              <a:rPr lang="cs-CZ" altLang="en-US" sz="2400" dirty="0"/>
              <a:t>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GB" altLang="en-US" sz="2400" b="1"/>
          </a:p>
          <a:p>
            <a:pPr eaLnBrk="1" hangingPunct="1">
              <a:lnSpc>
                <a:spcPct val="80000"/>
              </a:lnSpc>
            </a:pPr>
            <a:r>
              <a:rPr lang="cs-CZ" altLang="en-US" sz="2400" b="1" dirty="0"/>
              <a:t>Challenge</a:t>
            </a:r>
            <a:r>
              <a:rPr lang="cs-CZ" altLang="en-US" sz="2400" dirty="0"/>
              <a:t>: Simply challenge the way things have always been done or seen, or the way they are. </a:t>
            </a:r>
            <a:r>
              <a:rPr lang="cs-CZ" altLang="en-US" sz="2400" dirty="0" err="1"/>
              <a:t>This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is</a:t>
            </a:r>
            <a:r>
              <a:rPr lang="cs-CZ" altLang="en-US" sz="2400" dirty="0"/>
              <a:t> done not to show </a:t>
            </a:r>
            <a:r>
              <a:rPr lang="cs-CZ" altLang="en-US" sz="2400" dirty="0" err="1"/>
              <a:t>there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is</a:t>
            </a:r>
            <a:r>
              <a:rPr lang="cs-CZ" altLang="en-US" sz="2400" dirty="0"/>
              <a:t> </a:t>
            </a:r>
            <a:r>
              <a:rPr lang="cs-CZ" altLang="en-US" sz="2400" dirty="0" err="1"/>
              <a:t>anything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wrong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with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existing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situation</a:t>
            </a:r>
            <a:r>
              <a:rPr lang="cs-CZ" altLang="en-US" sz="2400" dirty="0"/>
              <a:t> but </a:t>
            </a:r>
            <a:r>
              <a:rPr lang="cs-CZ" altLang="en-US" sz="2400" dirty="0" err="1"/>
              <a:t>simply</a:t>
            </a:r>
            <a:r>
              <a:rPr lang="cs-CZ" altLang="en-US" sz="2400" dirty="0"/>
              <a:t> to direct </a:t>
            </a:r>
            <a:r>
              <a:rPr lang="cs-CZ" altLang="en-US" sz="2400" dirty="0" err="1"/>
              <a:t>your</a:t>
            </a:r>
            <a:r>
              <a:rPr lang="cs-CZ" altLang="en-US" sz="2400" dirty="0"/>
              <a:t> </a:t>
            </a:r>
            <a:r>
              <a:rPr lang="cs-CZ" altLang="en-US" sz="2400" dirty="0" err="1"/>
              <a:t>perceptions</a:t>
            </a:r>
            <a:r>
              <a:rPr lang="cs-CZ" altLang="en-US" sz="2400" dirty="0"/>
              <a:t> to </a:t>
            </a:r>
            <a:r>
              <a:rPr lang="cs-CZ" altLang="en-US" sz="2400" dirty="0" err="1"/>
              <a:t>exploring</a:t>
            </a:r>
            <a:r>
              <a:rPr lang="cs-CZ" altLang="en-US" sz="2400" dirty="0"/>
              <a:t> </a:t>
            </a:r>
            <a:r>
              <a:rPr lang="cs-CZ" altLang="en-US" sz="2400" dirty="0" err="1"/>
              <a:t>outside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the</a:t>
            </a:r>
            <a:r>
              <a:rPr lang="cs-CZ" altLang="en-US" sz="2400" dirty="0"/>
              <a:t> </a:t>
            </a:r>
            <a:r>
              <a:rPr lang="cs-CZ" altLang="en-US" sz="2400" dirty="0" err="1"/>
              <a:t>current</a:t>
            </a:r>
            <a:r>
              <a:rPr lang="cs-CZ" altLang="en-US" sz="2400" dirty="0"/>
              <a:t> area.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2579</TotalTime>
  <Words>2371</Words>
  <Application>Microsoft Office PowerPoint</Application>
  <PresentationFormat>On-screen Show (4:3)</PresentationFormat>
  <Paragraphs>293</Paragraphs>
  <Slides>36</Slides>
  <Notes>34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Myriad Pro</vt:lpstr>
      <vt:lpstr>Tahoma</vt:lpstr>
      <vt:lpstr>Times New Roman</vt:lpstr>
      <vt:lpstr>Verdana</vt:lpstr>
      <vt:lpstr>20140311PresentationUWTSDTemplate</vt:lpstr>
      <vt:lpstr>Developing Innovation  and  Creativity for Business Advantage Week 6 (Part 2) Innovation Impulses </vt:lpstr>
      <vt:lpstr>Recap</vt:lpstr>
      <vt:lpstr>INNOVATION IMPULSES</vt:lpstr>
      <vt:lpstr>SOURCES OF INNOVATION IMPULSES  Internal environment </vt:lpstr>
      <vt:lpstr>SOURCES OF INNOVATION IMPULSES  External environment</vt:lpstr>
      <vt:lpstr>MARKET PULL - R&amp;D PUSH</vt:lpstr>
      <vt:lpstr>7 SOURCES OF INNOVATION IMPULSES (Drucker)</vt:lpstr>
      <vt:lpstr>1. Unexpected event </vt:lpstr>
      <vt:lpstr>2. Contradiction </vt:lpstr>
      <vt:lpstr>3. Change of process </vt:lpstr>
      <vt:lpstr>4. Change in the structure of industry and market </vt:lpstr>
      <vt:lpstr>5. Demography </vt:lpstr>
      <vt:lpstr>6. Change of attitudes </vt:lpstr>
      <vt:lpstr>7. New knowledge </vt:lpstr>
      <vt:lpstr>IMPULSES FROM THE MARKET ENVIRONMENT </vt:lpstr>
      <vt:lpstr> INNOVATION IMPULSES OF THE R&amp;D </vt:lpstr>
      <vt:lpstr>INTERNAL IMPULSES </vt:lpstr>
      <vt:lpstr>PowerPoint Presentation</vt:lpstr>
      <vt:lpstr>House of Quality</vt:lpstr>
      <vt:lpstr>House of Quality:   Steps for Generation</vt:lpstr>
      <vt:lpstr>Innovation and creativity</vt:lpstr>
      <vt:lpstr>BASIC CONCEPTS</vt:lpstr>
      <vt:lpstr>Creativity in organizations</vt:lpstr>
      <vt:lpstr>Creativity and economics</vt:lpstr>
      <vt:lpstr>Stages of creative process</vt:lpstr>
      <vt:lpstr>Barriers to creativity - 1</vt:lpstr>
      <vt:lpstr>Barriers to creativity - 2</vt:lpstr>
      <vt:lpstr>CREATIVITY STIMULATION </vt:lpstr>
      <vt:lpstr>Fostering creativity </vt:lpstr>
      <vt:lpstr>METHODS OF CREATIVE ACTIVITY </vt:lpstr>
      <vt:lpstr>Creative Process</vt:lpstr>
      <vt:lpstr>Synectics</vt:lpstr>
      <vt:lpstr>Synectics - steps</vt:lpstr>
      <vt:lpstr>Lateral thinking</vt:lpstr>
      <vt:lpstr>Lateral thinking vs. critical thinking </vt:lpstr>
      <vt:lpstr>Lateral thinking - inspiration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161</cp:revision>
  <cp:lastPrinted>2018-07-09T15:27:01Z</cp:lastPrinted>
  <dcterms:created xsi:type="dcterms:W3CDTF">2002-10-07T19:43:58Z</dcterms:created>
  <dcterms:modified xsi:type="dcterms:W3CDTF">2020-06-11T04:19:51Z</dcterms:modified>
</cp:coreProperties>
</file>