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5" r:id="rId5"/>
    <p:sldId id="264" r:id="rId6"/>
    <p:sldId id="267" r:id="rId7"/>
    <p:sldId id="263" r:id="rId8"/>
    <p:sldId id="262" r:id="rId9"/>
    <p:sldId id="259" r:id="rId10"/>
    <p:sldId id="260" r:id="rId11"/>
    <p:sldId id="261"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0" autoAdjust="0"/>
    <p:restoredTop sz="72442" autoAdjust="0"/>
  </p:normalViewPr>
  <p:slideViewPr>
    <p:cSldViewPr snapToGrid="0">
      <p:cViewPr varScale="1">
        <p:scale>
          <a:sx n="50" d="100"/>
          <a:sy n="50" d="100"/>
        </p:scale>
        <p:origin x="12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8E2BFA-5165-4059-B912-6EE0F3823C3F}"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125692-DDD4-4CE5-82C8-F87D9249FC67}" type="slidenum">
              <a:rPr lang="en-GB" smtClean="0"/>
              <a:t>‹#›</a:t>
            </a:fld>
            <a:endParaRPr lang="en-GB"/>
          </a:p>
        </p:txBody>
      </p:sp>
    </p:spTree>
    <p:extLst>
      <p:ext uri="{BB962C8B-B14F-4D97-AF65-F5344CB8AC3E}">
        <p14:creationId xmlns:p14="http://schemas.microsoft.com/office/powerpoint/2010/main" val="1158282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profitability can be measured by identifying the profit of the organisation and relating it to the company’s expenses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Zhichkin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Sometimes the organisation cannot manage the business process which impacts them by increasing the operating cost which leads to inadequate revenue.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Then a PESTLE analysis will be done to identify how the macro-environmental factors are affecting the problem. At last, some solutions will be provided and the most appropriate solution will be identified among the different solutions.</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3</a:t>
            </a:fld>
            <a:endParaRPr lang="en-GB"/>
          </a:p>
        </p:txBody>
      </p:sp>
    </p:spTree>
    <p:extLst>
      <p:ext uri="{BB962C8B-B14F-4D97-AF65-F5344CB8AC3E}">
        <p14:creationId xmlns:p14="http://schemas.microsoft.com/office/powerpoint/2010/main" val="209450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During the pandemic, major retailers collapsed as they had to maintain the rules and regulations stated by the state government (Forsythe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 The restrictions of the lockdown period not only affected their sales but due to the social distancing and other precautions, the stored items in the warehouse were also wasted. In the post-pandemic time, retailers are dealing with a new issue related to transportation. All the states and countries restricted the people who wanted to enter from outside of the state. It majorly affects the process of supply chain management, the issues related to the supply chain cannot allow the retailers to operate their business efficiently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Gawankar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 In the long-term process, it affects the whole structure of the retail business organisation which further leads to a decrease in the business profit. It became very challenging for retailers who are completely dependent on the offline business model. All the retailers who were running the physical stores provided service to the customers affected most during the global pandemic. According to the task description, more than a thousand retail firms went bust in the last year.</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This time they were facing the same problem related to the administration process for the second time. As per the case scenario, this company makes formal shirts and operates its current business with around 50 employees. Before the pandemic situation, this organisation operates their business worldwide with the help of more than 150 physical stores. Rising inflation was the main concern for both the retailers and the customers as it rises the cost for the product which also leads to the process rise of any specific product. Due to Covid 19, the purchasing behaviour of the customers and their responses towards the business organisation was also negative. The cost of living was affected by the lockdown restriction. After the Covid 19 situation, all the companies are provided access to their employees to work from home (Rose and Brown, 2021). The need and requirements for formal shirts drastically fall. Not only this, most of the cultural functions in which an individual needs to wear a formal shirt are restricted by the government to fight against the pandemic.</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With the help of restructuring the business process, this British brand copes some of the issues. But to deal with all the financial problems, the organisation needs some assistance from a professional business consultant.</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4</a:t>
            </a:fld>
            <a:endParaRPr lang="en-GB"/>
          </a:p>
        </p:txBody>
      </p:sp>
    </p:spTree>
    <p:extLst>
      <p:ext uri="{BB962C8B-B14F-4D97-AF65-F5344CB8AC3E}">
        <p14:creationId xmlns:p14="http://schemas.microsoft.com/office/powerpoint/2010/main" val="634148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Identifying the effect of different macro-environmental factors on the business becomes very important for the consultant. Without the proper analysis of the factors, the appropriate business development strategies cannot be implemented. PESTLE analysis is one of the most useful tools which helps managers and consultants to identify the contribution of different factors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Simões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Political: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upper index of the political stability of the UK is 0.54 in the year 2021, whereas the average value calculated based on all the countries worldwide is -0.07. thus, it can be identified that the UK is politically stable (The global economy, 2022). Doing business in a politically stable country can help the retailer to do business more efficiently.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Economical: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housing and household services contribute most to the annual CPIH inflation rate of the UK in August 2022. The rate of inflation rose by around 0.5% which affects the purchasing behaviour of consumers (ons.gov.uk, 2022). Individual product price rises due to increases in the cost of making each product. The continuously increasing inflation rate can affect doing retail business in the UK market.</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Social: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From the total population of the UK, more than 63% of people are in the age group between 15-64 (Statista, 2022). </a:t>
            </a:r>
          </a:p>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Technological: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UK is very developed with their modern technologies which can help retail organisations by providing more access to equipped with modern technologies which can help them to grow further.</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Consumer Right Act 2015 can allow people in the UK to raise their voices against business organisations if they are facing any issues with the company (legislation.gov.uk, 2022). This act assists the companies to maintain their quality related to both service and products.</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Every organisation needs to think of more sustainable ways which will help both the business and the environment to be healthier.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UK government also emphasises the vision of protecting the environment and all natural resources which can help them in the growth of employment and the economy (Boyd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2018). Thus, setting long-term goals becomes easier for any retail business organisation.</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5</a:t>
            </a:fld>
            <a:endParaRPr lang="en-GB"/>
          </a:p>
        </p:txBody>
      </p:sp>
    </p:spTree>
    <p:extLst>
      <p:ext uri="{BB962C8B-B14F-4D97-AF65-F5344CB8AC3E}">
        <p14:creationId xmlns:p14="http://schemas.microsoft.com/office/powerpoint/2010/main" val="226314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Technological: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UK is very developed with their modern technologies which can help retail organisations by providing more access to equipped with modern technologies which can help them to grow further.</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Consumer Right Act 2015 can allow people in the UK to raise their voices against business organisations if they are facing any issues with the company (legislation.gov.uk, 2022). This act assists the companies to maintain their quality related to both service and products.</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Every organisation needs to think of more sustainable ways which will help both the business and the environment to be healthier.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UK government also emphasises the vision of protecting the environment and all natural resources which can help them in the growth of employment and the economy (Boyd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2018). Thus, setting long-term goals becomes easier for any retail business organisation.</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6</a:t>
            </a:fld>
            <a:endParaRPr lang="en-GB"/>
          </a:p>
        </p:txBody>
      </p:sp>
    </p:spTree>
    <p:extLst>
      <p:ext uri="{BB962C8B-B14F-4D97-AF65-F5344CB8AC3E}">
        <p14:creationId xmlns:p14="http://schemas.microsoft.com/office/powerpoint/2010/main" val="1794740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pandemic affects various factors which can further impact the development process of any retail business. The rising inflation increases the price of raw materials as the supply chain is disrupted due to the regulations of covid 19 pandemic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Tusher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 This affects both the retailers and their customers as increasing in product price is directly proportional to the cost of making individual products</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customers restricted themselves from spending more on items they are not required for daily living. As Torque makes formal shirts for their consumers, the lack of requirements in formalwear lowers their sales which impacts the overall business profitability.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cost of living is used to identify how much an individual spends compare to other places.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Because of this reason, the sales of the company fall which further impacts the business profitability.</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8</a:t>
            </a:fld>
            <a:endParaRPr lang="en-GB"/>
          </a:p>
        </p:txBody>
      </p:sp>
    </p:spTree>
    <p:extLst>
      <p:ext uri="{BB962C8B-B14F-4D97-AF65-F5344CB8AC3E}">
        <p14:creationId xmlns:p14="http://schemas.microsoft.com/office/powerpoint/2010/main" val="211391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Dealing with the negative impact of the inflation rate is a very big challenge for any retail business organization. Due to the higher inflation rate every business operation cost increases which becomes huge in the process of final budget calculation.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also helps to gain more trust of the consumers which leads to more business opportunities. There will not be any problem for the customers to pay for this small amount extra and the company can make more profit out of it by selling more products in the market.</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dirty="0">
                <a:effectLst/>
                <a:latin typeface="Arial" panose="020B0604020202020204" pitchFamily="34" charset="0"/>
                <a:ea typeface="Arial" panose="020B0604020202020204" pitchFamily="34" charset="0"/>
              </a:rPr>
              <a:t>Also, the company should have to manage more local suppliers to ensure the business process and the growth of the organization.</a:t>
            </a:r>
            <a:endParaRPr lang="en-IN" sz="1800" dirty="0">
              <a:effectLst/>
              <a:latin typeface="Arial" panose="020B0604020202020204" pitchFamily="34" charset="0"/>
              <a:ea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Thus, selling more products help the organization to increase profitability.</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9</a:t>
            </a:fld>
            <a:endParaRPr lang="en-GB"/>
          </a:p>
        </p:txBody>
      </p:sp>
    </p:spTree>
    <p:extLst>
      <p:ext uri="{BB962C8B-B14F-4D97-AF65-F5344CB8AC3E}">
        <p14:creationId xmlns:p14="http://schemas.microsoft.com/office/powerpoint/2010/main" val="3175186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From the presentation, it can be concluded that the companies are facing declining profitability which can be easily mitigated by the proper implementation of strategies which can be assisted by a professional consultant. </a:t>
            </a:r>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10</a:t>
            </a:fld>
            <a:endParaRPr lang="en-GB"/>
          </a:p>
        </p:txBody>
      </p:sp>
    </p:spTree>
    <p:extLst>
      <p:ext uri="{BB962C8B-B14F-4D97-AF65-F5344CB8AC3E}">
        <p14:creationId xmlns:p14="http://schemas.microsoft.com/office/powerpoint/2010/main" val="2557620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125692-DDD4-4CE5-82C8-F87D9249FC67}" type="slidenum">
              <a:rPr lang="en-GB" smtClean="0"/>
              <a:t>11</a:t>
            </a:fld>
            <a:endParaRPr lang="en-GB"/>
          </a:p>
        </p:txBody>
      </p:sp>
    </p:spTree>
    <p:extLst>
      <p:ext uri="{BB962C8B-B14F-4D97-AF65-F5344CB8AC3E}">
        <p14:creationId xmlns:p14="http://schemas.microsoft.com/office/powerpoint/2010/main" val="4137429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3DC5-C6D2-0BE9-ED6A-98CD9E1A2E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B0C7B0-AD62-B970-B9E1-9886AC1337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2A6F14-EE74-8125-B3D5-4A2214F5B21D}"/>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5" name="Footer Placeholder 4">
            <a:extLst>
              <a:ext uri="{FF2B5EF4-FFF2-40B4-BE49-F238E27FC236}">
                <a16:creationId xmlns:a16="http://schemas.microsoft.com/office/drawing/2014/main" id="{DCE6FA75-3BA6-1232-F623-9CB162A943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D35E2E-1029-203B-9E41-DFA78CB2B3A9}"/>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1982184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AAC8F-616B-FD9B-1D8B-6CDF57FD71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ECB0D3-3C06-BF76-751C-DC3BCF5F15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6D93A2-1BEE-F7C8-D6DC-5DACD1490107}"/>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5" name="Footer Placeholder 4">
            <a:extLst>
              <a:ext uri="{FF2B5EF4-FFF2-40B4-BE49-F238E27FC236}">
                <a16:creationId xmlns:a16="http://schemas.microsoft.com/office/drawing/2014/main" id="{6DD34631-7CFA-2A59-6406-78CBB796CC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31E704-88A2-39EE-C138-292774EE7150}"/>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1334610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EA288-7E2C-9691-883F-BA169B1817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9D1BCF-55F1-F13D-74E3-E3138F5E4B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E77696-47B8-0912-2AAB-9848BBA7DF90}"/>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5" name="Footer Placeholder 4">
            <a:extLst>
              <a:ext uri="{FF2B5EF4-FFF2-40B4-BE49-F238E27FC236}">
                <a16:creationId xmlns:a16="http://schemas.microsoft.com/office/drawing/2014/main" id="{E411DDA8-D461-57E6-ED8C-A6EAFD19F5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2AA2CB-5845-94AF-059C-BCC47785656A}"/>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3332218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620B9-5549-AE04-BE62-613BC2B33E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9F1C9A-4709-95C7-7995-29A06A4C65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02951-38B2-3512-E4A7-1B9F78D885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B9DFFC-90CF-9DE1-D8F2-E1A44F1AA9D0}"/>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6" name="Footer Placeholder 5">
            <a:extLst>
              <a:ext uri="{FF2B5EF4-FFF2-40B4-BE49-F238E27FC236}">
                <a16:creationId xmlns:a16="http://schemas.microsoft.com/office/drawing/2014/main" id="{F8825045-643E-78DD-0699-72C3D554DF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A8120-C0E5-B18C-AC23-B41B1758D18E}"/>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1628823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8B35B-3CBA-E3E9-6584-1E64D3375F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3B3DBD-8297-6B66-2D80-17A2AACA42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8726C1-504F-8C98-275B-8F4D0E2533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A64158-73BF-C0B9-A796-9CE07C89FF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3E27EF-13E3-563B-4F01-AC4273013F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4971D3-94B5-33CA-14A2-87523543E917}"/>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8" name="Footer Placeholder 7">
            <a:extLst>
              <a:ext uri="{FF2B5EF4-FFF2-40B4-BE49-F238E27FC236}">
                <a16:creationId xmlns:a16="http://schemas.microsoft.com/office/drawing/2014/main" id="{9F53A0F4-F9CB-4D86-54A0-D1673E2AC4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A5D010-E659-09E8-4E87-4A1AFB738F12}"/>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432866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8428-5B07-6597-EA2C-E01FA69FE1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A16A59-BA18-9B3A-C28D-56FB525434E1}"/>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4" name="Footer Placeholder 3">
            <a:extLst>
              <a:ext uri="{FF2B5EF4-FFF2-40B4-BE49-F238E27FC236}">
                <a16:creationId xmlns:a16="http://schemas.microsoft.com/office/drawing/2014/main" id="{80F8F7DD-1E4F-A5BB-0532-664E561E42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8E1CB2-78E0-6B49-C7B4-286B750201A4}"/>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2392641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8CBCA2-5846-CAD2-83F4-A12BCC3E2090}"/>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3" name="Footer Placeholder 2">
            <a:extLst>
              <a:ext uri="{FF2B5EF4-FFF2-40B4-BE49-F238E27FC236}">
                <a16:creationId xmlns:a16="http://schemas.microsoft.com/office/drawing/2014/main" id="{E3BD56EA-A03A-E50E-D40E-E673369B33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47FE86-C2D0-C136-BE09-F2CCA036AC6B}"/>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888920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6AA87-D9BC-B405-D327-E9678CAFCD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5DCDB3-92BB-72F7-9A27-4A8C50E774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11F665-0FE3-4CA1-C1D2-71807036D0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EB0A52-30E1-2224-A62C-C5ECA0A03FE4}"/>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6" name="Footer Placeholder 5">
            <a:extLst>
              <a:ext uri="{FF2B5EF4-FFF2-40B4-BE49-F238E27FC236}">
                <a16:creationId xmlns:a16="http://schemas.microsoft.com/office/drawing/2014/main" id="{E44B57CB-4901-356F-078D-881586DC62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E914BB-6F8E-5F2D-87CA-B161C5D5B70D}"/>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747023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0E0DE-BA08-7688-D5F6-F79276CAE8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CAF9BE-452A-8680-2DB8-7AFCA2389D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9AE8C9-A3FB-72B3-F700-98C505934D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A9DBB4-C1A4-8ED2-0437-7931C4D454AF}"/>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6" name="Footer Placeholder 5">
            <a:extLst>
              <a:ext uri="{FF2B5EF4-FFF2-40B4-BE49-F238E27FC236}">
                <a16:creationId xmlns:a16="http://schemas.microsoft.com/office/drawing/2014/main" id="{A4C46F9A-15F7-562C-1838-D162FAC222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34A2A3-746F-E8EA-4383-EBA250F7535B}"/>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696267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5C377-6B34-A3DE-3549-32385ACA97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A35DB8-A07C-5AED-3808-A752074316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A54516-B39F-1A12-AEB3-B2E5666F444F}"/>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5" name="Footer Placeholder 4">
            <a:extLst>
              <a:ext uri="{FF2B5EF4-FFF2-40B4-BE49-F238E27FC236}">
                <a16:creationId xmlns:a16="http://schemas.microsoft.com/office/drawing/2014/main" id="{E8B884FF-F4D1-4D5E-2F1A-9909708329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F90B1-82E5-3431-C7B3-E84595E955C6}"/>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666232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195DD7-A9F5-83D1-FBFE-0F1421FB2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F46555-4F89-EC6D-15CA-E1870836BE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91069-26C3-2CCD-81C7-54CFE62F3B38}"/>
              </a:ext>
            </a:extLst>
          </p:cNvPr>
          <p:cNvSpPr>
            <a:spLocks noGrp="1"/>
          </p:cNvSpPr>
          <p:nvPr>
            <p:ph type="dt" sz="half" idx="10"/>
          </p:nvPr>
        </p:nvSpPr>
        <p:spPr/>
        <p:txBody>
          <a:bodyPr/>
          <a:lstStyle/>
          <a:p>
            <a:fld id="{D33B5963-3DEE-43E7-9885-5BB8D027CCE5}" type="datetimeFigureOut">
              <a:rPr lang="en-GB" smtClean="0"/>
              <a:t>30/10/2022</a:t>
            </a:fld>
            <a:endParaRPr lang="en-GB"/>
          </a:p>
        </p:txBody>
      </p:sp>
      <p:sp>
        <p:nvSpPr>
          <p:cNvPr id="5" name="Footer Placeholder 4">
            <a:extLst>
              <a:ext uri="{FF2B5EF4-FFF2-40B4-BE49-F238E27FC236}">
                <a16:creationId xmlns:a16="http://schemas.microsoft.com/office/drawing/2014/main" id="{7F50C374-9CBA-A619-A5C3-A1BCF22604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48445F-6913-D942-489D-EE325CC148BF}"/>
              </a:ext>
            </a:extLst>
          </p:cNvPr>
          <p:cNvSpPr>
            <a:spLocks noGrp="1"/>
          </p:cNvSpPr>
          <p:nvPr>
            <p:ph type="sldNum" sz="quarter" idx="12"/>
          </p:nvPr>
        </p:nvSpPr>
        <p:spPr/>
        <p:txBody>
          <a:bodyPr/>
          <a:lstStyle/>
          <a:p>
            <a:fld id="{3A29E442-57BD-436B-8045-79CFFF203E4E}" type="slidenum">
              <a:rPr lang="en-GB" smtClean="0"/>
              <a:t>‹#›</a:t>
            </a:fld>
            <a:endParaRPr lang="en-GB"/>
          </a:p>
        </p:txBody>
      </p:sp>
    </p:spTree>
    <p:extLst>
      <p:ext uri="{BB962C8B-B14F-4D97-AF65-F5344CB8AC3E}">
        <p14:creationId xmlns:p14="http://schemas.microsoft.com/office/powerpoint/2010/main" val="612386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7531AA-E165-AE24-8A34-B085C89D39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562961-A50E-B0B8-3A44-8B1D083600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632D8-0AC0-8685-DF2D-140E654B5E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3B5963-3DEE-43E7-9885-5BB8D027CCE5}" type="datetimeFigureOut">
              <a:rPr lang="en-GB" smtClean="0"/>
              <a:t>30/10/2022</a:t>
            </a:fld>
            <a:endParaRPr lang="en-GB"/>
          </a:p>
        </p:txBody>
      </p:sp>
      <p:sp>
        <p:nvSpPr>
          <p:cNvPr id="5" name="Footer Placeholder 4">
            <a:extLst>
              <a:ext uri="{FF2B5EF4-FFF2-40B4-BE49-F238E27FC236}">
                <a16:creationId xmlns:a16="http://schemas.microsoft.com/office/drawing/2014/main" id="{2DE62E0D-546B-955D-E23C-F97BA6920C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854407-BB2D-3CCA-B3B4-648671C9AF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29E442-57BD-436B-8045-79CFFF203E4E}" type="slidenum">
              <a:rPr lang="en-GB" smtClean="0"/>
              <a:t>‹#›</a:t>
            </a:fld>
            <a:endParaRPr lang="en-GB"/>
          </a:p>
        </p:txBody>
      </p:sp>
    </p:spTree>
    <p:extLst>
      <p:ext uri="{BB962C8B-B14F-4D97-AF65-F5344CB8AC3E}">
        <p14:creationId xmlns:p14="http://schemas.microsoft.com/office/powerpoint/2010/main" val="1351475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8D1DFD8-DD29-0B79-84FE-A39ECC7794D0}"/>
              </a:ext>
            </a:extLst>
          </p:cNvPr>
          <p:cNvGraphicFramePr>
            <a:graphicFrameLocks noGrp="1"/>
          </p:cNvGraphicFramePr>
          <p:nvPr>
            <p:extLst>
              <p:ext uri="{D42A27DB-BD31-4B8C-83A1-F6EECF244321}">
                <p14:modId xmlns:p14="http://schemas.microsoft.com/office/powerpoint/2010/main" val="787533573"/>
              </p:ext>
            </p:extLst>
          </p:nvPr>
        </p:nvGraphicFramePr>
        <p:xfrm>
          <a:off x="838200" y="818147"/>
          <a:ext cx="10515599" cy="5133473"/>
        </p:xfrm>
        <a:graphic>
          <a:graphicData uri="http://schemas.openxmlformats.org/drawingml/2006/table">
            <a:tbl>
              <a:tblPr firstRow="1" firstCol="1" lastRow="1" lastCol="1" bandRow="1" bandCol="1">
                <a:tableStyleId>{5C22544A-7EE6-4342-B048-85BDC9FD1C3A}</a:tableStyleId>
              </a:tblPr>
              <a:tblGrid>
                <a:gridCol w="2582631">
                  <a:extLst>
                    <a:ext uri="{9D8B030D-6E8A-4147-A177-3AD203B41FA5}">
                      <a16:colId xmlns:a16="http://schemas.microsoft.com/office/drawing/2014/main" val="3481252429"/>
                    </a:ext>
                  </a:extLst>
                </a:gridCol>
                <a:gridCol w="3125236">
                  <a:extLst>
                    <a:ext uri="{9D8B030D-6E8A-4147-A177-3AD203B41FA5}">
                      <a16:colId xmlns:a16="http://schemas.microsoft.com/office/drawing/2014/main" val="3535882488"/>
                    </a:ext>
                  </a:extLst>
                </a:gridCol>
                <a:gridCol w="2734056">
                  <a:extLst>
                    <a:ext uri="{9D8B030D-6E8A-4147-A177-3AD203B41FA5}">
                      <a16:colId xmlns:a16="http://schemas.microsoft.com/office/drawing/2014/main" val="2287530333"/>
                    </a:ext>
                  </a:extLst>
                </a:gridCol>
                <a:gridCol w="2073676">
                  <a:extLst>
                    <a:ext uri="{9D8B030D-6E8A-4147-A177-3AD203B41FA5}">
                      <a16:colId xmlns:a16="http://schemas.microsoft.com/office/drawing/2014/main" val="2873903851"/>
                    </a:ext>
                  </a:extLst>
                </a:gridCol>
              </a:tblGrid>
              <a:tr h="517622">
                <a:tc>
                  <a:txBody>
                    <a:bodyPr/>
                    <a:lstStyle/>
                    <a:p>
                      <a:pPr marL="67945">
                        <a:lnSpc>
                          <a:spcPct val="115000"/>
                        </a:lnSpc>
                        <a:spcBef>
                          <a:spcPts val="600"/>
                        </a:spcBef>
                        <a:spcAft>
                          <a:spcPts val="0"/>
                        </a:spcAft>
                      </a:pPr>
                      <a:r>
                        <a:rPr lang="en-US" sz="1800">
                          <a:effectLst/>
                        </a:rPr>
                        <a:t>Student</a:t>
                      </a:r>
                      <a:r>
                        <a:rPr lang="en-US" sz="1800" spc="-5">
                          <a:effectLst/>
                        </a:rPr>
                        <a:t> </a:t>
                      </a:r>
                      <a:r>
                        <a:rPr lang="en-US" sz="1800">
                          <a:effectLst/>
                        </a:rPr>
                        <a:t>name:</a:t>
                      </a:r>
                      <a:endParaRPr lang="en-IN" sz="1100">
                        <a:effectLst/>
                        <a:latin typeface="Arial MT"/>
                        <a:ea typeface="Arial MT"/>
                        <a:cs typeface="Arial MT"/>
                      </a:endParaRPr>
                    </a:p>
                  </a:txBody>
                  <a:tcPr marL="0" marR="0" marT="0" marB="0"/>
                </a:tc>
                <a:tc>
                  <a:txBody>
                    <a:bodyPr/>
                    <a:lstStyle/>
                    <a:p>
                      <a:pPr>
                        <a:lnSpc>
                          <a:spcPct val="115000"/>
                        </a:lnSpc>
                      </a:pPr>
                      <a:r>
                        <a:rPr lang="en-US" sz="1800" dirty="0">
                          <a:effectLst/>
                          <a:latin typeface="Arial MT"/>
                          <a:ea typeface="Arial MT"/>
                          <a:cs typeface="Arial MT"/>
                        </a:rPr>
                        <a:t>Crista </a:t>
                      </a:r>
                      <a:r>
                        <a:rPr lang="en-US" sz="1800" dirty="0" err="1">
                          <a:effectLst/>
                          <a:latin typeface="Arial MT"/>
                          <a:ea typeface="Arial MT"/>
                          <a:cs typeface="Arial MT"/>
                        </a:rPr>
                        <a:t>Grigore</a:t>
                      </a:r>
                      <a:endParaRPr lang="en-IN" sz="1100" dirty="0">
                        <a:effectLst/>
                        <a:latin typeface="Arial MT"/>
                        <a:ea typeface="Arial MT"/>
                        <a:cs typeface="Arial MT"/>
                      </a:endParaRPr>
                    </a:p>
                  </a:txBody>
                  <a:tcPr marL="0" marR="0" marT="0" marB="0"/>
                </a:tc>
                <a:tc>
                  <a:txBody>
                    <a:bodyPr/>
                    <a:lstStyle/>
                    <a:p>
                      <a:pPr marL="67945">
                        <a:lnSpc>
                          <a:spcPct val="115000"/>
                        </a:lnSpc>
                        <a:spcBef>
                          <a:spcPts val="600"/>
                        </a:spcBef>
                        <a:spcAft>
                          <a:spcPts val="0"/>
                        </a:spcAft>
                      </a:pPr>
                      <a:r>
                        <a:rPr lang="en-US" sz="1800">
                          <a:effectLst/>
                        </a:rPr>
                        <a:t>Student</a:t>
                      </a:r>
                      <a:r>
                        <a:rPr lang="en-US" sz="1800" spc="-15">
                          <a:effectLst/>
                        </a:rPr>
                        <a:t> </a:t>
                      </a:r>
                      <a:r>
                        <a:rPr lang="en-US" sz="1800">
                          <a:effectLst/>
                        </a:rPr>
                        <a:t>ID number:</a:t>
                      </a:r>
                      <a:endParaRPr lang="en-IN" sz="1100">
                        <a:effectLst/>
                        <a:latin typeface="Arial MT"/>
                        <a:ea typeface="Arial MT"/>
                        <a:cs typeface="Arial MT"/>
                      </a:endParaRPr>
                    </a:p>
                  </a:txBody>
                  <a:tcPr marL="0" marR="0" marT="0" marB="0"/>
                </a:tc>
                <a:tc>
                  <a:txBody>
                    <a:bodyPr/>
                    <a:lstStyle/>
                    <a:p>
                      <a:pPr>
                        <a:lnSpc>
                          <a:spcPct val="115000"/>
                        </a:lnSpc>
                      </a:pPr>
                      <a:r>
                        <a:rPr lang="en-US" sz="1800" dirty="0">
                          <a:effectLst/>
                        </a:rPr>
                        <a:t> 2118246</a:t>
                      </a:r>
                      <a:endParaRPr lang="en-IN" sz="1100" dirty="0">
                        <a:effectLst/>
                        <a:latin typeface="Arial MT"/>
                        <a:ea typeface="Arial MT"/>
                        <a:cs typeface="Arial MT"/>
                      </a:endParaRPr>
                    </a:p>
                  </a:txBody>
                  <a:tcPr marL="0" marR="0" marT="0" marB="0"/>
                </a:tc>
                <a:extLst>
                  <a:ext uri="{0D108BD9-81ED-4DB2-BD59-A6C34878D82A}">
                    <a16:rowId xmlns:a16="http://schemas.microsoft.com/office/drawing/2014/main" val="2620036283"/>
                  </a:ext>
                </a:extLst>
              </a:tr>
              <a:tr h="514480">
                <a:tc>
                  <a:txBody>
                    <a:bodyPr/>
                    <a:lstStyle/>
                    <a:p>
                      <a:pPr marL="67945">
                        <a:lnSpc>
                          <a:spcPct val="115000"/>
                        </a:lnSpc>
                        <a:spcBef>
                          <a:spcPts val="600"/>
                        </a:spcBef>
                        <a:spcAft>
                          <a:spcPts val="0"/>
                        </a:spcAft>
                      </a:pPr>
                      <a:r>
                        <a:rPr lang="en-US" sz="1800">
                          <a:effectLst/>
                        </a:rPr>
                        <a:t>Programme:</a:t>
                      </a:r>
                      <a:endParaRPr lang="en-IN" sz="1100">
                        <a:effectLst/>
                        <a:latin typeface="Arial MT"/>
                        <a:ea typeface="Arial MT"/>
                        <a:cs typeface="Arial MT"/>
                      </a:endParaRPr>
                    </a:p>
                  </a:txBody>
                  <a:tcPr marL="0" marR="0" marT="0" marB="0"/>
                </a:tc>
                <a:tc gridSpan="3">
                  <a:txBody>
                    <a:bodyPr/>
                    <a:lstStyle/>
                    <a:p>
                      <a:pPr marL="135255">
                        <a:lnSpc>
                          <a:spcPct val="115000"/>
                        </a:lnSpc>
                        <a:spcBef>
                          <a:spcPts val="590"/>
                        </a:spcBef>
                        <a:spcAft>
                          <a:spcPts val="0"/>
                        </a:spcAft>
                      </a:pPr>
                      <a:r>
                        <a:rPr lang="en-US" sz="1800" dirty="0">
                          <a:effectLst/>
                        </a:rPr>
                        <a:t>Certificate</a:t>
                      </a:r>
                      <a:r>
                        <a:rPr lang="en-US" sz="1800" spc="-10" dirty="0">
                          <a:effectLst/>
                        </a:rPr>
                        <a:t> </a:t>
                      </a:r>
                      <a:r>
                        <a:rPr lang="en-US" sz="1800" dirty="0">
                          <a:effectLst/>
                        </a:rPr>
                        <a:t>of</a:t>
                      </a:r>
                      <a:r>
                        <a:rPr lang="en-US" sz="1800" spc="-5" dirty="0">
                          <a:effectLst/>
                        </a:rPr>
                        <a:t> </a:t>
                      </a:r>
                      <a:r>
                        <a:rPr lang="en-US" sz="1800" dirty="0">
                          <a:effectLst/>
                        </a:rPr>
                        <a:t>Higher</a:t>
                      </a:r>
                      <a:r>
                        <a:rPr lang="en-US" sz="1800" spc="-5" dirty="0">
                          <a:effectLst/>
                        </a:rPr>
                        <a:t> </a:t>
                      </a:r>
                      <a:r>
                        <a:rPr lang="en-US" sz="1800" dirty="0">
                          <a:effectLst/>
                        </a:rPr>
                        <a:t>Education</a:t>
                      </a:r>
                      <a:r>
                        <a:rPr lang="en-US" sz="1800" spc="-10" dirty="0">
                          <a:effectLst/>
                        </a:rPr>
                        <a:t> </a:t>
                      </a:r>
                      <a:r>
                        <a:rPr lang="en-US" sz="1800" dirty="0">
                          <a:effectLst/>
                        </a:rPr>
                        <a:t>in</a:t>
                      </a:r>
                      <a:r>
                        <a:rPr lang="en-US" sz="1800" spc="-15" dirty="0">
                          <a:effectLst/>
                        </a:rPr>
                        <a:t> </a:t>
                      </a:r>
                      <a:r>
                        <a:rPr lang="en-US" sz="1800" dirty="0">
                          <a:effectLst/>
                        </a:rPr>
                        <a:t>Skills</a:t>
                      </a:r>
                      <a:r>
                        <a:rPr lang="en-US" sz="1800" spc="-5" dirty="0">
                          <a:effectLst/>
                        </a:rPr>
                        <a:t> </a:t>
                      </a:r>
                      <a:r>
                        <a:rPr lang="en-US" sz="1800" dirty="0">
                          <a:effectLst/>
                        </a:rPr>
                        <a:t>for</a:t>
                      </a:r>
                      <a:r>
                        <a:rPr lang="en-US" sz="1800" spc="-10" dirty="0">
                          <a:effectLst/>
                        </a:rPr>
                        <a:t> </a:t>
                      </a:r>
                      <a:r>
                        <a:rPr lang="en-US" sz="1800" dirty="0">
                          <a:effectLst/>
                        </a:rPr>
                        <a:t>the</a:t>
                      </a:r>
                      <a:r>
                        <a:rPr lang="en-US" sz="1800" spc="-5" dirty="0">
                          <a:effectLst/>
                        </a:rPr>
                        <a:t> </a:t>
                      </a:r>
                      <a:r>
                        <a:rPr lang="en-US" sz="1800" dirty="0">
                          <a:effectLst/>
                        </a:rPr>
                        <a:t>Workplace</a:t>
                      </a:r>
                      <a:endParaRPr lang="en-IN" sz="1100" dirty="0">
                        <a:effectLst/>
                        <a:latin typeface="Arial MT"/>
                        <a:ea typeface="Arial MT"/>
                        <a:cs typeface="Arial MT"/>
                      </a:endParaRPr>
                    </a:p>
                  </a:txBody>
                  <a:tcPr marL="0" marR="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35827995"/>
                  </a:ext>
                </a:extLst>
              </a:tr>
              <a:tr h="517622">
                <a:tc>
                  <a:txBody>
                    <a:bodyPr/>
                    <a:lstStyle/>
                    <a:p>
                      <a:pPr marL="67945">
                        <a:lnSpc>
                          <a:spcPct val="115000"/>
                        </a:lnSpc>
                        <a:spcBef>
                          <a:spcPts val="610"/>
                        </a:spcBef>
                        <a:spcAft>
                          <a:spcPts val="0"/>
                        </a:spcAft>
                      </a:pPr>
                      <a:r>
                        <a:rPr lang="en-US" sz="1800">
                          <a:effectLst/>
                        </a:rPr>
                        <a:t>Module:</a:t>
                      </a:r>
                      <a:endParaRPr lang="en-IN" sz="1100">
                        <a:effectLst/>
                        <a:latin typeface="Arial MT"/>
                        <a:ea typeface="Arial MT"/>
                        <a:cs typeface="Arial MT"/>
                      </a:endParaRPr>
                    </a:p>
                  </a:txBody>
                  <a:tcPr marL="0" marR="0" marT="0" marB="0"/>
                </a:tc>
                <a:tc gridSpan="3">
                  <a:txBody>
                    <a:bodyPr/>
                    <a:lstStyle/>
                    <a:p>
                      <a:pPr marL="135255">
                        <a:lnSpc>
                          <a:spcPct val="115000"/>
                        </a:lnSpc>
                        <a:spcBef>
                          <a:spcPts val="600"/>
                        </a:spcBef>
                        <a:spcAft>
                          <a:spcPts val="0"/>
                        </a:spcAft>
                      </a:pPr>
                      <a:r>
                        <a:rPr lang="en-US" sz="1800" dirty="0">
                          <a:effectLst/>
                        </a:rPr>
                        <a:t>Problem</a:t>
                      </a:r>
                      <a:r>
                        <a:rPr lang="en-US" sz="1800" spc="-10" dirty="0">
                          <a:effectLst/>
                        </a:rPr>
                        <a:t> </a:t>
                      </a:r>
                      <a:r>
                        <a:rPr lang="en-US" sz="1800" dirty="0">
                          <a:effectLst/>
                        </a:rPr>
                        <a:t>Solving</a:t>
                      </a:r>
                      <a:r>
                        <a:rPr lang="en-US" sz="1800" spc="-10" dirty="0">
                          <a:effectLst/>
                        </a:rPr>
                        <a:t> </a:t>
                      </a:r>
                      <a:r>
                        <a:rPr lang="en-US" sz="1800" dirty="0">
                          <a:effectLst/>
                        </a:rPr>
                        <a:t>and</a:t>
                      </a:r>
                      <a:r>
                        <a:rPr lang="en-US" sz="1800" spc="-15" dirty="0">
                          <a:effectLst/>
                        </a:rPr>
                        <a:t> </a:t>
                      </a:r>
                      <a:r>
                        <a:rPr lang="en-US" sz="1800" dirty="0">
                          <a:effectLst/>
                        </a:rPr>
                        <a:t>Decision</a:t>
                      </a:r>
                      <a:r>
                        <a:rPr lang="en-US" sz="1800" spc="-10" dirty="0">
                          <a:effectLst/>
                        </a:rPr>
                        <a:t> </a:t>
                      </a:r>
                      <a:r>
                        <a:rPr lang="en-US" sz="1800" dirty="0">
                          <a:effectLst/>
                        </a:rPr>
                        <a:t>Making</a:t>
                      </a:r>
                      <a:endParaRPr lang="en-IN" sz="1100" dirty="0">
                        <a:effectLst/>
                        <a:latin typeface="Arial MT"/>
                        <a:ea typeface="Arial MT"/>
                        <a:cs typeface="Arial MT"/>
                      </a:endParaRPr>
                    </a:p>
                  </a:txBody>
                  <a:tcPr marL="0" marR="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31825431"/>
                  </a:ext>
                </a:extLst>
              </a:tr>
              <a:tr h="1007582">
                <a:tc>
                  <a:txBody>
                    <a:bodyPr/>
                    <a:lstStyle/>
                    <a:p>
                      <a:pPr marL="67945">
                        <a:lnSpc>
                          <a:spcPct val="115000"/>
                        </a:lnSpc>
                        <a:spcBef>
                          <a:spcPts val="600"/>
                        </a:spcBef>
                        <a:spcAft>
                          <a:spcPts val="0"/>
                        </a:spcAft>
                      </a:pPr>
                      <a:r>
                        <a:rPr lang="en-US" sz="1800">
                          <a:effectLst/>
                        </a:rPr>
                        <a:t>Module</a:t>
                      </a:r>
                      <a:r>
                        <a:rPr lang="en-US" sz="1800" spc="-10">
                          <a:effectLst/>
                        </a:rPr>
                        <a:t> </a:t>
                      </a:r>
                      <a:r>
                        <a:rPr lang="en-US" sz="1800">
                          <a:effectLst/>
                        </a:rPr>
                        <a:t>code:</a:t>
                      </a:r>
                      <a:endParaRPr lang="en-IN" sz="1100">
                        <a:effectLst/>
                        <a:latin typeface="Arial MT"/>
                        <a:ea typeface="Arial MT"/>
                        <a:cs typeface="Arial MT"/>
                      </a:endParaRPr>
                    </a:p>
                  </a:txBody>
                  <a:tcPr marL="0" marR="0" marT="0" marB="0"/>
                </a:tc>
                <a:tc>
                  <a:txBody>
                    <a:bodyPr/>
                    <a:lstStyle/>
                    <a:p>
                      <a:pPr marL="135255">
                        <a:lnSpc>
                          <a:spcPct val="115000"/>
                        </a:lnSpc>
                        <a:spcBef>
                          <a:spcPts val="590"/>
                        </a:spcBef>
                        <a:spcAft>
                          <a:spcPts val="0"/>
                        </a:spcAft>
                      </a:pPr>
                      <a:r>
                        <a:rPr lang="en-US" sz="1800">
                          <a:effectLst/>
                        </a:rPr>
                        <a:t>BMSW</a:t>
                      </a:r>
                      <a:r>
                        <a:rPr lang="en-US" sz="1800" spc="-10">
                          <a:effectLst/>
                        </a:rPr>
                        <a:t> </a:t>
                      </a:r>
                      <a:r>
                        <a:rPr lang="en-US" sz="1800">
                          <a:effectLst/>
                        </a:rPr>
                        <a:t>4004</a:t>
                      </a:r>
                      <a:endParaRPr lang="en-IN" sz="1100">
                        <a:effectLst/>
                        <a:latin typeface="Arial MT"/>
                        <a:ea typeface="Arial MT"/>
                        <a:cs typeface="Arial MT"/>
                      </a:endParaRPr>
                    </a:p>
                  </a:txBody>
                  <a:tcPr marL="0" marR="0" marT="0" marB="0"/>
                </a:tc>
                <a:tc>
                  <a:txBody>
                    <a:bodyPr/>
                    <a:lstStyle/>
                    <a:p>
                      <a:pPr marL="67945">
                        <a:lnSpc>
                          <a:spcPct val="115000"/>
                        </a:lnSpc>
                      </a:pPr>
                      <a:r>
                        <a:rPr lang="en-US" sz="1800" spc="-5">
                          <a:effectLst/>
                        </a:rPr>
                        <a:t>Contribution</a:t>
                      </a:r>
                      <a:r>
                        <a:rPr lang="en-US" sz="1800" spc="-75">
                          <a:effectLst/>
                        </a:rPr>
                        <a:t> </a:t>
                      </a:r>
                      <a:r>
                        <a:rPr lang="en-US" sz="1800">
                          <a:effectLst/>
                        </a:rPr>
                        <a:t>to</a:t>
                      </a:r>
                      <a:r>
                        <a:rPr lang="en-US" sz="1800" spc="-85">
                          <a:effectLst/>
                        </a:rPr>
                        <a:t> </a:t>
                      </a:r>
                      <a:r>
                        <a:rPr lang="en-US" sz="1800">
                          <a:effectLst/>
                        </a:rPr>
                        <a:t>Overall</a:t>
                      </a:r>
                      <a:endParaRPr lang="en-IN" sz="1100">
                        <a:effectLst/>
                      </a:endParaRPr>
                    </a:p>
                    <a:p>
                      <a:pPr marL="67945" marR="60960">
                        <a:lnSpc>
                          <a:spcPct val="115000"/>
                        </a:lnSpc>
                        <a:spcAft>
                          <a:spcPts val="0"/>
                        </a:spcAft>
                        <a:tabLst>
                          <a:tab pos="747395" algn="l"/>
                        </a:tabLst>
                      </a:pPr>
                      <a:r>
                        <a:rPr lang="en-US" sz="1800">
                          <a:effectLst/>
                        </a:rPr>
                        <a:t>Module	</a:t>
                      </a:r>
                      <a:r>
                        <a:rPr lang="en-US" sz="1800" spc="-5">
                          <a:effectLst/>
                        </a:rPr>
                        <a:t>Assessment</a:t>
                      </a:r>
                      <a:r>
                        <a:rPr lang="en-US" sz="1800" spc="-295">
                          <a:effectLst/>
                        </a:rPr>
                        <a:t> </a:t>
                      </a:r>
                      <a:r>
                        <a:rPr lang="en-US" sz="1800">
                          <a:effectLst/>
                        </a:rPr>
                        <a:t>(%):</a:t>
                      </a:r>
                      <a:endParaRPr lang="en-IN" sz="1100">
                        <a:effectLst/>
                        <a:latin typeface="Arial MT"/>
                        <a:ea typeface="Arial MT"/>
                        <a:cs typeface="Arial MT"/>
                      </a:endParaRPr>
                    </a:p>
                  </a:txBody>
                  <a:tcPr marL="0" marR="0" marT="0" marB="0"/>
                </a:tc>
                <a:tc>
                  <a:txBody>
                    <a:bodyPr/>
                    <a:lstStyle/>
                    <a:p>
                      <a:pPr marL="134620">
                        <a:lnSpc>
                          <a:spcPct val="115000"/>
                        </a:lnSpc>
                        <a:spcBef>
                          <a:spcPts val="590"/>
                        </a:spcBef>
                        <a:spcAft>
                          <a:spcPts val="0"/>
                        </a:spcAft>
                      </a:pPr>
                      <a:r>
                        <a:rPr lang="en-US" sz="1800" dirty="0">
                          <a:effectLst/>
                        </a:rPr>
                        <a:t>100%</a:t>
                      </a:r>
                      <a:endParaRPr lang="en-IN" sz="1100" dirty="0">
                        <a:effectLst/>
                        <a:latin typeface="Arial MT"/>
                        <a:ea typeface="Arial MT"/>
                        <a:cs typeface="Arial MT"/>
                      </a:endParaRPr>
                    </a:p>
                  </a:txBody>
                  <a:tcPr marL="0" marR="0" marT="0" marB="0"/>
                </a:tc>
                <a:extLst>
                  <a:ext uri="{0D108BD9-81ED-4DB2-BD59-A6C34878D82A}">
                    <a16:rowId xmlns:a16="http://schemas.microsoft.com/office/drawing/2014/main" val="772538766"/>
                  </a:ext>
                </a:extLst>
              </a:tr>
              <a:tr h="517622">
                <a:tc>
                  <a:txBody>
                    <a:bodyPr/>
                    <a:lstStyle/>
                    <a:p>
                      <a:pPr marL="67945">
                        <a:lnSpc>
                          <a:spcPct val="115000"/>
                        </a:lnSpc>
                        <a:spcBef>
                          <a:spcPts val="610"/>
                        </a:spcBef>
                        <a:spcAft>
                          <a:spcPts val="0"/>
                        </a:spcAft>
                      </a:pPr>
                      <a:r>
                        <a:rPr lang="en-US" sz="1800">
                          <a:effectLst/>
                        </a:rPr>
                        <a:t>Module</a:t>
                      </a:r>
                      <a:r>
                        <a:rPr lang="en-US" sz="1800" spc="-20">
                          <a:effectLst/>
                        </a:rPr>
                        <a:t> </a:t>
                      </a:r>
                      <a:r>
                        <a:rPr lang="en-US" sz="1800">
                          <a:effectLst/>
                        </a:rPr>
                        <a:t>Coordinator:</a:t>
                      </a:r>
                      <a:endParaRPr lang="en-IN" sz="1100">
                        <a:effectLst/>
                        <a:latin typeface="Arial MT"/>
                        <a:ea typeface="Arial MT"/>
                        <a:cs typeface="Arial MT"/>
                      </a:endParaRPr>
                    </a:p>
                  </a:txBody>
                  <a:tcPr marL="0" marR="0" marT="0" marB="0"/>
                </a:tc>
                <a:tc>
                  <a:txBody>
                    <a:bodyPr/>
                    <a:lstStyle/>
                    <a:p>
                      <a:pPr marL="135255">
                        <a:lnSpc>
                          <a:spcPct val="115000"/>
                        </a:lnSpc>
                        <a:spcBef>
                          <a:spcPts val="600"/>
                        </a:spcBef>
                        <a:spcAft>
                          <a:spcPts val="0"/>
                        </a:spcAft>
                      </a:pPr>
                      <a:r>
                        <a:rPr lang="en-US" sz="1800">
                          <a:effectLst/>
                        </a:rPr>
                        <a:t>Dr</a:t>
                      </a:r>
                      <a:r>
                        <a:rPr lang="en-US" sz="1800" spc="-15">
                          <a:effectLst/>
                        </a:rPr>
                        <a:t> </a:t>
                      </a:r>
                      <a:r>
                        <a:rPr lang="en-US" sz="1800">
                          <a:effectLst/>
                        </a:rPr>
                        <a:t>Chijioke</a:t>
                      </a:r>
                      <a:r>
                        <a:rPr lang="en-US" sz="1800" spc="5">
                          <a:effectLst/>
                        </a:rPr>
                        <a:t> </a:t>
                      </a:r>
                      <a:r>
                        <a:rPr lang="en-US" sz="1800">
                          <a:effectLst/>
                        </a:rPr>
                        <a:t>D</a:t>
                      </a:r>
                      <a:r>
                        <a:rPr lang="en-US" sz="1800" spc="-5">
                          <a:effectLst/>
                        </a:rPr>
                        <a:t> </a:t>
                      </a:r>
                      <a:r>
                        <a:rPr lang="en-US" sz="1800">
                          <a:effectLst/>
                        </a:rPr>
                        <a:t>Uba</a:t>
                      </a:r>
                      <a:endParaRPr lang="en-IN" sz="1100">
                        <a:effectLst/>
                        <a:latin typeface="Arial MT"/>
                        <a:ea typeface="Arial MT"/>
                        <a:cs typeface="Arial MT"/>
                      </a:endParaRPr>
                    </a:p>
                  </a:txBody>
                  <a:tcPr marL="0" marR="0" marT="0" marB="0"/>
                </a:tc>
                <a:tc>
                  <a:txBody>
                    <a:bodyPr/>
                    <a:lstStyle/>
                    <a:p>
                      <a:pPr marL="67945">
                        <a:lnSpc>
                          <a:spcPct val="115000"/>
                        </a:lnSpc>
                        <a:spcBef>
                          <a:spcPts val="610"/>
                        </a:spcBef>
                        <a:spcAft>
                          <a:spcPts val="0"/>
                        </a:spcAft>
                      </a:pPr>
                      <a:r>
                        <a:rPr lang="en-US" sz="1800">
                          <a:effectLst/>
                        </a:rPr>
                        <a:t>Internal</a:t>
                      </a:r>
                      <a:r>
                        <a:rPr lang="en-US" sz="1800" spc="-5">
                          <a:effectLst/>
                        </a:rPr>
                        <a:t> </a:t>
                      </a:r>
                      <a:r>
                        <a:rPr lang="en-US" sz="1800">
                          <a:effectLst/>
                        </a:rPr>
                        <a:t>Verifier:</a:t>
                      </a:r>
                      <a:endParaRPr lang="en-IN" sz="1100">
                        <a:effectLst/>
                        <a:latin typeface="Arial MT"/>
                        <a:ea typeface="Arial MT"/>
                        <a:cs typeface="Arial MT"/>
                      </a:endParaRPr>
                    </a:p>
                  </a:txBody>
                  <a:tcPr marL="0" marR="0" marT="0" marB="0"/>
                </a:tc>
                <a:tc>
                  <a:txBody>
                    <a:bodyPr/>
                    <a:lstStyle/>
                    <a:p>
                      <a:pPr marL="134620">
                        <a:lnSpc>
                          <a:spcPct val="115000"/>
                        </a:lnSpc>
                        <a:spcBef>
                          <a:spcPts val="600"/>
                        </a:spcBef>
                        <a:spcAft>
                          <a:spcPts val="0"/>
                        </a:spcAft>
                      </a:pPr>
                      <a:r>
                        <a:rPr lang="en-US" sz="1800">
                          <a:effectLst/>
                        </a:rPr>
                        <a:t>Yohan</a:t>
                      </a:r>
                      <a:r>
                        <a:rPr lang="en-US" sz="1800" spc="-10">
                          <a:effectLst/>
                        </a:rPr>
                        <a:t> </a:t>
                      </a:r>
                      <a:r>
                        <a:rPr lang="en-US" sz="1800">
                          <a:effectLst/>
                        </a:rPr>
                        <a:t>Mendis</a:t>
                      </a:r>
                      <a:endParaRPr lang="en-IN" sz="1100">
                        <a:effectLst/>
                        <a:latin typeface="Arial MT"/>
                        <a:ea typeface="Arial MT"/>
                        <a:cs typeface="Arial MT"/>
                      </a:endParaRPr>
                    </a:p>
                  </a:txBody>
                  <a:tcPr marL="0" marR="0" marT="0" marB="0"/>
                </a:tc>
                <a:extLst>
                  <a:ext uri="{0D108BD9-81ED-4DB2-BD59-A6C34878D82A}">
                    <a16:rowId xmlns:a16="http://schemas.microsoft.com/office/drawing/2014/main" val="3976407525"/>
                  </a:ext>
                </a:extLst>
              </a:tr>
              <a:tr h="1050963">
                <a:tc>
                  <a:txBody>
                    <a:bodyPr/>
                    <a:lstStyle/>
                    <a:p>
                      <a:pPr marL="67945">
                        <a:lnSpc>
                          <a:spcPct val="115000"/>
                        </a:lnSpc>
                        <a:spcBef>
                          <a:spcPts val="600"/>
                        </a:spcBef>
                        <a:spcAft>
                          <a:spcPts val="0"/>
                        </a:spcAft>
                      </a:pPr>
                      <a:r>
                        <a:rPr lang="en-US" sz="1800">
                          <a:effectLst/>
                        </a:rPr>
                        <a:t>Assignment</a:t>
                      </a:r>
                      <a:r>
                        <a:rPr lang="en-US" sz="1800" spc="-25">
                          <a:effectLst/>
                        </a:rPr>
                        <a:t> </a:t>
                      </a:r>
                      <a:r>
                        <a:rPr lang="en-US" sz="1800">
                          <a:effectLst/>
                        </a:rPr>
                        <a:t>Title:</a:t>
                      </a:r>
                      <a:endParaRPr lang="en-IN" sz="1100">
                        <a:effectLst/>
                        <a:latin typeface="Arial MT"/>
                        <a:ea typeface="Arial MT"/>
                        <a:cs typeface="Arial MT"/>
                      </a:endParaRPr>
                    </a:p>
                  </a:txBody>
                  <a:tcPr marL="0" marR="0" marT="0" marB="0"/>
                </a:tc>
                <a:tc>
                  <a:txBody>
                    <a:bodyPr/>
                    <a:lstStyle/>
                    <a:p>
                      <a:pPr marL="135255" marR="122555">
                        <a:lnSpc>
                          <a:spcPct val="115000"/>
                        </a:lnSpc>
                        <a:spcBef>
                          <a:spcPts val="600"/>
                        </a:spcBef>
                        <a:spcAft>
                          <a:spcPts val="0"/>
                        </a:spcAft>
                        <a:tabLst>
                          <a:tab pos="846455" algn="l"/>
                          <a:tab pos="1488440" algn="l"/>
                        </a:tabLst>
                      </a:pPr>
                      <a:r>
                        <a:rPr lang="en-US" sz="1800">
                          <a:effectLst/>
                        </a:rPr>
                        <a:t>Problem	Solving	</a:t>
                      </a:r>
                      <a:r>
                        <a:rPr lang="en-US" sz="1800" spc="-10">
                          <a:effectLst/>
                        </a:rPr>
                        <a:t>and</a:t>
                      </a:r>
                      <a:r>
                        <a:rPr lang="en-US" sz="1800" spc="-320">
                          <a:effectLst/>
                        </a:rPr>
                        <a:t> </a:t>
                      </a:r>
                      <a:r>
                        <a:rPr lang="en-US" sz="1800">
                          <a:effectLst/>
                        </a:rPr>
                        <a:t>Decision making</a:t>
                      </a:r>
                      <a:endParaRPr lang="en-IN" sz="1100">
                        <a:effectLst/>
                        <a:latin typeface="Arial MT"/>
                        <a:ea typeface="Arial MT"/>
                        <a:cs typeface="Arial MT"/>
                      </a:endParaRPr>
                    </a:p>
                  </a:txBody>
                  <a:tcPr marL="0" marR="0" marT="0" marB="0"/>
                </a:tc>
                <a:tc>
                  <a:txBody>
                    <a:bodyPr/>
                    <a:lstStyle/>
                    <a:p>
                      <a:pPr marL="67945" marR="59690">
                        <a:lnSpc>
                          <a:spcPct val="115000"/>
                        </a:lnSpc>
                        <a:spcBef>
                          <a:spcPts val="600"/>
                        </a:spcBef>
                        <a:spcAft>
                          <a:spcPts val="0"/>
                        </a:spcAft>
                      </a:pPr>
                      <a:r>
                        <a:rPr lang="en-US" sz="1800">
                          <a:effectLst/>
                        </a:rPr>
                        <a:t>Word</a:t>
                      </a:r>
                      <a:r>
                        <a:rPr lang="en-US" sz="1800" spc="120">
                          <a:effectLst/>
                        </a:rPr>
                        <a:t> </a:t>
                      </a:r>
                      <a:r>
                        <a:rPr lang="en-US" sz="1800">
                          <a:effectLst/>
                        </a:rPr>
                        <a:t>count</a:t>
                      </a:r>
                      <a:r>
                        <a:rPr lang="en-US" sz="1800" spc="135">
                          <a:effectLst/>
                        </a:rPr>
                        <a:t> </a:t>
                      </a:r>
                      <a:r>
                        <a:rPr lang="en-US" sz="1800">
                          <a:effectLst/>
                        </a:rPr>
                        <a:t>for</a:t>
                      </a:r>
                      <a:r>
                        <a:rPr lang="en-US" sz="1800" spc="125">
                          <a:effectLst/>
                        </a:rPr>
                        <a:t> the </a:t>
                      </a:r>
                      <a:r>
                        <a:rPr lang="en-US" sz="1800">
                          <a:effectLst/>
                        </a:rPr>
                        <a:t>report</a:t>
                      </a:r>
                      <a:r>
                        <a:rPr lang="en-US" sz="1800" spc="-290">
                          <a:effectLst/>
                        </a:rPr>
                        <a:t> </a:t>
                      </a:r>
                      <a:r>
                        <a:rPr lang="en-US" sz="1800">
                          <a:effectLst/>
                        </a:rPr>
                        <a:t>(or equivalent):</a:t>
                      </a:r>
                      <a:endParaRPr lang="en-IN" sz="1100">
                        <a:effectLst/>
                        <a:latin typeface="Arial MT"/>
                        <a:ea typeface="Arial MT"/>
                        <a:cs typeface="Arial MT"/>
                      </a:endParaRPr>
                    </a:p>
                  </a:txBody>
                  <a:tcPr marL="0" marR="0" marT="0" marB="0"/>
                </a:tc>
                <a:tc>
                  <a:txBody>
                    <a:bodyPr/>
                    <a:lstStyle/>
                    <a:p>
                      <a:pPr marL="134620" marR="123825" algn="just">
                        <a:lnSpc>
                          <a:spcPct val="115000"/>
                        </a:lnSpc>
                        <a:spcBef>
                          <a:spcPts val="600"/>
                        </a:spcBef>
                        <a:spcAft>
                          <a:spcPts val="0"/>
                        </a:spcAft>
                      </a:pPr>
                      <a:r>
                        <a:rPr lang="en-US" sz="1800">
                          <a:effectLst/>
                        </a:rPr>
                        <a:t>Task</a:t>
                      </a:r>
                      <a:r>
                        <a:rPr lang="en-US" sz="1800" spc="-45">
                          <a:effectLst/>
                        </a:rPr>
                        <a:t> </a:t>
                      </a:r>
                      <a:r>
                        <a:rPr lang="en-US" sz="1800">
                          <a:effectLst/>
                        </a:rPr>
                        <a:t>1</a:t>
                      </a:r>
                      <a:r>
                        <a:rPr lang="en-US" sz="1800" spc="-30">
                          <a:effectLst/>
                        </a:rPr>
                        <a:t> </a:t>
                      </a:r>
                      <a:r>
                        <a:rPr lang="en-US" sz="1800">
                          <a:effectLst/>
                        </a:rPr>
                        <a:t>-</a:t>
                      </a:r>
                      <a:r>
                        <a:rPr lang="en-US" sz="1800" spc="-35">
                          <a:effectLst/>
                        </a:rPr>
                        <a:t> </a:t>
                      </a:r>
                      <a:r>
                        <a:rPr lang="en-US" sz="1800">
                          <a:effectLst/>
                        </a:rPr>
                        <a:t>3</a:t>
                      </a:r>
                      <a:r>
                        <a:rPr lang="en-US" sz="1800" spc="-45">
                          <a:effectLst/>
                        </a:rPr>
                        <a:t> </a:t>
                      </a:r>
                      <a:r>
                        <a:rPr lang="en-US" sz="1800">
                          <a:effectLst/>
                        </a:rPr>
                        <a:t>to</a:t>
                      </a:r>
                      <a:r>
                        <a:rPr lang="en-US" sz="1800" spc="-45">
                          <a:effectLst/>
                        </a:rPr>
                        <a:t> </a:t>
                      </a:r>
                      <a:r>
                        <a:rPr lang="en-US" sz="1800">
                          <a:effectLst/>
                        </a:rPr>
                        <a:t>5</a:t>
                      </a:r>
                      <a:r>
                        <a:rPr lang="en-US" sz="1800" spc="-320">
                          <a:effectLst/>
                        </a:rPr>
                        <a:t> </a:t>
                      </a:r>
                      <a:r>
                        <a:rPr lang="en-US" sz="1800">
                          <a:effectLst/>
                        </a:rPr>
                        <a:t>minutes</a:t>
                      </a:r>
                      <a:r>
                        <a:rPr lang="en-US" sz="1800" spc="5">
                          <a:effectLst/>
                        </a:rPr>
                        <a:t> </a:t>
                      </a:r>
                      <a:r>
                        <a:rPr lang="en-US" sz="1800">
                          <a:effectLst/>
                        </a:rPr>
                        <a:t>per</a:t>
                      </a:r>
                      <a:r>
                        <a:rPr lang="en-US" sz="1800" spc="-320">
                          <a:effectLst/>
                        </a:rPr>
                        <a:t> </a:t>
                      </a:r>
                      <a:r>
                        <a:rPr lang="en-US" sz="1800">
                          <a:effectLst/>
                        </a:rPr>
                        <a:t>person</a:t>
                      </a:r>
                      <a:endParaRPr lang="en-IN" sz="1100">
                        <a:effectLst/>
                        <a:latin typeface="Arial MT"/>
                        <a:ea typeface="Arial MT"/>
                        <a:cs typeface="Arial MT"/>
                      </a:endParaRPr>
                    </a:p>
                  </a:txBody>
                  <a:tcPr marL="0" marR="0" marT="0" marB="0"/>
                </a:tc>
                <a:extLst>
                  <a:ext uri="{0D108BD9-81ED-4DB2-BD59-A6C34878D82A}">
                    <a16:rowId xmlns:a16="http://schemas.microsoft.com/office/drawing/2014/main" val="1469256914"/>
                  </a:ext>
                </a:extLst>
              </a:tr>
              <a:tr h="1007582">
                <a:tc>
                  <a:txBody>
                    <a:bodyPr/>
                    <a:lstStyle/>
                    <a:p>
                      <a:pPr>
                        <a:lnSpc>
                          <a:spcPct val="115000"/>
                        </a:lnSpc>
                      </a:pPr>
                      <a:r>
                        <a:rPr lang="en-US" sz="1800">
                          <a:effectLst/>
                        </a:rPr>
                        <a:t> </a:t>
                      </a:r>
                      <a:endParaRPr lang="en-IN" sz="1100">
                        <a:effectLst/>
                        <a:latin typeface="Arial MT"/>
                        <a:ea typeface="Arial MT"/>
                        <a:cs typeface="Arial MT"/>
                      </a:endParaRPr>
                    </a:p>
                  </a:txBody>
                  <a:tcPr marL="0" marR="0" marT="0" marB="0"/>
                </a:tc>
                <a:tc>
                  <a:txBody>
                    <a:bodyPr/>
                    <a:lstStyle/>
                    <a:p>
                      <a:pPr>
                        <a:lnSpc>
                          <a:spcPct val="115000"/>
                        </a:lnSpc>
                      </a:pPr>
                      <a:r>
                        <a:rPr lang="en-US" sz="1800">
                          <a:effectLst/>
                        </a:rPr>
                        <a:t> </a:t>
                      </a:r>
                      <a:endParaRPr lang="en-IN" sz="1100">
                        <a:effectLst/>
                        <a:latin typeface="Arial MT"/>
                        <a:ea typeface="Arial MT"/>
                        <a:cs typeface="Arial MT"/>
                      </a:endParaRPr>
                    </a:p>
                  </a:txBody>
                  <a:tcPr marL="0" marR="0" marT="0" marB="0"/>
                </a:tc>
                <a:tc>
                  <a:txBody>
                    <a:bodyPr/>
                    <a:lstStyle/>
                    <a:p>
                      <a:pPr>
                        <a:lnSpc>
                          <a:spcPct val="115000"/>
                        </a:lnSpc>
                      </a:pPr>
                      <a:r>
                        <a:rPr lang="en-US" sz="1800">
                          <a:effectLst/>
                        </a:rPr>
                        <a:t> </a:t>
                      </a:r>
                      <a:endParaRPr lang="en-IN" sz="1100">
                        <a:effectLst/>
                        <a:latin typeface="Arial MT"/>
                        <a:ea typeface="Arial MT"/>
                        <a:cs typeface="Arial MT"/>
                      </a:endParaRPr>
                    </a:p>
                  </a:txBody>
                  <a:tcPr marL="0" marR="0" marT="0" marB="0"/>
                </a:tc>
                <a:tc>
                  <a:txBody>
                    <a:bodyPr/>
                    <a:lstStyle/>
                    <a:p>
                      <a:pPr marL="134620">
                        <a:lnSpc>
                          <a:spcPct val="115000"/>
                        </a:lnSpc>
                        <a:spcBef>
                          <a:spcPts val="275"/>
                        </a:spcBef>
                        <a:spcAft>
                          <a:spcPts val="0"/>
                        </a:spcAft>
                      </a:pPr>
                      <a:endParaRPr lang="en-IN" sz="1100" dirty="0">
                        <a:effectLst/>
                        <a:latin typeface="Arial MT"/>
                        <a:ea typeface="Arial MT"/>
                        <a:cs typeface="Arial MT"/>
                      </a:endParaRPr>
                    </a:p>
                  </a:txBody>
                  <a:tcPr marL="0" marR="0" marT="0" marB="0"/>
                </a:tc>
                <a:extLst>
                  <a:ext uri="{0D108BD9-81ED-4DB2-BD59-A6C34878D82A}">
                    <a16:rowId xmlns:a16="http://schemas.microsoft.com/office/drawing/2014/main" val="131706124"/>
                  </a:ext>
                </a:extLst>
              </a:tr>
            </a:tbl>
          </a:graphicData>
        </a:graphic>
      </p:graphicFrame>
    </p:spTree>
    <p:extLst>
      <p:ext uri="{BB962C8B-B14F-4D97-AF65-F5344CB8AC3E}">
        <p14:creationId xmlns:p14="http://schemas.microsoft.com/office/powerpoint/2010/main" val="2444998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225879" y="224744"/>
            <a:ext cx="10515600" cy="552700"/>
          </a:xfrm>
        </p:spPr>
        <p:txBody>
          <a:bodyPr>
            <a:normAutofit/>
          </a:bodyPr>
          <a:lstStyle/>
          <a:p>
            <a:r>
              <a:rPr lang="en-GB" sz="3200" b="1" dirty="0">
                <a:latin typeface="Arial" panose="020B0604020202020204" pitchFamily="34" charset="0"/>
                <a:cs typeface="Arial" panose="020B0604020202020204" pitchFamily="34" charset="0"/>
              </a:rPr>
              <a:t>Table of contents</a:t>
            </a: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225879" y="777444"/>
            <a:ext cx="11740242" cy="6080556"/>
          </a:xfrm>
        </p:spPr>
        <p:txBody>
          <a:bodyPr>
            <a:noAutofit/>
          </a:bodyPr>
          <a:lstStyle/>
          <a:p>
            <a:r>
              <a:rPr lang="en-GB" sz="2400" b="1" dirty="0">
                <a:latin typeface="Arial" panose="020B0604020202020204" pitchFamily="34" charset="0"/>
                <a:cs typeface="Arial" panose="020B0604020202020204" pitchFamily="34" charset="0"/>
              </a:rPr>
              <a:t>Slide 3:</a:t>
            </a:r>
            <a:r>
              <a:rPr lang="en-GB" sz="2400" dirty="0">
                <a:latin typeface="Arial" panose="020B0604020202020204" pitchFamily="34" charset="0"/>
                <a:cs typeface="Arial" panose="020B0604020202020204" pitchFamily="34" charset="0"/>
              </a:rPr>
              <a:t> Introduction</a:t>
            </a:r>
          </a:p>
          <a:p>
            <a:r>
              <a:rPr lang="en-GB" sz="2400" b="1" dirty="0">
                <a:latin typeface="Arial" panose="020B0604020202020204" pitchFamily="34" charset="0"/>
                <a:cs typeface="Arial" panose="020B0604020202020204" pitchFamily="34" charset="0"/>
              </a:rPr>
              <a:t>Slide 4:</a:t>
            </a:r>
            <a:r>
              <a:rPr lang="en-GB" sz="2400" dirty="0">
                <a:latin typeface="Arial" panose="020B0604020202020204" pitchFamily="34" charset="0"/>
                <a:cs typeface="Arial" panose="020B0604020202020204" pitchFamily="34"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2400"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research-informed</a:t>
            </a:r>
            <a:r>
              <a:rPr lang="en-GB" sz="2400" i="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discussion</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on</a:t>
            </a:r>
            <a:r>
              <a:rPr lang="en-GB" sz="2400" spc="-4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3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nature</a:t>
            </a:r>
            <a:r>
              <a:rPr lang="en-GB" sz="2400"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and</a:t>
            </a:r>
            <a:r>
              <a:rPr lang="en-GB" sz="2400"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impact</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2400"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2400"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on</a:t>
            </a:r>
            <a:r>
              <a:rPr lang="en-GB" sz="2400" spc="-3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employees</a:t>
            </a:r>
            <a:r>
              <a:rPr lang="en-GB" sz="2400"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their</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organisations.</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Slide 5:</a:t>
            </a:r>
            <a:r>
              <a:rPr lang="en-GB" sz="2400" dirty="0">
                <a:latin typeface="Arial" panose="020B0604020202020204" pitchFamily="34" charset="0"/>
                <a:cs typeface="Arial" panose="020B0604020202020204" pitchFamily="34"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PESTLE</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of</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macro-environmental</a:t>
            </a:r>
            <a:r>
              <a:rPr lang="en-GB" sz="2400"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factors</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contributing</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p>
          <a:p>
            <a:r>
              <a:rPr lang="en-GB" sz="2400" b="1" dirty="0">
                <a:latin typeface="Arial" panose="020B0604020202020204" pitchFamily="34" charset="0"/>
                <a:cs typeface="Arial" panose="020B0604020202020204" pitchFamily="34" charset="0"/>
              </a:rPr>
              <a:t>Slide 6:</a:t>
            </a:r>
            <a:r>
              <a:rPr lang="en-GB" sz="2400" dirty="0">
                <a:latin typeface="Arial" panose="020B0604020202020204" pitchFamily="34" charset="0"/>
                <a:cs typeface="Arial" panose="020B0604020202020204" pitchFamily="34"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PESTLE</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of</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macro-environmental</a:t>
            </a:r>
            <a:r>
              <a:rPr lang="en-GB" sz="2400"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factors</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contributing</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Slide 7:</a:t>
            </a:r>
            <a:r>
              <a:rPr lang="en-GB" sz="2400" dirty="0">
                <a:latin typeface="Arial" panose="020B0604020202020204" pitchFamily="34" charset="0"/>
                <a:cs typeface="Arial" panose="020B0604020202020204" pitchFamily="34"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research-informed</a:t>
            </a:r>
            <a:r>
              <a:rPr lang="en-GB" sz="2400" i="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cause-and-effect</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using</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Fishbone</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Diagram,</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2400"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Slide 8:</a:t>
            </a:r>
            <a:r>
              <a:rPr lang="en-GB" sz="2400" dirty="0">
                <a:latin typeface="Arial" panose="020B0604020202020204" pitchFamily="34" charset="0"/>
                <a:cs typeface="Arial" panose="020B0604020202020204" pitchFamily="34"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research-informed</a:t>
            </a:r>
            <a:r>
              <a:rPr lang="en-GB" sz="2400" i="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cause-and-effect</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using</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Fishbone</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Diagram,</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2400"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2400"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Slide 9:</a:t>
            </a:r>
            <a:r>
              <a:rPr lang="en-GB" sz="2400" dirty="0">
                <a:latin typeface="Arial" panose="020B0604020202020204" pitchFamily="34" charset="0"/>
                <a:cs typeface="Arial" panose="020B0604020202020204" pitchFamily="34"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t>
            </a:r>
            <a:r>
              <a:rPr lang="en-GB" sz="2400"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evaluation</a:t>
            </a:r>
            <a:r>
              <a:rPr lang="en-GB" sz="2400" spc="8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2400"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alternative</a:t>
            </a:r>
            <a:r>
              <a:rPr lang="en-GB" sz="2400" spc="8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solutions</a:t>
            </a:r>
            <a:r>
              <a:rPr lang="en-GB" sz="2400" spc="6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a:t>
            </a:r>
            <a:r>
              <a:rPr lang="en-GB" sz="2400" spc="7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6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r>
              <a:rPr lang="en-GB" sz="2400" spc="9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choose</a:t>
            </a:r>
            <a:r>
              <a:rPr lang="en-GB" sz="2400" spc="8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2400" spc="6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most</a:t>
            </a:r>
            <a:r>
              <a:rPr lang="en-GB" sz="2400"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appropriate</a:t>
            </a:r>
            <a:r>
              <a:rPr lang="en-GB" sz="2400" spc="-29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solution</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among</a:t>
            </a:r>
            <a:r>
              <a:rPr lang="en-GB" sz="24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these</a:t>
            </a:r>
            <a:r>
              <a:rPr lang="en-GB" sz="2400"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alternatives.</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Slide 10:</a:t>
            </a:r>
            <a:r>
              <a:rPr lang="en-GB" sz="2400" dirty="0">
                <a:latin typeface="Arial" panose="020B0604020202020204" pitchFamily="34" charset="0"/>
                <a:cs typeface="Arial" panose="020B0604020202020204" pitchFamily="34" charset="0"/>
              </a:rPr>
              <a:t> Conclusion</a:t>
            </a:r>
          </a:p>
          <a:p>
            <a:r>
              <a:rPr lang="en-GB" sz="2400" b="1" dirty="0">
                <a:latin typeface="Arial" panose="020B0604020202020204" pitchFamily="34" charset="0"/>
                <a:cs typeface="Arial" panose="020B0604020202020204" pitchFamily="34" charset="0"/>
              </a:rPr>
              <a:t>Slide 11: </a:t>
            </a:r>
            <a:r>
              <a:rPr lang="en-GB" sz="2400"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790325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838200" y="941328"/>
            <a:ext cx="10515600" cy="552700"/>
          </a:xfrm>
        </p:spPr>
        <p:txBody>
          <a:bodyPr>
            <a:normAutofit/>
          </a:bodyPr>
          <a:lstStyle/>
          <a:p>
            <a:r>
              <a:rPr lang="en-GB" sz="3200" b="1" dirty="0">
                <a:latin typeface="Arial" panose="020B0604020202020204" pitchFamily="34" charset="0"/>
                <a:cs typeface="Arial" panose="020B0604020202020204" pitchFamily="34" charset="0"/>
              </a:rPr>
              <a:t>Introduction</a:t>
            </a: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838200" y="1758877"/>
            <a:ext cx="6574971" cy="4157795"/>
          </a:xfrm>
        </p:spPr>
        <p:txBody>
          <a:bodyPr>
            <a:noAutofit/>
          </a:bodyPr>
          <a:lstStyle/>
          <a:p>
            <a:pPr algn="just">
              <a:lnSpc>
                <a:spcPct val="15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Declining profitability is commonly known as low profitability which can occur due to operating the business by using inefficient business operations.</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assignment will discuss the nature and impact of this issue on the retail organisation, T M Lewin.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074" name="Picture 2" descr="Help Companies Grow Profitably - B2B CFO">
            <a:extLst>
              <a:ext uri="{FF2B5EF4-FFF2-40B4-BE49-F238E27FC236}">
                <a16:creationId xmlns:a16="http://schemas.microsoft.com/office/drawing/2014/main" id="{307FDAFE-9991-1805-7401-B453E407BB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8638" y="1758877"/>
            <a:ext cx="2925409" cy="3956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501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838200" y="577516"/>
            <a:ext cx="10515600" cy="1443790"/>
          </a:xfrm>
        </p:spPr>
        <p:txBody>
          <a:bodyPr>
            <a:noAutofit/>
          </a:bodyPr>
          <a:lstStyle/>
          <a:p>
            <a:pPr>
              <a:lnSpc>
                <a:spcPct val="100000"/>
              </a:lnSpc>
              <a:spcAft>
                <a:spcPts val="800"/>
              </a:spcAft>
            </a:pP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3200" b="1"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research-informed</a:t>
            </a:r>
            <a:r>
              <a:rPr lang="en-GB" sz="3200" b="1" i="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discussion</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on</a:t>
            </a:r>
            <a:r>
              <a:rPr lang="en-GB" sz="3200" b="1" spc="-4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3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nature</a:t>
            </a:r>
            <a:r>
              <a:rPr lang="en-GB" sz="3200" b="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and</a:t>
            </a:r>
            <a:r>
              <a:rPr lang="en-GB" sz="3200" b="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impact</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3200" b="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3200" b="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on</a:t>
            </a:r>
            <a:r>
              <a:rPr lang="en-GB" sz="3200" b="1" spc="-3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employees</a:t>
            </a:r>
            <a:r>
              <a:rPr lang="en-GB" sz="3200" b="1" spc="-2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their</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organisations.</a:t>
            </a:r>
            <a:endParaRPr lang="en-IN" sz="3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838200" y="2342149"/>
            <a:ext cx="10515600" cy="3625514"/>
          </a:xfrm>
        </p:spPr>
        <p:txBody>
          <a:bodyPr>
            <a:noAutofit/>
          </a:bodyPr>
          <a:lstStyle/>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impact of the Covid19 pandemic on the retail business sector cannot be ignored as most retail brands are still now dealing with this specific problem.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 M Lewin was founded in 1898 and further bought by a US-owned company named Torque Brands.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becomes a major issue for the organisation to make a profit from the business process with which they are working currently for the development of the processes related to the business.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8805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256673" y="76577"/>
            <a:ext cx="11710737" cy="793332"/>
          </a:xfrm>
        </p:spPr>
        <p:txBody>
          <a:bodyPr>
            <a:noAutofit/>
          </a:bodyPr>
          <a:lstStyle/>
          <a:p>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PESTLE</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of</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macro-environmental</a:t>
            </a:r>
            <a:r>
              <a:rPr lang="en-GB" sz="3200" b="1"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factors</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contributing</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32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144380" y="918035"/>
            <a:ext cx="7268792" cy="5963652"/>
          </a:xfrm>
        </p:spPr>
        <p:txBody>
          <a:bodyPr>
            <a:noAutofit/>
          </a:bodyPr>
          <a:lstStyle/>
          <a:p>
            <a:pPr algn="just">
              <a:lnSpc>
                <a:spcPct val="100000"/>
              </a:lnSpc>
              <a:spcAft>
                <a:spcPts val="800"/>
              </a:spcAft>
            </a:pPr>
            <a:r>
              <a:rPr lang="en-GB" sz="24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Political:</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Doing business in a politically stable country can help the retailer to do business more efficiently.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Economical:</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housing and household services contribute most to the annual CPIH inflation rate of the UK in August 2022.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Social:</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dirty="0"/>
              <a:t>Thus, targeting the people who come under this group will help the organisation to make more business profit.</a:t>
            </a:r>
            <a:endParaRPr lang="en-IN" dirty="0"/>
          </a:p>
          <a:p>
            <a:pPr algn="just">
              <a:lnSpc>
                <a:spcPct val="100000"/>
              </a:lnSpc>
              <a:spcAft>
                <a:spcPts val="800"/>
              </a:spcAft>
            </a:pPr>
            <a:r>
              <a:rPr lang="en-GB" sz="24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Technological:</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Automation in supply chain management in business operations can help them to boost their performance and to satisfy more consumers.</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8F0E2FED-355E-5A5E-54F6-07AAC5193CBC}"/>
              </a:ext>
            </a:extLst>
          </p:cNvPr>
          <p:cNvPicPr>
            <a:picLocks noChangeAspect="1"/>
          </p:cNvPicPr>
          <p:nvPr/>
        </p:nvPicPr>
        <p:blipFill>
          <a:blip r:embed="rId3"/>
          <a:stretch>
            <a:fillRect/>
          </a:stretch>
        </p:blipFill>
        <p:spPr>
          <a:xfrm>
            <a:off x="7413172" y="1416951"/>
            <a:ext cx="4194401" cy="4343400"/>
          </a:xfrm>
          <a:prstGeom prst="rect">
            <a:avLst/>
          </a:prstGeom>
        </p:spPr>
      </p:pic>
    </p:spTree>
    <p:extLst>
      <p:ext uri="{BB962C8B-B14F-4D97-AF65-F5344CB8AC3E}">
        <p14:creationId xmlns:p14="http://schemas.microsoft.com/office/powerpoint/2010/main" val="3248398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715879" y="923370"/>
            <a:ext cx="10665135" cy="793332"/>
          </a:xfrm>
        </p:spPr>
        <p:txBody>
          <a:bodyPr>
            <a:noAutofit/>
          </a:bodyPr>
          <a:lstStyle/>
          <a:p>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PESTLE</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of</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macro-environmental</a:t>
            </a:r>
            <a:r>
              <a:rPr lang="en-GB" sz="3200" b="1"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factors</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contributing</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32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715880" y="2269671"/>
            <a:ext cx="5260378" cy="4040516"/>
          </a:xfrm>
        </p:spPr>
        <p:txBody>
          <a:bodyPr>
            <a:noAutofit/>
          </a:bodyPr>
          <a:lstStyle/>
          <a:p>
            <a:pPr algn="just">
              <a:lnSpc>
                <a:spcPct val="100000"/>
              </a:lnSpc>
              <a:spcAft>
                <a:spcPts val="800"/>
              </a:spcAft>
            </a:pPr>
            <a:r>
              <a:rPr lang="en-GB" sz="24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Legal:</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For the retailer, the most important factor is to satisfy all the consumers of the brand by providing better quality to them.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b="1"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Environmental:</a:t>
            </a:r>
            <a:r>
              <a:rPr lang="en-IN" sz="2400" b="1" i="1"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 a retailer, the Torque brand also needs to restructure its business for its sustainability.</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1026" name="Picture 2">
            <a:extLst>
              <a:ext uri="{FF2B5EF4-FFF2-40B4-BE49-F238E27FC236}">
                <a16:creationId xmlns:a16="http://schemas.microsoft.com/office/drawing/2014/main" id="{9FAA0EEB-F626-2A80-F586-EB537D4795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7396" y="1847330"/>
            <a:ext cx="4241346" cy="4241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174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838200" y="521370"/>
            <a:ext cx="10515600" cy="937711"/>
          </a:xfrm>
        </p:spPr>
        <p:txBody>
          <a:bodyPr>
            <a:noAutofit/>
          </a:bodyPr>
          <a:lstStyle/>
          <a:p>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research-informed</a:t>
            </a:r>
            <a:r>
              <a:rPr lang="en-GB" sz="3200" b="1" i="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cause-and-effect</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using</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Fishbone</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Diagram,</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3200" b="1"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3200" b="1" dirty="0">
              <a:latin typeface="Arial" panose="020B0604020202020204" pitchFamily="34" charset="0"/>
              <a:cs typeface="Arial" panose="020B0604020202020204" pitchFamily="34" charset="0"/>
            </a:endParaRPr>
          </a:p>
        </p:txBody>
      </p:sp>
      <p:grpSp>
        <p:nvGrpSpPr>
          <p:cNvPr id="2" name="Canvas 2">
            <a:extLst>
              <a:ext uri="{FF2B5EF4-FFF2-40B4-BE49-F238E27FC236}">
                <a16:creationId xmlns:a16="http://schemas.microsoft.com/office/drawing/2014/main" id="{24558A93-1D6E-C0CB-BCD3-CE2F094DAD2C}"/>
              </a:ext>
            </a:extLst>
          </p:cNvPr>
          <p:cNvGrpSpPr/>
          <p:nvPr/>
        </p:nvGrpSpPr>
        <p:grpSpPr>
          <a:xfrm>
            <a:off x="838198" y="1757379"/>
            <a:ext cx="10599822" cy="4434874"/>
            <a:chOff x="-1" y="0"/>
            <a:chExt cx="5520038" cy="2204156"/>
          </a:xfrm>
        </p:grpSpPr>
        <p:sp>
          <p:nvSpPr>
            <p:cNvPr id="3" name="Rectangle 2">
              <a:extLst>
                <a:ext uri="{FF2B5EF4-FFF2-40B4-BE49-F238E27FC236}">
                  <a16:creationId xmlns:a16="http://schemas.microsoft.com/office/drawing/2014/main" id="{54A94CC7-D03B-FB77-4C73-EE994B505A14}"/>
                </a:ext>
              </a:extLst>
            </p:cNvPr>
            <p:cNvSpPr/>
            <p:nvPr/>
          </p:nvSpPr>
          <p:spPr>
            <a:xfrm>
              <a:off x="-1" y="0"/>
              <a:ext cx="5520038" cy="2204156"/>
            </a:xfrm>
            <a:prstGeom prst="rect">
              <a:avLst/>
            </a:prstGeom>
            <a:solidFill>
              <a:prstClr val="white"/>
            </a:solidFill>
          </p:spPr>
        </p:sp>
        <p:cxnSp>
          <p:nvCxnSpPr>
            <p:cNvPr id="6" name="Straight Arrow Connector 5">
              <a:extLst>
                <a:ext uri="{FF2B5EF4-FFF2-40B4-BE49-F238E27FC236}">
                  <a16:creationId xmlns:a16="http://schemas.microsoft.com/office/drawing/2014/main" id="{92186BB7-DAD0-FF1B-7B0D-843C72E20156}"/>
                </a:ext>
              </a:extLst>
            </p:cNvPr>
            <p:cNvCxnSpPr/>
            <p:nvPr/>
          </p:nvCxnSpPr>
          <p:spPr>
            <a:xfrm flipV="1">
              <a:off x="1202204" y="1236133"/>
              <a:ext cx="3022600" cy="846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 name="Straight Connector 6">
              <a:extLst>
                <a:ext uri="{FF2B5EF4-FFF2-40B4-BE49-F238E27FC236}">
                  <a16:creationId xmlns:a16="http://schemas.microsoft.com/office/drawing/2014/main" id="{3BD72459-7B0D-FEB3-DB1F-9E0373C5FFD1}"/>
                </a:ext>
              </a:extLst>
            </p:cNvPr>
            <p:cNvCxnSpPr/>
            <p:nvPr/>
          </p:nvCxnSpPr>
          <p:spPr>
            <a:xfrm>
              <a:off x="722991" y="577773"/>
              <a:ext cx="479213" cy="666865"/>
            </a:xfrm>
            <a:prstGeom prst="line">
              <a:avLst/>
            </a:prstGeom>
          </p:spPr>
          <p:style>
            <a:lnRef idx="2">
              <a:schemeClr val="dk1"/>
            </a:lnRef>
            <a:fillRef idx="0">
              <a:schemeClr val="dk1"/>
            </a:fillRef>
            <a:effectRef idx="1">
              <a:schemeClr val="dk1"/>
            </a:effectRef>
            <a:fontRef idx="minor">
              <a:schemeClr val="tx1"/>
            </a:fontRef>
          </p:style>
        </p:cxnSp>
        <p:cxnSp>
          <p:nvCxnSpPr>
            <p:cNvPr id="8" name="Straight Connector 7">
              <a:extLst>
                <a:ext uri="{FF2B5EF4-FFF2-40B4-BE49-F238E27FC236}">
                  <a16:creationId xmlns:a16="http://schemas.microsoft.com/office/drawing/2014/main" id="{83D51F18-D77D-CC16-2618-2A3EF8F379F8}"/>
                </a:ext>
              </a:extLst>
            </p:cNvPr>
            <p:cNvCxnSpPr/>
            <p:nvPr/>
          </p:nvCxnSpPr>
          <p:spPr>
            <a:xfrm>
              <a:off x="2520124" y="577774"/>
              <a:ext cx="478790" cy="66675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A9601F7B-7F30-147C-D128-2980146BFD6E}"/>
                </a:ext>
              </a:extLst>
            </p:cNvPr>
            <p:cNvCxnSpPr/>
            <p:nvPr/>
          </p:nvCxnSpPr>
          <p:spPr>
            <a:xfrm flipH="1">
              <a:off x="800884" y="1244346"/>
              <a:ext cx="401320" cy="620014"/>
            </a:xfrm>
            <a:prstGeom prst="line">
              <a:avLst/>
            </a:prstGeom>
          </p:spPr>
          <p:style>
            <a:lnRef idx="2">
              <a:schemeClr val="dk1"/>
            </a:lnRef>
            <a:fillRef idx="0">
              <a:schemeClr val="dk1"/>
            </a:fillRef>
            <a:effectRef idx="1">
              <a:schemeClr val="dk1"/>
            </a:effectRef>
            <a:fontRef idx="minor">
              <a:schemeClr val="tx1"/>
            </a:fontRef>
          </p:style>
        </p:cxnSp>
        <p:cxnSp>
          <p:nvCxnSpPr>
            <p:cNvPr id="10" name="Straight Connector 9">
              <a:extLst>
                <a:ext uri="{FF2B5EF4-FFF2-40B4-BE49-F238E27FC236}">
                  <a16:creationId xmlns:a16="http://schemas.microsoft.com/office/drawing/2014/main" id="{4DD10653-52E1-7977-D97A-B79B7B50A88A}"/>
                </a:ext>
              </a:extLst>
            </p:cNvPr>
            <p:cNvCxnSpPr/>
            <p:nvPr/>
          </p:nvCxnSpPr>
          <p:spPr>
            <a:xfrm flipH="1">
              <a:off x="2591244" y="1244208"/>
              <a:ext cx="401320" cy="619760"/>
            </a:xfrm>
            <a:prstGeom prst="line">
              <a:avLst/>
            </a:prstGeom>
          </p:spPr>
          <p:style>
            <a:lnRef idx="2">
              <a:schemeClr val="dk1"/>
            </a:lnRef>
            <a:fillRef idx="0">
              <a:schemeClr val="dk1"/>
            </a:fillRef>
            <a:effectRef idx="1">
              <a:schemeClr val="dk1"/>
            </a:effectRef>
            <a:fontRef idx="minor">
              <a:schemeClr val="tx1"/>
            </a:fontRef>
          </p:style>
        </p:cxnSp>
        <p:sp>
          <p:nvSpPr>
            <p:cNvPr id="11" name="Text Box 8">
              <a:extLst>
                <a:ext uri="{FF2B5EF4-FFF2-40B4-BE49-F238E27FC236}">
                  <a16:creationId xmlns:a16="http://schemas.microsoft.com/office/drawing/2014/main" id="{DA8D16D2-E48C-4199-EF02-CF4C0521ACC7}"/>
                </a:ext>
              </a:extLst>
            </p:cNvPr>
            <p:cNvSpPr txBox="1"/>
            <p:nvPr/>
          </p:nvSpPr>
          <p:spPr>
            <a:xfrm>
              <a:off x="4224804" y="728032"/>
              <a:ext cx="1251374" cy="990702"/>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bodyPr>
            <a:lstStyle/>
            <a:p>
              <a:pPr algn="l">
                <a:lnSpc>
                  <a:spcPct val="150000"/>
                </a:lnSpc>
                <a:spcAft>
                  <a:spcPts val="800"/>
                </a:spcAft>
              </a:pPr>
              <a:r>
                <a:rPr lang="en-IN" sz="1200">
                  <a:solidFill>
                    <a:srgbClr val="000000"/>
                  </a:solidFill>
                  <a:effectLst/>
                  <a:latin typeface="Arial" panose="020B0604020202020204" pitchFamily="34" charset="0"/>
                  <a:ea typeface="Calibri" panose="020F0502020204030204" pitchFamily="34" charset="0"/>
                  <a:cs typeface="Arial" panose="020B0604020202020204" pitchFamily="34" charset="0"/>
                </a:rPr>
                <a:t>Understanding the impact and cause of declining profitability</a:t>
              </a:r>
              <a:endParaRPr lang="en-IN" sz="11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2" name="Text Box 8">
              <a:extLst>
                <a:ext uri="{FF2B5EF4-FFF2-40B4-BE49-F238E27FC236}">
                  <a16:creationId xmlns:a16="http://schemas.microsoft.com/office/drawing/2014/main" id="{DCA21FE1-CDF1-AC3C-EF5A-EE1FD668CC13}"/>
                </a:ext>
              </a:extLst>
            </p:cNvPr>
            <p:cNvSpPr txBox="1"/>
            <p:nvPr/>
          </p:nvSpPr>
          <p:spPr>
            <a:xfrm>
              <a:off x="171471" y="273053"/>
              <a:ext cx="1123867" cy="29415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bodyPr>
            <a:lstStyle/>
            <a:p>
              <a:pPr algn="just">
                <a:lnSpc>
                  <a:spcPct val="150000"/>
                </a:lnSpc>
                <a:spcAft>
                  <a:spcPts val="800"/>
                </a:spcAft>
              </a:pPr>
              <a:r>
                <a:rPr lang="en-IN" sz="1100">
                  <a:solidFill>
                    <a:srgbClr val="000000"/>
                  </a:solidFill>
                  <a:effectLst/>
                  <a:latin typeface="Arial" panose="020B0604020202020204" pitchFamily="34" charset="0"/>
                  <a:ea typeface="Calibri" panose="020F0502020204030204" pitchFamily="34" charset="0"/>
                  <a:cs typeface="Arial" panose="020B0604020202020204" pitchFamily="34" charset="0"/>
                </a:rPr>
                <a:t>Rising inflation</a:t>
              </a:r>
              <a:endParaRPr lang="en-IN" sz="11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3" name="Text Box 8">
              <a:extLst>
                <a:ext uri="{FF2B5EF4-FFF2-40B4-BE49-F238E27FC236}">
                  <a16:creationId xmlns:a16="http://schemas.microsoft.com/office/drawing/2014/main" id="{F3D5E2F9-2DFA-5CEA-07D3-FCB4149198F8}"/>
                </a:ext>
              </a:extLst>
            </p:cNvPr>
            <p:cNvSpPr txBox="1"/>
            <p:nvPr/>
          </p:nvSpPr>
          <p:spPr>
            <a:xfrm>
              <a:off x="1839235" y="287867"/>
              <a:ext cx="1479699" cy="289907"/>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bodyPr>
            <a:lstStyle/>
            <a:p>
              <a:pPr algn="l">
                <a:lnSpc>
                  <a:spcPct val="150000"/>
                </a:lnSpc>
                <a:spcAft>
                  <a:spcPts val="800"/>
                </a:spcAft>
              </a:pPr>
              <a:r>
                <a:rPr lang="en-IN" sz="1100">
                  <a:solidFill>
                    <a:srgbClr val="000000"/>
                  </a:solidFill>
                  <a:effectLst/>
                  <a:latin typeface="Arial" panose="020B0604020202020204" pitchFamily="34" charset="0"/>
                  <a:ea typeface="Calibri" panose="020F0502020204030204" pitchFamily="34" charset="0"/>
                  <a:cs typeface="Arial" panose="020B0604020202020204" pitchFamily="34" charset="0"/>
                </a:rPr>
                <a:t>Supply chain issues</a:t>
              </a:r>
              <a:endParaRPr lang="en-IN" sz="11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4" name="Text Box 8">
              <a:extLst>
                <a:ext uri="{FF2B5EF4-FFF2-40B4-BE49-F238E27FC236}">
                  <a16:creationId xmlns:a16="http://schemas.microsoft.com/office/drawing/2014/main" id="{AB34ECA5-487F-37F1-573B-43DA220C342C}"/>
                </a:ext>
              </a:extLst>
            </p:cNvPr>
            <p:cNvSpPr txBox="1"/>
            <p:nvPr/>
          </p:nvSpPr>
          <p:spPr>
            <a:xfrm>
              <a:off x="36004" y="1872494"/>
              <a:ext cx="1547200" cy="294005"/>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bodyPr>
            <a:lstStyle/>
            <a:p>
              <a:pPr algn="just">
                <a:lnSpc>
                  <a:spcPct val="150000"/>
                </a:lnSpc>
                <a:spcAft>
                  <a:spcPts val="800"/>
                </a:spcAft>
              </a:pPr>
              <a:r>
                <a:rPr lang="en-IN" sz="1100">
                  <a:solidFill>
                    <a:srgbClr val="000000"/>
                  </a:solidFill>
                  <a:effectLst/>
                  <a:latin typeface="Arial" panose="020B0604020202020204" pitchFamily="34" charset="0"/>
                  <a:ea typeface="Calibri" panose="020F0502020204030204" pitchFamily="34" charset="0"/>
                  <a:cs typeface="Arial" panose="020B0604020202020204" pitchFamily="34" charset="0"/>
                </a:rPr>
                <a:t>Consumers spending</a:t>
              </a:r>
              <a:endParaRPr lang="en-IN" sz="11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5" name="Text Box 8">
              <a:extLst>
                <a:ext uri="{FF2B5EF4-FFF2-40B4-BE49-F238E27FC236}">
                  <a16:creationId xmlns:a16="http://schemas.microsoft.com/office/drawing/2014/main" id="{B59CE550-102E-515C-B6B5-BB5019D8E819}"/>
                </a:ext>
              </a:extLst>
            </p:cNvPr>
            <p:cNvSpPr txBox="1"/>
            <p:nvPr/>
          </p:nvSpPr>
          <p:spPr>
            <a:xfrm>
              <a:off x="2101871" y="1872922"/>
              <a:ext cx="1039200" cy="294005"/>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bodyPr>
            <a:lstStyle/>
            <a:p>
              <a:pPr algn="just">
                <a:lnSpc>
                  <a:spcPct val="150000"/>
                </a:lnSpc>
                <a:spcAft>
                  <a:spcPts val="800"/>
                </a:spcAft>
              </a:pPr>
              <a:r>
                <a:rPr lang="en-IN" sz="1100">
                  <a:solidFill>
                    <a:srgbClr val="000000"/>
                  </a:solidFill>
                  <a:effectLst/>
                  <a:latin typeface="Arial" panose="020B0604020202020204" pitchFamily="34" charset="0"/>
                  <a:ea typeface="Calibri" panose="020F0502020204030204" pitchFamily="34" charset="0"/>
                  <a:cs typeface="Arial" panose="020B0604020202020204" pitchFamily="34" charset="0"/>
                </a:rPr>
                <a:t>Cost-of-living</a:t>
              </a:r>
              <a:endParaRPr lang="en-IN" sz="11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330250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838200" y="770022"/>
            <a:ext cx="10515600" cy="702676"/>
          </a:xfrm>
        </p:spPr>
        <p:txBody>
          <a:bodyPr>
            <a:normAutofit fontScale="90000"/>
          </a:bodyPr>
          <a:lstStyle/>
          <a:p>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research-informed</a:t>
            </a:r>
            <a:r>
              <a:rPr lang="en-GB" sz="3200" b="1" i="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cause-and-effect</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analysis, using</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Fishbone</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Diagram,</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3200" b="1" spc="-2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complex</a:t>
            </a:r>
            <a:r>
              <a:rPr lang="en-GB" sz="3200" b="1" spc="-1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32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838200" y="1949116"/>
            <a:ext cx="10515600" cy="4523873"/>
          </a:xfrm>
        </p:spPr>
        <p:txBody>
          <a:bodyPr>
            <a:noAutofit/>
          </a:bodyPr>
          <a:lstStyle/>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 a consultant, the aim is to provide the most appropriate solution for Torque Brands which will help the organisation to overcome all the issues which the company faced after the lockdown period.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Covid 19 pandemic is not only affected the health of individuals, but it also affects all the financial aspects of the people struggling with the situation.</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supply chain management system is also disrupted, due to which providing service to more customers becomes very difficult for this specific brand.</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cost of living in the UK increases as an effect of the global pandemic.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308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838200" y="521369"/>
            <a:ext cx="10515600" cy="1210427"/>
          </a:xfrm>
        </p:spPr>
        <p:txBody>
          <a:bodyPr>
            <a:noAutofit/>
          </a:bodyPr>
          <a:lstStyle/>
          <a:p>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t>
            </a:r>
            <a:r>
              <a:rPr lang="en-GB" sz="3200" b="1"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evaluation</a:t>
            </a:r>
            <a:r>
              <a:rPr lang="en-GB" sz="3200" b="1" spc="8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of</a:t>
            </a:r>
            <a:r>
              <a:rPr lang="en-GB" sz="3200" b="1"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alternative</a:t>
            </a:r>
            <a:r>
              <a:rPr lang="en-GB" sz="3200" b="1" spc="8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solutions</a:t>
            </a:r>
            <a:r>
              <a:rPr lang="en-GB" sz="3200" b="1" spc="6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a:t>
            </a:r>
            <a:r>
              <a:rPr lang="en-GB" sz="3200" b="1" spc="7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6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problem</a:t>
            </a:r>
            <a:r>
              <a:rPr lang="en-GB" sz="3200" b="1" spc="9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choose</a:t>
            </a:r>
            <a:r>
              <a:rPr lang="en-GB" sz="3200" b="1" spc="8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a:t>
            </a:r>
            <a:r>
              <a:rPr lang="en-GB" sz="3200" b="1" spc="6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most</a:t>
            </a:r>
            <a:r>
              <a:rPr lang="en-GB" sz="3200" b="1"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appropriate</a:t>
            </a:r>
            <a:r>
              <a:rPr lang="en-GB" sz="3200" b="1" spc="-29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solution</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among</a:t>
            </a:r>
            <a:r>
              <a:rPr lang="en-GB" sz="3200" b="1"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these</a:t>
            </a:r>
            <a:r>
              <a:rPr lang="en-GB" sz="3200" b="1" spc="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alternatives.</a:t>
            </a:r>
            <a:endParaRPr lang="en-GB" sz="32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838200" y="1848565"/>
            <a:ext cx="6689271" cy="4225663"/>
          </a:xfrm>
        </p:spPr>
        <p:txBody>
          <a:bodyPr>
            <a:noAutofit/>
          </a:bodyPr>
          <a:lstStyle/>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organization should have to increase the product price by a very low margin despite increasing the product price at once.</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issues related to supply chain malmanagement can be mitigated by the proper implementation of automated technology in the business process.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company need to implement new marketing strategies which can help them to attract more consumers. </a:t>
            </a:r>
            <a:endParaRPr lang="en-IN"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0C97F1AA-C42D-759D-CCFD-5045FC209B25}"/>
              </a:ext>
            </a:extLst>
          </p:cNvPr>
          <p:cNvPicPr>
            <a:picLocks noChangeAspect="1"/>
          </p:cNvPicPr>
          <p:nvPr/>
        </p:nvPicPr>
        <p:blipFill>
          <a:blip r:embed="rId3"/>
          <a:stretch>
            <a:fillRect/>
          </a:stretch>
        </p:blipFill>
        <p:spPr>
          <a:xfrm>
            <a:off x="7589383" y="1913275"/>
            <a:ext cx="3764417" cy="3651625"/>
          </a:xfrm>
          <a:prstGeom prst="rect">
            <a:avLst/>
          </a:prstGeom>
        </p:spPr>
      </p:pic>
    </p:spTree>
    <p:extLst>
      <p:ext uri="{BB962C8B-B14F-4D97-AF65-F5344CB8AC3E}">
        <p14:creationId xmlns:p14="http://schemas.microsoft.com/office/powerpoint/2010/main" val="540371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838200" y="1347538"/>
            <a:ext cx="10515600" cy="552700"/>
          </a:xfrm>
        </p:spPr>
        <p:txBody>
          <a:bodyPr>
            <a:normAutofit/>
          </a:bodyPr>
          <a:lstStyle/>
          <a:p>
            <a:r>
              <a:rPr lang="en-GB" sz="3200" b="1" dirty="0">
                <a:latin typeface="Arial" panose="020B0604020202020204" pitchFamily="34" charset="0"/>
                <a:cs typeface="Arial" panose="020B0604020202020204" pitchFamily="34" charset="0"/>
              </a:rPr>
              <a:t>Conclusion</a:t>
            </a: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838200" y="2092035"/>
            <a:ext cx="6199414" cy="3418427"/>
          </a:xfrm>
        </p:spPr>
        <p:txBody>
          <a:bodyPr>
            <a:noAutofit/>
          </a:bodyPr>
          <a:lstStyle/>
          <a:p>
            <a:pPr algn="just"/>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main problem faced by the Torque Brand is related to rising inflation. </a:t>
            </a:r>
          </a:p>
          <a:p>
            <a:pPr algn="just"/>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fishbone diagram helps the consultant to identify all the major issues related to the organisation which leads them to provide a better solution for the issues. </a:t>
            </a:r>
          </a:p>
          <a:p>
            <a:pPr algn="just"/>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Gaining the trust of the customers can mitigate most of the issues related to declining profitability</a:t>
            </a:r>
            <a:endParaRPr lang="en-GB" sz="3200" dirty="0">
              <a:latin typeface="Arial" panose="020B0604020202020204" pitchFamily="34" charset="0"/>
              <a:cs typeface="Arial" panose="020B0604020202020204" pitchFamily="34" charset="0"/>
            </a:endParaRPr>
          </a:p>
        </p:txBody>
      </p:sp>
      <p:pic>
        <p:nvPicPr>
          <p:cNvPr id="2050" name="Picture 2" descr="Why Don't Customers Trust Your Business?">
            <a:extLst>
              <a:ext uri="{FF2B5EF4-FFF2-40B4-BE49-F238E27FC236}">
                <a16:creationId xmlns:a16="http://schemas.microsoft.com/office/drawing/2014/main" id="{E371BF5E-E094-51B0-319A-BD34219712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7614" y="2385924"/>
            <a:ext cx="4329305" cy="2431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820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7EA6B-5B52-78AF-E0FF-E6F9A7982B14}"/>
              </a:ext>
            </a:extLst>
          </p:cNvPr>
          <p:cNvSpPr>
            <a:spLocks noGrp="1"/>
          </p:cNvSpPr>
          <p:nvPr>
            <p:ph type="title"/>
          </p:nvPr>
        </p:nvSpPr>
        <p:spPr>
          <a:xfrm>
            <a:off x="261257" y="248653"/>
            <a:ext cx="10515600" cy="552700"/>
          </a:xfrm>
        </p:spPr>
        <p:txBody>
          <a:bodyPr>
            <a:normAutofit/>
          </a:bodyPr>
          <a:lstStyle/>
          <a:p>
            <a:r>
              <a:rPr lang="en-GB" sz="3200" b="1" dirty="0">
                <a:latin typeface="Arial" panose="020B0604020202020204" pitchFamily="34" charset="0"/>
                <a:cs typeface="Arial" panose="020B0604020202020204" pitchFamily="34" charset="0"/>
              </a:rPr>
              <a:t>Reference List</a:t>
            </a:r>
          </a:p>
        </p:txBody>
      </p:sp>
      <p:sp>
        <p:nvSpPr>
          <p:cNvPr id="5" name="Content Placeholder 4">
            <a:extLst>
              <a:ext uri="{FF2B5EF4-FFF2-40B4-BE49-F238E27FC236}">
                <a16:creationId xmlns:a16="http://schemas.microsoft.com/office/drawing/2014/main" id="{63632B59-95B9-23D2-4E78-C4BA75C346D2}"/>
              </a:ext>
            </a:extLst>
          </p:cNvPr>
          <p:cNvSpPr>
            <a:spLocks noGrp="1"/>
          </p:cNvSpPr>
          <p:nvPr>
            <p:ph idx="1"/>
          </p:nvPr>
        </p:nvSpPr>
        <p:spPr>
          <a:xfrm>
            <a:off x="261257" y="801353"/>
            <a:ext cx="11691257" cy="5807994"/>
          </a:xfrm>
        </p:spPr>
        <p:txBody>
          <a:bodyPr>
            <a:noAutofit/>
          </a:bodyPr>
          <a:lstStyle/>
          <a:p>
            <a:pPr algn="just">
              <a:lnSpc>
                <a:spcPct val="100000"/>
              </a:lnSpc>
              <a:spcAft>
                <a:spcPts val="800"/>
              </a:spcAft>
            </a:pP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Boyd, R.,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Richerson</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P.J.,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Meinzen</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-Dick, R., De Moor, T., Jackson, M.O.,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Gjerde</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K.M., Harden-Davies, H.,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Frischmann</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B.M., Madison, M.J.,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Strandburg</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K.J. and McLean, A.R., 2018. Tragedy revisited.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Science</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362</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(6420), pp.1236-1241.</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Forsythe, E., Kahn, L.B., Lange, F. and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Wiczer</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2020.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Labor</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demand in the time of COVID-19: Evidence from vacancy postings and UI claims.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public economics</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189</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p.104238.</a:t>
            </a: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Gawankar</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S.A., Gunasekaran, A. and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Kamble</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2020. A study on investments in the big data-driven supply chain, performance measures and organisational performance in Indian retail 4.0 context.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Production Research</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58</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 pp.1574-1593.</a:t>
            </a: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Hang, T.T.B., Nhung, D.T.H.,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Huy</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D.T.N., Hung, N.M. and Pham, M.D., 2020. Where Beta is going–case of Viet Nam hotel, airlines and tourism company groups after the low inflation period.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Entrepreneurship and Sustainability Issues</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p.2282.</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legislation.gov.uk, 2022. </a:t>
            </a:r>
            <a:r>
              <a:rPr lang="en-GB" sz="11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Consumer Rights Act 2015</a:t>
            </a: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Available at: https://www.legislation.gov.uk/ukpga/2015/15/pdfs/ukpga_20150015_en.pdf [Accessed: 26 October 2022].</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ons.gov.uk, 2022. </a:t>
            </a:r>
            <a:r>
              <a:rPr lang="en-GB" sz="11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Consumer price inflation, UK: August 2022</a:t>
            </a: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Available at: https://www.ons.gov.uk/economy/inflationandpriceindices/bulletins/consumerpriceinflation/august2022 [Accessed: 26 October 2022].</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Rose, P.A. and Brown, S., 2021. Reconstructing Attitudes towards Work from Home during COVID-19: A Survey of South Korean Managers. </a:t>
            </a:r>
            <a:r>
              <a:rPr lang="en-GB" sz="1100" i="1"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Sciences</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11</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 p.163.</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Statista, 2022. </a:t>
            </a:r>
            <a:r>
              <a:rPr lang="en-GB" sz="11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Age distribution in the United Kingdom 2011-2021</a:t>
            </a: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Available at: https://www.statista.com/statistics/270370/age-distribution-in-the-united-kingdom/ [Accessed: 26 October 2022].</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global economy, 2022. </a:t>
            </a:r>
            <a:r>
              <a:rPr lang="en-GB" sz="11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United Kingdom: Political stability</a:t>
            </a: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Available at: https://www.theglobaleconomy.com/United-Kingdom/wb_political_stability/ [Accessed: 26 October 2022].</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Tusher</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N.U.H., 2022. Bangladesh RMG Supply Chain Vulnerabilities To Disruption Beyond Covid-19.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RESEARCH JOURNAL OF BUSINESS STUDIES</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14</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pp.199-214.</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Zhichkin</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Nosov, V.,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Zhichkina</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Zhenzhebir</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 and </a:t>
            </a:r>
            <a:r>
              <a:rPr lang="en-GB" sz="1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Rubtsova</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2020. The agricultural crops production profitability in modern conditions. In </a:t>
            </a:r>
            <a:r>
              <a:rPr lang="en-GB" sz="11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E3S web of conferences</a:t>
            </a:r>
            <a:r>
              <a:rPr lang="en-GB" sz="1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(Vol. 175, p. 13008). EDP Sciences.</a:t>
            </a:r>
            <a:endParaRPr lang="en-IN"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0000"/>
              </a:lnSpc>
              <a:spcAft>
                <a:spcPts val="800"/>
              </a:spcAft>
            </a:pPr>
            <a:endParaRPr lang="en-IN" sz="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2429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B321B-8985-B531-E4C0-2FE99BDFCB40}"/>
              </a:ext>
            </a:extLst>
          </p:cNvPr>
          <p:cNvSpPr>
            <a:spLocks noGrp="1"/>
          </p:cNvSpPr>
          <p:nvPr>
            <p:ph type="title"/>
          </p:nvPr>
        </p:nvSpPr>
        <p:spPr>
          <a:xfrm>
            <a:off x="838200" y="2766218"/>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1426212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2724</Words>
  <Application>Microsoft Office PowerPoint</Application>
  <PresentationFormat>Widescreen</PresentationFormat>
  <Paragraphs>116</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MT</vt:lpstr>
      <vt:lpstr>Calibri</vt:lpstr>
      <vt:lpstr>Calibri Light</vt:lpstr>
      <vt:lpstr>Symbol</vt:lpstr>
      <vt:lpstr>Office Theme</vt:lpstr>
      <vt:lpstr>PowerPoint Presentation</vt:lpstr>
      <vt:lpstr>Table of contents</vt:lpstr>
      <vt:lpstr>Introduction</vt:lpstr>
      <vt:lpstr>A research-informed discussion on the nature and impact of the complex problem on employees and their organisations.</vt:lpstr>
      <vt:lpstr>A PESTLE analysis of the macro-environmental factors contributing to the complex problem.</vt:lpstr>
      <vt:lpstr>A PESTLE analysis of the macro-environmental factors contributing to the complex problem.</vt:lpstr>
      <vt:lpstr>A research-informed cause-and-effect analysis, using a Fishbone Diagram, of the complex problem.</vt:lpstr>
      <vt:lpstr>A research-informed cause-and-effect analysis, using a Fishbone Diagram, of the complex problem.</vt:lpstr>
      <vt:lpstr>An evaluation of alternative solutions to the problem to choose the most appropriate solution among these alternatives.</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Larisa Silvia</cp:lastModifiedBy>
  <cp:revision>23</cp:revision>
  <dcterms:created xsi:type="dcterms:W3CDTF">2022-10-26T17:40:18Z</dcterms:created>
  <dcterms:modified xsi:type="dcterms:W3CDTF">2022-10-30T15:48:40Z</dcterms:modified>
</cp:coreProperties>
</file>