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rels" ContentType="application/vnd.openxmlformats-package.relationships+xml"/>
  <Default Extension="wdp" ContentType="image/vnd.ms-photo"/>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handoutMasterIdLst>
    <p:handoutMasterId r:id="rId4"/>
  </p:handoutMasterIdLst>
  <p:sldIdLst>
    <p:sldId id="256" r:id="rId2"/>
  </p:sldIdLst>
  <p:sldSz cx="30275213" cy="21383625"/>
  <p:notesSz cx="9271000" cy="7010400"/>
  <p:defaultTextStyle>
    <a:defPPr>
      <a:defRPr lang="en-US"/>
    </a:defPPr>
    <a:lvl1pPr marL="0" algn="l" defTabSz="2950225" rtl="0" eaLnBrk="1" latinLnBrk="0" hangingPunct="1">
      <a:defRPr sz="5995" kern="1200">
        <a:solidFill>
          <a:schemeClr val="tx1"/>
        </a:solidFill>
        <a:latin typeface="+mn-lt"/>
        <a:ea typeface="+mn-ea"/>
        <a:cs typeface="+mn-cs"/>
      </a:defRPr>
    </a:lvl1pPr>
    <a:lvl2pPr marL="1475113" algn="l" defTabSz="2950225" rtl="0" eaLnBrk="1" latinLnBrk="0" hangingPunct="1">
      <a:defRPr sz="5995" kern="1200">
        <a:solidFill>
          <a:schemeClr val="tx1"/>
        </a:solidFill>
        <a:latin typeface="+mn-lt"/>
        <a:ea typeface="+mn-ea"/>
        <a:cs typeface="+mn-cs"/>
      </a:defRPr>
    </a:lvl2pPr>
    <a:lvl3pPr marL="2950225" algn="l" defTabSz="2950225" rtl="0" eaLnBrk="1" latinLnBrk="0" hangingPunct="1">
      <a:defRPr sz="5995" kern="1200">
        <a:solidFill>
          <a:schemeClr val="tx1"/>
        </a:solidFill>
        <a:latin typeface="+mn-lt"/>
        <a:ea typeface="+mn-ea"/>
        <a:cs typeface="+mn-cs"/>
      </a:defRPr>
    </a:lvl3pPr>
    <a:lvl4pPr marL="4425340" algn="l" defTabSz="2950225" rtl="0" eaLnBrk="1" latinLnBrk="0" hangingPunct="1">
      <a:defRPr sz="5995" kern="1200">
        <a:solidFill>
          <a:schemeClr val="tx1"/>
        </a:solidFill>
        <a:latin typeface="+mn-lt"/>
        <a:ea typeface="+mn-ea"/>
        <a:cs typeface="+mn-cs"/>
      </a:defRPr>
    </a:lvl4pPr>
    <a:lvl5pPr marL="5900451" algn="l" defTabSz="2950225" rtl="0" eaLnBrk="1" latinLnBrk="0" hangingPunct="1">
      <a:defRPr sz="5995" kern="1200">
        <a:solidFill>
          <a:schemeClr val="tx1"/>
        </a:solidFill>
        <a:latin typeface="+mn-lt"/>
        <a:ea typeface="+mn-ea"/>
        <a:cs typeface="+mn-cs"/>
      </a:defRPr>
    </a:lvl5pPr>
    <a:lvl6pPr marL="7375564" algn="l" defTabSz="2950225" rtl="0" eaLnBrk="1" latinLnBrk="0" hangingPunct="1">
      <a:defRPr sz="5995" kern="1200">
        <a:solidFill>
          <a:schemeClr val="tx1"/>
        </a:solidFill>
        <a:latin typeface="+mn-lt"/>
        <a:ea typeface="+mn-ea"/>
        <a:cs typeface="+mn-cs"/>
      </a:defRPr>
    </a:lvl6pPr>
    <a:lvl7pPr marL="8850677" algn="l" defTabSz="2950225" rtl="0" eaLnBrk="1" latinLnBrk="0" hangingPunct="1">
      <a:defRPr sz="5995" kern="1200">
        <a:solidFill>
          <a:schemeClr val="tx1"/>
        </a:solidFill>
        <a:latin typeface="+mn-lt"/>
        <a:ea typeface="+mn-ea"/>
        <a:cs typeface="+mn-cs"/>
      </a:defRPr>
    </a:lvl7pPr>
    <a:lvl8pPr marL="10325789" algn="l" defTabSz="2950225" rtl="0" eaLnBrk="1" latinLnBrk="0" hangingPunct="1">
      <a:defRPr sz="5995" kern="1200">
        <a:solidFill>
          <a:schemeClr val="tx1"/>
        </a:solidFill>
        <a:latin typeface="+mn-lt"/>
        <a:ea typeface="+mn-ea"/>
        <a:cs typeface="+mn-cs"/>
      </a:defRPr>
    </a:lvl8pPr>
    <a:lvl9pPr marL="11800906" algn="l" defTabSz="2950225" rtl="0" eaLnBrk="1" latinLnBrk="0" hangingPunct="1">
      <a:defRPr sz="599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5" userDrawn="1">
          <p15:clr>
            <a:srgbClr val="A4A3A4"/>
          </p15:clr>
        </p15:guide>
        <p15:guide id="2" pos="953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clrMru>
    <a:srgbClr val="10253F"/>
    <a:srgbClr val="403152"/>
    <a:srgbClr val="A77700"/>
    <a:srgbClr val="709272"/>
    <a:srgbClr val="3B6492"/>
    <a:srgbClr val="B8E5E4"/>
    <a:srgbClr val="AEE5E3"/>
    <a:srgbClr val="A5E5DE"/>
    <a:srgbClr val="E46C0A"/>
    <a:srgbClr val="21596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5620"/>
    <p:restoredTop sz="95246" autoAdjust="0"/>
  </p:normalViewPr>
  <p:slideViewPr>
    <p:cSldViewPr>
      <p:cViewPr>
        <p:scale>
          <a:sx n="62" d="100"/>
          <a:sy n="62" d="100"/>
        </p:scale>
        <p:origin x="-1592" y="-2872"/>
      </p:cViewPr>
      <p:guideLst>
        <p:guide orient="horz" pos="6735"/>
        <p:guide pos="9536"/>
      </p:guideLst>
    </p:cSldViewPr>
  </p:slideViewPr>
  <p:notesTextViewPr>
    <p:cViewPr>
      <p:scale>
        <a:sx n="20" d="100"/>
        <a:sy n="2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4" Type="http://schemas.openxmlformats.org/officeDocument/2006/relationships/handoutMaster" Target="handoutMasters/handoutMaster1.xml"/><Relationship Id="rId5" Type="http://schemas.openxmlformats.org/officeDocument/2006/relationships/presProps" Target="presProps.xml"/><Relationship Id="rId6" Type="http://schemas.openxmlformats.org/officeDocument/2006/relationships/viewProps" Target="viewProps.xml"/><Relationship Id="rId7" Type="http://schemas.openxmlformats.org/officeDocument/2006/relationships/theme" Target="theme/theme1.xml"/><Relationship Id="rId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17433" cy="350520"/>
          </a:xfrm>
          <a:prstGeom prst="rect">
            <a:avLst/>
          </a:prstGeom>
        </p:spPr>
        <p:txBody>
          <a:bodyPr vert="horz" lIns="93031" tIns="46516" rIns="93031" bIns="46516" rtlCol="0"/>
          <a:lstStyle>
            <a:lvl1pPr algn="l">
              <a:defRPr sz="1200"/>
            </a:lvl1pPr>
          </a:lstStyle>
          <a:p>
            <a:endParaRPr lang="en-US"/>
          </a:p>
        </p:txBody>
      </p:sp>
      <p:sp>
        <p:nvSpPr>
          <p:cNvPr id="3" name="Date Placeholder 2"/>
          <p:cNvSpPr>
            <a:spLocks noGrp="1"/>
          </p:cNvSpPr>
          <p:nvPr>
            <p:ph type="dt" sz="quarter" idx="1"/>
          </p:nvPr>
        </p:nvSpPr>
        <p:spPr>
          <a:xfrm>
            <a:off x="5251421" y="0"/>
            <a:ext cx="4017433" cy="350520"/>
          </a:xfrm>
          <a:prstGeom prst="rect">
            <a:avLst/>
          </a:prstGeom>
        </p:spPr>
        <p:txBody>
          <a:bodyPr vert="horz" lIns="93031" tIns="46516" rIns="93031" bIns="46516" rtlCol="0"/>
          <a:lstStyle>
            <a:lvl1pPr algn="r">
              <a:defRPr sz="1200"/>
            </a:lvl1pPr>
          </a:lstStyle>
          <a:p>
            <a:fld id="{9281E4DE-EB0E-4FB2-BE29-FC865D9A50FC}" type="datetimeFigureOut">
              <a:rPr lang="en-US" smtClean="0"/>
              <a:t>5/8/17</a:t>
            </a:fld>
            <a:endParaRPr lang="en-US"/>
          </a:p>
        </p:txBody>
      </p:sp>
      <p:sp>
        <p:nvSpPr>
          <p:cNvPr id="4" name="Footer Placeholder 3"/>
          <p:cNvSpPr>
            <a:spLocks noGrp="1"/>
          </p:cNvSpPr>
          <p:nvPr>
            <p:ph type="ftr" sz="quarter" idx="2"/>
          </p:nvPr>
        </p:nvSpPr>
        <p:spPr>
          <a:xfrm>
            <a:off x="0" y="6658664"/>
            <a:ext cx="4017433" cy="350520"/>
          </a:xfrm>
          <a:prstGeom prst="rect">
            <a:avLst/>
          </a:prstGeom>
        </p:spPr>
        <p:txBody>
          <a:bodyPr vert="horz" lIns="93031" tIns="46516" rIns="93031" bIns="46516" rtlCol="0" anchor="b"/>
          <a:lstStyle>
            <a:lvl1pPr algn="l">
              <a:defRPr sz="1200"/>
            </a:lvl1pPr>
          </a:lstStyle>
          <a:p>
            <a:endParaRPr lang="en-US"/>
          </a:p>
        </p:txBody>
      </p:sp>
      <p:sp>
        <p:nvSpPr>
          <p:cNvPr id="5" name="Slide Number Placeholder 4"/>
          <p:cNvSpPr>
            <a:spLocks noGrp="1"/>
          </p:cNvSpPr>
          <p:nvPr>
            <p:ph type="sldNum" sz="quarter" idx="3"/>
          </p:nvPr>
        </p:nvSpPr>
        <p:spPr>
          <a:xfrm>
            <a:off x="5251421" y="6658664"/>
            <a:ext cx="4017433" cy="350520"/>
          </a:xfrm>
          <a:prstGeom prst="rect">
            <a:avLst/>
          </a:prstGeom>
        </p:spPr>
        <p:txBody>
          <a:bodyPr vert="horz" lIns="93031" tIns="46516" rIns="93031" bIns="46516" rtlCol="0" anchor="b"/>
          <a:lstStyle>
            <a:lvl1pPr algn="r">
              <a:defRPr sz="1200"/>
            </a:lvl1pPr>
          </a:lstStyle>
          <a:p>
            <a:fld id="{DE247C12-2C6F-4F8F-A764-8CB2FE9A43B8}" type="slidenum">
              <a:rPr lang="en-US" smtClean="0"/>
              <a:t>‹#›</a:t>
            </a:fld>
            <a:endParaRPr lang="en-US"/>
          </a:p>
        </p:txBody>
      </p:sp>
    </p:spTree>
    <p:extLst>
      <p:ext uri="{BB962C8B-B14F-4D97-AF65-F5344CB8AC3E}">
        <p14:creationId xmlns:p14="http://schemas.microsoft.com/office/powerpoint/2010/main" val="8467912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17963" cy="3508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251450" y="0"/>
            <a:ext cx="4017963" cy="350838"/>
          </a:xfrm>
          <a:prstGeom prst="rect">
            <a:avLst/>
          </a:prstGeom>
        </p:spPr>
        <p:txBody>
          <a:bodyPr vert="horz" lIns="91440" tIns="45720" rIns="91440" bIns="45720" rtlCol="0"/>
          <a:lstStyle>
            <a:lvl1pPr algn="r">
              <a:defRPr sz="1200"/>
            </a:lvl1pPr>
          </a:lstStyle>
          <a:p>
            <a:fld id="{32F93F0F-EC93-DD47-98AA-6470A97030C5}" type="datetimeFigureOut">
              <a:rPr lang="en-US" smtClean="0"/>
              <a:t>5/8/17</a:t>
            </a:fld>
            <a:endParaRPr lang="en-US"/>
          </a:p>
        </p:txBody>
      </p:sp>
      <p:sp>
        <p:nvSpPr>
          <p:cNvPr id="4" name="Slide Image Placeholder 3"/>
          <p:cNvSpPr>
            <a:spLocks noGrp="1" noRot="1" noChangeAspect="1"/>
          </p:cNvSpPr>
          <p:nvPr>
            <p:ph type="sldImg" idx="2"/>
          </p:nvPr>
        </p:nvSpPr>
        <p:spPr>
          <a:xfrm>
            <a:off x="2962275" y="876300"/>
            <a:ext cx="3346450" cy="23653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27100" y="3373438"/>
            <a:ext cx="7416800" cy="2760662"/>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6659563"/>
            <a:ext cx="4017963" cy="35083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251450" y="6659563"/>
            <a:ext cx="4017963" cy="350837"/>
          </a:xfrm>
          <a:prstGeom prst="rect">
            <a:avLst/>
          </a:prstGeom>
        </p:spPr>
        <p:txBody>
          <a:bodyPr vert="horz" lIns="91440" tIns="45720" rIns="91440" bIns="45720" rtlCol="0" anchor="b"/>
          <a:lstStyle>
            <a:lvl1pPr algn="r">
              <a:defRPr sz="1200"/>
            </a:lvl1pPr>
          </a:lstStyle>
          <a:p>
            <a:fld id="{9F296911-4D90-034C-81BC-13FA96FCC4BD}" type="slidenum">
              <a:rPr lang="en-US" smtClean="0"/>
              <a:t>‹#›</a:t>
            </a:fld>
            <a:endParaRPr lang="en-US"/>
          </a:p>
        </p:txBody>
      </p:sp>
    </p:spTree>
    <p:extLst>
      <p:ext uri="{BB962C8B-B14F-4D97-AF65-F5344CB8AC3E}">
        <p14:creationId xmlns:p14="http://schemas.microsoft.com/office/powerpoint/2010/main" val="205658719"/>
      </p:ext>
    </p:extLst>
  </p:cSld>
  <p:clrMap bg1="lt1" tx1="dk1" bg2="lt2" tx2="dk2" accent1="accent1" accent2="accent2" accent3="accent3" accent4="accent4" accent5="accent5" accent6="accent6" hlink="hlink" folHlink="folHlink"/>
  <p:notesStyle>
    <a:lvl1pPr marL="0" algn="l" defTabSz="933877" rtl="0" eaLnBrk="1" latinLnBrk="0" hangingPunct="1">
      <a:defRPr sz="1226" kern="1200">
        <a:solidFill>
          <a:schemeClr val="tx1"/>
        </a:solidFill>
        <a:latin typeface="+mn-lt"/>
        <a:ea typeface="+mn-ea"/>
        <a:cs typeface="+mn-cs"/>
      </a:defRPr>
    </a:lvl1pPr>
    <a:lvl2pPr marL="466938" algn="l" defTabSz="933877" rtl="0" eaLnBrk="1" latinLnBrk="0" hangingPunct="1">
      <a:defRPr sz="1226" kern="1200">
        <a:solidFill>
          <a:schemeClr val="tx1"/>
        </a:solidFill>
        <a:latin typeface="+mn-lt"/>
        <a:ea typeface="+mn-ea"/>
        <a:cs typeface="+mn-cs"/>
      </a:defRPr>
    </a:lvl2pPr>
    <a:lvl3pPr marL="933877" algn="l" defTabSz="933877" rtl="0" eaLnBrk="1" latinLnBrk="0" hangingPunct="1">
      <a:defRPr sz="1226" kern="1200">
        <a:solidFill>
          <a:schemeClr val="tx1"/>
        </a:solidFill>
        <a:latin typeface="+mn-lt"/>
        <a:ea typeface="+mn-ea"/>
        <a:cs typeface="+mn-cs"/>
      </a:defRPr>
    </a:lvl3pPr>
    <a:lvl4pPr marL="1400815" algn="l" defTabSz="933877" rtl="0" eaLnBrk="1" latinLnBrk="0" hangingPunct="1">
      <a:defRPr sz="1226" kern="1200">
        <a:solidFill>
          <a:schemeClr val="tx1"/>
        </a:solidFill>
        <a:latin typeface="+mn-lt"/>
        <a:ea typeface="+mn-ea"/>
        <a:cs typeface="+mn-cs"/>
      </a:defRPr>
    </a:lvl4pPr>
    <a:lvl5pPr marL="1867753" algn="l" defTabSz="933877" rtl="0" eaLnBrk="1" latinLnBrk="0" hangingPunct="1">
      <a:defRPr sz="1226" kern="1200">
        <a:solidFill>
          <a:schemeClr val="tx1"/>
        </a:solidFill>
        <a:latin typeface="+mn-lt"/>
        <a:ea typeface="+mn-ea"/>
        <a:cs typeface="+mn-cs"/>
      </a:defRPr>
    </a:lvl5pPr>
    <a:lvl6pPr marL="2334692" algn="l" defTabSz="933877" rtl="0" eaLnBrk="1" latinLnBrk="0" hangingPunct="1">
      <a:defRPr sz="1226" kern="1200">
        <a:solidFill>
          <a:schemeClr val="tx1"/>
        </a:solidFill>
        <a:latin typeface="+mn-lt"/>
        <a:ea typeface="+mn-ea"/>
        <a:cs typeface="+mn-cs"/>
      </a:defRPr>
    </a:lvl6pPr>
    <a:lvl7pPr marL="2801630" algn="l" defTabSz="933877" rtl="0" eaLnBrk="1" latinLnBrk="0" hangingPunct="1">
      <a:defRPr sz="1226" kern="1200">
        <a:solidFill>
          <a:schemeClr val="tx1"/>
        </a:solidFill>
        <a:latin typeface="+mn-lt"/>
        <a:ea typeface="+mn-ea"/>
        <a:cs typeface="+mn-cs"/>
      </a:defRPr>
    </a:lvl7pPr>
    <a:lvl8pPr marL="3268569" algn="l" defTabSz="933877" rtl="0" eaLnBrk="1" latinLnBrk="0" hangingPunct="1">
      <a:defRPr sz="1226" kern="1200">
        <a:solidFill>
          <a:schemeClr val="tx1"/>
        </a:solidFill>
        <a:latin typeface="+mn-lt"/>
        <a:ea typeface="+mn-ea"/>
        <a:cs typeface="+mn-cs"/>
      </a:defRPr>
    </a:lvl8pPr>
    <a:lvl9pPr marL="3735507" algn="l" defTabSz="933877" rtl="0" eaLnBrk="1" latinLnBrk="0" hangingPunct="1">
      <a:defRPr sz="122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2275" y="876300"/>
            <a:ext cx="3346450" cy="23653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F296911-4D90-034C-81BC-13FA96FCC4BD}" type="slidenum">
              <a:rPr lang="en-US" smtClean="0"/>
              <a:t>1</a:t>
            </a:fld>
            <a:endParaRPr lang="en-US"/>
          </a:p>
        </p:txBody>
      </p:sp>
    </p:spTree>
    <p:extLst>
      <p:ext uri="{BB962C8B-B14F-4D97-AF65-F5344CB8AC3E}">
        <p14:creationId xmlns:p14="http://schemas.microsoft.com/office/powerpoint/2010/main" val="1204902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718334" y="371244"/>
            <a:ext cx="22099038" cy="1856219"/>
          </a:xfrm>
        </p:spPr>
        <p:txBody>
          <a:bodyPr/>
          <a:lstStyle>
            <a:lvl1pPr marL="0" indent="0">
              <a:buNone/>
              <a:defRPr sz="8686"/>
            </a:lvl1pPr>
          </a:lstStyle>
          <a:p>
            <a:pPr algn="ctr"/>
            <a:r>
              <a:rPr lang="en-US" sz="4455" b="1" i="1" dirty="0" smtClean="0">
                <a:solidFill>
                  <a:schemeClr val="bg1"/>
                </a:solidFill>
                <a:effectLst>
                  <a:outerShdw blurRad="38100" dist="38100" dir="2700000" algn="tl">
                    <a:srgbClr val="000000">
                      <a:alpha val="43137"/>
                    </a:srgbClr>
                  </a:outerShdw>
                </a:effectLst>
                <a:cs typeface="Arial" pitchFamily="34" charset="0"/>
              </a:rPr>
              <a:t>This is a Scientific Poster Template created by </a:t>
            </a:r>
            <a:r>
              <a:rPr lang="en-US" sz="4455" b="1" i="1" dirty="0" err="1" smtClean="0">
                <a:solidFill>
                  <a:schemeClr val="bg1"/>
                </a:solidFill>
                <a:effectLst>
                  <a:outerShdw blurRad="38100" dist="38100" dir="2700000" algn="tl">
                    <a:srgbClr val="000000">
                      <a:alpha val="43137"/>
                    </a:srgbClr>
                  </a:outerShdw>
                </a:effectLst>
                <a:cs typeface="Arial" pitchFamily="34" charset="0"/>
              </a:rPr>
              <a:t>Graphicsland</a:t>
            </a:r>
            <a:r>
              <a:rPr lang="en-US" sz="4455" b="1" i="1" dirty="0" smtClean="0">
                <a:solidFill>
                  <a:schemeClr val="bg1"/>
                </a:solidFill>
                <a:effectLst>
                  <a:outerShdw blurRad="38100" dist="38100" dir="2700000" algn="tl">
                    <a:srgbClr val="000000">
                      <a:alpha val="43137"/>
                    </a:srgbClr>
                  </a:outerShdw>
                </a:effectLst>
                <a:cs typeface="Arial" pitchFamily="34" charset="0"/>
              </a:rPr>
              <a:t> &amp; MakeSigns.com </a:t>
            </a:r>
            <a:br>
              <a:rPr lang="en-US" sz="4455" b="1" i="1" dirty="0" smtClean="0">
                <a:solidFill>
                  <a:schemeClr val="bg1"/>
                </a:solidFill>
                <a:effectLst>
                  <a:outerShdw blurRad="38100" dist="38100" dir="2700000" algn="tl">
                    <a:srgbClr val="000000">
                      <a:alpha val="43137"/>
                    </a:srgbClr>
                  </a:outerShdw>
                </a:effectLst>
                <a:cs typeface="Arial" pitchFamily="34" charset="0"/>
              </a:rPr>
            </a:br>
            <a:r>
              <a:rPr lang="en-US" sz="4455" b="1" i="1" dirty="0" smtClean="0">
                <a:solidFill>
                  <a:schemeClr val="bg1"/>
                </a:solidFill>
                <a:effectLst>
                  <a:outerShdw blurRad="38100" dist="38100" dir="2700000" algn="tl">
                    <a:srgbClr val="000000">
                      <a:alpha val="43137"/>
                    </a:srgbClr>
                  </a:outerShdw>
                </a:effectLst>
                <a:cs typeface="Arial" pitchFamily="34" charset="0"/>
              </a:rPr>
              <a:t>Your poster title would go on these lines</a:t>
            </a:r>
            <a:endParaRPr lang="en-US" sz="4455" b="1" i="1" dirty="0">
              <a:solidFill>
                <a:schemeClr val="bg1"/>
              </a:solidFill>
              <a:effectLst>
                <a:outerShdw blurRad="38100" dist="38100" dir="2700000" algn="tl">
                  <a:srgbClr val="000000">
                    <a:alpha val="43137"/>
                  </a:srgbClr>
                </a:outerShdw>
              </a:effectLst>
              <a:cs typeface="Arial" pitchFamily="34" charset="0"/>
            </a:endParaRPr>
          </a:p>
        </p:txBody>
      </p:sp>
      <p:sp>
        <p:nvSpPr>
          <p:cNvPr id="12" name="Text Placeholder 11"/>
          <p:cNvSpPr>
            <a:spLocks noGrp="1"/>
          </p:cNvSpPr>
          <p:nvPr>
            <p:ph type="body" sz="quarter" idx="11" hasCustomPrompt="1"/>
          </p:nvPr>
        </p:nvSpPr>
        <p:spPr>
          <a:xfrm>
            <a:off x="718334" y="2524458"/>
            <a:ext cx="22099038" cy="1187979"/>
          </a:xfrm>
        </p:spPr>
        <p:txBody>
          <a:bodyPr/>
          <a:lstStyle>
            <a:lvl1pPr marL="0" indent="0">
              <a:buNone/>
              <a:defRPr sz="8686"/>
            </a:lvl1pPr>
          </a:lstStyle>
          <a:p>
            <a:pPr algn="ctr"/>
            <a:r>
              <a:rPr lang="en-US" sz="3118" dirty="0" smtClean="0">
                <a:solidFill>
                  <a:schemeClr val="bg1"/>
                </a:solidFill>
                <a:cs typeface="Arial" pitchFamily="34" charset="0"/>
              </a:rPr>
              <a:t>Author Name, RN</a:t>
            </a:r>
            <a:r>
              <a:rPr lang="en-US" sz="3118" baseline="30000" dirty="0" smtClean="0">
                <a:solidFill>
                  <a:schemeClr val="bg1"/>
                </a:solidFill>
                <a:cs typeface="Arial" pitchFamily="34" charset="0"/>
              </a:rPr>
              <a:t>1</a:t>
            </a:r>
            <a:r>
              <a:rPr lang="en-US" sz="3118" dirty="0" smtClean="0">
                <a:solidFill>
                  <a:schemeClr val="bg1"/>
                </a:solidFill>
                <a:cs typeface="Arial" pitchFamily="34" charset="0"/>
              </a:rPr>
              <a:t>; Author Name, Ph.D</a:t>
            </a:r>
            <a:r>
              <a:rPr lang="en-US" sz="3118" baseline="30000" dirty="0" smtClean="0">
                <a:solidFill>
                  <a:schemeClr val="bg1"/>
                </a:solidFill>
                <a:cs typeface="Arial" pitchFamily="34" charset="0"/>
              </a:rPr>
              <a:t>2</a:t>
            </a:r>
            <a:r>
              <a:rPr lang="en-US" sz="3118" dirty="0" smtClean="0">
                <a:solidFill>
                  <a:schemeClr val="bg1"/>
                </a:solidFill>
                <a:cs typeface="Arial" pitchFamily="34" charset="0"/>
              </a:rPr>
              <a:t>, Author Name, RN</a:t>
            </a:r>
            <a:r>
              <a:rPr lang="en-US" sz="3118" baseline="30000" dirty="0" smtClean="0">
                <a:solidFill>
                  <a:schemeClr val="bg1"/>
                </a:solidFill>
                <a:cs typeface="Arial" pitchFamily="34" charset="0"/>
              </a:rPr>
              <a:t>2,3</a:t>
            </a:r>
            <a:r>
              <a:rPr lang="en-US" sz="3118" dirty="0" smtClean="0">
                <a:solidFill>
                  <a:schemeClr val="bg1"/>
                </a:solidFill>
                <a:cs typeface="Arial" pitchFamily="34" charset="0"/>
              </a:rPr>
              <a:t>; Author Name, Ph.D</a:t>
            </a:r>
            <a:r>
              <a:rPr lang="en-US" sz="3118" baseline="30000" dirty="0" smtClean="0">
                <a:solidFill>
                  <a:schemeClr val="bg1"/>
                </a:solidFill>
                <a:cs typeface="Arial" pitchFamily="34" charset="0"/>
              </a:rPr>
              <a:t>1,4</a:t>
            </a:r>
            <a:r>
              <a:rPr lang="en-US" sz="3118" dirty="0" smtClean="0">
                <a:solidFill>
                  <a:schemeClr val="bg1"/>
                </a:solidFill>
                <a:cs typeface="Arial" pitchFamily="34" charset="0"/>
              </a:rPr>
              <a:t> </a:t>
            </a:r>
            <a:br>
              <a:rPr lang="en-US" sz="3118" dirty="0" smtClean="0">
                <a:solidFill>
                  <a:schemeClr val="bg1"/>
                </a:solidFill>
                <a:cs typeface="Arial" pitchFamily="34" charset="0"/>
              </a:rPr>
            </a:br>
            <a:r>
              <a:rPr lang="en-US" sz="3118" baseline="30000" dirty="0" smtClean="0">
                <a:solidFill>
                  <a:schemeClr val="bg1"/>
                </a:solidFill>
                <a:cs typeface="Arial" pitchFamily="34" charset="0"/>
              </a:rPr>
              <a:t>1</a:t>
            </a:r>
            <a:r>
              <a:rPr lang="en-US" sz="3118" dirty="0" smtClean="0">
                <a:solidFill>
                  <a:schemeClr val="bg1"/>
                </a:solidFill>
                <a:cs typeface="Arial" pitchFamily="34" charset="0"/>
              </a:rPr>
              <a:t>Name of University, City, State; </a:t>
            </a:r>
            <a:r>
              <a:rPr lang="en-US" sz="3118" baseline="30000" dirty="0" smtClean="0">
                <a:solidFill>
                  <a:schemeClr val="bg1"/>
                </a:solidFill>
                <a:cs typeface="Arial" pitchFamily="34" charset="0"/>
              </a:rPr>
              <a:t>2</a:t>
            </a:r>
            <a:r>
              <a:rPr lang="en-US" sz="3118" dirty="0" smtClean="0">
                <a:solidFill>
                  <a:schemeClr val="bg1"/>
                </a:solidFill>
                <a:cs typeface="Arial" pitchFamily="34" charset="0"/>
              </a:rPr>
              <a:t>Name of University, City, State; </a:t>
            </a:r>
            <a:r>
              <a:rPr lang="en-US" sz="3118" baseline="30000" dirty="0" smtClean="0">
                <a:solidFill>
                  <a:schemeClr val="bg1"/>
                </a:solidFill>
                <a:cs typeface="Arial" pitchFamily="34" charset="0"/>
              </a:rPr>
              <a:t>3</a:t>
            </a:r>
            <a:r>
              <a:rPr lang="en-US" sz="3118" dirty="0" smtClean="0">
                <a:solidFill>
                  <a:schemeClr val="bg1"/>
                </a:solidFill>
                <a:cs typeface="Arial" pitchFamily="34" charset="0"/>
              </a:rPr>
              <a:t>Name of University, City, State; </a:t>
            </a:r>
            <a:r>
              <a:rPr lang="en-US" sz="3118" baseline="30000" dirty="0" smtClean="0">
                <a:solidFill>
                  <a:schemeClr val="bg1"/>
                </a:solidFill>
                <a:cs typeface="Arial" pitchFamily="34" charset="0"/>
              </a:rPr>
              <a:t>4</a:t>
            </a:r>
            <a:r>
              <a:rPr lang="en-US" sz="3118" dirty="0" smtClean="0">
                <a:solidFill>
                  <a:schemeClr val="bg1"/>
                </a:solidFill>
                <a:cs typeface="Arial" pitchFamily="34" charset="0"/>
              </a:rPr>
              <a:t>Name of University, City, State; </a:t>
            </a:r>
            <a:endParaRPr lang="en-US" sz="3118" dirty="0">
              <a:solidFill>
                <a:schemeClr val="bg1"/>
              </a:solidFill>
              <a:cs typeface="Arial" pitchFamily="34" charset="0"/>
            </a:endParaRPr>
          </a:p>
        </p:txBody>
      </p:sp>
    </p:spTree>
    <p:extLst>
      <p:ext uri="{BB962C8B-B14F-4D97-AF65-F5344CB8AC3E}">
        <p14:creationId xmlns:p14="http://schemas.microsoft.com/office/powerpoint/2010/main" val="80420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E1F909-3568-40F5-8205-05484158C88C}" type="datetimeFigureOut">
              <a:rPr lang="en-US" smtClean="0"/>
              <a:t>5/8/17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394413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91532" y="13740963"/>
            <a:ext cx="25733932" cy="4247028"/>
          </a:xfrm>
        </p:spPr>
        <p:txBody>
          <a:bodyPr anchor="t"/>
          <a:lstStyle>
            <a:lvl1pPr algn="l">
              <a:defRPr sz="12472" b="1" cap="all"/>
            </a:lvl1pPr>
          </a:lstStyle>
          <a:p>
            <a:r>
              <a:rPr lang="en-US" smtClean="0"/>
              <a:t>Click to edit Master title style</a:t>
            </a:r>
            <a:endParaRPr lang="en-US"/>
          </a:p>
        </p:txBody>
      </p:sp>
      <p:sp>
        <p:nvSpPr>
          <p:cNvPr id="3" name="Text Placeholder 2"/>
          <p:cNvSpPr>
            <a:spLocks noGrp="1"/>
          </p:cNvSpPr>
          <p:nvPr>
            <p:ph type="body" idx="1"/>
          </p:nvPr>
        </p:nvSpPr>
        <p:spPr>
          <a:xfrm>
            <a:off x="2391532" y="9063297"/>
            <a:ext cx="25733932" cy="4677667"/>
          </a:xfrm>
        </p:spPr>
        <p:txBody>
          <a:bodyPr anchor="b"/>
          <a:lstStyle>
            <a:lvl1pPr marL="0" indent="0">
              <a:buNone/>
              <a:defRPr sz="6459">
                <a:solidFill>
                  <a:schemeClr val="tx1">
                    <a:tint val="75000"/>
                  </a:schemeClr>
                </a:solidFill>
              </a:defRPr>
            </a:lvl1pPr>
            <a:lvl2pPr marL="1424837" indent="0">
              <a:buNone/>
              <a:defRPr sz="5790">
                <a:solidFill>
                  <a:schemeClr val="tx1">
                    <a:tint val="75000"/>
                  </a:schemeClr>
                </a:solidFill>
              </a:defRPr>
            </a:lvl2pPr>
            <a:lvl3pPr marL="2849673" indent="0">
              <a:buNone/>
              <a:defRPr sz="5123">
                <a:solidFill>
                  <a:schemeClr val="tx1">
                    <a:tint val="75000"/>
                  </a:schemeClr>
                </a:solidFill>
              </a:defRPr>
            </a:lvl3pPr>
            <a:lvl4pPr marL="4274511" indent="0">
              <a:buNone/>
              <a:defRPr sz="4455">
                <a:solidFill>
                  <a:schemeClr val="tx1">
                    <a:tint val="75000"/>
                  </a:schemeClr>
                </a:solidFill>
              </a:defRPr>
            </a:lvl4pPr>
            <a:lvl5pPr marL="5699347" indent="0">
              <a:buNone/>
              <a:defRPr sz="4455">
                <a:solidFill>
                  <a:schemeClr val="tx1">
                    <a:tint val="75000"/>
                  </a:schemeClr>
                </a:solidFill>
              </a:defRPr>
            </a:lvl5pPr>
            <a:lvl6pPr marL="7124184" indent="0">
              <a:buNone/>
              <a:defRPr sz="4455">
                <a:solidFill>
                  <a:schemeClr val="tx1">
                    <a:tint val="75000"/>
                  </a:schemeClr>
                </a:solidFill>
              </a:defRPr>
            </a:lvl6pPr>
            <a:lvl7pPr marL="8549020" indent="0">
              <a:buNone/>
              <a:defRPr sz="4455">
                <a:solidFill>
                  <a:schemeClr val="tx1">
                    <a:tint val="75000"/>
                  </a:schemeClr>
                </a:solidFill>
              </a:defRPr>
            </a:lvl7pPr>
            <a:lvl8pPr marL="9973857" indent="0">
              <a:buNone/>
              <a:defRPr sz="4455">
                <a:solidFill>
                  <a:schemeClr val="tx1">
                    <a:tint val="75000"/>
                  </a:schemeClr>
                </a:solidFill>
              </a:defRPr>
            </a:lvl8pPr>
            <a:lvl9pPr marL="11398697" indent="0">
              <a:buNone/>
              <a:defRPr sz="4455">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E1F909-3568-40F5-8205-05484158C88C}" type="datetimeFigureOut">
              <a:rPr lang="en-US" smtClean="0"/>
              <a:t>5/8/17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3752968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450592" y="15968425"/>
            <a:ext cx="48792499" cy="45158059"/>
          </a:xfrm>
        </p:spPr>
        <p:txBody>
          <a:bodyPr/>
          <a:lstStyle>
            <a:lvl1pPr>
              <a:defRPr sz="8686"/>
            </a:lvl1pPr>
            <a:lvl2pPr>
              <a:defRPr sz="7349"/>
            </a:lvl2pPr>
            <a:lvl3pPr>
              <a:defRPr sz="6459"/>
            </a:lvl3pPr>
            <a:lvl4pPr>
              <a:defRPr sz="5790"/>
            </a:lvl4pPr>
            <a:lvl5pPr>
              <a:defRPr sz="5790"/>
            </a:lvl5pPr>
            <a:lvl6pPr>
              <a:defRPr sz="5790"/>
            </a:lvl6pPr>
            <a:lvl7pPr>
              <a:defRPr sz="5790"/>
            </a:lvl7pPr>
            <a:lvl8pPr>
              <a:defRPr sz="5790"/>
            </a:lvl8pPr>
            <a:lvl9pPr>
              <a:defRPr sz="579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4747682" y="15968425"/>
            <a:ext cx="48792502" cy="45158059"/>
          </a:xfrm>
        </p:spPr>
        <p:txBody>
          <a:bodyPr/>
          <a:lstStyle>
            <a:lvl1pPr>
              <a:defRPr sz="8686"/>
            </a:lvl1pPr>
            <a:lvl2pPr>
              <a:defRPr sz="7349"/>
            </a:lvl2pPr>
            <a:lvl3pPr>
              <a:defRPr sz="6459"/>
            </a:lvl3pPr>
            <a:lvl4pPr>
              <a:defRPr sz="5790"/>
            </a:lvl4pPr>
            <a:lvl5pPr>
              <a:defRPr sz="5790"/>
            </a:lvl5pPr>
            <a:lvl6pPr>
              <a:defRPr sz="5790"/>
            </a:lvl6pPr>
            <a:lvl7pPr>
              <a:defRPr sz="5790"/>
            </a:lvl7pPr>
            <a:lvl8pPr>
              <a:defRPr sz="5790"/>
            </a:lvl8pPr>
            <a:lvl9pPr>
              <a:defRPr sz="579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8E1F909-3568-40F5-8205-05484158C88C}" type="datetimeFigureOut">
              <a:rPr lang="en-US" smtClean="0"/>
              <a:t>5/8/17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017245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3761" y="856336"/>
            <a:ext cx="27247692" cy="3563938"/>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13767" y="4786570"/>
            <a:ext cx="13376810" cy="1994814"/>
          </a:xfrm>
        </p:spPr>
        <p:txBody>
          <a:bodyPr anchor="b"/>
          <a:lstStyle>
            <a:lvl1pPr marL="0" indent="0">
              <a:buNone/>
              <a:defRPr sz="7349" b="1"/>
            </a:lvl1pPr>
            <a:lvl2pPr marL="1424837" indent="0">
              <a:buNone/>
              <a:defRPr sz="6459" b="1"/>
            </a:lvl2pPr>
            <a:lvl3pPr marL="2849673" indent="0">
              <a:buNone/>
              <a:defRPr sz="5790" b="1"/>
            </a:lvl3pPr>
            <a:lvl4pPr marL="4274511" indent="0">
              <a:buNone/>
              <a:defRPr sz="5123" b="1"/>
            </a:lvl4pPr>
            <a:lvl5pPr marL="5699347" indent="0">
              <a:buNone/>
              <a:defRPr sz="5123" b="1"/>
            </a:lvl5pPr>
            <a:lvl6pPr marL="7124184" indent="0">
              <a:buNone/>
              <a:defRPr sz="5123" b="1"/>
            </a:lvl6pPr>
            <a:lvl7pPr marL="8549020" indent="0">
              <a:buNone/>
              <a:defRPr sz="5123" b="1"/>
            </a:lvl7pPr>
            <a:lvl8pPr marL="9973857" indent="0">
              <a:buNone/>
              <a:defRPr sz="5123" b="1"/>
            </a:lvl8pPr>
            <a:lvl9pPr marL="11398697" indent="0">
              <a:buNone/>
              <a:defRPr sz="5123" b="1"/>
            </a:lvl9pPr>
          </a:lstStyle>
          <a:p>
            <a:pPr lvl="0"/>
            <a:r>
              <a:rPr lang="en-US" smtClean="0"/>
              <a:t>Click to edit Master text styles</a:t>
            </a:r>
          </a:p>
        </p:txBody>
      </p:sp>
      <p:sp>
        <p:nvSpPr>
          <p:cNvPr id="4" name="Content Placeholder 3"/>
          <p:cNvSpPr>
            <a:spLocks noGrp="1"/>
          </p:cNvSpPr>
          <p:nvPr>
            <p:ph sz="half" idx="2"/>
          </p:nvPr>
        </p:nvSpPr>
        <p:spPr>
          <a:xfrm>
            <a:off x="1513767" y="6781383"/>
            <a:ext cx="13376810" cy="12320335"/>
          </a:xfrm>
        </p:spPr>
        <p:txBody>
          <a:bodyPr/>
          <a:lstStyle>
            <a:lvl1pPr>
              <a:defRPr sz="7349"/>
            </a:lvl1pPr>
            <a:lvl2pPr>
              <a:defRPr sz="6459"/>
            </a:lvl2pPr>
            <a:lvl3pPr>
              <a:defRPr sz="5790"/>
            </a:lvl3pPr>
            <a:lvl4pPr>
              <a:defRPr sz="5123"/>
            </a:lvl4pPr>
            <a:lvl5pPr>
              <a:defRPr sz="5123"/>
            </a:lvl5pPr>
            <a:lvl6pPr>
              <a:defRPr sz="5123"/>
            </a:lvl6pPr>
            <a:lvl7pPr>
              <a:defRPr sz="5123"/>
            </a:lvl7pPr>
            <a:lvl8pPr>
              <a:defRPr sz="5123"/>
            </a:lvl8pPr>
            <a:lvl9pPr>
              <a:defRPr sz="5123"/>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15379394" y="4786570"/>
            <a:ext cx="13382065" cy="1994814"/>
          </a:xfrm>
        </p:spPr>
        <p:txBody>
          <a:bodyPr anchor="b"/>
          <a:lstStyle>
            <a:lvl1pPr marL="0" indent="0">
              <a:buNone/>
              <a:defRPr sz="7349" b="1"/>
            </a:lvl1pPr>
            <a:lvl2pPr marL="1424837" indent="0">
              <a:buNone/>
              <a:defRPr sz="6459" b="1"/>
            </a:lvl2pPr>
            <a:lvl3pPr marL="2849673" indent="0">
              <a:buNone/>
              <a:defRPr sz="5790" b="1"/>
            </a:lvl3pPr>
            <a:lvl4pPr marL="4274511" indent="0">
              <a:buNone/>
              <a:defRPr sz="5123" b="1"/>
            </a:lvl4pPr>
            <a:lvl5pPr marL="5699347" indent="0">
              <a:buNone/>
              <a:defRPr sz="5123" b="1"/>
            </a:lvl5pPr>
            <a:lvl6pPr marL="7124184" indent="0">
              <a:buNone/>
              <a:defRPr sz="5123" b="1"/>
            </a:lvl6pPr>
            <a:lvl7pPr marL="8549020" indent="0">
              <a:buNone/>
              <a:defRPr sz="5123" b="1"/>
            </a:lvl7pPr>
            <a:lvl8pPr marL="9973857" indent="0">
              <a:buNone/>
              <a:defRPr sz="5123" b="1"/>
            </a:lvl8pPr>
            <a:lvl9pPr marL="11398697" indent="0">
              <a:buNone/>
              <a:defRPr sz="5123" b="1"/>
            </a:lvl9pPr>
          </a:lstStyle>
          <a:p>
            <a:pPr lvl="0"/>
            <a:r>
              <a:rPr lang="en-US" smtClean="0"/>
              <a:t>Click to edit Master text styles</a:t>
            </a:r>
          </a:p>
        </p:txBody>
      </p:sp>
      <p:sp>
        <p:nvSpPr>
          <p:cNvPr id="6" name="Content Placeholder 5"/>
          <p:cNvSpPr>
            <a:spLocks noGrp="1"/>
          </p:cNvSpPr>
          <p:nvPr>
            <p:ph sz="quarter" idx="4"/>
          </p:nvPr>
        </p:nvSpPr>
        <p:spPr>
          <a:xfrm>
            <a:off x="15379394" y="6781383"/>
            <a:ext cx="13382065" cy="12320335"/>
          </a:xfrm>
        </p:spPr>
        <p:txBody>
          <a:bodyPr/>
          <a:lstStyle>
            <a:lvl1pPr>
              <a:defRPr sz="7349"/>
            </a:lvl1pPr>
            <a:lvl2pPr>
              <a:defRPr sz="6459"/>
            </a:lvl2pPr>
            <a:lvl3pPr>
              <a:defRPr sz="5790"/>
            </a:lvl3pPr>
            <a:lvl4pPr>
              <a:defRPr sz="5123"/>
            </a:lvl4pPr>
            <a:lvl5pPr>
              <a:defRPr sz="5123"/>
            </a:lvl5pPr>
            <a:lvl6pPr>
              <a:defRPr sz="5123"/>
            </a:lvl6pPr>
            <a:lvl7pPr>
              <a:defRPr sz="5123"/>
            </a:lvl7pPr>
            <a:lvl8pPr>
              <a:defRPr sz="5123"/>
            </a:lvl8pPr>
            <a:lvl9pPr>
              <a:defRPr sz="5123"/>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8E1F909-3568-40F5-8205-05484158C88C}" type="datetimeFigureOut">
              <a:rPr lang="en-US" smtClean="0"/>
              <a:t>5/8/17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3947019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8E1F909-3568-40F5-8205-05484158C88C}" type="datetimeFigureOut">
              <a:rPr lang="en-US" smtClean="0"/>
              <a:t>5/8/17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366342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E1F909-3568-40F5-8205-05484158C88C}" type="datetimeFigureOut">
              <a:rPr lang="en-US" smtClean="0"/>
              <a:t>5/8/17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860914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3766" y="851387"/>
            <a:ext cx="9960336" cy="3623337"/>
          </a:xfrm>
        </p:spPr>
        <p:txBody>
          <a:bodyPr anchor="b"/>
          <a:lstStyle>
            <a:lvl1pPr algn="l">
              <a:defRPr sz="6459" b="1"/>
            </a:lvl1pPr>
          </a:lstStyle>
          <a:p>
            <a:r>
              <a:rPr lang="en-US" smtClean="0"/>
              <a:t>Click to edit Master title style</a:t>
            </a:r>
            <a:endParaRPr lang="en-US"/>
          </a:p>
        </p:txBody>
      </p:sp>
      <p:sp>
        <p:nvSpPr>
          <p:cNvPr id="3" name="Content Placeholder 2"/>
          <p:cNvSpPr>
            <a:spLocks noGrp="1"/>
          </p:cNvSpPr>
          <p:nvPr>
            <p:ph idx="1"/>
          </p:nvPr>
        </p:nvSpPr>
        <p:spPr>
          <a:xfrm>
            <a:off x="11836767" y="851388"/>
            <a:ext cx="16924685" cy="18250331"/>
          </a:xfrm>
        </p:spPr>
        <p:txBody>
          <a:bodyPr/>
          <a:lstStyle>
            <a:lvl1pPr>
              <a:defRPr sz="10023"/>
            </a:lvl1pPr>
            <a:lvl2pPr>
              <a:defRPr sz="8686"/>
            </a:lvl2pPr>
            <a:lvl3pPr>
              <a:defRPr sz="7349"/>
            </a:lvl3pPr>
            <a:lvl4pPr>
              <a:defRPr sz="6459"/>
            </a:lvl4pPr>
            <a:lvl5pPr>
              <a:defRPr sz="6459"/>
            </a:lvl5pPr>
            <a:lvl6pPr>
              <a:defRPr sz="6459"/>
            </a:lvl6pPr>
            <a:lvl7pPr>
              <a:defRPr sz="6459"/>
            </a:lvl7pPr>
            <a:lvl8pPr>
              <a:defRPr sz="6459"/>
            </a:lvl8pPr>
            <a:lvl9pPr>
              <a:defRPr sz="6459"/>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513766" y="4474725"/>
            <a:ext cx="9960336" cy="14626995"/>
          </a:xfrm>
        </p:spPr>
        <p:txBody>
          <a:bodyPr/>
          <a:lstStyle>
            <a:lvl1pPr marL="0" indent="0">
              <a:buNone/>
              <a:defRPr sz="4455"/>
            </a:lvl1pPr>
            <a:lvl2pPr marL="1424837" indent="0">
              <a:buNone/>
              <a:defRPr sz="3786"/>
            </a:lvl2pPr>
            <a:lvl3pPr marL="2849673" indent="0">
              <a:buNone/>
              <a:defRPr sz="3118"/>
            </a:lvl3pPr>
            <a:lvl4pPr marL="4274511" indent="0">
              <a:buNone/>
              <a:defRPr sz="2673"/>
            </a:lvl4pPr>
            <a:lvl5pPr marL="5699347" indent="0">
              <a:buNone/>
              <a:defRPr sz="2673"/>
            </a:lvl5pPr>
            <a:lvl6pPr marL="7124184" indent="0">
              <a:buNone/>
              <a:defRPr sz="2673"/>
            </a:lvl6pPr>
            <a:lvl7pPr marL="8549020" indent="0">
              <a:buNone/>
              <a:defRPr sz="2673"/>
            </a:lvl7pPr>
            <a:lvl8pPr marL="9973857" indent="0">
              <a:buNone/>
              <a:defRPr sz="2673"/>
            </a:lvl8pPr>
            <a:lvl9pPr marL="11398697" indent="0">
              <a:buNone/>
              <a:defRPr sz="2673"/>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E1F909-3568-40F5-8205-05484158C88C}" type="datetimeFigureOut">
              <a:rPr lang="en-US" smtClean="0"/>
              <a:t>5/8/17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833310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34153" y="14968538"/>
            <a:ext cx="18165128" cy="1767122"/>
          </a:xfrm>
        </p:spPr>
        <p:txBody>
          <a:bodyPr anchor="b"/>
          <a:lstStyle>
            <a:lvl1pPr algn="l">
              <a:defRPr sz="6459" b="1"/>
            </a:lvl1pPr>
          </a:lstStyle>
          <a:p>
            <a:r>
              <a:rPr lang="en-US" smtClean="0"/>
              <a:t>Click to edit Master title style</a:t>
            </a:r>
            <a:endParaRPr lang="en-US"/>
          </a:p>
        </p:txBody>
      </p:sp>
      <p:sp>
        <p:nvSpPr>
          <p:cNvPr id="3" name="Picture Placeholder 2"/>
          <p:cNvSpPr>
            <a:spLocks noGrp="1"/>
          </p:cNvSpPr>
          <p:nvPr>
            <p:ph type="pic" idx="1"/>
          </p:nvPr>
        </p:nvSpPr>
        <p:spPr>
          <a:xfrm>
            <a:off x="5934153" y="1910667"/>
            <a:ext cx="18165128" cy="12830175"/>
          </a:xfrm>
        </p:spPr>
        <p:txBody>
          <a:bodyPr/>
          <a:lstStyle>
            <a:lvl1pPr marL="0" indent="0">
              <a:buNone/>
              <a:defRPr sz="10023"/>
            </a:lvl1pPr>
            <a:lvl2pPr marL="1424837" indent="0">
              <a:buNone/>
              <a:defRPr sz="8686"/>
            </a:lvl2pPr>
            <a:lvl3pPr marL="2849673" indent="0">
              <a:buNone/>
              <a:defRPr sz="7349"/>
            </a:lvl3pPr>
            <a:lvl4pPr marL="4274511" indent="0">
              <a:buNone/>
              <a:defRPr sz="6459"/>
            </a:lvl4pPr>
            <a:lvl5pPr marL="5699347" indent="0">
              <a:buNone/>
              <a:defRPr sz="6459"/>
            </a:lvl5pPr>
            <a:lvl6pPr marL="7124184" indent="0">
              <a:buNone/>
              <a:defRPr sz="6459"/>
            </a:lvl6pPr>
            <a:lvl7pPr marL="8549020" indent="0">
              <a:buNone/>
              <a:defRPr sz="6459"/>
            </a:lvl7pPr>
            <a:lvl8pPr marL="9973857" indent="0">
              <a:buNone/>
              <a:defRPr sz="6459"/>
            </a:lvl8pPr>
            <a:lvl9pPr marL="11398697" indent="0">
              <a:buNone/>
              <a:defRPr sz="6459"/>
            </a:lvl9pPr>
          </a:lstStyle>
          <a:p>
            <a:endParaRPr lang="en-US"/>
          </a:p>
        </p:txBody>
      </p:sp>
      <p:sp>
        <p:nvSpPr>
          <p:cNvPr id="4" name="Text Placeholder 3"/>
          <p:cNvSpPr>
            <a:spLocks noGrp="1"/>
          </p:cNvSpPr>
          <p:nvPr>
            <p:ph type="body" sz="half" idx="2"/>
          </p:nvPr>
        </p:nvSpPr>
        <p:spPr>
          <a:xfrm>
            <a:off x="5934153" y="16735660"/>
            <a:ext cx="18165128" cy="2509603"/>
          </a:xfrm>
        </p:spPr>
        <p:txBody>
          <a:bodyPr/>
          <a:lstStyle>
            <a:lvl1pPr marL="0" indent="0">
              <a:buNone/>
              <a:defRPr sz="4455"/>
            </a:lvl1pPr>
            <a:lvl2pPr marL="1424837" indent="0">
              <a:buNone/>
              <a:defRPr sz="3786"/>
            </a:lvl2pPr>
            <a:lvl3pPr marL="2849673" indent="0">
              <a:buNone/>
              <a:defRPr sz="3118"/>
            </a:lvl3pPr>
            <a:lvl4pPr marL="4274511" indent="0">
              <a:buNone/>
              <a:defRPr sz="2673"/>
            </a:lvl4pPr>
            <a:lvl5pPr marL="5699347" indent="0">
              <a:buNone/>
              <a:defRPr sz="2673"/>
            </a:lvl5pPr>
            <a:lvl6pPr marL="7124184" indent="0">
              <a:buNone/>
              <a:defRPr sz="2673"/>
            </a:lvl6pPr>
            <a:lvl7pPr marL="8549020" indent="0">
              <a:buNone/>
              <a:defRPr sz="2673"/>
            </a:lvl7pPr>
            <a:lvl8pPr marL="9973857" indent="0">
              <a:buNone/>
              <a:defRPr sz="2673"/>
            </a:lvl8pPr>
            <a:lvl9pPr marL="11398697" indent="0">
              <a:buNone/>
              <a:defRPr sz="2673"/>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E1F909-3568-40F5-8205-05484158C88C}" type="datetimeFigureOut">
              <a:rPr lang="en-US" smtClean="0"/>
              <a:t>5/8/17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1806995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E1F909-3568-40F5-8205-05484158C88C}" type="datetimeFigureOut">
              <a:rPr lang="en-US" smtClean="0"/>
              <a:t>5/8/17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56646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020414" y="2742256"/>
            <a:ext cx="24519770" cy="5838423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450596" y="2742256"/>
            <a:ext cx="73065231" cy="5838423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E1F909-3568-40F5-8205-05484158C88C}" type="datetimeFigureOut">
              <a:rPr lang="en-US" smtClean="0"/>
              <a:t>5/8/17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0D005-FB29-4DA1-AF6A-7002CDC49E30}" type="slidenum">
              <a:rPr lang="en-US" smtClean="0"/>
              <a:t>‹#›</a:t>
            </a:fld>
            <a:endParaRPr lang="en-US"/>
          </a:p>
        </p:txBody>
      </p:sp>
    </p:spTree>
    <p:extLst>
      <p:ext uri="{BB962C8B-B14F-4D97-AF65-F5344CB8AC3E}">
        <p14:creationId xmlns:p14="http://schemas.microsoft.com/office/powerpoint/2010/main" val="263469537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13761" y="856336"/>
            <a:ext cx="27247692" cy="3563938"/>
          </a:xfrm>
          <a:prstGeom prst="rect">
            <a:avLst/>
          </a:prstGeom>
        </p:spPr>
        <p:txBody>
          <a:bodyPr vert="horz" lIns="127949" tIns="63974" rIns="127949" bIns="63974"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1513761" y="4989516"/>
            <a:ext cx="27247692" cy="14112204"/>
          </a:xfrm>
          <a:prstGeom prst="rect">
            <a:avLst/>
          </a:prstGeom>
        </p:spPr>
        <p:txBody>
          <a:bodyPr vert="horz" lIns="127949" tIns="63974" rIns="127949" bIns="63974"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1513761" y="19819458"/>
            <a:ext cx="7064216" cy="1138480"/>
          </a:xfrm>
          <a:prstGeom prst="rect">
            <a:avLst/>
          </a:prstGeom>
        </p:spPr>
        <p:txBody>
          <a:bodyPr vert="horz" lIns="127949" tIns="63974" rIns="127949" bIns="63974" rtlCol="0" anchor="ctr"/>
          <a:lstStyle>
            <a:lvl1pPr algn="l">
              <a:defRPr sz="3786">
                <a:solidFill>
                  <a:schemeClr val="tx1">
                    <a:tint val="75000"/>
                  </a:schemeClr>
                </a:solidFill>
              </a:defRPr>
            </a:lvl1pPr>
          </a:lstStyle>
          <a:p>
            <a:fld id="{F8E1F909-3568-40F5-8205-05484158C88C}" type="datetimeFigureOut">
              <a:rPr lang="en-US" smtClean="0"/>
              <a:t>5/8/17</a:t>
            </a:fld>
            <a:endParaRPr lang="en-US"/>
          </a:p>
        </p:txBody>
      </p:sp>
      <p:sp>
        <p:nvSpPr>
          <p:cNvPr id="5" name="Footer Placeholder 4"/>
          <p:cNvSpPr>
            <a:spLocks noGrp="1"/>
          </p:cNvSpPr>
          <p:nvPr>
            <p:ph type="ftr" sz="quarter" idx="3"/>
          </p:nvPr>
        </p:nvSpPr>
        <p:spPr>
          <a:xfrm>
            <a:off x="10344032" y="19819458"/>
            <a:ext cx="9587150" cy="1138480"/>
          </a:xfrm>
          <a:prstGeom prst="rect">
            <a:avLst/>
          </a:prstGeom>
        </p:spPr>
        <p:txBody>
          <a:bodyPr vert="horz" lIns="127949" tIns="63974" rIns="127949" bIns="63974" rtlCol="0" anchor="ctr"/>
          <a:lstStyle>
            <a:lvl1pPr algn="ctr">
              <a:defRPr sz="378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697237" y="19819458"/>
            <a:ext cx="7064216" cy="1138480"/>
          </a:xfrm>
          <a:prstGeom prst="rect">
            <a:avLst/>
          </a:prstGeom>
        </p:spPr>
        <p:txBody>
          <a:bodyPr vert="horz" lIns="127949" tIns="63974" rIns="127949" bIns="63974" rtlCol="0" anchor="ctr"/>
          <a:lstStyle>
            <a:lvl1pPr algn="r">
              <a:defRPr sz="3786">
                <a:solidFill>
                  <a:schemeClr val="tx1">
                    <a:tint val="75000"/>
                  </a:schemeClr>
                </a:solidFill>
              </a:defRPr>
            </a:lvl1pPr>
          </a:lstStyle>
          <a:p>
            <a:fld id="{5A40D005-FB29-4DA1-AF6A-7002CDC49E30}" type="slidenum">
              <a:rPr lang="en-US" smtClean="0"/>
              <a:t>‹#›</a:t>
            </a:fld>
            <a:endParaRPr lang="en-US"/>
          </a:p>
        </p:txBody>
      </p:sp>
    </p:spTree>
    <p:extLst>
      <p:ext uri="{BB962C8B-B14F-4D97-AF65-F5344CB8AC3E}">
        <p14:creationId xmlns:p14="http://schemas.microsoft.com/office/powerpoint/2010/main" val="15216132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849673" rtl="0" eaLnBrk="1" latinLnBrk="0" hangingPunct="1">
        <a:spcBef>
          <a:spcPct val="0"/>
        </a:spcBef>
        <a:buNone/>
        <a:defRPr sz="13809" kern="1200">
          <a:solidFill>
            <a:schemeClr val="tx1"/>
          </a:solidFill>
          <a:latin typeface="+mj-lt"/>
          <a:ea typeface="+mj-ea"/>
          <a:cs typeface="+mj-cs"/>
        </a:defRPr>
      </a:lvl1pPr>
    </p:titleStyle>
    <p:bodyStyle>
      <a:lvl1pPr marL="1068626" indent="-1068626" algn="l" defTabSz="2849673" rtl="0" eaLnBrk="1" latinLnBrk="0" hangingPunct="1">
        <a:spcBef>
          <a:spcPct val="20000"/>
        </a:spcBef>
        <a:buFont typeface="Arial" pitchFamily="34" charset="0"/>
        <a:buChar char="•"/>
        <a:defRPr sz="10023" kern="1200">
          <a:solidFill>
            <a:schemeClr val="tx1"/>
          </a:solidFill>
          <a:latin typeface="+mn-lt"/>
          <a:ea typeface="+mn-ea"/>
          <a:cs typeface="+mn-cs"/>
        </a:defRPr>
      </a:lvl1pPr>
      <a:lvl2pPr marL="2315360" indent="-890524" algn="l" defTabSz="2849673" rtl="0" eaLnBrk="1" latinLnBrk="0" hangingPunct="1">
        <a:spcBef>
          <a:spcPct val="20000"/>
        </a:spcBef>
        <a:buFont typeface="Arial" pitchFamily="34" charset="0"/>
        <a:buChar char="–"/>
        <a:defRPr sz="8686" kern="1200">
          <a:solidFill>
            <a:schemeClr val="tx1"/>
          </a:solidFill>
          <a:latin typeface="+mn-lt"/>
          <a:ea typeface="+mn-ea"/>
          <a:cs typeface="+mn-cs"/>
        </a:defRPr>
      </a:lvl2pPr>
      <a:lvl3pPr marL="3562095" indent="-712419" algn="l" defTabSz="2849673" rtl="0" eaLnBrk="1" latinLnBrk="0" hangingPunct="1">
        <a:spcBef>
          <a:spcPct val="20000"/>
        </a:spcBef>
        <a:buFont typeface="Arial" pitchFamily="34" charset="0"/>
        <a:buChar char="•"/>
        <a:defRPr sz="7349" kern="1200">
          <a:solidFill>
            <a:schemeClr val="tx1"/>
          </a:solidFill>
          <a:latin typeface="+mn-lt"/>
          <a:ea typeface="+mn-ea"/>
          <a:cs typeface="+mn-cs"/>
        </a:defRPr>
      </a:lvl3pPr>
      <a:lvl4pPr marL="4986930" indent="-712419" algn="l" defTabSz="2849673" rtl="0" eaLnBrk="1" latinLnBrk="0" hangingPunct="1">
        <a:spcBef>
          <a:spcPct val="20000"/>
        </a:spcBef>
        <a:buFont typeface="Arial" pitchFamily="34" charset="0"/>
        <a:buChar char="–"/>
        <a:defRPr sz="6459" kern="1200">
          <a:solidFill>
            <a:schemeClr val="tx1"/>
          </a:solidFill>
          <a:latin typeface="+mn-lt"/>
          <a:ea typeface="+mn-ea"/>
          <a:cs typeface="+mn-cs"/>
        </a:defRPr>
      </a:lvl4pPr>
      <a:lvl5pPr marL="6411767" indent="-712419" algn="l" defTabSz="2849673" rtl="0" eaLnBrk="1" latinLnBrk="0" hangingPunct="1">
        <a:spcBef>
          <a:spcPct val="20000"/>
        </a:spcBef>
        <a:buFont typeface="Arial" pitchFamily="34" charset="0"/>
        <a:buChar char="»"/>
        <a:defRPr sz="6459" kern="1200">
          <a:solidFill>
            <a:schemeClr val="tx1"/>
          </a:solidFill>
          <a:latin typeface="+mn-lt"/>
          <a:ea typeface="+mn-ea"/>
          <a:cs typeface="+mn-cs"/>
        </a:defRPr>
      </a:lvl5pPr>
      <a:lvl6pPr marL="7836603" indent="-712419" algn="l" defTabSz="2849673" rtl="0" eaLnBrk="1" latinLnBrk="0" hangingPunct="1">
        <a:spcBef>
          <a:spcPct val="20000"/>
        </a:spcBef>
        <a:buFont typeface="Arial" pitchFamily="34" charset="0"/>
        <a:buChar char="•"/>
        <a:defRPr sz="6459" kern="1200">
          <a:solidFill>
            <a:schemeClr val="tx1"/>
          </a:solidFill>
          <a:latin typeface="+mn-lt"/>
          <a:ea typeface="+mn-ea"/>
          <a:cs typeface="+mn-cs"/>
        </a:defRPr>
      </a:lvl6pPr>
      <a:lvl7pPr marL="9261440" indent="-712419" algn="l" defTabSz="2849673" rtl="0" eaLnBrk="1" latinLnBrk="0" hangingPunct="1">
        <a:spcBef>
          <a:spcPct val="20000"/>
        </a:spcBef>
        <a:buFont typeface="Arial" pitchFamily="34" charset="0"/>
        <a:buChar char="•"/>
        <a:defRPr sz="6459" kern="1200">
          <a:solidFill>
            <a:schemeClr val="tx1"/>
          </a:solidFill>
          <a:latin typeface="+mn-lt"/>
          <a:ea typeface="+mn-ea"/>
          <a:cs typeface="+mn-cs"/>
        </a:defRPr>
      </a:lvl7pPr>
      <a:lvl8pPr marL="10686277" indent="-712419" algn="l" defTabSz="2849673" rtl="0" eaLnBrk="1" latinLnBrk="0" hangingPunct="1">
        <a:spcBef>
          <a:spcPct val="20000"/>
        </a:spcBef>
        <a:buFont typeface="Arial" pitchFamily="34" charset="0"/>
        <a:buChar char="•"/>
        <a:defRPr sz="6459" kern="1200">
          <a:solidFill>
            <a:schemeClr val="tx1"/>
          </a:solidFill>
          <a:latin typeface="+mn-lt"/>
          <a:ea typeface="+mn-ea"/>
          <a:cs typeface="+mn-cs"/>
        </a:defRPr>
      </a:lvl8pPr>
      <a:lvl9pPr marL="12111114" indent="-712419" algn="l" defTabSz="2849673" rtl="0" eaLnBrk="1" latinLnBrk="0" hangingPunct="1">
        <a:spcBef>
          <a:spcPct val="20000"/>
        </a:spcBef>
        <a:buFont typeface="Arial" pitchFamily="34" charset="0"/>
        <a:buChar char="•"/>
        <a:defRPr sz="6459" kern="1200">
          <a:solidFill>
            <a:schemeClr val="tx1"/>
          </a:solidFill>
          <a:latin typeface="+mn-lt"/>
          <a:ea typeface="+mn-ea"/>
          <a:cs typeface="+mn-cs"/>
        </a:defRPr>
      </a:lvl9pPr>
    </p:bodyStyle>
    <p:otherStyle>
      <a:defPPr>
        <a:defRPr lang="en-US"/>
      </a:defPPr>
      <a:lvl1pPr marL="0" algn="l" defTabSz="2849673" rtl="0" eaLnBrk="1" latinLnBrk="0" hangingPunct="1">
        <a:defRPr sz="5790" kern="1200">
          <a:solidFill>
            <a:schemeClr val="tx1"/>
          </a:solidFill>
          <a:latin typeface="+mn-lt"/>
          <a:ea typeface="+mn-ea"/>
          <a:cs typeface="+mn-cs"/>
        </a:defRPr>
      </a:lvl1pPr>
      <a:lvl2pPr marL="1424837" algn="l" defTabSz="2849673" rtl="0" eaLnBrk="1" latinLnBrk="0" hangingPunct="1">
        <a:defRPr sz="5790" kern="1200">
          <a:solidFill>
            <a:schemeClr val="tx1"/>
          </a:solidFill>
          <a:latin typeface="+mn-lt"/>
          <a:ea typeface="+mn-ea"/>
          <a:cs typeface="+mn-cs"/>
        </a:defRPr>
      </a:lvl2pPr>
      <a:lvl3pPr marL="2849673" algn="l" defTabSz="2849673" rtl="0" eaLnBrk="1" latinLnBrk="0" hangingPunct="1">
        <a:defRPr sz="5790" kern="1200">
          <a:solidFill>
            <a:schemeClr val="tx1"/>
          </a:solidFill>
          <a:latin typeface="+mn-lt"/>
          <a:ea typeface="+mn-ea"/>
          <a:cs typeface="+mn-cs"/>
        </a:defRPr>
      </a:lvl3pPr>
      <a:lvl4pPr marL="4274511" algn="l" defTabSz="2849673" rtl="0" eaLnBrk="1" latinLnBrk="0" hangingPunct="1">
        <a:defRPr sz="5790" kern="1200">
          <a:solidFill>
            <a:schemeClr val="tx1"/>
          </a:solidFill>
          <a:latin typeface="+mn-lt"/>
          <a:ea typeface="+mn-ea"/>
          <a:cs typeface="+mn-cs"/>
        </a:defRPr>
      </a:lvl4pPr>
      <a:lvl5pPr marL="5699347" algn="l" defTabSz="2849673" rtl="0" eaLnBrk="1" latinLnBrk="0" hangingPunct="1">
        <a:defRPr sz="5790" kern="1200">
          <a:solidFill>
            <a:schemeClr val="tx1"/>
          </a:solidFill>
          <a:latin typeface="+mn-lt"/>
          <a:ea typeface="+mn-ea"/>
          <a:cs typeface="+mn-cs"/>
        </a:defRPr>
      </a:lvl5pPr>
      <a:lvl6pPr marL="7124184" algn="l" defTabSz="2849673" rtl="0" eaLnBrk="1" latinLnBrk="0" hangingPunct="1">
        <a:defRPr sz="5790" kern="1200">
          <a:solidFill>
            <a:schemeClr val="tx1"/>
          </a:solidFill>
          <a:latin typeface="+mn-lt"/>
          <a:ea typeface="+mn-ea"/>
          <a:cs typeface="+mn-cs"/>
        </a:defRPr>
      </a:lvl6pPr>
      <a:lvl7pPr marL="8549020" algn="l" defTabSz="2849673" rtl="0" eaLnBrk="1" latinLnBrk="0" hangingPunct="1">
        <a:defRPr sz="5790" kern="1200">
          <a:solidFill>
            <a:schemeClr val="tx1"/>
          </a:solidFill>
          <a:latin typeface="+mn-lt"/>
          <a:ea typeface="+mn-ea"/>
          <a:cs typeface="+mn-cs"/>
        </a:defRPr>
      </a:lvl7pPr>
      <a:lvl8pPr marL="9973857" algn="l" defTabSz="2849673" rtl="0" eaLnBrk="1" latinLnBrk="0" hangingPunct="1">
        <a:defRPr sz="5790" kern="1200">
          <a:solidFill>
            <a:schemeClr val="tx1"/>
          </a:solidFill>
          <a:latin typeface="+mn-lt"/>
          <a:ea typeface="+mn-ea"/>
          <a:cs typeface="+mn-cs"/>
        </a:defRPr>
      </a:lvl8pPr>
      <a:lvl9pPr marL="11398697" algn="l" defTabSz="2849673" rtl="0" eaLnBrk="1" latinLnBrk="0" hangingPunct="1">
        <a:defRPr sz="57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0" Type="http://schemas.openxmlformats.org/officeDocument/2006/relationships/image" Target="../media/image17.png"/><Relationship Id="rId21" Type="http://schemas.openxmlformats.org/officeDocument/2006/relationships/image" Target="../media/image18.png"/><Relationship Id="rId22" Type="http://schemas.openxmlformats.org/officeDocument/2006/relationships/image" Target="../media/image19.png"/><Relationship Id="rId23" Type="http://schemas.openxmlformats.org/officeDocument/2006/relationships/image" Target="../media/image20.png"/><Relationship Id="rId24" Type="http://schemas.openxmlformats.org/officeDocument/2006/relationships/image" Target="../media/image21.png"/><Relationship Id="rId25" Type="http://schemas.openxmlformats.org/officeDocument/2006/relationships/image" Target="../media/image22.png"/><Relationship Id="rId26" Type="http://schemas.openxmlformats.org/officeDocument/2006/relationships/image" Target="../media/image23.png"/><Relationship Id="rId27" Type="http://schemas.openxmlformats.org/officeDocument/2006/relationships/image" Target="../media/image24.png"/><Relationship Id="rId28" Type="http://schemas.openxmlformats.org/officeDocument/2006/relationships/image" Target="../media/image25.png"/><Relationship Id="rId29" Type="http://schemas.openxmlformats.org/officeDocument/2006/relationships/image" Target="../media/image26.png"/><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 Id="rId4" Type="http://schemas.microsoft.com/office/2007/relationships/hdphoto" Target="../media/hdphoto1.wdp"/><Relationship Id="rId5" Type="http://schemas.openxmlformats.org/officeDocument/2006/relationships/image" Target="../media/image2.png"/><Relationship Id="rId30" Type="http://schemas.openxmlformats.org/officeDocument/2006/relationships/image" Target="../media/image27.png"/><Relationship Id="rId31" Type="http://schemas.openxmlformats.org/officeDocument/2006/relationships/image" Target="../media/image28.png"/><Relationship Id="rId32" Type="http://schemas.openxmlformats.org/officeDocument/2006/relationships/image" Target="../media/image29.png"/><Relationship Id="rId9" Type="http://schemas.openxmlformats.org/officeDocument/2006/relationships/image" Target="../media/image6.jpeg"/><Relationship Id="rId6" Type="http://schemas.openxmlformats.org/officeDocument/2006/relationships/image" Target="../media/image3.jpg"/><Relationship Id="rId7" Type="http://schemas.openxmlformats.org/officeDocument/2006/relationships/image" Target="../media/image4.jpg"/><Relationship Id="rId8" Type="http://schemas.openxmlformats.org/officeDocument/2006/relationships/image" Target="../media/image5.png"/><Relationship Id="rId33" Type="http://schemas.openxmlformats.org/officeDocument/2006/relationships/image" Target="../media/image30.png"/><Relationship Id="rId34" Type="http://schemas.openxmlformats.org/officeDocument/2006/relationships/image" Target="../media/image31.png"/><Relationship Id="rId35" Type="http://schemas.openxmlformats.org/officeDocument/2006/relationships/image" Target="../media/image32.png"/><Relationship Id="rId36" Type="http://schemas.openxmlformats.org/officeDocument/2006/relationships/image" Target="../media/image33.png"/><Relationship Id="rId10" Type="http://schemas.openxmlformats.org/officeDocument/2006/relationships/image" Target="../media/image7.tiff"/><Relationship Id="rId11" Type="http://schemas.openxmlformats.org/officeDocument/2006/relationships/image" Target="../media/image8.png"/><Relationship Id="rId12" Type="http://schemas.openxmlformats.org/officeDocument/2006/relationships/image" Target="../media/image9.png"/><Relationship Id="rId13" Type="http://schemas.openxmlformats.org/officeDocument/2006/relationships/image" Target="../media/image10.png"/><Relationship Id="rId14" Type="http://schemas.openxmlformats.org/officeDocument/2006/relationships/image" Target="../media/image11.png"/><Relationship Id="rId15" Type="http://schemas.openxmlformats.org/officeDocument/2006/relationships/image" Target="../media/image12.png"/><Relationship Id="rId16" Type="http://schemas.openxmlformats.org/officeDocument/2006/relationships/image" Target="../media/image13.png"/><Relationship Id="rId17" Type="http://schemas.openxmlformats.org/officeDocument/2006/relationships/image" Target="../media/image14.png"/><Relationship Id="rId18" Type="http://schemas.openxmlformats.org/officeDocument/2006/relationships/image" Target="../media/image15.png"/><Relationship Id="rId19" Type="http://schemas.openxmlformats.org/officeDocument/2006/relationships/image" Target="../media/image16.png"/><Relationship Id="rId37" Type="http://schemas.openxmlformats.org/officeDocument/2006/relationships/image" Target="../media/image34.png"/><Relationship Id="rId38" Type="http://schemas.openxmlformats.org/officeDocument/2006/relationships/image" Target="../media/image35.png"/><Relationship Id="rId39"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 y="0"/>
            <a:ext cx="30275212" cy="21479567"/>
            <a:chOff x="-536119" y="615722"/>
            <a:chExt cx="49379250" cy="33066095"/>
          </a:xfrm>
        </p:grpSpPr>
        <p:sp>
          <p:nvSpPr>
            <p:cNvPr id="73" name="Rectangle 72"/>
            <p:cNvSpPr/>
            <p:nvPr/>
          </p:nvSpPr>
          <p:spPr>
            <a:xfrm>
              <a:off x="-536119" y="615722"/>
              <a:ext cx="49379250" cy="33066095"/>
            </a:xfrm>
            <a:prstGeom prst="rect">
              <a:avLst/>
            </a:prstGeom>
            <a:gradFill>
              <a:gsLst>
                <a:gs pos="100000">
                  <a:schemeClr val="accent6">
                    <a:lumMod val="40000"/>
                    <a:lumOff val="60000"/>
                  </a:schemeClr>
                </a:gs>
                <a:gs pos="0">
                  <a:schemeClr val="accent5">
                    <a:lumMod val="40000"/>
                    <a:lumOff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7349" dirty="0"/>
            </a:p>
          </p:txBody>
        </p:sp>
        <p:sp>
          <p:nvSpPr>
            <p:cNvPr id="75" name="Rounded Rectangle 74"/>
            <p:cNvSpPr/>
            <p:nvPr/>
          </p:nvSpPr>
          <p:spPr>
            <a:xfrm>
              <a:off x="-225292" y="952727"/>
              <a:ext cx="48555618" cy="3591464"/>
            </a:xfrm>
            <a:prstGeom prst="roundRect">
              <a:avLst/>
            </a:prstGeom>
            <a:gradFill flip="none" rotWithShape="1">
              <a:gsLst>
                <a:gs pos="0">
                  <a:srgbClr val="709272"/>
                </a:gs>
                <a:gs pos="100000">
                  <a:schemeClr val="accent1">
                    <a:lumMod val="40000"/>
                    <a:lumOff val="60000"/>
                  </a:schemeClr>
                </a:gs>
              </a:gsLst>
              <a:lin ang="5400000" scaled="0"/>
              <a:tileRect/>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49" dirty="0"/>
            </a:p>
          </p:txBody>
        </p:sp>
        <p:sp>
          <p:nvSpPr>
            <p:cNvPr id="76" name="Rounded Rectangle 75"/>
            <p:cNvSpPr/>
            <p:nvPr/>
          </p:nvSpPr>
          <p:spPr>
            <a:xfrm>
              <a:off x="-135795" y="4858154"/>
              <a:ext cx="13352589" cy="4688433"/>
            </a:xfrm>
            <a:prstGeom prst="roundRect">
              <a:avLst>
                <a:gd name="adj" fmla="val 11729"/>
              </a:avLst>
            </a:prstGeom>
            <a:gradFill>
              <a:gsLst>
                <a:gs pos="0">
                  <a:schemeClr val="accent2">
                    <a:lumMod val="5000"/>
                    <a:lumOff val="95000"/>
                  </a:schemeClr>
                </a:gs>
                <a:gs pos="0">
                  <a:schemeClr val="accent2">
                    <a:lumMod val="45000"/>
                    <a:lumOff val="55000"/>
                  </a:schemeClr>
                </a:gs>
                <a:gs pos="0">
                  <a:schemeClr val="accent2">
                    <a:lumMod val="45000"/>
                    <a:lumOff val="55000"/>
                  </a:schemeClr>
                </a:gs>
                <a:gs pos="100000">
                  <a:schemeClr val="bg1"/>
                </a:gs>
              </a:gsLst>
              <a:lin ang="5400000" scaled="1"/>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sz="3563" dirty="0"/>
            </a:p>
          </p:txBody>
        </p:sp>
        <p:sp>
          <p:nvSpPr>
            <p:cNvPr id="77" name="Rounded Rectangle 76"/>
            <p:cNvSpPr/>
            <p:nvPr/>
          </p:nvSpPr>
          <p:spPr>
            <a:xfrm>
              <a:off x="-135795" y="27708283"/>
              <a:ext cx="13370390" cy="5663223"/>
            </a:xfrm>
            <a:prstGeom prst="roundRect">
              <a:avLst>
                <a:gd name="adj" fmla="val 11729"/>
              </a:avLst>
            </a:prstGeom>
            <a:gradFill flip="none" rotWithShape="1">
              <a:gsLst>
                <a:gs pos="0">
                  <a:srgbClr val="709272"/>
                </a:gs>
                <a:gs pos="35000">
                  <a:schemeClr val="bg2">
                    <a:lumMod val="86000"/>
                    <a:lumOff val="14000"/>
                  </a:schemeClr>
                </a:gs>
              </a:gsLst>
              <a:lin ang="5400000" scaled="0"/>
              <a:tileRect/>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673" dirty="0">
                <a:solidFill>
                  <a:schemeClr val="tx1"/>
                </a:solidFill>
              </a:endParaRPr>
            </a:p>
          </p:txBody>
        </p:sp>
        <p:sp>
          <p:nvSpPr>
            <p:cNvPr id="79" name="Rounded Rectangle 78"/>
            <p:cNvSpPr/>
            <p:nvPr/>
          </p:nvSpPr>
          <p:spPr>
            <a:xfrm>
              <a:off x="13543934" y="25320009"/>
              <a:ext cx="20489477" cy="8051496"/>
            </a:xfrm>
            <a:prstGeom prst="roundRect">
              <a:avLst>
                <a:gd name="adj" fmla="val 11729"/>
              </a:avLst>
            </a:prstGeom>
            <a:gradFill>
              <a:gsLst>
                <a:gs pos="0">
                  <a:srgbClr val="10253F">
                    <a:lumMod val="79000"/>
                    <a:lumOff val="21000"/>
                  </a:srgbClr>
                </a:gs>
                <a:gs pos="60000">
                  <a:srgbClr val="FFFFFF">
                    <a:alpha val="50196"/>
                  </a:srgbClr>
                </a:gs>
              </a:gsLst>
              <a:lin ang="5400000" scaled="0"/>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49" dirty="0"/>
            </a:p>
          </p:txBody>
        </p:sp>
        <p:sp>
          <p:nvSpPr>
            <p:cNvPr id="83" name="TextBox 82"/>
            <p:cNvSpPr txBox="1"/>
            <p:nvPr/>
          </p:nvSpPr>
          <p:spPr>
            <a:xfrm>
              <a:off x="19594546" y="26909486"/>
              <a:ext cx="9699133" cy="881470"/>
            </a:xfrm>
            <a:prstGeom prst="rect">
              <a:avLst/>
            </a:prstGeom>
            <a:noFill/>
          </p:spPr>
          <p:txBody>
            <a:bodyPr wrap="square" rtlCol="0">
              <a:spAutoFit/>
            </a:bodyPr>
            <a:lstStyle/>
            <a:p>
              <a:pPr algn="ctr"/>
              <a:endParaRPr lang="en-US" sz="3118" b="1" dirty="0">
                <a:solidFill>
                  <a:srgbClr val="FFFFFF"/>
                </a:solidFill>
                <a:latin typeface="Times New Roman"/>
                <a:cs typeface="Times New Roman"/>
              </a:endParaRPr>
            </a:p>
          </p:txBody>
        </p:sp>
        <p:sp>
          <p:nvSpPr>
            <p:cNvPr id="84" name="TextBox 83"/>
            <p:cNvSpPr txBox="1"/>
            <p:nvPr/>
          </p:nvSpPr>
          <p:spPr>
            <a:xfrm>
              <a:off x="270639" y="5000363"/>
              <a:ext cx="5878261" cy="904782"/>
            </a:xfrm>
            <a:prstGeom prst="rect">
              <a:avLst/>
            </a:prstGeom>
            <a:noFill/>
          </p:spPr>
          <p:txBody>
            <a:bodyPr wrap="square" rtlCol="0">
              <a:spAutoFit/>
            </a:bodyPr>
            <a:lstStyle/>
            <a:p>
              <a:r>
                <a:rPr lang="en-US" sz="3216" b="1" dirty="0">
                  <a:latin typeface="Arial" charset="0"/>
                  <a:ea typeface="Arial" charset="0"/>
                  <a:cs typeface="Arial" charset="0"/>
                </a:rPr>
                <a:t>Introduction</a:t>
              </a:r>
            </a:p>
          </p:txBody>
        </p:sp>
        <p:sp>
          <p:nvSpPr>
            <p:cNvPr id="90" name="TextBox 89"/>
            <p:cNvSpPr txBox="1"/>
            <p:nvPr/>
          </p:nvSpPr>
          <p:spPr>
            <a:xfrm>
              <a:off x="36347592" y="4963886"/>
              <a:ext cx="12344350" cy="1092684"/>
            </a:xfrm>
            <a:prstGeom prst="rect">
              <a:avLst/>
            </a:prstGeom>
            <a:noFill/>
          </p:spPr>
          <p:txBody>
            <a:bodyPr wrap="square" rtlCol="0">
              <a:spAutoFit/>
            </a:bodyPr>
            <a:lstStyle/>
            <a:p>
              <a:pPr algn="ctr">
                <a:defRPr/>
              </a:pPr>
              <a:endParaRPr lang="en-US" sz="4009" b="1" dirty="0">
                <a:solidFill>
                  <a:srgbClr val="FFFFFF"/>
                </a:solidFill>
                <a:latin typeface="Times New Roman"/>
                <a:cs typeface="Times New Roman"/>
              </a:endParaRPr>
            </a:p>
          </p:txBody>
        </p:sp>
        <p:sp>
          <p:nvSpPr>
            <p:cNvPr id="93" name="TextBox 92"/>
            <p:cNvSpPr txBox="1"/>
            <p:nvPr/>
          </p:nvSpPr>
          <p:spPr>
            <a:xfrm>
              <a:off x="24003241" y="20639314"/>
              <a:ext cx="12638262" cy="617673"/>
            </a:xfrm>
            <a:prstGeom prst="rect">
              <a:avLst/>
            </a:prstGeom>
            <a:noFill/>
          </p:spPr>
          <p:txBody>
            <a:bodyPr wrap="square" rtlCol="0">
              <a:spAutoFit/>
            </a:bodyPr>
            <a:lstStyle/>
            <a:p>
              <a:pPr algn="just"/>
              <a:endParaRPr lang="en-US" sz="2004" dirty="0">
                <a:solidFill>
                  <a:srgbClr val="000000"/>
                </a:solidFill>
                <a:latin typeface="Times New Roman"/>
                <a:cs typeface="Times New Roman"/>
              </a:endParaRPr>
            </a:p>
          </p:txBody>
        </p:sp>
      </p:grpSp>
      <p:sp>
        <p:nvSpPr>
          <p:cNvPr id="95" name="Text Placeholder 3"/>
          <p:cNvSpPr>
            <a:spLocks noGrp="1"/>
          </p:cNvSpPr>
          <p:nvPr>
            <p:ph type="body" sz="quarter" idx="11"/>
          </p:nvPr>
        </p:nvSpPr>
        <p:spPr>
          <a:xfrm>
            <a:off x="5612606" y="600099"/>
            <a:ext cx="17935086" cy="1787643"/>
          </a:xfrm>
        </p:spPr>
        <p:txBody>
          <a:bodyPr>
            <a:normAutofit fontScale="47500" lnSpcReduction="20000"/>
          </a:bodyPr>
          <a:lstStyle/>
          <a:p>
            <a:pPr algn="ctr">
              <a:spcBef>
                <a:spcPct val="50000"/>
              </a:spcBef>
            </a:pPr>
            <a:r>
              <a:rPr lang="en-US" altLang="x-none" sz="8700" b="1" dirty="0">
                <a:latin typeface="Arial" charset="0"/>
                <a:ea typeface="Arial" charset="0"/>
                <a:cs typeface="Arial" charset="0"/>
              </a:rPr>
              <a:t>Statistical Mapping of disease outbreak in Swansea</a:t>
            </a:r>
          </a:p>
          <a:p>
            <a:pPr algn="ctr">
              <a:spcBef>
                <a:spcPct val="50000"/>
              </a:spcBef>
            </a:pPr>
            <a:r>
              <a:rPr lang="en-US" altLang="x-none" sz="3800" b="1" dirty="0">
                <a:latin typeface="Arial" charset="0"/>
                <a:ea typeface="Arial" charset="0"/>
                <a:cs typeface="Arial" charset="0"/>
              </a:rPr>
              <a:t>By Parvaneh </a:t>
            </a:r>
            <a:r>
              <a:rPr lang="en-US" altLang="x-none" sz="3800" b="1" dirty="0" smtClean="0">
                <a:latin typeface="Arial" charset="0"/>
                <a:ea typeface="Arial" charset="0"/>
                <a:cs typeface="Arial" charset="0"/>
              </a:rPr>
              <a:t>Safari</a:t>
            </a:r>
          </a:p>
          <a:p>
            <a:pPr algn="ctr">
              <a:spcBef>
                <a:spcPct val="50000"/>
              </a:spcBef>
            </a:pPr>
            <a:r>
              <a:rPr lang="en-US" altLang="x-none" sz="3800" b="1" dirty="0" smtClean="0">
                <a:latin typeface="Arial" charset="0"/>
                <a:ea typeface="Arial" charset="0"/>
                <a:cs typeface="Arial" charset="0"/>
              </a:rPr>
              <a:t>(BSC Business Information Technology)</a:t>
            </a:r>
            <a:endParaRPr lang="en-US" altLang="x-none" sz="3800" b="1" dirty="0">
              <a:latin typeface="Arial" charset="0"/>
              <a:ea typeface="Arial" charset="0"/>
              <a:cs typeface="Arial" charset="0"/>
            </a:endParaRPr>
          </a:p>
          <a:p>
            <a:pPr algn="ctr">
              <a:spcBef>
                <a:spcPct val="50000"/>
              </a:spcBef>
            </a:pPr>
            <a:r>
              <a:rPr lang="en-US" altLang="x-none" sz="2800" b="1" dirty="0">
                <a:latin typeface="Arial" charset="0"/>
                <a:ea typeface="Arial" charset="0"/>
                <a:cs typeface="Arial" charset="0"/>
              </a:rPr>
              <a:t>Supervisors: Beverly holland and Susan Maw</a:t>
            </a:r>
          </a:p>
        </p:txBody>
      </p:sp>
      <p:pic>
        <p:nvPicPr>
          <p:cNvPr id="10" name="Picture 9" descr="Untitled-1.png"/>
          <p:cNvPicPr>
            <a:picLocks noChangeAspect="1"/>
          </p:cNvPicPr>
          <p:nvPr/>
        </p:nvPicPr>
        <p:blipFill>
          <a:blip r:embed="rId3">
            <a:extLst>
              <a:ext uri="{BEBA8EAE-BF5A-486C-A8C5-ECC9F3942E4B}">
                <a14:imgProps xmlns:a14="http://schemas.microsoft.com/office/drawing/2010/main">
                  <a14:imgLayer r:embed="rId4">
                    <a14:imgEffect>
                      <a14:brightnessContrast contrast="33000"/>
                    </a14:imgEffect>
                  </a14:imgLayer>
                </a14:imgProps>
              </a:ext>
              <a:ext uri="{28A0092B-C50C-407E-A947-70E740481C1C}">
                <a14:useLocalDpi xmlns:a14="http://schemas.microsoft.com/office/drawing/2010/main" val="0"/>
              </a:ext>
            </a:extLst>
          </a:blip>
          <a:stretch>
            <a:fillRect/>
          </a:stretch>
        </p:blipFill>
        <p:spPr>
          <a:xfrm>
            <a:off x="685267" y="773369"/>
            <a:ext cx="4073072" cy="1602829"/>
          </a:xfrm>
          <a:prstGeom prst="rect">
            <a:avLst/>
          </a:prstGeom>
          <a:effectLst/>
        </p:spPr>
      </p:pic>
      <p:sp>
        <p:nvSpPr>
          <p:cNvPr id="3" name="Rectangle 2"/>
          <p:cNvSpPr/>
          <p:nvPr/>
        </p:nvSpPr>
        <p:spPr>
          <a:xfrm>
            <a:off x="14798184" y="13576905"/>
            <a:ext cx="6788453" cy="504093"/>
          </a:xfrm>
          <a:prstGeom prst="rect">
            <a:avLst/>
          </a:prstGeom>
        </p:spPr>
        <p:txBody>
          <a:bodyPr wrap="square">
            <a:spAutoFit/>
          </a:bodyPr>
          <a:lstStyle/>
          <a:p>
            <a:endParaRPr lang="en-US" sz="2673" dirty="0"/>
          </a:p>
        </p:txBody>
      </p:sp>
      <p:sp>
        <p:nvSpPr>
          <p:cNvPr id="60" name="Rectangle 59"/>
          <p:cNvSpPr/>
          <p:nvPr/>
        </p:nvSpPr>
        <p:spPr>
          <a:xfrm>
            <a:off x="685916" y="3281930"/>
            <a:ext cx="7297586" cy="3086614"/>
          </a:xfrm>
          <a:prstGeom prst="rect">
            <a:avLst/>
          </a:prstGeom>
        </p:spPr>
        <p:txBody>
          <a:bodyPr wrap="square">
            <a:spAutoFit/>
          </a:bodyPr>
          <a:lstStyle/>
          <a:p>
            <a:pPr algn="just"/>
            <a:r>
              <a:rPr lang="en-US" sz="1809" dirty="0">
                <a:latin typeface="Arial" charset="0"/>
                <a:ea typeface="Arial" charset="0"/>
                <a:cs typeface="Arial" charset="0"/>
              </a:rPr>
              <a:t>To </a:t>
            </a:r>
            <a:r>
              <a:rPr lang="en-US" sz="1809" dirty="0" err="1">
                <a:latin typeface="Arial" charset="0"/>
                <a:ea typeface="Arial" charset="0"/>
                <a:cs typeface="Arial" charset="0"/>
              </a:rPr>
              <a:t>visualise</a:t>
            </a:r>
            <a:r>
              <a:rPr lang="en-US" sz="1809" dirty="0">
                <a:latin typeface="Arial" charset="0"/>
                <a:ea typeface="Arial" charset="0"/>
                <a:cs typeface="Arial" charset="0"/>
              </a:rPr>
              <a:t> information in a certain location, maps are an excellent way to present data </a:t>
            </a:r>
            <a:r>
              <a:rPr lang="en-US" sz="1809" dirty="0" smtClean="0">
                <a:latin typeface="Arial" charset="0"/>
                <a:ea typeface="Arial" charset="0"/>
                <a:cs typeface="Arial" charset="0"/>
              </a:rPr>
              <a:t>and to </a:t>
            </a:r>
            <a:r>
              <a:rPr lang="en-US" sz="1809" dirty="0">
                <a:latin typeface="Arial" charset="0"/>
                <a:ea typeface="Arial" charset="0"/>
                <a:cs typeface="Arial" charset="0"/>
              </a:rPr>
              <a:t>identify geographic trends in the area of economic indicators, government spending, election results and disease incidence</a:t>
            </a:r>
            <a:r>
              <a:rPr lang="en-US" sz="2010" dirty="0" smtClean="0">
                <a:latin typeface="Arial" charset="0"/>
                <a:ea typeface="Arial" charset="0"/>
                <a:cs typeface="Arial" charset="0"/>
              </a:rPr>
              <a:t>.</a:t>
            </a:r>
            <a:r>
              <a:rPr lang="en-GB" sz="2000" b="1" dirty="0"/>
              <a:t> </a:t>
            </a:r>
            <a:endParaRPr lang="en-GB" sz="2000" b="1" dirty="0" smtClean="0"/>
          </a:p>
          <a:p>
            <a:pPr algn="just"/>
            <a:endParaRPr lang="en-GB" sz="2000" b="1" dirty="0" smtClean="0"/>
          </a:p>
          <a:p>
            <a:pPr algn="just"/>
            <a:r>
              <a:rPr lang="en-GB" sz="2000" b="1" dirty="0" smtClean="0"/>
              <a:t>Research </a:t>
            </a:r>
            <a:r>
              <a:rPr lang="en-GB" sz="2000" b="1" dirty="0"/>
              <a:t>question</a:t>
            </a:r>
            <a:r>
              <a:rPr lang="en-GB" sz="2000" dirty="0"/>
              <a:t>: How is the performance of mapping software in end user computing and visualising population immunisation against disease outbreak?</a:t>
            </a:r>
          </a:p>
          <a:p>
            <a:pPr algn="just"/>
            <a:endParaRPr lang="en-US" sz="2010" dirty="0">
              <a:solidFill>
                <a:schemeClr val="tx2"/>
              </a:solidFill>
              <a:latin typeface="Arial" charset="0"/>
              <a:ea typeface="Arial" charset="0"/>
              <a:cs typeface="Arial" charset="0"/>
            </a:endParaRPr>
          </a:p>
          <a:p>
            <a:endParaRPr lang="en-US" sz="2010" dirty="0">
              <a:solidFill>
                <a:schemeClr val="tx2"/>
              </a:solidFill>
            </a:endParaRPr>
          </a:p>
        </p:txBody>
      </p:sp>
      <p:pic>
        <p:nvPicPr>
          <p:cNvPr id="43" name="Picture 42" descr="LOGO.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313210" y="566403"/>
            <a:ext cx="4670456" cy="1507037"/>
          </a:xfrm>
          <a:prstGeom prst="rect">
            <a:avLst/>
          </a:prstGeom>
        </p:spPr>
      </p:pic>
      <p:sp>
        <p:nvSpPr>
          <p:cNvPr id="37" name="Rounded Rectangle 36"/>
          <p:cNvSpPr/>
          <p:nvPr/>
        </p:nvSpPr>
        <p:spPr>
          <a:xfrm>
            <a:off x="245446" y="6005392"/>
            <a:ext cx="8181196" cy="3469575"/>
          </a:xfrm>
          <a:prstGeom prst="roundRect">
            <a:avLst>
              <a:gd name="adj" fmla="val 11729"/>
            </a:avLst>
          </a:prstGeom>
          <a:gradFill flip="none" rotWithShape="1">
            <a:gsLst>
              <a:gs pos="0">
                <a:schemeClr val="accent2">
                  <a:lumMod val="5000"/>
                  <a:lumOff val="95000"/>
                </a:schemeClr>
              </a:gs>
              <a:gs pos="0">
                <a:schemeClr val="accent2">
                  <a:lumMod val="45000"/>
                  <a:lumOff val="55000"/>
                </a:schemeClr>
              </a:gs>
              <a:gs pos="0">
                <a:schemeClr val="accent2">
                  <a:lumMod val="45000"/>
                  <a:lumOff val="55000"/>
                </a:schemeClr>
              </a:gs>
              <a:gs pos="100000">
                <a:schemeClr val="bg1"/>
              </a:gs>
            </a:gsLst>
            <a:lin ang="5400000" scaled="1"/>
            <a:tileRect/>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4649" indent="-344649" algn="just" defTabSz="919063"/>
            <a:endParaRPr lang="en-GB" sz="3618" dirty="0">
              <a:solidFill>
                <a:schemeClr val="bg1"/>
              </a:solidFill>
            </a:endParaRPr>
          </a:p>
        </p:txBody>
      </p:sp>
      <p:sp>
        <p:nvSpPr>
          <p:cNvPr id="4" name="Rectangle 3"/>
          <p:cNvSpPr/>
          <p:nvPr/>
        </p:nvSpPr>
        <p:spPr>
          <a:xfrm>
            <a:off x="685267" y="18349302"/>
            <a:ext cx="7239711" cy="2598441"/>
          </a:xfrm>
          <a:prstGeom prst="rect">
            <a:avLst/>
          </a:prstGeom>
        </p:spPr>
        <p:txBody>
          <a:bodyPr wrap="square">
            <a:spAutoFit/>
          </a:bodyPr>
          <a:lstStyle/>
          <a:p>
            <a:pPr algn="just"/>
            <a:r>
              <a:rPr lang="en-US" sz="1809" dirty="0">
                <a:latin typeface="Arial" charset="0"/>
                <a:ea typeface="Arial" charset="0"/>
                <a:cs typeface="Arial" charset="0"/>
              </a:rPr>
              <a:t>Health geography is a branch of human geography that deals with the geographic aspect of health and it is widely used to study the impact of people’s surroundings on their health</a:t>
            </a:r>
            <a:endParaRPr lang="en-US" altLang="x-none" sz="1809" dirty="0">
              <a:latin typeface="Arial" charset="0"/>
              <a:ea typeface="Arial" charset="0"/>
              <a:cs typeface="Arial" charset="0"/>
            </a:endParaRPr>
          </a:p>
          <a:p>
            <a:pPr algn="just"/>
            <a:r>
              <a:rPr lang="en-US" sz="1809" dirty="0">
                <a:latin typeface="Arial" charset="0"/>
                <a:ea typeface="Arial" charset="0"/>
                <a:cs typeface="Arial" charset="0"/>
              </a:rPr>
              <a:t>some early studies looked at the prevalence of diseases in people who lived at low elevations near waterway were more at risk of catching malaria.</a:t>
            </a:r>
          </a:p>
          <a:p>
            <a:pPr algn="just"/>
            <a:r>
              <a:rPr lang="en-US" sz="1809" dirty="0">
                <a:latin typeface="Arial" charset="0"/>
                <a:ea typeface="Arial" charset="0"/>
                <a:cs typeface="Arial" charset="0"/>
              </a:rPr>
              <a:t>One of the earliest studies by Dr. John Snow showed the location of cholera deaths in the 1850s demonstrating the connection between the public water supplies and the death locations</a:t>
            </a:r>
          </a:p>
        </p:txBody>
      </p:sp>
      <p:sp>
        <p:nvSpPr>
          <p:cNvPr id="5" name="Rectangle 4"/>
          <p:cNvSpPr/>
          <p:nvPr/>
        </p:nvSpPr>
        <p:spPr>
          <a:xfrm>
            <a:off x="8994194" y="16253217"/>
            <a:ext cx="5661054" cy="587742"/>
          </a:xfrm>
          <a:prstGeom prst="rect">
            <a:avLst/>
          </a:prstGeom>
        </p:spPr>
        <p:txBody>
          <a:bodyPr wrap="square">
            <a:spAutoFit/>
          </a:bodyPr>
          <a:lstStyle/>
          <a:p>
            <a:r>
              <a:rPr lang="en-GB" sz="3216" b="1" dirty="0">
                <a:latin typeface="Arial" charset="0"/>
                <a:ea typeface="Arial" charset="0"/>
                <a:cs typeface="Arial" charset="0"/>
              </a:rPr>
              <a:t>Epidemiology of Meningitis</a:t>
            </a:r>
          </a:p>
        </p:txBody>
      </p:sp>
      <p:pic>
        <p:nvPicPr>
          <p:cNvPr id="44" name="Picture 4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755483" y="16196799"/>
            <a:ext cx="849623" cy="822297"/>
          </a:xfrm>
          <a:prstGeom prst="rect">
            <a:avLst/>
          </a:prstGeom>
        </p:spPr>
      </p:pic>
      <p:pic>
        <p:nvPicPr>
          <p:cNvPr id="46" name="Picture 4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974566" y="18371467"/>
            <a:ext cx="2728511" cy="1463460"/>
          </a:xfrm>
          <a:prstGeom prst="rect">
            <a:avLst/>
          </a:prstGeom>
        </p:spPr>
      </p:pic>
      <p:pic>
        <p:nvPicPr>
          <p:cNvPr id="86" name="Picture 8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16791" y="4197611"/>
            <a:ext cx="686215" cy="585873"/>
          </a:xfrm>
          <a:prstGeom prst="rect">
            <a:avLst/>
          </a:prstGeom>
        </p:spPr>
      </p:pic>
      <p:sp>
        <p:nvSpPr>
          <p:cNvPr id="7" name="TextBox 6"/>
          <p:cNvSpPr txBox="1"/>
          <p:nvPr/>
        </p:nvSpPr>
        <p:spPr>
          <a:xfrm>
            <a:off x="470287" y="6744820"/>
            <a:ext cx="7596907" cy="2598441"/>
          </a:xfrm>
          <a:prstGeom prst="rect">
            <a:avLst/>
          </a:prstGeom>
          <a:noFill/>
        </p:spPr>
        <p:txBody>
          <a:bodyPr wrap="square" rtlCol="0">
            <a:spAutoFit/>
          </a:bodyPr>
          <a:lstStyle/>
          <a:p>
            <a:pPr marL="344649" indent="-344649" algn="just">
              <a:buFont typeface="Arial" charset="0"/>
              <a:buChar char="•"/>
            </a:pPr>
            <a:r>
              <a:rPr lang="en-GB" sz="1809" dirty="0">
                <a:latin typeface="Arial" charset="0"/>
                <a:ea typeface="Arial" charset="0"/>
                <a:cs typeface="Arial" charset="0"/>
              </a:rPr>
              <a:t>To investigate whether the use of mapping software can help health authorities on disease management.</a:t>
            </a:r>
            <a:endParaRPr lang="en-US" sz="1809" dirty="0">
              <a:latin typeface="Arial" charset="0"/>
              <a:ea typeface="Arial" charset="0"/>
              <a:cs typeface="Arial" charset="0"/>
            </a:endParaRPr>
          </a:p>
          <a:p>
            <a:pPr marL="344649" indent="-344649" algn="just">
              <a:buFont typeface="Arial" charset="0"/>
              <a:buChar char="•"/>
            </a:pPr>
            <a:r>
              <a:rPr lang="en-GB" sz="1809" dirty="0">
                <a:latin typeface="Arial" charset="0"/>
                <a:ea typeface="Arial" charset="0"/>
                <a:cs typeface="Arial" charset="0"/>
              </a:rPr>
              <a:t>To suggest a frame work for end-user computing development for such a software.</a:t>
            </a:r>
            <a:endParaRPr lang="en-US" sz="1809" dirty="0">
              <a:latin typeface="Arial" charset="0"/>
              <a:ea typeface="Arial" charset="0"/>
              <a:cs typeface="Arial" charset="0"/>
            </a:endParaRPr>
          </a:p>
          <a:p>
            <a:pPr marL="344649" indent="-344649" algn="just">
              <a:buFont typeface="Arial" charset="0"/>
              <a:buChar char="•"/>
            </a:pPr>
            <a:r>
              <a:rPr lang="en-GB" sz="1809" dirty="0">
                <a:latin typeface="Arial" charset="0"/>
                <a:ea typeface="Arial" charset="0"/>
                <a:cs typeface="Arial" charset="0"/>
              </a:rPr>
              <a:t>To demonstrate the method to link meningitis management registry with analyses programme and a GIS mapping.</a:t>
            </a:r>
            <a:endParaRPr lang="en-US" sz="1809" dirty="0">
              <a:latin typeface="Arial" charset="0"/>
              <a:ea typeface="Arial" charset="0"/>
              <a:cs typeface="Arial" charset="0"/>
            </a:endParaRPr>
          </a:p>
          <a:p>
            <a:pPr marL="344649" indent="-344649" algn="just">
              <a:buFont typeface="Arial" charset="0"/>
              <a:buChar char="•"/>
            </a:pPr>
            <a:r>
              <a:rPr lang="en-GB" sz="1809" dirty="0">
                <a:latin typeface="Arial" charset="0"/>
                <a:ea typeface="Arial" charset="0"/>
                <a:cs typeface="Arial" charset="0"/>
              </a:rPr>
              <a:t>To address the challenges that occur when performing this link.</a:t>
            </a:r>
            <a:endParaRPr lang="en-US" sz="1809" dirty="0">
              <a:latin typeface="Arial" charset="0"/>
              <a:ea typeface="Arial" charset="0"/>
              <a:cs typeface="Arial" charset="0"/>
            </a:endParaRPr>
          </a:p>
          <a:p>
            <a:pPr marL="344649" indent="-344649" algn="just">
              <a:buFont typeface="Arial" charset="0"/>
              <a:buChar char="•"/>
            </a:pPr>
            <a:r>
              <a:rPr lang="en-GB" sz="1809" dirty="0">
                <a:latin typeface="Arial" charset="0"/>
                <a:ea typeface="Arial" charset="0"/>
                <a:cs typeface="Arial" charset="0"/>
              </a:rPr>
              <a:t>To analyse the outcome disparities resulting from this assessment tool in a population with immunisation against meningitis</a:t>
            </a:r>
            <a:endParaRPr lang="en-US" sz="1809" dirty="0">
              <a:latin typeface="Arial" charset="0"/>
              <a:ea typeface="Arial" charset="0"/>
              <a:cs typeface="Arial" charset="0"/>
            </a:endParaRPr>
          </a:p>
        </p:txBody>
      </p:sp>
      <p:sp>
        <p:nvSpPr>
          <p:cNvPr id="8" name="TextBox 7"/>
          <p:cNvSpPr txBox="1"/>
          <p:nvPr/>
        </p:nvSpPr>
        <p:spPr>
          <a:xfrm>
            <a:off x="615004" y="6110989"/>
            <a:ext cx="3573824" cy="587742"/>
          </a:xfrm>
          <a:prstGeom prst="rect">
            <a:avLst/>
          </a:prstGeom>
          <a:noFill/>
        </p:spPr>
        <p:txBody>
          <a:bodyPr wrap="none" rtlCol="0">
            <a:spAutoFit/>
          </a:bodyPr>
          <a:lstStyle/>
          <a:p>
            <a:pPr lvl="0"/>
            <a:r>
              <a:rPr lang="en-GB" sz="3216" b="1" dirty="0">
                <a:latin typeface="Arial" charset="0"/>
                <a:ea typeface="Arial" charset="0"/>
                <a:cs typeface="Arial" charset="0"/>
              </a:rPr>
              <a:t>Aim &amp; Objectives</a:t>
            </a:r>
          </a:p>
        </p:txBody>
      </p:sp>
      <p:sp>
        <p:nvSpPr>
          <p:cNvPr id="117" name="Rounded Rectangle 116"/>
          <p:cNvSpPr/>
          <p:nvPr/>
        </p:nvSpPr>
        <p:spPr>
          <a:xfrm>
            <a:off x="205716" y="9683602"/>
            <a:ext cx="8226417" cy="3802093"/>
          </a:xfrm>
          <a:prstGeom prst="roundRect">
            <a:avLst>
              <a:gd name="adj" fmla="val 11729"/>
            </a:avLst>
          </a:prstGeom>
          <a:gradFill>
            <a:gsLst>
              <a:gs pos="0">
                <a:schemeClr val="bg2">
                  <a:lumMod val="75000"/>
                </a:schemeClr>
              </a:gs>
              <a:gs pos="100000">
                <a:schemeClr val="accent4">
                  <a:lumMod val="20000"/>
                  <a:lumOff val="80000"/>
                </a:schemeClr>
              </a:gs>
            </a:gsLst>
            <a:lin ang="5400000" scaled="0"/>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4649" indent="-344649" algn="just" defTabSz="919063"/>
            <a:endParaRPr lang="en-GB" sz="3618" dirty="0">
              <a:solidFill>
                <a:schemeClr val="bg1"/>
              </a:solidFill>
            </a:endParaRPr>
          </a:p>
        </p:txBody>
      </p:sp>
      <p:sp>
        <p:nvSpPr>
          <p:cNvPr id="118" name="TextBox 117"/>
          <p:cNvSpPr txBox="1"/>
          <p:nvPr/>
        </p:nvSpPr>
        <p:spPr>
          <a:xfrm>
            <a:off x="772476" y="10486528"/>
            <a:ext cx="7294718" cy="2876845"/>
          </a:xfrm>
          <a:prstGeom prst="rect">
            <a:avLst/>
          </a:prstGeom>
          <a:noFill/>
        </p:spPr>
        <p:txBody>
          <a:bodyPr wrap="square" rtlCol="0">
            <a:spAutoFit/>
          </a:bodyPr>
          <a:lstStyle/>
          <a:p>
            <a:pPr algn="just"/>
            <a:r>
              <a:rPr lang="en-GB" sz="1809" dirty="0">
                <a:latin typeface="Arial" charset="0"/>
                <a:ea typeface="Arial" charset="0"/>
                <a:cs typeface="Arial" charset="0"/>
              </a:rPr>
              <a:t>This study design is quantitative and will quantify variables and generating numerical information which will be converted to statistical analysis. </a:t>
            </a:r>
          </a:p>
          <a:p>
            <a:pPr algn="just"/>
            <a:r>
              <a:rPr lang="en-GB" sz="1809" dirty="0">
                <a:latin typeface="Arial" charset="0"/>
                <a:ea typeface="Arial" charset="0"/>
                <a:cs typeface="Arial" charset="0"/>
              </a:rPr>
              <a:t>The research will use anonymous people data from reliable and relevant sources specially NHS Wales resources and valid documents. The percentile of immunisation cases against meningitis between 2003-2013 in Swansea will be the sample of this study. </a:t>
            </a:r>
          </a:p>
          <a:p>
            <a:pPr algn="just"/>
            <a:r>
              <a:rPr lang="en-GB" sz="1809" dirty="0">
                <a:latin typeface="Arial" charset="0"/>
                <a:ea typeface="Arial" charset="0"/>
                <a:cs typeface="Arial" charset="0"/>
              </a:rPr>
              <a:t>Whole Wales targeted population will be the study population.</a:t>
            </a:r>
          </a:p>
          <a:p>
            <a:pPr algn="just"/>
            <a:r>
              <a:rPr lang="en-GB" sz="1809" dirty="0">
                <a:latin typeface="Arial" charset="0"/>
                <a:ea typeface="Arial" charset="0"/>
                <a:cs typeface="Arial" charset="0"/>
              </a:rPr>
              <a:t>Data will be analysed through end user computing software and GIS is the potential one.</a:t>
            </a:r>
            <a:endParaRPr lang="en-US" sz="1809" dirty="0">
              <a:latin typeface="Arial" charset="0"/>
              <a:ea typeface="Arial" charset="0"/>
              <a:cs typeface="Arial" charset="0"/>
            </a:endParaRPr>
          </a:p>
        </p:txBody>
      </p:sp>
      <p:sp>
        <p:nvSpPr>
          <p:cNvPr id="119" name="TextBox 118"/>
          <p:cNvSpPr txBox="1"/>
          <p:nvPr/>
        </p:nvSpPr>
        <p:spPr>
          <a:xfrm>
            <a:off x="794016" y="9805204"/>
            <a:ext cx="1877296" cy="587742"/>
          </a:xfrm>
          <a:prstGeom prst="rect">
            <a:avLst/>
          </a:prstGeom>
          <a:noFill/>
        </p:spPr>
        <p:txBody>
          <a:bodyPr wrap="none" rtlCol="0">
            <a:spAutoFit/>
          </a:bodyPr>
          <a:lstStyle/>
          <a:p>
            <a:r>
              <a:rPr lang="en-GB" sz="3216" b="1" dirty="0">
                <a:latin typeface="Arial" charset="0"/>
                <a:ea typeface="Arial" charset="0"/>
                <a:cs typeface="Arial" charset="0"/>
              </a:rPr>
              <a:t>Methods</a:t>
            </a:r>
          </a:p>
        </p:txBody>
      </p:sp>
      <p:pic>
        <p:nvPicPr>
          <p:cNvPr id="120" name="Picture 119" descr="http://tse2.mm.bing.net/th?id=OIP.NWRzCYhybnQ8FCZSUtFBIgCsCt&amp;w=141&amp;h=150&amp;c=7&amp;qlt=90&amp;o=4&amp;dpr=2&amp;pid=1.7"/>
          <p:cNvPicPr/>
          <p:nvPr/>
        </p:nvPicPr>
        <p:blipFill>
          <a:blip r:embed="rId9">
            <a:extLst>
              <a:ext uri="{28A0092B-C50C-407E-A947-70E740481C1C}">
                <a14:useLocalDpi xmlns:a14="http://schemas.microsoft.com/office/drawing/2010/main" val="0"/>
              </a:ext>
            </a:extLst>
          </a:blip>
          <a:srcRect/>
          <a:stretch>
            <a:fillRect/>
          </a:stretch>
        </p:blipFill>
        <p:spPr bwMode="auto">
          <a:xfrm>
            <a:off x="7191319" y="9854022"/>
            <a:ext cx="735783" cy="566640"/>
          </a:xfrm>
          <a:prstGeom prst="rect">
            <a:avLst/>
          </a:prstGeom>
          <a:noFill/>
          <a:ln>
            <a:noFill/>
          </a:ln>
        </p:spPr>
      </p:pic>
      <p:sp>
        <p:nvSpPr>
          <p:cNvPr id="121" name="Rounded Rectangle 120"/>
          <p:cNvSpPr/>
          <p:nvPr/>
        </p:nvSpPr>
        <p:spPr>
          <a:xfrm>
            <a:off x="190575" y="13694330"/>
            <a:ext cx="8235556" cy="3713787"/>
          </a:xfrm>
          <a:prstGeom prst="roundRect">
            <a:avLst>
              <a:gd name="adj" fmla="val 11729"/>
            </a:avLst>
          </a:prstGeom>
          <a:gradFill>
            <a:gsLst>
              <a:gs pos="0">
                <a:schemeClr val="bg2">
                  <a:lumMod val="75000"/>
                </a:schemeClr>
              </a:gs>
              <a:gs pos="100000">
                <a:schemeClr val="accent4">
                  <a:lumMod val="20000"/>
                  <a:lumOff val="80000"/>
                </a:schemeClr>
              </a:gs>
            </a:gsLst>
            <a:lin ang="5400000" scaled="0"/>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4649" indent="-344649" algn="just" defTabSz="919063"/>
            <a:endParaRPr lang="en-GB" sz="3618" dirty="0">
              <a:solidFill>
                <a:schemeClr val="bg1"/>
              </a:solidFill>
            </a:endParaRPr>
          </a:p>
        </p:txBody>
      </p:sp>
      <p:sp>
        <p:nvSpPr>
          <p:cNvPr id="125" name="TextBox 124"/>
          <p:cNvSpPr txBox="1"/>
          <p:nvPr/>
        </p:nvSpPr>
        <p:spPr>
          <a:xfrm>
            <a:off x="685268" y="14497982"/>
            <a:ext cx="7306560" cy="1763227"/>
          </a:xfrm>
          <a:prstGeom prst="rect">
            <a:avLst/>
          </a:prstGeom>
          <a:noFill/>
        </p:spPr>
        <p:txBody>
          <a:bodyPr wrap="square" rtlCol="0">
            <a:spAutoFit/>
          </a:bodyPr>
          <a:lstStyle/>
          <a:p>
            <a:pPr algn="just"/>
            <a:r>
              <a:rPr lang="en-US" sz="1809" dirty="0">
                <a:latin typeface="Arial" charset="0"/>
                <a:ea typeface="Arial" charset="0"/>
                <a:cs typeface="Arial" charset="0"/>
              </a:rPr>
              <a:t>Every large or small enterprises can benefit from an effective strategy in End user computing. </a:t>
            </a:r>
          </a:p>
          <a:p>
            <a:pPr algn="just"/>
            <a:r>
              <a:rPr lang="en-US" sz="1809" dirty="0">
                <a:latin typeface="Arial" charset="0"/>
                <a:ea typeface="Arial" charset="0"/>
                <a:cs typeface="Arial" charset="0"/>
              </a:rPr>
              <a:t>Effective use of GIS for decision making purpose requires basic computer skills, database skill and in general, good expertise in the domain of decision-making, otherwise it will limit the ability of end users to make an effective use of these tools. </a:t>
            </a:r>
          </a:p>
        </p:txBody>
      </p:sp>
      <p:pic>
        <p:nvPicPr>
          <p:cNvPr id="126" name="Picture 125"/>
          <p:cNvPicPr>
            <a:picLocks noChangeAspect="1"/>
          </p:cNvPicPr>
          <p:nvPr/>
        </p:nvPicPr>
        <p:blipFill>
          <a:blip r:embed="rId10"/>
          <a:stretch>
            <a:fillRect/>
          </a:stretch>
        </p:blipFill>
        <p:spPr>
          <a:xfrm>
            <a:off x="772476" y="16268461"/>
            <a:ext cx="7138295" cy="1029645"/>
          </a:xfrm>
          <a:prstGeom prst="rect">
            <a:avLst/>
          </a:prstGeom>
        </p:spPr>
      </p:pic>
      <p:sp>
        <p:nvSpPr>
          <p:cNvPr id="127" name="TextBox 126"/>
          <p:cNvSpPr txBox="1"/>
          <p:nvPr/>
        </p:nvSpPr>
        <p:spPr>
          <a:xfrm>
            <a:off x="741983" y="13787328"/>
            <a:ext cx="6043695" cy="587742"/>
          </a:xfrm>
          <a:prstGeom prst="rect">
            <a:avLst/>
          </a:prstGeom>
          <a:noFill/>
        </p:spPr>
        <p:txBody>
          <a:bodyPr wrap="none" rtlCol="0">
            <a:spAutoFit/>
          </a:bodyPr>
          <a:lstStyle/>
          <a:p>
            <a:r>
              <a:rPr lang="en-US" sz="3216" b="1" dirty="0">
                <a:latin typeface="Arial" charset="0"/>
                <a:ea typeface="Arial" charset="0"/>
                <a:cs typeface="Arial" charset="0"/>
              </a:rPr>
              <a:t>End-user Computing and GIS</a:t>
            </a:r>
            <a:r>
              <a:rPr lang="en-US" sz="3216" dirty="0">
                <a:latin typeface="Arial" charset="0"/>
                <a:ea typeface="Arial" charset="0"/>
                <a:cs typeface="Arial" charset="0"/>
              </a:rPr>
              <a:t> </a:t>
            </a:r>
          </a:p>
        </p:txBody>
      </p:sp>
      <p:sp>
        <p:nvSpPr>
          <p:cNvPr id="131" name="TextBox 130"/>
          <p:cNvSpPr txBox="1"/>
          <p:nvPr/>
        </p:nvSpPr>
        <p:spPr>
          <a:xfrm>
            <a:off x="731076" y="17715471"/>
            <a:ext cx="2587808" cy="587742"/>
          </a:xfrm>
          <a:prstGeom prst="rect">
            <a:avLst/>
          </a:prstGeom>
          <a:noFill/>
        </p:spPr>
        <p:txBody>
          <a:bodyPr wrap="none" rtlCol="0">
            <a:spAutoFit/>
          </a:bodyPr>
          <a:lstStyle/>
          <a:p>
            <a:pPr algn="just"/>
            <a:r>
              <a:rPr lang="en-US" sz="3216" b="1" dirty="0">
                <a:latin typeface="Arial" charset="0"/>
                <a:ea typeface="Arial" charset="0"/>
                <a:cs typeface="Arial" charset="0"/>
              </a:rPr>
              <a:t>Background</a:t>
            </a:r>
          </a:p>
        </p:txBody>
      </p:sp>
      <p:sp>
        <p:nvSpPr>
          <p:cNvPr id="11" name="TextBox 10"/>
          <p:cNvSpPr txBox="1"/>
          <p:nvPr/>
        </p:nvSpPr>
        <p:spPr>
          <a:xfrm>
            <a:off x="8798269" y="19284403"/>
            <a:ext cx="12414019" cy="1792157"/>
          </a:xfrm>
          <a:prstGeom prst="rect">
            <a:avLst/>
          </a:prstGeom>
          <a:noFill/>
        </p:spPr>
        <p:txBody>
          <a:bodyPr wrap="square" rtlCol="0">
            <a:spAutoFit/>
          </a:bodyPr>
          <a:lstStyle/>
          <a:p>
            <a:pPr marL="344649" indent="-344649">
              <a:buFont typeface="Arial" charset="0"/>
              <a:buChar char="•"/>
            </a:pPr>
            <a:r>
              <a:rPr lang="en-US" sz="1800" dirty="0" smtClean="0">
                <a:latin typeface="Arial" charset="0"/>
                <a:ea typeface="Arial" charset="0"/>
                <a:cs typeface="Arial" charset="0"/>
              </a:rPr>
              <a:t>Men B </a:t>
            </a:r>
            <a:r>
              <a:rPr lang="en-US" sz="1800" dirty="0">
                <a:latin typeface="Arial" charset="0"/>
                <a:ea typeface="Arial" charset="0"/>
                <a:cs typeface="Arial" charset="0"/>
              </a:rPr>
              <a:t>(meningococcal B) vaccine (</a:t>
            </a:r>
            <a:r>
              <a:rPr lang="en-GB" sz="1800" dirty="0">
                <a:latin typeface="Arial" charset="0"/>
                <a:ea typeface="Arial" charset="0"/>
                <a:cs typeface="Arial" charset="0"/>
              </a:rPr>
              <a:t>2, 4 and twelve months </a:t>
            </a:r>
            <a:r>
              <a:rPr lang="en-US" sz="1800" dirty="0" smtClean="0">
                <a:latin typeface="Arial" charset="0"/>
                <a:ea typeface="Arial" charset="0"/>
                <a:cs typeface="Arial" charset="0"/>
              </a:rPr>
              <a:t>)</a:t>
            </a:r>
          </a:p>
          <a:p>
            <a:pPr marL="344649" indent="-344649">
              <a:buFont typeface="Arial" charset="0"/>
              <a:buChar char="•"/>
            </a:pPr>
            <a:r>
              <a:rPr lang="en-US" sz="1800" dirty="0" smtClean="0">
                <a:latin typeface="Arial" charset="0"/>
                <a:ea typeface="Arial" charset="0"/>
                <a:cs typeface="Arial" charset="0"/>
              </a:rPr>
              <a:t>HIB (</a:t>
            </a:r>
            <a:r>
              <a:rPr lang="en-US" sz="1800" dirty="0">
                <a:latin typeface="Arial" charset="0"/>
                <a:ea typeface="Arial" charset="0"/>
                <a:cs typeface="Arial" charset="0"/>
              </a:rPr>
              <a:t>Haemophilus influenzae type </a:t>
            </a:r>
            <a:r>
              <a:rPr lang="en-US" sz="1800" dirty="0" smtClean="0">
                <a:latin typeface="Arial" charset="0"/>
                <a:ea typeface="Arial" charset="0"/>
                <a:cs typeface="Arial" charset="0"/>
              </a:rPr>
              <a:t>b) </a:t>
            </a:r>
            <a:r>
              <a:rPr lang="en-US" sz="1800" b="1" dirty="0" smtClean="0">
                <a:latin typeface="Arial" charset="0"/>
                <a:ea typeface="Arial" charset="0"/>
                <a:cs typeface="Arial" charset="0"/>
              </a:rPr>
              <a:t>(</a:t>
            </a:r>
            <a:r>
              <a:rPr lang="en-US" sz="1800" dirty="0" smtClean="0">
                <a:latin typeface="Arial" charset="0"/>
                <a:ea typeface="Arial" charset="0"/>
                <a:cs typeface="Arial" charset="0"/>
              </a:rPr>
              <a:t>At age 2,3 and 4 months)</a:t>
            </a:r>
            <a:endParaRPr lang="en-US" sz="1800" dirty="0">
              <a:latin typeface="Arial" charset="0"/>
              <a:ea typeface="Arial" charset="0"/>
              <a:cs typeface="Arial" charset="0"/>
            </a:endParaRPr>
          </a:p>
          <a:p>
            <a:pPr marL="344649" indent="-344649">
              <a:buFont typeface="Arial" charset="0"/>
              <a:buChar char="•"/>
            </a:pPr>
            <a:r>
              <a:rPr lang="en-US" sz="1800" dirty="0" smtClean="0">
                <a:latin typeface="Arial" charset="0"/>
                <a:ea typeface="Arial" charset="0"/>
                <a:cs typeface="Arial" charset="0"/>
              </a:rPr>
              <a:t>Hib/ MenC </a:t>
            </a:r>
            <a:r>
              <a:rPr lang="en-US" sz="1800" dirty="0">
                <a:latin typeface="Arial" charset="0"/>
                <a:ea typeface="Arial" charset="0"/>
                <a:cs typeface="Arial" charset="0"/>
              </a:rPr>
              <a:t>(meningococcal C) vaccine (</a:t>
            </a:r>
            <a:r>
              <a:rPr lang="en-GB" sz="1800" dirty="0">
                <a:latin typeface="Arial" charset="0"/>
                <a:ea typeface="Arial" charset="0"/>
                <a:cs typeface="Arial" charset="0"/>
              </a:rPr>
              <a:t>at one year of age and a booster on aged 14 </a:t>
            </a:r>
            <a:r>
              <a:rPr lang="en-US" sz="1800" dirty="0">
                <a:latin typeface="Arial" charset="0"/>
                <a:ea typeface="Arial" charset="0"/>
                <a:cs typeface="Arial" charset="0"/>
              </a:rPr>
              <a:t>).</a:t>
            </a:r>
          </a:p>
          <a:p>
            <a:pPr marL="344649" indent="-344649">
              <a:buFont typeface="Arial" charset="0"/>
              <a:buChar char="•"/>
            </a:pPr>
            <a:r>
              <a:rPr lang="en-US" sz="1800" dirty="0">
                <a:latin typeface="Arial" charset="0"/>
                <a:ea typeface="Arial" charset="0"/>
                <a:cs typeface="Arial" charset="0"/>
              </a:rPr>
              <a:t>UK teenage/fresher MenACWY vaccine began 2015(school year 13, 17 – 18 year olds and older university entrants (aged 19 – 25).</a:t>
            </a:r>
          </a:p>
          <a:p>
            <a:pPr marL="344649" indent="-344649">
              <a:buFont typeface="Arial" charset="0"/>
              <a:buChar char="•"/>
            </a:pPr>
            <a:r>
              <a:rPr lang="en-US" sz="1800" dirty="0">
                <a:latin typeface="Arial" charset="0"/>
                <a:ea typeface="Arial" charset="0"/>
                <a:cs typeface="Arial" charset="0"/>
              </a:rPr>
              <a:t>MMR (Measles, Mumps and Rubella) vaccine (Aged one and four).</a:t>
            </a:r>
          </a:p>
        </p:txBody>
      </p:sp>
      <p:sp>
        <p:nvSpPr>
          <p:cNvPr id="132" name="TextBox 131"/>
          <p:cNvSpPr txBox="1"/>
          <p:nvPr/>
        </p:nvSpPr>
        <p:spPr>
          <a:xfrm>
            <a:off x="8994194" y="17108420"/>
            <a:ext cx="12053074" cy="1477328"/>
          </a:xfrm>
          <a:prstGeom prst="rect">
            <a:avLst/>
          </a:prstGeom>
          <a:noFill/>
        </p:spPr>
        <p:txBody>
          <a:bodyPr wrap="square" rtlCol="0">
            <a:spAutoFit/>
          </a:bodyPr>
          <a:lstStyle/>
          <a:p>
            <a:r>
              <a:rPr lang="en-GB" sz="1800" dirty="0">
                <a:latin typeface="Arial" charset="0"/>
                <a:ea typeface="Arial" charset="0"/>
                <a:cs typeface="Arial" charset="0"/>
              </a:rPr>
              <a:t>Meningitis is a type of the infection that can be very serious if not treated quickly. It is an inflammation and infection of the membrane around the brain and spinal cord and usually caused by a viral or bacterial infection</a:t>
            </a:r>
            <a:r>
              <a:rPr lang="en-GB" sz="1800" dirty="0" smtClean="0">
                <a:latin typeface="Arial" charset="0"/>
                <a:ea typeface="Arial" charset="0"/>
                <a:cs typeface="Arial" charset="0"/>
              </a:rPr>
              <a:t>.</a:t>
            </a:r>
            <a:r>
              <a:rPr lang="en-GB" sz="1800" dirty="0">
                <a:latin typeface="Arial" charset="0"/>
                <a:ea typeface="Arial" charset="0"/>
                <a:cs typeface="Arial" charset="0"/>
              </a:rPr>
              <a:t> Meningitis can occur in all age group, but infants, young children and elderly people are at higher </a:t>
            </a:r>
            <a:r>
              <a:rPr lang="en-GB" sz="1800" dirty="0" smtClean="0">
                <a:latin typeface="Arial" charset="0"/>
                <a:ea typeface="Arial" charset="0"/>
                <a:cs typeface="Arial" charset="0"/>
              </a:rPr>
              <a:t>risk.</a:t>
            </a:r>
            <a:endParaRPr lang="en-GB" sz="1800" dirty="0">
              <a:latin typeface="Arial" charset="0"/>
              <a:ea typeface="Arial" charset="0"/>
              <a:cs typeface="Arial" charset="0"/>
            </a:endParaRPr>
          </a:p>
          <a:p>
            <a:r>
              <a:rPr lang="en-GB" sz="1800" dirty="0">
                <a:latin typeface="Arial" charset="0"/>
                <a:ea typeface="Arial" charset="0"/>
                <a:cs typeface="Arial" charset="0"/>
              </a:rPr>
              <a:t>According to Meningitis Research Foundation (2014), every year around 3200 cases of bacterial meningitis occur in the UK.</a:t>
            </a:r>
          </a:p>
        </p:txBody>
      </p:sp>
      <p:sp>
        <p:nvSpPr>
          <p:cNvPr id="133" name="TextBox 132"/>
          <p:cNvSpPr txBox="1"/>
          <p:nvPr/>
        </p:nvSpPr>
        <p:spPr>
          <a:xfrm>
            <a:off x="8960062" y="18759061"/>
            <a:ext cx="8160179" cy="587742"/>
          </a:xfrm>
          <a:prstGeom prst="rect">
            <a:avLst/>
          </a:prstGeom>
          <a:noFill/>
        </p:spPr>
        <p:txBody>
          <a:bodyPr wrap="square" rtlCol="0">
            <a:spAutoFit/>
          </a:bodyPr>
          <a:lstStyle/>
          <a:p>
            <a:pPr marL="344649" indent="-344649" defTabSz="919063"/>
            <a:r>
              <a:rPr lang="en-US" sz="3216" b="1" dirty="0">
                <a:latin typeface="Arial" charset="0"/>
                <a:ea typeface="Arial" charset="0"/>
                <a:cs typeface="Arial" charset="0"/>
              </a:rPr>
              <a:t>Vaccination program against Meningitis</a:t>
            </a:r>
            <a:endParaRPr lang="en-GB" sz="3216" b="1" dirty="0">
              <a:latin typeface="Arial" charset="0"/>
              <a:ea typeface="Arial" charset="0"/>
              <a:cs typeface="Arial" charset="0"/>
            </a:endParaRPr>
          </a:p>
        </p:txBody>
      </p:sp>
      <p:sp>
        <p:nvSpPr>
          <p:cNvPr id="139" name="Rounded Rectangle 138"/>
          <p:cNvSpPr/>
          <p:nvPr/>
        </p:nvSpPr>
        <p:spPr>
          <a:xfrm>
            <a:off x="21384795" y="17599191"/>
            <a:ext cx="8576008" cy="3679882"/>
          </a:xfrm>
          <a:prstGeom prst="roundRect">
            <a:avLst>
              <a:gd name="adj" fmla="val 11729"/>
            </a:avLst>
          </a:prstGeom>
          <a:gradFill flip="none" rotWithShape="1">
            <a:gsLst>
              <a:gs pos="0">
                <a:srgbClr val="709272"/>
              </a:gs>
              <a:gs pos="35000">
                <a:schemeClr val="bg2">
                  <a:lumMod val="86000"/>
                  <a:lumOff val="14000"/>
                </a:schemeClr>
              </a:gs>
            </a:gsLst>
            <a:lin ang="5400000" scaled="0"/>
            <a:tileRect/>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673" dirty="0">
              <a:solidFill>
                <a:schemeClr val="tx1"/>
              </a:solidFill>
            </a:endParaRPr>
          </a:p>
        </p:txBody>
      </p:sp>
      <p:sp>
        <p:nvSpPr>
          <p:cNvPr id="140" name="TextBox 139"/>
          <p:cNvSpPr txBox="1"/>
          <p:nvPr/>
        </p:nvSpPr>
        <p:spPr>
          <a:xfrm>
            <a:off x="21705619" y="17691864"/>
            <a:ext cx="2405749" cy="587742"/>
          </a:xfrm>
          <a:prstGeom prst="rect">
            <a:avLst/>
          </a:prstGeom>
          <a:noFill/>
        </p:spPr>
        <p:txBody>
          <a:bodyPr wrap="none" rtlCol="0">
            <a:spAutoFit/>
          </a:bodyPr>
          <a:lstStyle/>
          <a:p>
            <a:r>
              <a:rPr lang="en-US" sz="3216" b="1" dirty="0">
                <a:latin typeface="Arial" charset="0"/>
                <a:ea typeface="Arial" charset="0"/>
                <a:cs typeface="Arial" charset="0"/>
              </a:rPr>
              <a:t>References</a:t>
            </a:r>
          </a:p>
        </p:txBody>
      </p:sp>
      <p:sp>
        <p:nvSpPr>
          <p:cNvPr id="141" name="TextBox 140"/>
          <p:cNvSpPr txBox="1"/>
          <p:nvPr/>
        </p:nvSpPr>
        <p:spPr>
          <a:xfrm>
            <a:off x="21564700" y="18488504"/>
            <a:ext cx="8126420" cy="2774221"/>
          </a:xfrm>
          <a:prstGeom prst="rect">
            <a:avLst/>
          </a:prstGeom>
          <a:noFill/>
        </p:spPr>
        <p:txBody>
          <a:bodyPr wrap="square" rtlCol="0">
            <a:spAutoFit/>
          </a:bodyPr>
          <a:lstStyle/>
          <a:p>
            <a:pPr marL="509138" lvl="0" indent="-509138">
              <a:buFontTx/>
              <a:buAutoNum type="arabicPeriod"/>
            </a:pPr>
            <a:r>
              <a:rPr lang="en-GB" sz="2000" dirty="0"/>
              <a:t>UK Meningitis Study; Meningitis Research Foundation, 2013.</a:t>
            </a:r>
            <a:endParaRPr lang="en-US" sz="2000" dirty="0"/>
          </a:p>
          <a:p>
            <a:pPr marL="509138" indent="-509138">
              <a:buAutoNum type="arabicPeriod"/>
            </a:pPr>
            <a:r>
              <a:rPr lang="en-US" sz="1809" dirty="0" smtClean="0">
                <a:latin typeface="Arial" charset="0"/>
                <a:ea typeface="Arial" charset="0"/>
                <a:cs typeface="Arial" charset="0"/>
              </a:rPr>
              <a:t> </a:t>
            </a:r>
            <a:r>
              <a:rPr lang="en-US" sz="1809" dirty="0">
                <a:latin typeface="Arial" charset="0"/>
                <a:ea typeface="Arial" charset="0"/>
                <a:cs typeface="Arial" charset="0"/>
              </a:rPr>
              <a:t>Blakeley, J., Campbell, D., Gray , J., Muralidhar, S. , Nori, A., (2006), Next-Generation Data Access: Making the Conceptual Level </a:t>
            </a:r>
            <a:r>
              <a:rPr lang="en-US" sz="1809" dirty="0" smtClean="0">
                <a:latin typeface="Arial" charset="0"/>
                <a:ea typeface="Arial" charset="0"/>
                <a:cs typeface="Arial" charset="0"/>
              </a:rPr>
              <a:t>Real</a:t>
            </a:r>
            <a:endParaRPr lang="en-US" sz="1809" dirty="0">
              <a:latin typeface="Arial" charset="0"/>
              <a:ea typeface="Arial" charset="0"/>
              <a:cs typeface="Arial" charset="0"/>
            </a:endParaRPr>
          </a:p>
          <a:p>
            <a:pPr marL="509138" lvl="0" indent="-509138">
              <a:buFontTx/>
              <a:buAutoNum type="arabicPeriod"/>
            </a:pPr>
            <a:r>
              <a:rPr lang="en-US" sz="2000" dirty="0"/>
              <a:t>Boothby J, Dummer TJB. Facilitating mobility? The role of GIS. </a:t>
            </a:r>
            <a:r>
              <a:rPr lang="en-US" sz="2000" i="1" dirty="0"/>
              <a:t>Geography</a:t>
            </a:r>
            <a:r>
              <a:rPr lang="en-US" sz="2000" dirty="0"/>
              <a:t> </a:t>
            </a:r>
            <a:r>
              <a:rPr lang="en-US" sz="2000" dirty="0" smtClean="0"/>
              <a:t>2003;88:300-11</a:t>
            </a:r>
          </a:p>
          <a:p>
            <a:pPr marL="509138" lvl="0" indent="-509138">
              <a:buFontTx/>
              <a:buAutoNum type="arabicPeriod"/>
            </a:pPr>
            <a:r>
              <a:rPr lang="en-US" sz="2000" dirty="0"/>
              <a:t>Statistical Canada. (2015). Thematic Map, Detailed definition. </a:t>
            </a:r>
            <a:endParaRPr lang="en-US" sz="2000" dirty="0" smtClean="0"/>
          </a:p>
          <a:p>
            <a:pPr marL="509138" lvl="0" indent="-509138">
              <a:buFontTx/>
              <a:buAutoNum type="arabicPeriod"/>
            </a:pPr>
            <a:r>
              <a:rPr lang="en-US" sz="2000" dirty="0"/>
              <a:t>Briney, A. Overview of Public Health and GIS. 2014 Apr, GIS Lounge. </a:t>
            </a:r>
            <a:endParaRPr lang="en-US" sz="2000" dirty="0" smtClean="0"/>
          </a:p>
          <a:p>
            <a:pPr marL="509138" lvl="0" indent="-509138">
              <a:buFontTx/>
              <a:buAutoNum type="arabicPeriod"/>
            </a:pPr>
            <a:r>
              <a:rPr lang="en-US" sz="2000" dirty="0"/>
              <a:t>NHS choices. Hib/Men C vaccine </a:t>
            </a:r>
          </a:p>
          <a:p>
            <a:pPr marL="509138" indent="-509138">
              <a:buAutoNum type="arabicPeriod"/>
            </a:pPr>
            <a:endParaRPr lang="en-US" sz="1809" dirty="0">
              <a:latin typeface="Arial" charset="0"/>
              <a:ea typeface="Arial" charset="0"/>
              <a:cs typeface="Arial" charset="0"/>
            </a:endParaRPr>
          </a:p>
        </p:txBody>
      </p:sp>
      <p:sp>
        <p:nvSpPr>
          <p:cNvPr id="142" name="Rounded Rectangle 141"/>
          <p:cNvSpPr/>
          <p:nvPr/>
        </p:nvSpPr>
        <p:spPr>
          <a:xfrm>
            <a:off x="21384795" y="13694328"/>
            <a:ext cx="8576008" cy="3713789"/>
          </a:xfrm>
          <a:prstGeom prst="roundRect">
            <a:avLst>
              <a:gd name="adj" fmla="val 11729"/>
            </a:avLst>
          </a:prstGeom>
          <a:gradFill>
            <a:gsLst>
              <a:gs pos="0">
                <a:schemeClr val="bg2">
                  <a:lumMod val="75000"/>
                </a:schemeClr>
              </a:gs>
              <a:gs pos="100000">
                <a:schemeClr val="accent4">
                  <a:lumMod val="20000"/>
                  <a:lumOff val="80000"/>
                </a:schemeClr>
              </a:gs>
            </a:gsLst>
            <a:lin ang="5400000" scaled="0"/>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4649" indent="-344649" algn="just" defTabSz="919063"/>
            <a:endParaRPr lang="en-GB" sz="3618" dirty="0">
              <a:solidFill>
                <a:schemeClr val="bg1"/>
              </a:solidFill>
            </a:endParaRPr>
          </a:p>
        </p:txBody>
      </p:sp>
      <p:sp>
        <p:nvSpPr>
          <p:cNvPr id="6" name="Rectangle 5"/>
          <p:cNvSpPr/>
          <p:nvPr/>
        </p:nvSpPr>
        <p:spPr>
          <a:xfrm>
            <a:off x="21536473" y="14502509"/>
            <a:ext cx="8154647" cy="2407710"/>
          </a:xfrm>
          <a:prstGeom prst="rect">
            <a:avLst/>
          </a:prstGeom>
        </p:spPr>
        <p:txBody>
          <a:bodyPr wrap="square">
            <a:spAutoFit/>
          </a:bodyPr>
          <a:lstStyle/>
          <a:p>
            <a:pPr marL="344649" indent="-344649" algn="just">
              <a:buFont typeface="Arial" charset="0"/>
              <a:buChar char="•"/>
            </a:pPr>
            <a:r>
              <a:rPr lang="en-US" sz="1809" dirty="0">
                <a:latin typeface="Arial" charset="0"/>
                <a:ea typeface="Arial" charset="0"/>
                <a:cs typeface="Arial" charset="0"/>
              </a:rPr>
              <a:t>This study Provides ability to demonstrate lots information on one map whilst it links information together to help identify spatial pattern of data.</a:t>
            </a:r>
          </a:p>
          <a:p>
            <a:pPr marL="344649" indent="-344649" algn="just">
              <a:buFont typeface="Arial" charset="0"/>
              <a:buChar char="•"/>
            </a:pPr>
            <a:r>
              <a:rPr lang="en-US" sz="1809" dirty="0">
                <a:latin typeface="Arial" charset="0"/>
                <a:ea typeface="Arial" charset="0"/>
                <a:cs typeface="Arial" charset="0"/>
              </a:rPr>
              <a:t>It was very impressive because it brought a whole mass of data together to assess the unmet health needs and provide a basis to address the requirement of vaccination implementation strategies, ensuring it is aligned with the need of community. </a:t>
            </a:r>
            <a:endParaRPr lang="en-US" sz="1809" dirty="0" smtClean="0">
              <a:latin typeface="Arial" charset="0"/>
              <a:ea typeface="Arial" charset="0"/>
              <a:cs typeface="Arial" charset="0"/>
            </a:endParaRPr>
          </a:p>
          <a:p>
            <a:pPr marL="344649" indent="-344649" algn="just">
              <a:buFont typeface="Arial" charset="0"/>
              <a:buChar char="•"/>
            </a:pPr>
            <a:r>
              <a:rPr lang="en-US" sz="2000" dirty="0" smtClean="0"/>
              <a:t>Creating </a:t>
            </a:r>
            <a:r>
              <a:rPr lang="en-US" sz="2000" dirty="0"/>
              <a:t>digital maps’ is comparatively cheap and fast to produce. The map can be tailored to specific requirements of the user </a:t>
            </a:r>
            <a:endParaRPr lang="en-US" sz="1809" dirty="0">
              <a:latin typeface="Arial" charset="0"/>
              <a:ea typeface="Arial" charset="0"/>
              <a:cs typeface="Arial" charset="0"/>
            </a:endParaRPr>
          </a:p>
        </p:txBody>
      </p:sp>
      <p:sp>
        <p:nvSpPr>
          <p:cNvPr id="169" name="TextBox 168"/>
          <p:cNvSpPr txBox="1"/>
          <p:nvPr/>
        </p:nvSpPr>
        <p:spPr>
          <a:xfrm>
            <a:off x="21662649" y="13854031"/>
            <a:ext cx="2655476" cy="587742"/>
          </a:xfrm>
          <a:prstGeom prst="rect">
            <a:avLst/>
          </a:prstGeom>
          <a:noFill/>
        </p:spPr>
        <p:txBody>
          <a:bodyPr wrap="none" rtlCol="0">
            <a:spAutoFit/>
          </a:bodyPr>
          <a:lstStyle/>
          <a:p>
            <a:r>
              <a:rPr lang="en-US" sz="3200" b="1" dirty="0">
                <a:latin typeface="Arial" charset="0"/>
                <a:ea typeface="Arial" charset="0"/>
                <a:cs typeface="Arial" charset="0"/>
              </a:rPr>
              <a:t>Conclusions</a:t>
            </a:r>
          </a:p>
        </p:txBody>
      </p:sp>
      <p:sp>
        <p:nvSpPr>
          <p:cNvPr id="170" name="Rounded Rectangle 169"/>
          <p:cNvSpPr/>
          <p:nvPr/>
        </p:nvSpPr>
        <p:spPr>
          <a:xfrm>
            <a:off x="21384795" y="9805204"/>
            <a:ext cx="8576008" cy="3680490"/>
          </a:xfrm>
          <a:prstGeom prst="roundRect">
            <a:avLst>
              <a:gd name="adj" fmla="val 11729"/>
            </a:avLst>
          </a:prstGeom>
          <a:gradFill>
            <a:gsLst>
              <a:gs pos="0">
                <a:schemeClr val="bg2">
                  <a:lumMod val="75000"/>
                </a:schemeClr>
              </a:gs>
              <a:gs pos="100000">
                <a:schemeClr val="accent4">
                  <a:lumMod val="20000"/>
                  <a:lumOff val="80000"/>
                </a:schemeClr>
              </a:gs>
            </a:gsLst>
            <a:lin ang="5400000" scaled="0"/>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4649" indent="-344649" algn="just" defTabSz="919063"/>
            <a:endParaRPr lang="en-GB" sz="3618" dirty="0">
              <a:solidFill>
                <a:schemeClr val="bg1"/>
              </a:solidFill>
            </a:endParaRPr>
          </a:p>
        </p:txBody>
      </p:sp>
      <p:pic>
        <p:nvPicPr>
          <p:cNvPr id="89" name="Picture 88" descr="/Users/parvanehsafari/Desktop/Screen Shot 2017-04-15 at 20.52.10.png"/>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22214436" y="11341644"/>
            <a:ext cx="3009479" cy="1877431"/>
          </a:xfrm>
          <a:prstGeom prst="rect">
            <a:avLst/>
          </a:prstGeom>
          <a:noFill/>
          <a:ln>
            <a:noFill/>
          </a:ln>
        </p:spPr>
      </p:pic>
      <p:pic>
        <p:nvPicPr>
          <p:cNvPr id="92" name="Picture 91" descr="/Users/parvanehsafari/Desktop/Screen Shot 2017-04-15 at 20.53.36.png"/>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26463728" y="11352996"/>
            <a:ext cx="2843488" cy="1877431"/>
          </a:xfrm>
          <a:prstGeom prst="rect">
            <a:avLst/>
          </a:prstGeom>
          <a:noFill/>
          <a:ln>
            <a:noFill/>
          </a:ln>
        </p:spPr>
      </p:pic>
      <p:sp>
        <p:nvSpPr>
          <p:cNvPr id="87" name="Rectangle 86"/>
          <p:cNvSpPr/>
          <p:nvPr/>
        </p:nvSpPr>
        <p:spPr>
          <a:xfrm>
            <a:off x="21564700" y="10385078"/>
            <a:ext cx="8126420" cy="928015"/>
          </a:xfrm>
          <a:prstGeom prst="rect">
            <a:avLst/>
          </a:prstGeom>
        </p:spPr>
        <p:txBody>
          <a:bodyPr wrap="square">
            <a:spAutoFit/>
          </a:bodyPr>
          <a:lstStyle/>
          <a:p>
            <a:pPr algn="just"/>
            <a:r>
              <a:rPr lang="en-GB" sz="1809" dirty="0">
                <a:latin typeface="Arial" charset="0"/>
                <a:ea typeface="Arial" charset="0"/>
                <a:cs typeface="Arial" charset="0"/>
              </a:rPr>
              <a:t>Swansea map is downloaded from UK data service through the university of Wales Trinity saint David’s online library. “Census data” and “Boundary data” was chosen.</a:t>
            </a:r>
          </a:p>
        </p:txBody>
      </p:sp>
      <p:sp>
        <p:nvSpPr>
          <p:cNvPr id="171" name="Rectangle 170"/>
          <p:cNvSpPr/>
          <p:nvPr/>
        </p:nvSpPr>
        <p:spPr>
          <a:xfrm>
            <a:off x="21705619" y="9813176"/>
            <a:ext cx="3832728" cy="587742"/>
          </a:xfrm>
          <a:prstGeom prst="rect">
            <a:avLst/>
          </a:prstGeom>
        </p:spPr>
        <p:txBody>
          <a:bodyPr wrap="square">
            <a:spAutoFit/>
          </a:bodyPr>
          <a:lstStyle/>
          <a:p>
            <a:r>
              <a:rPr lang="en-GB" sz="3216" b="1" dirty="0">
                <a:latin typeface="Arial" charset="0"/>
                <a:ea typeface="Arial" charset="0"/>
                <a:cs typeface="Arial" charset="0"/>
              </a:rPr>
              <a:t>Gathering of Maps</a:t>
            </a:r>
          </a:p>
        </p:txBody>
      </p:sp>
      <p:sp>
        <p:nvSpPr>
          <p:cNvPr id="172" name="Rounded Rectangle 171"/>
          <p:cNvSpPr/>
          <p:nvPr/>
        </p:nvSpPr>
        <p:spPr>
          <a:xfrm>
            <a:off x="21384796" y="2755861"/>
            <a:ext cx="8576007" cy="3007173"/>
          </a:xfrm>
          <a:prstGeom prst="roundRect">
            <a:avLst>
              <a:gd name="adj" fmla="val 11729"/>
            </a:avLst>
          </a:prstGeom>
          <a:gradFill flip="none" rotWithShape="1">
            <a:gsLst>
              <a:gs pos="0">
                <a:schemeClr val="accent2">
                  <a:lumMod val="5000"/>
                  <a:lumOff val="95000"/>
                </a:schemeClr>
              </a:gs>
              <a:gs pos="0">
                <a:schemeClr val="accent2">
                  <a:lumMod val="45000"/>
                  <a:lumOff val="55000"/>
                </a:schemeClr>
              </a:gs>
              <a:gs pos="0">
                <a:schemeClr val="accent2">
                  <a:lumMod val="45000"/>
                  <a:lumOff val="55000"/>
                </a:schemeClr>
              </a:gs>
              <a:gs pos="100000">
                <a:schemeClr val="bg1"/>
              </a:gs>
            </a:gsLst>
            <a:lin ang="5400000" scaled="1"/>
            <a:tileRect/>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4649" indent="-344649" algn="just" defTabSz="919063"/>
            <a:endParaRPr lang="en-GB" sz="3618" dirty="0">
              <a:solidFill>
                <a:schemeClr val="bg1"/>
              </a:solidFill>
            </a:endParaRPr>
          </a:p>
        </p:txBody>
      </p:sp>
      <p:sp>
        <p:nvSpPr>
          <p:cNvPr id="63" name="Rectangle 62"/>
          <p:cNvSpPr/>
          <p:nvPr/>
        </p:nvSpPr>
        <p:spPr>
          <a:xfrm>
            <a:off x="21603923" y="3310990"/>
            <a:ext cx="8087197" cy="1205971"/>
          </a:xfrm>
          <a:prstGeom prst="rect">
            <a:avLst/>
          </a:prstGeom>
        </p:spPr>
        <p:txBody>
          <a:bodyPr wrap="square">
            <a:spAutoFit/>
          </a:bodyPr>
          <a:lstStyle/>
          <a:p>
            <a:pPr algn="just"/>
            <a:r>
              <a:rPr lang="en-GB" sz="1809" dirty="0">
                <a:latin typeface="Arial" charset="0"/>
                <a:ea typeface="Arial" charset="0"/>
                <a:cs typeface="Arial" charset="0"/>
              </a:rPr>
              <a:t>There are 31 geocoded area in Swansea that can be analysed and demonstrated in Swansea map. </a:t>
            </a:r>
            <a:endParaRPr lang="en-US" sz="1809" dirty="0">
              <a:latin typeface="Arial" charset="0"/>
              <a:ea typeface="Arial" charset="0"/>
              <a:cs typeface="Arial" charset="0"/>
            </a:endParaRPr>
          </a:p>
          <a:p>
            <a:pPr algn="just"/>
            <a:r>
              <a:rPr lang="en-US" sz="1809" dirty="0">
                <a:latin typeface="Arial" charset="0"/>
                <a:ea typeface="Arial" charset="0"/>
                <a:cs typeface="Arial" charset="0"/>
              </a:rPr>
              <a:t>After collecting data, the data set need to be explored to determine whether the data is useful for analysis or what kind of preparation is required.</a:t>
            </a:r>
          </a:p>
        </p:txBody>
      </p:sp>
      <p:pic>
        <p:nvPicPr>
          <p:cNvPr id="64" name="Picture 63" descr="/Users/parvanehsafari/Desktop/Screen Shot 2017-03-28 at 00.37.03.png"/>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27339327" y="2900859"/>
            <a:ext cx="2370080" cy="363731"/>
          </a:xfrm>
          <a:prstGeom prst="rect">
            <a:avLst/>
          </a:prstGeom>
          <a:noFill/>
          <a:ln>
            <a:noFill/>
          </a:ln>
        </p:spPr>
      </p:pic>
      <p:sp>
        <p:nvSpPr>
          <p:cNvPr id="173" name="Rectangle 172"/>
          <p:cNvSpPr/>
          <p:nvPr/>
        </p:nvSpPr>
        <p:spPr>
          <a:xfrm>
            <a:off x="21578660" y="2720995"/>
            <a:ext cx="3205198" cy="587742"/>
          </a:xfrm>
          <a:prstGeom prst="rect">
            <a:avLst/>
          </a:prstGeom>
        </p:spPr>
        <p:txBody>
          <a:bodyPr wrap="square">
            <a:spAutoFit/>
          </a:bodyPr>
          <a:lstStyle/>
          <a:p>
            <a:pPr algn="just"/>
            <a:r>
              <a:rPr lang="en-GB" sz="3216" b="1" dirty="0">
                <a:latin typeface="Arial" charset="0"/>
                <a:ea typeface="Arial" charset="0"/>
                <a:cs typeface="Arial" charset="0"/>
              </a:rPr>
              <a:t>Gathering data</a:t>
            </a:r>
          </a:p>
        </p:txBody>
      </p:sp>
      <p:sp>
        <p:nvSpPr>
          <p:cNvPr id="174" name="Rounded Rectangle 173"/>
          <p:cNvSpPr/>
          <p:nvPr/>
        </p:nvSpPr>
        <p:spPr>
          <a:xfrm>
            <a:off x="21384797" y="6005391"/>
            <a:ext cx="8576006" cy="3469575"/>
          </a:xfrm>
          <a:prstGeom prst="roundRect">
            <a:avLst>
              <a:gd name="adj" fmla="val 11729"/>
            </a:avLst>
          </a:prstGeom>
          <a:gradFill flip="none" rotWithShape="1">
            <a:gsLst>
              <a:gs pos="0">
                <a:schemeClr val="accent2">
                  <a:lumMod val="5000"/>
                  <a:lumOff val="95000"/>
                </a:schemeClr>
              </a:gs>
              <a:gs pos="0">
                <a:schemeClr val="accent2">
                  <a:lumMod val="45000"/>
                  <a:lumOff val="55000"/>
                </a:schemeClr>
              </a:gs>
              <a:gs pos="0">
                <a:schemeClr val="accent2">
                  <a:lumMod val="45000"/>
                  <a:lumOff val="55000"/>
                </a:schemeClr>
              </a:gs>
              <a:gs pos="100000">
                <a:schemeClr val="bg1"/>
              </a:gs>
            </a:gsLst>
            <a:lin ang="5400000" scaled="1"/>
            <a:tileRect/>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4649" indent="-344649" algn="just" defTabSz="919063"/>
            <a:endParaRPr lang="en-GB" sz="3618" dirty="0">
              <a:solidFill>
                <a:schemeClr val="bg1"/>
              </a:solidFill>
            </a:endParaRPr>
          </a:p>
        </p:txBody>
      </p:sp>
      <p:sp>
        <p:nvSpPr>
          <p:cNvPr id="67" name="Rectangle 66"/>
          <p:cNvSpPr/>
          <p:nvPr/>
        </p:nvSpPr>
        <p:spPr>
          <a:xfrm>
            <a:off x="21578660" y="6538169"/>
            <a:ext cx="8130747" cy="1200329"/>
          </a:xfrm>
          <a:prstGeom prst="rect">
            <a:avLst/>
          </a:prstGeom>
        </p:spPr>
        <p:txBody>
          <a:bodyPr wrap="square">
            <a:spAutoFit/>
          </a:bodyPr>
          <a:lstStyle/>
          <a:p>
            <a:pPr algn="just"/>
            <a:r>
              <a:rPr lang="en-US" sz="1800" dirty="0" smtClean="0">
                <a:latin typeface="Arial" charset="0"/>
                <a:ea typeface="Arial" charset="0"/>
                <a:cs typeface="Arial" charset="0"/>
              </a:rPr>
              <a:t>Immunizations </a:t>
            </a:r>
            <a:r>
              <a:rPr lang="en-US" sz="1800" dirty="0">
                <a:latin typeface="Arial" charset="0"/>
                <a:ea typeface="Arial" charset="0"/>
                <a:cs typeface="Arial" charset="0"/>
              </a:rPr>
              <a:t>data were broken down to separate immunization columns in an excel spread sheet with suitable headings for each year between 2003-2012 (Just before outbreak) Data then was formatted from character to numbers to be used by software.</a:t>
            </a:r>
            <a:r>
              <a:rPr lang="en-US" sz="1800" b="1" dirty="0">
                <a:latin typeface="Arial" charset="0"/>
                <a:ea typeface="Arial" charset="0"/>
                <a:cs typeface="Arial" charset="0"/>
              </a:rPr>
              <a:t> </a:t>
            </a:r>
            <a:endParaRPr lang="en-US" sz="1800" dirty="0">
              <a:latin typeface="Arial" charset="0"/>
              <a:ea typeface="Arial" charset="0"/>
              <a:cs typeface="Arial" charset="0"/>
            </a:endParaRPr>
          </a:p>
        </p:txBody>
      </p:sp>
      <p:pic>
        <p:nvPicPr>
          <p:cNvPr id="68" name="Picture 67" descr="../Screen%20Shot%202017-04-15%20at%2016.14.56.png"/>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21606423" y="7762443"/>
            <a:ext cx="1759415" cy="1358103"/>
          </a:xfrm>
          <a:prstGeom prst="rect">
            <a:avLst/>
          </a:prstGeom>
          <a:noFill/>
          <a:ln>
            <a:noFill/>
          </a:ln>
        </p:spPr>
      </p:pic>
      <p:pic>
        <p:nvPicPr>
          <p:cNvPr id="69" name="Picture 68" descr="../Screen%20Shot%202017-04-15%20at%2016.15.17.png"/>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23547692" y="7792888"/>
            <a:ext cx="1873417" cy="1304123"/>
          </a:xfrm>
          <a:prstGeom prst="rect">
            <a:avLst/>
          </a:prstGeom>
          <a:noFill/>
          <a:ln>
            <a:noFill/>
          </a:ln>
        </p:spPr>
      </p:pic>
      <p:pic>
        <p:nvPicPr>
          <p:cNvPr id="71" name="Picture 70" descr="../Screen%20Shot%202017-04-15%20at%2016.01.11.png"/>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25627910" y="7792888"/>
            <a:ext cx="1919695" cy="1300658"/>
          </a:xfrm>
          <a:prstGeom prst="rect">
            <a:avLst/>
          </a:prstGeom>
          <a:noFill/>
          <a:ln>
            <a:noFill/>
          </a:ln>
        </p:spPr>
      </p:pic>
      <p:pic>
        <p:nvPicPr>
          <p:cNvPr id="72" name="Picture 71" descr="../Screen%20Shot%202017-04-15%20at%2016.10.18.png"/>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27759673" y="7836821"/>
            <a:ext cx="1931447" cy="1256725"/>
          </a:xfrm>
          <a:prstGeom prst="rect">
            <a:avLst/>
          </a:prstGeom>
          <a:noFill/>
          <a:ln>
            <a:noFill/>
          </a:ln>
        </p:spPr>
      </p:pic>
      <p:pic>
        <p:nvPicPr>
          <p:cNvPr id="175" name="Content Placeholder 3" descr="/Users/parvanehsafari/Desktop/Screen Shot 2017-03-27 at 16.25.43.png"/>
          <p:cNvPicPr>
            <a:picLocks/>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22863217" y="4571350"/>
            <a:ext cx="2505983" cy="1109595"/>
          </a:xfrm>
          <a:prstGeom prst="rect">
            <a:avLst/>
          </a:prstGeom>
          <a:noFill/>
          <a:ln>
            <a:noFill/>
          </a:ln>
        </p:spPr>
      </p:pic>
      <p:pic>
        <p:nvPicPr>
          <p:cNvPr id="176" name="Picture 175" descr="/Users/parvanehsafari/Desktop/Screen Shot 2017-03-27 at 16.24.22.png"/>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26398256" y="4485523"/>
            <a:ext cx="1964728" cy="1183266"/>
          </a:xfrm>
          <a:prstGeom prst="rect">
            <a:avLst/>
          </a:prstGeom>
          <a:noFill/>
          <a:ln>
            <a:noFill/>
          </a:ln>
        </p:spPr>
      </p:pic>
      <p:sp>
        <p:nvSpPr>
          <p:cNvPr id="177" name="Rounded Rectangle 176"/>
          <p:cNvSpPr/>
          <p:nvPr/>
        </p:nvSpPr>
        <p:spPr>
          <a:xfrm>
            <a:off x="8638710" y="2755861"/>
            <a:ext cx="6159991" cy="13052581"/>
          </a:xfrm>
          <a:prstGeom prst="roundRect">
            <a:avLst>
              <a:gd name="adj" fmla="val 11729"/>
            </a:avLst>
          </a:prstGeom>
          <a:gradFill flip="none" rotWithShape="1">
            <a:gsLst>
              <a:gs pos="19000">
                <a:srgbClr val="C8DCE1"/>
              </a:gs>
              <a:gs pos="0">
                <a:schemeClr val="bg1">
                  <a:lumMod val="85000"/>
                </a:schemeClr>
              </a:gs>
              <a:gs pos="100000">
                <a:schemeClr val="accent5">
                  <a:lumMod val="40000"/>
                  <a:lumOff val="60000"/>
                </a:schemeClr>
              </a:gs>
            </a:gsLst>
            <a:lin ang="16200000" scaled="1"/>
            <a:tileRect/>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4649" indent="-344649" algn="just" defTabSz="919063"/>
            <a:endParaRPr lang="en-GB" sz="3618" dirty="0">
              <a:solidFill>
                <a:schemeClr val="bg1"/>
              </a:solidFill>
            </a:endParaRPr>
          </a:p>
        </p:txBody>
      </p:sp>
      <p:pic>
        <p:nvPicPr>
          <p:cNvPr id="49" name="Picture 48" descr="C:\Users\George.George-PC\Desktop\Capture.PNG"/>
          <p:cNvPicPr/>
          <p:nvPr/>
        </p:nvPicPr>
        <p:blipFill rotWithShape="1">
          <a:blip r:embed="rId20">
            <a:extLst>
              <a:ext uri="{28A0092B-C50C-407E-A947-70E740481C1C}">
                <a14:useLocalDpi xmlns:a14="http://schemas.microsoft.com/office/drawing/2010/main" val="0"/>
              </a:ext>
            </a:extLst>
          </a:blip>
          <a:srcRect t="4323"/>
          <a:stretch/>
        </p:blipFill>
        <p:spPr bwMode="auto">
          <a:xfrm>
            <a:off x="9285794" y="9318333"/>
            <a:ext cx="1736623" cy="1515953"/>
          </a:xfrm>
          <a:prstGeom prst="rect">
            <a:avLst/>
          </a:prstGeom>
          <a:noFill/>
          <a:ln>
            <a:noFill/>
          </a:ln>
        </p:spPr>
      </p:pic>
      <p:pic>
        <p:nvPicPr>
          <p:cNvPr id="50" name="Picture 49" descr="C:\Users\George.George-PC\Desktop\Capture.PNG"/>
          <p:cNvPicPr/>
          <p:nvPr/>
        </p:nvPicPr>
        <p:blipFill>
          <a:blip r:embed="rId21">
            <a:extLst>
              <a:ext uri="{28A0092B-C50C-407E-A947-70E740481C1C}">
                <a14:useLocalDpi xmlns:a14="http://schemas.microsoft.com/office/drawing/2010/main" val="0"/>
              </a:ext>
            </a:extLst>
          </a:blip>
          <a:srcRect/>
          <a:stretch>
            <a:fillRect/>
          </a:stretch>
        </p:blipFill>
        <p:spPr bwMode="auto">
          <a:xfrm>
            <a:off x="12403013" y="9321525"/>
            <a:ext cx="1751765" cy="1512761"/>
          </a:xfrm>
          <a:prstGeom prst="rect">
            <a:avLst/>
          </a:prstGeom>
          <a:noFill/>
          <a:ln>
            <a:noFill/>
          </a:ln>
        </p:spPr>
      </p:pic>
      <p:pic>
        <p:nvPicPr>
          <p:cNvPr id="51" name="Picture 50" descr="C:\Users\George.George-PC\Desktop\Capture.PNG"/>
          <p:cNvPicPr/>
          <p:nvPr/>
        </p:nvPicPr>
        <p:blipFill>
          <a:blip r:embed="rId22">
            <a:extLst>
              <a:ext uri="{28A0092B-C50C-407E-A947-70E740481C1C}">
                <a14:useLocalDpi xmlns:a14="http://schemas.microsoft.com/office/drawing/2010/main" val="0"/>
              </a:ext>
            </a:extLst>
          </a:blip>
          <a:srcRect/>
          <a:stretch>
            <a:fillRect/>
          </a:stretch>
        </p:blipFill>
        <p:spPr bwMode="auto">
          <a:xfrm>
            <a:off x="9270652" y="12500178"/>
            <a:ext cx="1751766" cy="1540250"/>
          </a:xfrm>
          <a:prstGeom prst="rect">
            <a:avLst/>
          </a:prstGeom>
          <a:noFill/>
          <a:ln>
            <a:noFill/>
          </a:ln>
        </p:spPr>
      </p:pic>
      <p:pic>
        <p:nvPicPr>
          <p:cNvPr id="52" name="Picture 51" descr="C:\Users\George.George-PC\Desktop\Capture 1.PNG"/>
          <p:cNvPicPr/>
          <p:nvPr/>
        </p:nvPicPr>
        <p:blipFill>
          <a:blip r:embed="rId23">
            <a:extLst>
              <a:ext uri="{28A0092B-C50C-407E-A947-70E740481C1C}">
                <a14:useLocalDpi xmlns:a14="http://schemas.microsoft.com/office/drawing/2010/main" val="0"/>
              </a:ext>
            </a:extLst>
          </a:blip>
          <a:srcRect/>
          <a:stretch>
            <a:fillRect/>
          </a:stretch>
        </p:blipFill>
        <p:spPr bwMode="auto">
          <a:xfrm>
            <a:off x="12419106" y="12500178"/>
            <a:ext cx="1751765" cy="1540250"/>
          </a:xfrm>
          <a:prstGeom prst="rect">
            <a:avLst/>
          </a:prstGeom>
          <a:noFill/>
          <a:ln>
            <a:noFill/>
          </a:ln>
        </p:spPr>
      </p:pic>
      <p:pic>
        <p:nvPicPr>
          <p:cNvPr id="53" name="Content Placeholder 3" descr="C:\Users\George.George-PC\Desktop\Capture.PNG"/>
          <p:cNvPicPr>
            <a:picLocks/>
          </p:cNvPicPr>
          <p:nvPr/>
        </p:nvPicPr>
        <p:blipFill>
          <a:blip r:embed="rId24">
            <a:extLst>
              <a:ext uri="{28A0092B-C50C-407E-A947-70E740481C1C}">
                <a14:useLocalDpi xmlns:a14="http://schemas.microsoft.com/office/drawing/2010/main" val="0"/>
              </a:ext>
            </a:extLst>
          </a:blip>
          <a:srcRect/>
          <a:stretch>
            <a:fillRect/>
          </a:stretch>
        </p:blipFill>
        <p:spPr bwMode="auto">
          <a:xfrm>
            <a:off x="9270651" y="10902974"/>
            <a:ext cx="1751766" cy="1540250"/>
          </a:xfrm>
          <a:prstGeom prst="rect">
            <a:avLst/>
          </a:prstGeom>
          <a:noFill/>
          <a:ln>
            <a:noFill/>
          </a:ln>
        </p:spPr>
      </p:pic>
      <p:pic>
        <p:nvPicPr>
          <p:cNvPr id="54" name="Picture 53" descr="C:\Users\George.George-PC\Desktop\Capture 1.PNG"/>
          <p:cNvPicPr/>
          <p:nvPr/>
        </p:nvPicPr>
        <p:blipFill>
          <a:blip r:embed="rId25">
            <a:extLst>
              <a:ext uri="{28A0092B-C50C-407E-A947-70E740481C1C}">
                <a14:useLocalDpi xmlns:a14="http://schemas.microsoft.com/office/drawing/2010/main" val="0"/>
              </a:ext>
            </a:extLst>
          </a:blip>
          <a:srcRect/>
          <a:stretch>
            <a:fillRect/>
          </a:stretch>
        </p:blipFill>
        <p:spPr bwMode="auto">
          <a:xfrm>
            <a:off x="12420416" y="10899311"/>
            <a:ext cx="1751765" cy="1539462"/>
          </a:xfrm>
          <a:prstGeom prst="rect">
            <a:avLst/>
          </a:prstGeom>
          <a:noFill/>
          <a:ln>
            <a:noFill/>
          </a:ln>
        </p:spPr>
      </p:pic>
      <p:pic>
        <p:nvPicPr>
          <p:cNvPr id="56" name="Picture 55" descr="C:\Users\George.George-PC\Desktop\Capture 1.PNG"/>
          <p:cNvPicPr/>
          <p:nvPr/>
        </p:nvPicPr>
        <p:blipFill>
          <a:blip r:embed="rId26">
            <a:extLst>
              <a:ext uri="{28A0092B-C50C-407E-A947-70E740481C1C}">
                <a14:useLocalDpi xmlns:a14="http://schemas.microsoft.com/office/drawing/2010/main" val="0"/>
              </a:ext>
            </a:extLst>
          </a:blip>
          <a:srcRect/>
          <a:stretch>
            <a:fillRect/>
          </a:stretch>
        </p:blipFill>
        <p:spPr bwMode="auto">
          <a:xfrm>
            <a:off x="9284252" y="14101833"/>
            <a:ext cx="1738166" cy="1524482"/>
          </a:xfrm>
          <a:prstGeom prst="rect">
            <a:avLst/>
          </a:prstGeom>
          <a:noFill/>
          <a:ln>
            <a:noFill/>
          </a:ln>
        </p:spPr>
      </p:pic>
      <p:sp>
        <p:nvSpPr>
          <p:cNvPr id="58" name="Rectangle 57"/>
          <p:cNvSpPr/>
          <p:nvPr/>
        </p:nvSpPr>
        <p:spPr>
          <a:xfrm>
            <a:off x="8979329" y="3327075"/>
            <a:ext cx="5690783" cy="4454470"/>
          </a:xfrm>
          <a:prstGeom prst="rect">
            <a:avLst/>
          </a:prstGeom>
        </p:spPr>
        <p:txBody>
          <a:bodyPr wrap="square">
            <a:spAutoFit/>
          </a:bodyPr>
          <a:lstStyle/>
          <a:p>
            <a:pPr algn="just"/>
            <a:r>
              <a:rPr lang="en-US" sz="1809" dirty="0">
                <a:latin typeface="Arial" charset="0"/>
                <a:ea typeface="Arial" charset="0"/>
                <a:cs typeface="Arial" charset="0"/>
              </a:rPr>
              <a:t>Creating a website for share information is a unique way to connect with the world. </a:t>
            </a:r>
          </a:p>
          <a:p>
            <a:pPr algn="just"/>
            <a:r>
              <a:rPr lang="en-US" sz="1809" b="1" dirty="0">
                <a:latin typeface="Arial" charset="0"/>
                <a:ea typeface="Arial" charset="0"/>
                <a:cs typeface="Arial" charset="0"/>
              </a:rPr>
              <a:t>Home page </a:t>
            </a:r>
            <a:r>
              <a:rPr lang="en-US" sz="1809" dirty="0">
                <a:latin typeface="Arial" charset="0"/>
                <a:ea typeface="Arial" charset="0"/>
                <a:cs typeface="Arial" charset="0"/>
              </a:rPr>
              <a:t>is quite an important page because it is where the website visitors can find the hyperlink and button to redirect to other pages of the site.</a:t>
            </a:r>
          </a:p>
          <a:p>
            <a:endParaRPr lang="en-US" sz="2010" dirty="0">
              <a:solidFill>
                <a:schemeClr val="bg1"/>
              </a:solidFill>
              <a:latin typeface="Arial" charset="0"/>
              <a:ea typeface="Arial" charset="0"/>
              <a:cs typeface="Arial" charset="0"/>
            </a:endParaRPr>
          </a:p>
          <a:p>
            <a:endParaRPr lang="en-US" sz="2010" dirty="0">
              <a:solidFill>
                <a:schemeClr val="bg1"/>
              </a:solidFill>
              <a:latin typeface="Arial" charset="0"/>
              <a:ea typeface="Arial" charset="0"/>
              <a:cs typeface="Arial" charset="0"/>
            </a:endParaRPr>
          </a:p>
          <a:p>
            <a:endParaRPr lang="en-US" sz="2010" dirty="0">
              <a:solidFill>
                <a:schemeClr val="bg1"/>
              </a:solidFill>
              <a:latin typeface="Arial" charset="0"/>
              <a:ea typeface="Arial" charset="0"/>
              <a:cs typeface="Arial" charset="0"/>
            </a:endParaRPr>
          </a:p>
          <a:p>
            <a:endParaRPr lang="en-US" sz="2010" dirty="0">
              <a:solidFill>
                <a:schemeClr val="bg1"/>
              </a:solidFill>
              <a:latin typeface="Arial" charset="0"/>
              <a:ea typeface="Arial" charset="0"/>
              <a:cs typeface="Arial" charset="0"/>
            </a:endParaRPr>
          </a:p>
          <a:p>
            <a:endParaRPr lang="en-US" sz="2010" dirty="0">
              <a:solidFill>
                <a:schemeClr val="bg1"/>
              </a:solidFill>
              <a:latin typeface="Arial" charset="0"/>
              <a:ea typeface="Arial" charset="0"/>
              <a:cs typeface="Arial" charset="0"/>
            </a:endParaRPr>
          </a:p>
          <a:p>
            <a:endParaRPr lang="en-US" sz="2010" dirty="0">
              <a:solidFill>
                <a:schemeClr val="bg1"/>
              </a:solidFill>
              <a:latin typeface="Arial" charset="0"/>
              <a:ea typeface="Arial" charset="0"/>
              <a:cs typeface="Arial" charset="0"/>
            </a:endParaRPr>
          </a:p>
          <a:p>
            <a:pPr algn="just"/>
            <a:r>
              <a:rPr lang="en-US" sz="1809" b="1" dirty="0" smtClean="0">
                <a:latin typeface="Arial" charset="0"/>
                <a:ea typeface="Arial" charset="0"/>
                <a:cs typeface="Arial" charset="0"/>
              </a:rPr>
              <a:t>“About Us” </a:t>
            </a:r>
            <a:r>
              <a:rPr lang="en-US" sz="1809" dirty="0">
                <a:latin typeface="Arial" charset="0"/>
                <a:ea typeface="Arial" charset="0"/>
                <a:cs typeface="Arial" charset="0"/>
              </a:rPr>
              <a:t>is where people first look before tacking the website or the business seriously. </a:t>
            </a:r>
          </a:p>
          <a:p>
            <a:pPr algn="just"/>
            <a:r>
              <a:rPr lang="en-US" sz="1809" b="1" dirty="0">
                <a:latin typeface="Arial" charset="0"/>
                <a:ea typeface="Arial" charset="0"/>
                <a:cs typeface="Arial" charset="0"/>
              </a:rPr>
              <a:t>“Contact us” </a:t>
            </a:r>
            <a:r>
              <a:rPr lang="en-US" sz="1809" dirty="0">
                <a:latin typeface="Arial" charset="0"/>
                <a:ea typeface="Arial" charset="0"/>
                <a:cs typeface="Arial" charset="0"/>
              </a:rPr>
              <a:t>page is the last ditch attempting to get potential clients.</a:t>
            </a:r>
          </a:p>
        </p:txBody>
      </p:sp>
      <p:pic>
        <p:nvPicPr>
          <p:cNvPr id="111" name="Picture 110" descr="/Volumes/ROSE/major project/map info captures/Website Home Page.PNG"/>
          <p:cNvPicPr/>
          <p:nvPr/>
        </p:nvPicPr>
        <p:blipFill>
          <a:blip r:embed="rId27">
            <a:extLst>
              <a:ext uri="{28A0092B-C50C-407E-A947-70E740481C1C}">
                <a14:useLocalDpi xmlns:a14="http://schemas.microsoft.com/office/drawing/2010/main" val="0"/>
              </a:ext>
            </a:extLst>
          </a:blip>
          <a:srcRect/>
          <a:stretch>
            <a:fillRect/>
          </a:stretch>
        </p:blipFill>
        <p:spPr bwMode="auto">
          <a:xfrm>
            <a:off x="13202428" y="2913084"/>
            <a:ext cx="529757" cy="348966"/>
          </a:xfrm>
          <a:prstGeom prst="rect">
            <a:avLst/>
          </a:prstGeom>
          <a:noFill/>
          <a:ln>
            <a:noFill/>
          </a:ln>
        </p:spPr>
      </p:pic>
      <p:sp>
        <p:nvSpPr>
          <p:cNvPr id="94" name="TextBox 93"/>
          <p:cNvSpPr txBox="1"/>
          <p:nvPr/>
        </p:nvSpPr>
        <p:spPr>
          <a:xfrm>
            <a:off x="8962980" y="2780745"/>
            <a:ext cx="3540004" cy="587742"/>
          </a:xfrm>
          <a:prstGeom prst="rect">
            <a:avLst/>
          </a:prstGeom>
          <a:noFill/>
        </p:spPr>
        <p:txBody>
          <a:bodyPr wrap="square" rtlCol="0">
            <a:spAutoFit/>
          </a:bodyPr>
          <a:lstStyle/>
          <a:p>
            <a:r>
              <a:rPr lang="en-US" sz="3216" b="1" dirty="0">
                <a:latin typeface="Arial" charset="0"/>
                <a:ea typeface="Arial" charset="0"/>
                <a:cs typeface="Arial" charset="0"/>
              </a:rPr>
              <a:t>Creating Website</a:t>
            </a:r>
          </a:p>
        </p:txBody>
      </p:sp>
      <p:pic>
        <p:nvPicPr>
          <p:cNvPr id="110" name="Content Placeholder 3" descr="C:\Users\George.George-PC\Desktop\Capture.PNG"/>
          <p:cNvPicPr>
            <a:picLocks/>
          </p:cNvPicPr>
          <p:nvPr/>
        </p:nvPicPr>
        <p:blipFill>
          <a:blip r:embed="rId28">
            <a:extLst>
              <a:ext uri="{28A0092B-C50C-407E-A947-70E740481C1C}">
                <a14:useLocalDpi xmlns:a14="http://schemas.microsoft.com/office/drawing/2010/main" val="0"/>
              </a:ext>
            </a:extLst>
          </a:blip>
          <a:srcRect/>
          <a:stretch>
            <a:fillRect/>
          </a:stretch>
        </p:blipFill>
        <p:spPr bwMode="auto">
          <a:xfrm>
            <a:off x="12419107" y="14101833"/>
            <a:ext cx="1751766" cy="1524482"/>
          </a:xfrm>
          <a:prstGeom prst="rect">
            <a:avLst/>
          </a:prstGeom>
          <a:noFill/>
          <a:ln>
            <a:noFill/>
          </a:ln>
        </p:spPr>
      </p:pic>
      <p:sp>
        <p:nvSpPr>
          <p:cNvPr id="178" name="Rounded Rectangle 177"/>
          <p:cNvSpPr/>
          <p:nvPr/>
        </p:nvSpPr>
        <p:spPr>
          <a:xfrm>
            <a:off x="15005279" y="2804484"/>
            <a:ext cx="6189857" cy="13027697"/>
          </a:xfrm>
          <a:prstGeom prst="roundRect">
            <a:avLst>
              <a:gd name="adj" fmla="val 11729"/>
            </a:avLst>
          </a:prstGeom>
          <a:gradFill flip="none" rotWithShape="1">
            <a:gsLst>
              <a:gs pos="0">
                <a:schemeClr val="bg1">
                  <a:lumMod val="85000"/>
                </a:schemeClr>
              </a:gs>
              <a:gs pos="0">
                <a:schemeClr val="accent5">
                  <a:lumMod val="0"/>
                  <a:lumOff val="100000"/>
                </a:schemeClr>
              </a:gs>
              <a:gs pos="20000">
                <a:srgbClr val="C8DCE1"/>
              </a:gs>
              <a:gs pos="100000">
                <a:schemeClr val="accent5">
                  <a:lumMod val="40000"/>
                  <a:lumOff val="60000"/>
                </a:schemeClr>
              </a:gs>
            </a:gsLst>
            <a:lin ang="16200000" scaled="1"/>
            <a:tileRect/>
          </a:gra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4649" indent="-344649" algn="just" defTabSz="919063"/>
            <a:endParaRPr lang="en-GB" sz="3618" dirty="0">
              <a:solidFill>
                <a:schemeClr val="bg1"/>
              </a:solidFill>
            </a:endParaRPr>
          </a:p>
        </p:txBody>
      </p:sp>
      <p:pic>
        <p:nvPicPr>
          <p:cNvPr id="96" name="Picture 95" descr="/Volumes/ROSE/major project/map info captures/First dos MMR_Year 2_2 Years_04-05 to 06-07.PNG"/>
          <p:cNvPicPr/>
          <p:nvPr/>
        </p:nvPicPr>
        <p:blipFill>
          <a:blip r:embed="rId29" cstate="print">
            <a:extLst>
              <a:ext uri="{28A0092B-C50C-407E-A947-70E740481C1C}">
                <a14:useLocalDpi xmlns:a14="http://schemas.microsoft.com/office/drawing/2010/main" val="0"/>
              </a:ext>
            </a:extLst>
          </a:blip>
          <a:srcRect/>
          <a:stretch>
            <a:fillRect/>
          </a:stretch>
        </p:blipFill>
        <p:spPr bwMode="auto">
          <a:xfrm>
            <a:off x="15345665" y="5667046"/>
            <a:ext cx="2567413" cy="1399207"/>
          </a:xfrm>
          <a:prstGeom prst="rect">
            <a:avLst/>
          </a:prstGeom>
          <a:noFill/>
          <a:ln>
            <a:noFill/>
          </a:ln>
        </p:spPr>
      </p:pic>
      <p:pic>
        <p:nvPicPr>
          <p:cNvPr id="97" name="Picture 96" descr="/Volumes/ROSE/major project/map info captures/First dos MMR_Year 2_2 Years_10-11 to 12-13.PNG"/>
          <p:cNvPicPr/>
          <p:nvPr/>
        </p:nvPicPr>
        <p:blipFill>
          <a:blip r:embed="rId30" cstate="print">
            <a:extLst>
              <a:ext uri="{28A0092B-C50C-407E-A947-70E740481C1C}">
                <a14:useLocalDpi xmlns:a14="http://schemas.microsoft.com/office/drawing/2010/main" val="0"/>
              </a:ext>
            </a:extLst>
          </a:blip>
          <a:srcRect/>
          <a:stretch>
            <a:fillRect/>
          </a:stretch>
        </p:blipFill>
        <p:spPr bwMode="auto">
          <a:xfrm>
            <a:off x="18227488" y="5680946"/>
            <a:ext cx="2569991" cy="1399206"/>
          </a:xfrm>
          <a:prstGeom prst="rect">
            <a:avLst/>
          </a:prstGeom>
          <a:noFill/>
          <a:ln>
            <a:noFill/>
          </a:ln>
        </p:spPr>
      </p:pic>
      <p:pic>
        <p:nvPicPr>
          <p:cNvPr id="98" name="Picture 97" descr="/Volumes/ROSE/major project/map info captures/Second dos MMR_Year 5_2 Years_04-05 to 06-07.PNG"/>
          <p:cNvPicPr/>
          <p:nvPr/>
        </p:nvPicPr>
        <p:blipFill>
          <a:blip r:embed="rId31" cstate="print">
            <a:extLst>
              <a:ext uri="{28A0092B-C50C-407E-A947-70E740481C1C}">
                <a14:useLocalDpi xmlns:a14="http://schemas.microsoft.com/office/drawing/2010/main" val="0"/>
              </a:ext>
            </a:extLst>
          </a:blip>
          <a:srcRect/>
          <a:stretch>
            <a:fillRect/>
          </a:stretch>
        </p:blipFill>
        <p:spPr bwMode="auto">
          <a:xfrm>
            <a:off x="15343995" y="8267858"/>
            <a:ext cx="2630571" cy="1485532"/>
          </a:xfrm>
          <a:prstGeom prst="rect">
            <a:avLst/>
          </a:prstGeom>
          <a:noFill/>
          <a:ln>
            <a:noFill/>
          </a:ln>
        </p:spPr>
      </p:pic>
      <p:pic>
        <p:nvPicPr>
          <p:cNvPr id="99" name="Picture 98" descr="/Volumes/ROSE/major project/map info captures/Second dos MMR_Year 5_2 Years_10-11 to 12-13.PNG"/>
          <p:cNvPicPr/>
          <p:nvPr/>
        </p:nvPicPr>
        <p:blipFill>
          <a:blip r:embed="rId32" cstate="print">
            <a:extLst>
              <a:ext uri="{28A0092B-C50C-407E-A947-70E740481C1C}">
                <a14:useLocalDpi xmlns:a14="http://schemas.microsoft.com/office/drawing/2010/main" val="0"/>
              </a:ext>
            </a:extLst>
          </a:blip>
          <a:srcRect/>
          <a:stretch>
            <a:fillRect/>
          </a:stretch>
        </p:blipFill>
        <p:spPr bwMode="auto">
          <a:xfrm>
            <a:off x="18289129" y="8272586"/>
            <a:ext cx="2508350" cy="1497057"/>
          </a:xfrm>
          <a:prstGeom prst="rect">
            <a:avLst/>
          </a:prstGeom>
          <a:noFill/>
          <a:ln>
            <a:noFill/>
          </a:ln>
        </p:spPr>
      </p:pic>
      <p:pic>
        <p:nvPicPr>
          <p:cNvPr id="100" name="Picture 99" descr="/Volumes/ROSE/major project/map info captures/Second dos MMR_Year 5_3 Years 04-05 to 06-07.PNG"/>
          <p:cNvPicPr/>
          <p:nvPr/>
        </p:nvPicPr>
        <p:blipFill>
          <a:blip r:embed="rId33" cstate="print">
            <a:extLst>
              <a:ext uri="{28A0092B-C50C-407E-A947-70E740481C1C}">
                <a14:useLocalDpi xmlns:a14="http://schemas.microsoft.com/office/drawing/2010/main" val="0"/>
              </a:ext>
            </a:extLst>
          </a:blip>
          <a:srcRect/>
          <a:stretch>
            <a:fillRect/>
          </a:stretch>
        </p:blipFill>
        <p:spPr bwMode="auto">
          <a:xfrm>
            <a:off x="18227488" y="10611558"/>
            <a:ext cx="2487928" cy="1621411"/>
          </a:xfrm>
          <a:prstGeom prst="rect">
            <a:avLst/>
          </a:prstGeom>
          <a:noFill/>
          <a:ln>
            <a:noFill/>
          </a:ln>
        </p:spPr>
      </p:pic>
      <p:pic>
        <p:nvPicPr>
          <p:cNvPr id="101" name="Picture 100" descr="/Volumes/ROSE/major project/map info captures/Second dos MMR_Year 5_3 Years 10-11 to 12-13.PNG"/>
          <p:cNvPicPr/>
          <p:nvPr/>
        </p:nvPicPr>
        <p:blipFill>
          <a:blip r:embed="rId34" cstate="print">
            <a:extLst>
              <a:ext uri="{28A0092B-C50C-407E-A947-70E740481C1C}">
                <a14:useLocalDpi xmlns:a14="http://schemas.microsoft.com/office/drawing/2010/main" val="0"/>
              </a:ext>
            </a:extLst>
          </a:blip>
          <a:srcRect/>
          <a:stretch>
            <a:fillRect/>
          </a:stretch>
        </p:blipFill>
        <p:spPr bwMode="auto">
          <a:xfrm>
            <a:off x="15345664" y="10619178"/>
            <a:ext cx="2675246" cy="1630767"/>
          </a:xfrm>
          <a:prstGeom prst="rect">
            <a:avLst/>
          </a:prstGeom>
          <a:noFill/>
          <a:ln>
            <a:noFill/>
          </a:ln>
        </p:spPr>
      </p:pic>
      <p:pic>
        <p:nvPicPr>
          <p:cNvPr id="102" name="Picture 101" descr="/Volumes/ROSE/major project/map info captures/HIBPRIMARI_3_Years_04-05 to 06-07.PNG"/>
          <p:cNvPicPr/>
          <p:nvPr/>
        </p:nvPicPr>
        <p:blipFill>
          <a:blip r:embed="rId35" cstate="print">
            <a:extLst>
              <a:ext uri="{28A0092B-C50C-407E-A947-70E740481C1C}">
                <a14:useLocalDpi xmlns:a14="http://schemas.microsoft.com/office/drawing/2010/main" val="0"/>
              </a:ext>
            </a:extLst>
          </a:blip>
          <a:srcRect/>
          <a:stretch>
            <a:fillRect/>
          </a:stretch>
        </p:blipFill>
        <p:spPr bwMode="auto">
          <a:xfrm>
            <a:off x="15328676" y="13991240"/>
            <a:ext cx="2584698" cy="1550141"/>
          </a:xfrm>
          <a:prstGeom prst="rect">
            <a:avLst/>
          </a:prstGeom>
          <a:noFill/>
          <a:ln>
            <a:noFill/>
          </a:ln>
        </p:spPr>
      </p:pic>
      <p:pic>
        <p:nvPicPr>
          <p:cNvPr id="103" name="Picture 102" descr="/Volumes/ROSE/major project/map info captures/HIBPRIMARI_3_Years_10-11 to 12-13.PNG"/>
          <p:cNvPicPr/>
          <p:nvPr/>
        </p:nvPicPr>
        <p:blipFill>
          <a:blip r:embed="rId36" cstate="print">
            <a:extLst>
              <a:ext uri="{28A0092B-C50C-407E-A947-70E740481C1C}">
                <a14:useLocalDpi xmlns:a14="http://schemas.microsoft.com/office/drawing/2010/main" val="0"/>
              </a:ext>
            </a:extLst>
          </a:blip>
          <a:srcRect/>
          <a:stretch>
            <a:fillRect/>
          </a:stretch>
        </p:blipFill>
        <p:spPr bwMode="auto">
          <a:xfrm>
            <a:off x="18183056" y="13996939"/>
            <a:ext cx="2603387" cy="1544442"/>
          </a:xfrm>
          <a:prstGeom prst="rect">
            <a:avLst/>
          </a:prstGeom>
          <a:noFill/>
          <a:ln>
            <a:noFill/>
          </a:ln>
        </p:spPr>
      </p:pic>
      <p:sp>
        <p:nvSpPr>
          <p:cNvPr id="104" name="Rectangle 103"/>
          <p:cNvSpPr/>
          <p:nvPr/>
        </p:nvSpPr>
        <p:spPr>
          <a:xfrm>
            <a:off x="15292489" y="12894780"/>
            <a:ext cx="5483101" cy="928015"/>
          </a:xfrm>
          <a:prstGeom prst="rect">
            <a:avLst/>
          </a:prstGeom>
        </p:spPr>
        <p:txBody>
          <a:bodyPr wrap="square">
            <a:spAutoFit/>
          </a:bodyPr>
          <a:lstStyle/>
          <a:p>
            <a:pPr algn="just"/>
            <a:r>
              <a:rPr lang="en-GB" sz="1809" dirty="0">
                <a:latin typeface="Arial" charset="0"/>
                <a:ea typeface="Arial" charset="0"/>
                <a:cs typeface="Arial" charset="0"/>
              </a:rPr>
              <a:t>Gower area shows an improvement whilst some area such as “Penllergear” and “llangyfelach” have had a step back and showed a poor performance.</a:t>
            </a:r>
          </a:p>
        </p:txBody>
      </p:sp>
      <p:sp>
        <p:nvSpPr>
          <p:cNvPr id="105" name="Rectangle 104"/>
          <p:cNvSpPr/>
          <p:nvPr/>
        </p:nvSpPr>
        <p:spPr>
          <a:xfrm>
            <a:off x="15254073" y="7542158"/>
            <a:ext cx="5602933" cy="649610"/>
          </a:xfrm>
          <a:prstGeom prst="rect">
            <a:avLst/>
          </a:prstGeom>
        </p:spPr>
        <p:txBody>
          <a:bodyPr wrap="square">
            <a:spAutoFit/>
          </a:bodyPr>
          <a:lstStyle/>
          <a:p>
            <a:pPr algn="just"/>
            <a:r>
              <a:rPr lang="en-GB" sz="1809" dirty="0">
                <a:latin typeface="Arial" charset="0"/>
                <a:ea typeface="Arial" charset="0"/>
                <a:cs typeface="Arial" charset="0"/>
              </a:rPr>
              <a:t>Newton has poorly performed all the time and Bonymaen has put step back instead of improvement</a:t>
            </a:r>
            <a:endParaRPr lang="en-US" sz="1809" dirty="0">
              <a:solidFill>
                <a:schemeClr val="tx2"/>
              </a:solidFill>
              <a:latin typeface="Arial" charset="0"/>
              <a:ea typeface="Arial" charset="0"/>
              <a:cs typeface="Arial" charset="0"/>
            </a:endParaRPr>
          </a:p>
        </p:txBody>
      </p:sp>
      <p:sp>
        <p:nvSpPr>
          <p:cNvPr id="106" name="Rectangle 105"/>
          <p:cNvSpPr/>
          <p:nvPr/>
        </p:nvSpPr>
        <p:spPr>
          <a:xfrm>
            <a:off x="15291803" y="10173424"/>
            <a:ext cx="5635921" cy="371206"/>
          </a:xfrm>
          <a:prstGeom prst="rect">
            <a:avLst/>
          </a:prstGeom>
        </p:spPr>
        <p:txBody>
          <a:bodyPr wrap="square">
            <a:spAutoFit/>
          </a:bodyPr>
          <a:lstStyle/>
          <a:p>
            <a:r>
              <a:rPr lang="en-GB" sz="1809" dirty="0">
                <a:latin typeface="Arial" charset="0"/>
                <a:ea typeface="Arial" charset="0"/>
                <a:cs typeface="Arial" charset="0"/>
              </a:rPr>
              <a:t>The result is almost the same as its two-year range</a:t>
            </a:r>
          </a:p>
        </p:txBody>
      </p:sp>
      <p:sp>
        <p:nvSpPr>
          <p:cNvPr id="107" name="Rectangle 106"/>
          <p:cNvSpPr/>
          <p:nvPr/>
        </p:nvSpPr>
        <p:spPr>
          <a:xfrm>
            <a:off x="15256202" y="4732123"/>
            <a:ext cx="5695444" cy="928015"/>
          </a:xfrm>
          <a:prstGeom prst="rect">
            <a:avLst/>
          </a:prstGeom>
        </p:spPr>
        <p:txBody>
          <a:bodyPr wrap="square">
            <a:spAutoFit/>
          </a:bodyPr>
          <a:lstStyle/>
          <a:p>
            <a:pPr algn="just" defTabSz="919063"/>
            <a:r>
              <a:rPr lang="en-GB" sz="1809" dirty="0">
                <a:latin typeface="Arial" charset="0"/>
                <a:ea typeface="Arial" charset="0"/>
                <a:cs typeface="Arial" charset="0"/>
              </a:rPr>
              <a:t>thematic map shows that the Gower area in Swansea has improved its performance but it has not reached the standardised kevel in immunisation program.</a:t>
            </a:r>
          </a:p>
        </p:txBody>
      </p:sp>
      <p:sp>
        <p:nvSpPr>
          <p:cNvPr id="108" name="Rectangle 107"/>
          <p:cNvSpPr/>
          <p:nvPr/>
        </p:nvSpPr>
        <p:spPr>
          <a:xfrm>
            <a:off x="15276992" y="2822947"/>
            <a:ext cx="4679676" cy="587212"/>
          </a:xfrm>
          <a:prstGeom prst="rect">
            <a:avLst/>
          </a:prstGeom>
        </p:spPr>
        <p:txBody>
          <a:bodyPr wrap="square">
            <a:spAutoFit/>
          </a:bodyPr>
          <a:lstStyle/>
          <a:p>
            <a:r>
              <a:rPr lang="en-US" sz="3216" b="1" dirty="0">
                <a:latin typeface="Arial" charset="0"/>
                <a:ea typeface="Arial" charset="0"/>
                <a:cs typeface="Arial" charset="0"/>
              </a:rPr>
              <a:t>Creating Thematic Map</a:t>
            </a:r>
          </a:p>
        </p:txBody>
      </p:sp>
      <p:sp>
        <p:nvSpPr>
          <p:cNvPr id="134" name="Rectangle 133"/>
          <p:cNvSpPr/>
          <p:nvPr/>
        </p:nvSpPr>
        <p:spPr>
          <a:xfrm>
            <a:off x="15322621" y="3315791"/>
            <a:ext cx="5629025" cy="928015"/>
          </a:xfrm>
          <a:prstGeom prst="rect">
            <a:avLst/>
          </a:prstGeom>
        </p:spPr>
        <p:txBody>
          <a:bodyPr wrap="square">
            <a:spAutoFit/>
          </a:bodyPr>
          <a:lstStyle/>
          <a:p>
            <a:pPr algn="just"/>
            <a:r>
              <a:rPr lang="en-GB" sz="1809" dirty="0"/>
              <a:t>Thematic map demonstrates a theme and spatial distribution of one or more specific data connected with a specific geographical area. </a:t>
            </a:r>
            <a:endParaRPr lang="en-US" sz="1809" dirty="0"/>
          </a:p>
        </p:txBody>
      </p:sp>
      <p:sp>
        <p:nvSpPr>
          <p:cNvPr id="135" name="Rectangle 134"/>
          <p:cNvSpPr/>
          <p:nvPr/>
        </p:nvSpPr>
        <p:spPr>
          <a:xfrm>
            <a:off x="15171355" y="4260633"/>
            <a:ext cx="4381104" cy="587742"/>
          </a:xfrm>
          <a:prstGeom prst="rect">
            <a:avLst/>
          </a:prstGeom>
        </p:spPr>
        <p:txBody>
          <a:bodyPr wrap="square">
            <a:spAutoFit/>
          </a:bodyPr>
          <a:lstStyle/>
          <a:p>
            <a:pPr defTabSz="919063"/>
            <a:r>
              <a:rPr lang="en-GB" sz="3216" dirty="0">
                <a:latin typeface="Arial" charset="0"/>
                <a:ea typeface="Arial" charset="0"/>
                <a:cs typeface="Arial" charset="0"/>
              </a:rPr>
              <a:t> </a:t>
            </a:r>
            <a:r>
              <a:rPr lang="en-US" sz="2000" b="1" dirty="0">
                <a:latin typeface="Arial" charset="0"/>
                <a:ea typeface="Arial" charset="0"/>
                <a:cs typeface="Arial" charset="0"/>
              </a:rPr>
              <a:t>First dose of MMR </a:t>
            </a:r>
          </a:p>
        </p:txBody>
      </p:sp>
      <p:sp>
        <p:nvSpPr>
          <p:cNvPr id="136" name="Rectangle 135"/>
          <p:cNvSpPr/>
          <p:nvPr/>
        </p:nvSpPr>
        <p:spPr>
          <a:xfrm>
            <a:off x="15254073" y="7205920"/>
            <a:ext cx="5543406" cy="400110"/>
          </a:xfrm>
          <a:prstGeom prst="rect">
            <a:avLst/>
          </a:prstGeom>
        </p:spPr>
        <p:txBody>
          <a:bodyPr wrap="square">
            <a:spAutoFit/>
          </a:bodyPr>
          <a:lstStyle/>
          <a:p>
            <a:r>
              <a:rPr lang="en-GB" sz="2000" b="1" dirty="0" smtClean="0">
                <a:latin typeface="Arial" charset="0"/>
                <a:ea typeface="Arial" charset="0"/>
                <a:cs typeface="Arial" charset="0"/>
              </a:rPr>
              <a:t>Second </a:t>
            </a:r>
            <a:r>
              <a:rPr lang="en-GB" sz="2000" b="1" dirty="0">
                <a:latin typeface="Arial" charset="0"/>
                <a:ea typeface="Arial" charset="0"/>
                <a:cs typeface="Arial" charset="0"/>
              </a:rPr>
              <a:t>dose of </a:t>
            </a:r>
            <a:r>
              <a:rPr lang="en-GB" sz="2000" b="1" dirty="0" smtClean="0">
                <a:latin typeface="Arial" charset="0"/>
                <a:ea typeface="Arial" charset="0"/>
                <a:cs typeface="Arial" charset="0"/>
              </a:rPr>
              <a:t>MMR in a two years range</a:t>
            </a:r>
            <a:endParaRPr lang="en-GB" sz="2000" b="1" dirty="0">
              <a:latin typeface="Arial" charset="0"/>
              <a:ea typeface="Arial" charset="0"/>
              <a:cs typeface="Arial" charset="0"/>
            </a:endParaRPr>
          </a:p>
        </p:txBody>
      </p:sp>
      <p:sp>
        <p:nvSpPr>
          <p:cNvPr id="137" name="Rectangle 136"/>
          <p:cNvSpPr/>
          <p:nvPr/>
        </p:nvSpPr>
        <p:spPr>
          <a:xfrm>
            <a:off x="15291803" y="9868179"/>
            <a:ext cx="5483101" cy="400110"/>
          </a:xfrm>
          <a:prstGeom prst="rect">
            <a:avLst/>
          </a:prstGeom>
        </p:spPr>
        <p:txBody>
          <a:bodyPr wrap="square">
            <a:spAutoFit/>
          </a:bodyPr>
          <a:lstStyle/>
          <a:p>
            <a:r>
              <a:rPr lang="en-GB" sz="2000" b="1" dirty="0">
                <a:latin typeface="Arial" charset="0"/>
                <a:ea typeface="Arial" charset="0"/>
                <a:cs typeface="Arial" charset="0"/>
              </a:rPr>
              <a:t>Second dose of MMR in a three-year range</a:t>
            </a:r>
          </a:p>
        </p:txBody>
      </p:sp>
      <p:sp>
        <p:nvSpPr>
          <p:cNvPr id="138" name="Rectangle 137"/>
          <p:cNvSpPr/>
          <p:nvPr/>
        </p:nvSpPr>
        <p:spPr>
          <a:xfrm>
            <a:off x="15238685" y="12497286"/>
            <a:ext cx="5679960" cy="400110"/>
          </a:xfrm>
          <a:prstGeom prst="rect">
            <a:avLst/>
          </a:prstGeom>
        </p:spPr>
        <p:txBody>
          <a:bodyPr wrap="square">
            <a:spAutoFit/>
          </a:bodyPr>
          <a:lstStyle/>
          <a:p>
            <a:r>
              <a:rPr lang="en-GB" sz="2000" b="1" dirty="0">
                <a:latin typeface="Arial" charset="0"/>
                <a:ea typeface="Arial" charset="0"/>
                <a:cs typeface="Arial" charset="0"/>
              </a:rPr>
              <a:t>HIB primary vaccination performance</a:t>
            </a:r>
          </a:p>
        </p:txBody>
      </p:sp>
      <p:sp>
        <p:nvSpPr>
          <p:cNvPr id="180" name="Rectangle 179"/>
          <p:cNvSpPr/>
          <p:nvPr/>
        </p:nvSpPr>
        <p:spPr>
          <a:xfrm>
            <a:off x="21582351" y="5994660"/>
            <a:ext cx="3875698" cy="584775"/>
          </a:xfrm>
          <a:prstGeom prst="rect">
            <a:avLst/>
          </a:prstGeom>
        </p:spPr>
        <p:txBody>
          <a:bodyPr wrap="square">
            <a:spAutoFit/>
          </a:bodyPr>
          <a:lstStyle/>
          <a:p>
            <a:pPr algn="just"/>
            <a:r>
              <a:rPr lang="en-US" sz="3200" b="1" dirty="0">
                <a:latin typeface="Arial" charset="0"/>
                <a:ea typeface="Arial" charset="0"/>
                <a:cs typeface="Arial" charset="0"/>
              </a:rPr>
              <a:t>Data processing</a:t>
            </a:r>
          </a:p>
        </p:txBody>
      </p:sp>
      <p:pic>
        <p:nvPicPr>
          <p:cNvPr id="15" name="Picture 14"/>
          <p:cNvPicPr>
            <a:picLocks noChangeAspect="1"/>
          </p:cNvPicPr>
          <p:nvPr/>
        </p:nvPicPr>
        <p:blipFill>
          <a:blip r:embed="rId37">
            <a:extLst>
              <a:ext uri="{28A0092B-C50C-407E-A947-70E740481C1C}">
                <a14:useLocalDpi xmlns:a14="http://schemas.microsoft.com/office/drawing/2010/main" val="0"/>
              </a:ext>
            </a:extLst>
          </a:blip>
          <a:stretch>
            <a:fillRect/>
          </a:stretch>
        </p:blipFill>
        <p:spPr>
          <a:xfrm>
            <a:off x="9293331" y="7815035"/>
            <a:ext cx="1729086" cy="1449381"/>
          </a:xfrm>
          <a:prstGeom prst="rect">
            <a:avLst/>
          </a:prstGeom>
        </p:spPr>
      </p:pic>
      <p:pic>
        <p:nvPicPr>
          <p:cNvPr id="16" name="Picture 15"/>
          <p:cNvPicPr>
            <a:picLocks noChangeAspect="1"/>
          </p:cNvPicPr>
          <p:nvPr/>
        </p:nvPicPr>
        <p:blipFill rotWithShape="1">
          <a:blip r:embed="rId38">
            <a:extLst>
              <a:ext uri="{28A0092B-C50C-407E-A947-70E740481C1C}">
                <a14:useLocalDpi xmlns:a14="http://schemas.microsoft.com/office/drawing/2010/main" val="0"/>
              </a:ext>
            </a:extLst>
          </a:blip>
          <a:srcRect t="-316" b="1469"/>
          <a:stretch/>
        </p:blipFill>
        <p:spPr>
          <a:xfrm>
            <a:off x="12428016" y="7820667"/>
            <a:ext cx="1743741" cy="1438119"/>
          </a:xfrm>
          <a:prstGeom prst="rect">
            <a:avLst/>
          </a:prstGeom>
        </p:spPr>
      </p:pic>
      <p:pic>
        <p:nvPicPr>
          <p:cNvPr id="17" name="Picture 16"/>
          <p:cNvPicPr>
            <a:picLocks noChangeAspect="1"/>
          </p:cNvPicPr>
          <p:nvPr/>
        </p:nvPicPr>
        <p:blipFill>
          <a:blip r:embed="rId39">
            <a:extLst>
              <a:ext uri="{28A0092B-C50C-407E-A947-70E740481C1C}">
                <a14:useLocalDpi xmlns:a14="http://schemas.microsoft.com/office/drawing/2010/main" val="0"/>
              </a:ext>
            </a:extLst>
          </a:blip>
          <a:stretch>
            <a:fillRect/>
          </a:stretch>
        </p:blipFill>
        <p:spPr>
          <a:xfrm>
            <a:off x="10528501" y="4813068"/>
            <a:ext cx="2094505" cy="1589496"/>
          </a:xfrm>
          <a:prstGeom prst="rect">
            <a:avLst/>
          </a:prstGeom>
        </p:spPr>
      </p:pic>
    </p:spTree>
    <p:extLst>
      <p:ext uri="{BB962C8B-B14F-4D97-AF65-F5344CB8AC3E}">
        <p14:creationId xmlns:p14="http://schemas.microsoft.com/office/powerpoint/2010/main" val="127040473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9017</TotalTime>
  <Words>1042</Words>
  <Application>Microsoft Macintosh PowerPoint</Application>
  <PresentationFormat>Custom</PresentationFormat>
  <Paragraphs>75</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vt:lpstr>
      <vt:lpstr>Times New Roman</vt:lpstr>
      <vt:lpstr>Arial</vt:lpstr>
      <vt:lpstr>Office Theme</vt:lpstr>
      <vt:lpstr>PowerPoint Presentation</vt:lpstr>
    </vt:vector>
  </TitlesOfParts>
  <LinksUpToDate>false</LinksUpToDate>
  <SharedDoc>false</SharedDoc>
  <HyperlinksChanged>false</HyperlinksChanged>
  <AppVersion>15.0030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to create a scientific poster</dc:title>
  <dc:subject>Free Research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Mohammad Zanganeh (P108304)</cp:lastModifiedBy>
  <cp:revision>249</cp:revision>
  <cp:lastPrinted>2017-05-08T11:05:11Z</cp:lastPrinted>
  <dcterms:created xsi:type="dcterms:W3CDTF">2012-07-31T16:06:49Z</dcterms:created>
  <dcterms:modified xsi:type="dcterms:W3CDTF">2017-05-08T11:38:01Z</dcterms:modified>
  <cp:category>research posters template</cp:category>
</cp:coreProperties>
</file>