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73" r:id="rId5"/>
    <p:sldId id="274" r:id="rId6"/>
    <p:sldId id="276" r:id="rId7"/>
    <p:sldId id="277" r:id="rId8"/>
    <p:sldId id="280" r:id="rId9"/>
    <p:sldId id="278" r:id="rId10"/>
    <p:sldId id="300" r:id="rId11"/>
    <p:sldId id="282" r:id="rId12"/>
    <p:sldId id="283" r:id="rId13"/>
    <p:sldId id="284" r:id="rId14"/>
    <p:sldId id="288" r:id="rId15"/>
    <p:sldId id="285" r:id="rId16"/>
    <p:sldId id="286" r:id="rId17"/>
    <p:sldId id="289" r:id="rId18"/>
    <p:sldId id="291" r:id="rId19"/>
    <p:sldId id="287" r:id="rId20"/>
    <p:sldId id="290" r:id="rId21"/>
    <p:sldId id="292" r:id="rId22"/>
    <p:sldId id="293" r:id="rId23"/>
    <p:sldId id="294" r:id="rId24"/>
    <p:sldId id="295" r:id="rId25"/>
    <p:sldId id="296" r:id="rId26"/>
    <p:sldId id="297" r:id="rId27"/>
    <p:sldId id="298" r:id="rId28"/>
    <p:sldId id="299" r:id="rId29"/>
    <p:sldId id="264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370C91-6AA3-A5FF-72D3-0FE95691375A}" v="49" dt="2025-12-08T09:54:35.161"/>
    <p1510:client id="{DFA24B43-E77E-4583-BA63-152C345A2733}" v="8" dt="2025-12-08T11:23:48.7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88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custSel addSld delSld modSld sldOrd">
      <pc:chgData name="Lara Hopkinson" userId="4c46a3d6-da89-4616-bd45-1b70e49404c2" providerId="ADAL" clId="{7F1F0841-190A-46F8-9915-0C9D4FD90F14}" dt="2025-12-08T11:23:48.762" v="102" actId="1076"/>
      <pc:docMkLst>
        <pc:docMk/>
      </pc:docMkLst>
      <pc:sldChg chg="modSp mod">
        <pc:chgData name="Lara Hopkinson" userId="4c46a3d6-da89-4616-bd45-1b70e49404c2" providerId="ADAL" clId="{7F1F0841-190A-46F8-9915-0C9D4FD90F14}" dt="2025-12-08T10:12:43.565" v="94" actId="313"/>
        <pc:sldMkLst>
          <pc:docMk/>
          <pc:sldMk cId="3206681690" sldId="276"/>
        </pc:sldMkLst>
        <pc:spChg chg="mod">
          <ac:chgData name="Lara Hopkinson" userId="4c46a3d6-da89-4616-bd45-1b70e49404c2" providerId="ADAL" clId="{7F1F0841-190A-46F8-9915-0C9D4FD90F14}" dt="2025-12-08T10:12:43.565" v="94" actId="313"/>
          <ac:spMkLst>
            <pc:docMk/>
            <pc:sldMk cId="3206681690" sldId="276"/>
            <ac:spMk id="2" creationId="{DCC92A1D-6282-451A-A809-E17A57A61A61}"/>
          </ac:spMkLst>
        </pc:spChg>
      </pc:sldChg>
      <pc:sldChg chg="ord">
        <pc:chgData name="Lara Hopkinson" userId="4c46a3d6-da89-4616-bd45-1b70e49404c2" providerId="ADAL" clId="{7F1F0841-190A-46F8-9915-0C9D4FD90F14}" dt="2025-12-08T10:11:46.350" v="17"/>
        <pc:sldMkLst>
          <pc:docMk/>
          <pc:sldMk cId="741186223" sldId="277"/>
        </pc:sldMkLst>
      </pc:sldChg>
      <pc:sldChg chg="addSp modSp mod">
        <pc:chgData name="Lara Hopkinson" userId="4c46a3d6-da89-4616-bd45-1b70e49404c2" providerId="ADAL" clId="{7F1F0841-190A-46F8-9915-0C9D4FD90F14}" dt="2025-12-08T09:55:46.553" v="7" actId="20577"/>
        <pc:sldMkLst>
          <pc:docMk/>
          <pc:sldMk cId="2114740080" sldId="280"/>
        </pc:sldMkLst>
        <pc:spChg chg="mod">
          <ac:chgData name="Lara Hopkinson" userId="4c46a3d6-da89-4616-bd45-1b70e49404c2" providerId="ADAL" clId="{7F1F0841-190A-46F8-9915-0C9D4FD90F14}" dt="2025-12-08T09:55:15.755" v="2" actId="1076"/>
          <ac:spMkLst>
            <pc:docMk/>
            <pc:sldMk cId="2114740080" sldId="280"/>
            <ac:spMk id="3" creationId="{B16E0853-A8EC-4A0E-9A62-B6CB7C630E58}"/>
          </ac:spMkLst>
        </pc:spChg>
        <pc:spChg chg="add mod">
          <ac:chgData name="Lara Hopkinson" userId="4c46a3d6-da89-4616-bd45-1b70e49404c2" providerId="ADAL" clId="{7F1F0841-190A-46F8-9915-0C9D4FD90F14}" dt="2025-12-08T09:55:46.553" v="7" actId="20577"/>
          <ac:spMkLst>
            <pc:docMk/>
            <pc:sldMk cId="2114740080" sldId="280"/>
            <ac:spMk id="4" creationId="{2C2A1520-628C-EF07-B11D-0C9814DFEE34}"/>
          </ac:spMkLst>
        </pc:spChg>
        <pc:picChg chg="mod">
          <ac:chgData name="Lara Hopkinson" userId="4c46a3d6-da89-4616-bd45-1b70e49404c2" providerId="ADAL" clId="{7F1F0841-190A-46F8-9915-0C9D4FD90F14}" dt="2025-12-08T09:55:05.466" v="0" actId="1076"/>
          <ac:picMkLst>
            <pc:docMk/>
            <pc:sldMk cId="2114740080" sldId="280"/>
            <ac:picMk id="2" creationId="{CB146C22-5411-416F-F870-595461842E2A}"/>
          </ac:picMkLst>
        </pc:picChg>
      </pc:sldChg>
      <pc:sldChg chg="del">
        <pc:chgData name="Lara Hopkinson" userId="4c46a3d6-da89-4616-bd45-1b70e49404c2" providerId="ADAL" clId="{7F1F0841-190A-46F8-9915-0C9D4FD90F14}" dt="2025-12-08T09:55:52.577" v="8" actId="47"/>
        <pc:sldMkLst>
          <pc:docMk/>
          <pc:sldMk cId="3680019528" sldId="281"/>
        </pc:sldMkLst>
      </pc:sldChg>
      <pc:sldChg chg="addSp delSp modSp mod">
        <pc:chgData name="Lara Hopkinson" userId="4c46a3d6-da89-4616-bd45-1b70e49404c2" providerId="ADAL" clId="{7F1F0841-190A-46F8-9915-0C9D4FD90F14}" dt="2025-12-08T11:23:48.762" v="102" actId="1076"/>
        <pc:sldMkLst>
          <pc:docMk/>
          <pc:sldMk cId="602408303" sldId="287"/>
        </pc:sldMkLst>
        <pc:spChg chg="del">
          <ac:chgData name="Lara Hopkinson" userId="4c46a3d6-da89-4616-bd45-1b70e49404c2" providerId="ADAL" clId="{7F1F0841-190A-46F8-9915-0C9D4FD90F14}" dt="2025-12-08T11:23:25.439" v="96" actId="478"/>
          <ac:spMkLst>
            <pc:docMk/>
            <pc:sldMk cId="602408303" sldId="287"/>
            <ac:spMk id="2" creationId="{493CF7B2-5A66-4D1E-AB7D-55E81AFDCE0D}"/>
          </ac:spMkLst>
        </pc:spChg>
        <pc:picChg chg="del">
          <ac:chgData name="Lara Hopkinson" userId="4c46a3d6-da89-4616-bd45-1b70e49404c2" providerId="ADAL" clId="{7F1F0841-190A-46F8-9915-0C9D4FD90F14}" dt="2025-12-08T11:23:20.887" v="95" actId="478"/>
          <ac:picMkLst>
            <pc:docMk/>
            <pc:sldMk cId="602408303" sldId="287"/>
            <ac:picMk id="4" creationId="{20B3ABE1-9865-4DEE-B36B-15F8FC88BD9E}"/>
          </ac:picMkLst>
        </pc:picChg>
        <pc:picChg chg="add mod">
          <ac:chgData name="Lara Hopkinson" userId="4c46a3d6-da89-4616-bd45-1b70e49404c2" providerId="ADAL" clId="{7F1F0841-190A-46F8-9915-0C9D4FD90F14}" dt="2025-12-08T11:23:48.762" v="102" actId="1076"/>
          <ac:picMkLst>
            <pc:docMk/>
            <pc:sldMk cId="602408303" sldId="287"/>
            <ac:picMk id="2050" creationId="{55FC19AF-D3AD-C2AB-BC00-8926A482E5D0}"/>
          </ac:picMkLst>
        </pc:picChg>
      </pc:sldChg>
      <pc:sldChg chg="addSp modSp new mod">
        <pc:chgData name="Lara Hopkinson" userId="4c46a3d6-da89-4616-bd45-1b70e49404c2" providerId="ADAL" clId="{7F1F0841-190A-46F8-9915-0C9D4FD90F14}" dt="2025-12-08T10:05:11.252" v="15"/>
        <pc:sldMkLst>
          <pc:docMk/>
          <pc:sldMk cId="2797841246" sldId="300"/>
        </pc:sldMkLst>
        <pc:spChg chg="mod">
          <ac:chgData name="Lara Hopkinson" userId="4c46a3d6-da89-4616-bd45-1b70e49404c2" providerId="ADAL" clId="{7F1F0841-190A-46F8-9915-0C9D4FD90F14}" dt="2025-12-08T10:04:55.583" v="14" actId="20577"/>
          <ac:spMkLst>
            <pc:docMk/>
            <pc:sldMk cId="2797841246" sldId="300"/>
            <ac:spMk id="3" creationId="{38EAA625-1E24-0CD9-474F-99FAA6D56E40}"/>
          </ac:spMkLst>
        </pc:spChg>
        <pc:picChg chg="add">
          <ac:chgData name="Lara Hopkinson" userId="4c46a3d6-da89-4616-bd45-1b70e49404c2" providerId="ADAL" clId="{7F1F0841-190A-46F8-9915-0C9D4FD90F14}" dt="2025-12-08T10:05:11.252" v="15"/>
          <ac:picMkLst>
            <pc:docMk/>
            <pc:sldMk cId="2797841246" sldId="300"/>
            <ac:picMk id="1026" creationId="{45E3913C-CDB8-B794-8EC8-B85EF19A7120}"/>
          </ac:picMkLst>
        </pc:picChg>
      </pc:sldChg>
    </pc:docChg>
  </pc:docChgLst>
  <pc:docChgLst>
    <pc:chgData name="Lara Hopkinson" userId="S::lara.hopkinson@uwtsd.ac.uk::4c46a3d6-da89-4616-bd45-1b70e49404c2" providerId="AD" clId="Web-{DF370C91-6AA3-A5FF-72D3-0FE95691375A}"/>
    <pc:docChg chg="delSld modSld sldOrd">
      <pc:chgData name="Lara Hopkinson" userId="S::lara.hopkinson@uwtsd.ac.uk::4c46a3d6-da89-4616-bd45-1b70e49404c2" providerId="AD" clId="Web-{DF370C91-6AA3-A5FF-72D3-0FE95691375A}" dt="2025-12-08T09:54:33.146" v="43"/>
      <pc:docMkLst>
        <pc:docMk/>
      </pc:docMkLst>
      <pc:sldChg chg="modSp">
        <pc:chgData name="Lara Hopkinson" userId="S::lara.hopkinson@uwtsd.ac.uk::4c46a3d6-da89-4616-bd45-1b70e49404c2" providerId="AD" clId="Web-{DF370C91-6AA3-A5FF-72D3-0FE95691375A}" dt="2025-12-08T09:49:26.683" v="9" actId="20577"/>
        <pc:sldMkLst>
          <pc:docMk/>
          <pc:sldMk cId="3206681690" sldId="276"/>
        </pc:sldMkLst>
        <pc:spChg chg="mod">
          <ac:chgData name="Lara Hopkinson" userId="S::lara.hopkinson@uwtsd.ac.uk::4c46a3d6-da89-4616-bd45-1b70e49404c2" providerId="AD" clId="Web-{DF370C91-6AA3-A5FF-72D3-0FE95691375A}" dt="2025-12-08T09:49:26.683" v="9" actId="20577"/>
          <ac:spMkLst>
            <pc:docMk/>
            <pc:sldMk cId="3206681690" sldId="276"/>
            <ac:spMk id="2" creationId="{DCC92A1D-6282-451A-A809-E17A57A61A61}"/>
          </ac:spMkLst>
        </pc:spChg>
      </pc:sldChg>
      <pc:sldChg chg="addSp delSp modSp">
        <pc:chgData name="Lara Hopkinson" userId="S::lara.hopkinson@uwtsd.ac.uk::4c46a3d6-da89-4616-bd45-1b70e49404c2" providerId="AD" clId="Web-{DF370C91-6AA3-A5FF-72D3-0FE95691375A}" dt="2025-12-08T09:51:25.539" v="27" actId="20577"/>
        <pc:sldMkLst>
          <pc:docMk/>
          <pc:sldMk cId="741186223" sldId="277"/>
        </pc:sldMkLst>
        <pc:spChg chg="mod">
          <ac:chgData name="Lara Hopkinson" userId="S::lara.hopkinson@uwtsd.ac.uk::4c46a3d6-da89-4616-bd45-1b70e49404c2" providerId="AD" clId="Web-{DF370C91-6AA3-A5FF-72D3-0FE95691375A}" dt="2025-12-08T09:51:25.539" v="27" actId="20577"/>
          <ac:spMkLst>
            <pc:docMk/>
            <pc:sldMk cId="741186223" sldId="277"/>
            <ac:spMk id="3" creationId="{5FB79F5E-F71E-4F27-9B03-B97BF8632F94}"/>
          </ac:spMkLst>
        </pc:spChg>
        <pc:picChg chg="add mod">
          <ac:chgData name="Lara Hopkinson" userId="S::lara.hopkinson@uwtsd.ac.uk::4c46a3d6-da89-4616-bd45-1b70e49404c2" providerId="AD" clId="Web-{DF370C91-6AA3-A5FF-72D3-0FE95691375A}" dt="2025-12-08T09:51:16.038" v="26" actId="1076"/>
          <ac:picMkLst>
            <pc:docMk/>
            <pc:sldMk cId="741186223" sldId="277"/>
            <ac:picMk id="2" creationId="{301458C4-0BA4-5A07-4C13-01C4017FBC4C}"/>
          </ac:picMkLst>
        </pc:picChg>
        <pc:picChg chg="del">
          <ac:chgData name="Lara Hopkinson" userId="S::lara.hopkinson@uwtsd.ac.uk::4c46a3d6-da89-4616-bd45-1b70e49404c2" providerId="AD" clId="Web-{DF370C91-6AA3-A5FF-72D3-0FE95691375A}" dt="2025-12-08T09:50:18.220" v="12"/>
          <ac:picMkLst>
            <pc:docMk/>
            <pc:sldMk cId="741186223" sldId="277"/>
            <ac:picMk id="4" creationId="{3FFC3D5F-FF85-4A1C-92E6-F9832F9D8314}"/>
          </ac:picMkLst>
        </pc:picChg>
        <pc:picChg chg="del">
          <ac:chgData name="Lara Hopkinson" userId="S::lara.hopkinson@uwtsd.ac.uk::4c46a3d6-da89-4616-bd45-1b70e49404c2" providerId="AD" clId="Web-{DF370C91-6AA3-A5FF-72D3-0FE95691375A}" dt="2025-12-08T09:50:25.065" v="15"/>
          <ac:picMkLst>
            <pc:docMk/>
            <pc:sldMk cId="741186223" sldId="277"/>
            <ac:picMk id="5" creationId="{631DD85C-ADF6-46ED-80A7-90B97AD72F1F}"/>
          </ac:picMkLst>
        </pc:picChg>
        <pc:picChg chg="add mod modCrop">
          <ac:chgData name="Lara Hopkinson" userId="S::lara.hopkinson@uwtsd.ac.uk::4c46a3d6-da89-4616-bd45-1b70e49404c2" providerId="AD" clId="Web-{DF370C91-6AA3-A5FF-72D3-0FE95691375A}" dt="2025-12-08T09:51:13.085" v="25" actId="14100"/>
          <ac:picMkLst>
            <pc:docMk/>
            <pc:sldMk cId="741186223" sldId="277"/>
            <ac:picMk id="7" creationId="{9801A147-0461-9C8A-C936-1B03330A3C27}"/>
          </ac:picMkLst>
        </pc:picChg>
      </pc:sldChg>
      <pc:sldChg chg="addSp delSp modSp">
        <pc:chgData name="Lara Hopkinson" userId="S::lara.hopkinson@uwtsd.ac.uk::4c46a3d6-da89-4616-bd45-1b70e49404c2" providerId="AD" clId="Web-{DF370C91-6AA3-A5FF-72D3-0FE95691375A}" dt="2025-12-08T09:52:27.685" v="40" actId="1076"/>
        <pc:sldMkLst>
          <pc:docMk/>
          <pc:sldMk cId="3224677642" sldId="278"/>
        </pc:sldMkLst>
        <pc:spChg chg="mod">
          <ac:chgData name="Lara Hopkinson" userId="S::lara.hopkinson@uwtsd.ac.uk::4c46a3d6-da89-4616-bd45-1b70e49404c2" providerId="AD" clId="Web-{DF370C91-6AA3-A5FF-72D3-0FE95691375A}" dt="2025-12-08T09:52:21.825" v="38" actId="20577"/>
          <ac:spMkLst>
            <pc:docMk/>
            <pc:sldMk cId="3224677642" sldId="278"/>
            <ac:spMk id="4" creationId="{71562E34-0285-48D4-BE0D-63C69EE37244}"/>
          </ac:spMkLst>
        </pc:spChg>
        <pc:spChg chg="add del mod">
          <ac:chgData name="Lara Hopkinson" userId="S::lara.hopkinson@uwtsd.ac.uk::4c46a3d6-da89-4616-bd45-1b70e49404c2" providerId="AD" clId="Web-{DF370C91-6AA3-A5FF-72D3-0FE95691375A}" dt="2025-12-08T09:52:12.371" v="32"/>
          <ac:spMkLst>
            <pc:docMk/>
            <pc:sldMk cId="3224677642" sldId="278"/>
            <ac:spMk id="5" creationId="{0BE055D6-EEEE-40B1-819D-2B68687CD072}"/>
          </ac:spMkLst>
        </pc:spChg>
        <pc:picChg chg="del">
          <ac:chgData name="Lara Hopkinson" userId="S::lara.hopkinson@uwtsd.ac.uk::4c46a3d6-da89-4616-bd45-1b70e49404c2" providerId="AD" clId="Web-{DF370C91-6AA3-A5FF-72D3-0FE95691375A}" dt="2025-12-08T09:52:08.777" v="31"/>
          <ac:picMkLst>
            <pc:docMk/>
            <pc:sldMk cId="3224677642" sldId="278"/>
            <ac:picMk id="6" creationId="{8667E985-A275-489C-BA1C-68FF084B05F3}"/>
          </ac:picMkLst>
        </pc:picChg>
        <pc:picChg chg="add mod ord">
          <ac:chgData name="Lara Hopkinson" userId="S::lara.hopkinson@uwtsd.ac.uk::4c46a3d6-da89-4616-bd45-1b70e49404c2" providerId="AD" clId="Web-{DF370C91-6AA3-A5FF-72D3-0FE95691375A}" dt="2025-12-08T09:52:27.685" v="40" actId="1076"/>
          <ac:picMkLst>
            <pc:docMk/>
            <pc:sldMk cId="3224677642" sldId="278"/>
            <ac:picMk id="7" creationId="{B12BF899-D401-0815-7498-2C6CE3295812}"/>
          </ac:picMkLst>
        </pc:picChg>
      </pc:sldChg>
      <pc:sldChg chg="del">
        <pc:chgData name="Lara Hopkinson" userId="S::lara.hopkinson@uwtsd.ac.uk::4c46a3d6-da89-4616-bd45-1b70e49404c2" providerId="AD" clId="Web-{DF370C91-6AA3-A5FF-72D3-0FE95691375A}" dt="2025-12-08T09:51:41.931" v="28"/>
        <pc:sldMkLst>
          <pc:docMk/>
          <pc:sldMk cId="3389795723" sldId="279"/>
        </pc:sldMkLst>
      </pc:sldChg>
      <pc:sldChg chg="addSp delSp modSp ord">
        <pc:chgData name="Lara Hopkinson" userId="S::lara.hopkinson@uwtsd.ac.uk::4c46a3d6-da89-4616-bd45-1b70e49404c2" providerId="AD" clId="Web-{DF370C91-6AA3-A5FF-72D3-0FE95691375A}" dt="2025-12-08T09:54:33.146" v="43"/>
        <pc:sldMkLst>
          <pc:docMk/>
          <pc:sldMk cId="2114740080" sldId="280"/>
        </pc:sldMkLst>
        <pc:spChg chg="mod">
          <ac:chgData name="Lara Hopkinson" userId="S::lara.hopkinson@uwtsd.ac.uk::4c46a3d6-da89-4616-bd45-1b70e49404c2" providerId="AD" clId="Web-{DF370C91-6AA3-A5FF-72D3-0FE95691375A}" dt="2025-12-08T09:51:49.651" v="30" actId="20577"/>
          <ac:spMkLst>
            <pc:docMk/>
            <pc:sldMk cId="2114740080" sldId="280"/>
            <ac:spMk id="3" creationId="{B16E0853-A8EC-4A0E-9A62-B6CB7C630E58}"/>
          </ac:spMkLst>
        </pc:spChg>
        <pc:picChg chg="add mod">
          <ac:chgData name="Lara Hopkinson" userId="S::lara.hopkinson@uwtsd.ac.uk::4c46a3d6-da89-4616-bd45-1b70e49404c2" providerId="AD" clId="Web-{DF370C91-6AA3-A5FF-72D3-0FE95691375A}" dt="2025-12-08T09:54:33.146" v="43"/>
          <ac:picMkLst>
            <pc:docMk/>
            <pc:sldMk cId="2114740080" sldId="280"/>
            <ac:picMk id="2" creationId="{CB146C22-5411-416F-F870-595461842E2A}"/>
          </ac:picMkLst>
        </pc:picChg>
        <pc:picChg chg="del">
          <ac:chgData name="Lara Hopkinson" userId="S::lara.hopkinson@uwtsd.ac.uk::4c46a3d6-da89-4616-bd45-1b70e49404c2" providerId="AD" clId="Web-{DF370C91-6AA3-A5FF-72D3-0FE95691375A}" dt="2025-12-08T09:52:31.966" v="41"/>
          <ac:picMkLst>
            <pc:docMk/>
            <pc:sldMk cId="2114740080" sldId="280"/>
            <ac:picMk id="4" creationId="{F0FABB0A-AB56-4B6E-8928-2EBAB56BD618}"/>
          </ac:picMkLst>
        </pc:picChg>
        <pc:picChg chg="del">
          <ac:chgData name="Lara Hopkinson" userId="S::lara.hopkinson@uwtsd.ac.uk::4c46a3d6-da89-4616-bd45-1b70e49404c2" providerId="AD" clId="Web-{DF370C91-6AA3-A5FF-72D3-0FE95691375A}" dt="2025-12-08T09:52:32.482" v="42"/>
          <ac:picMkLst>
            <pc:docMk/>
            <pc:sldMk cId="2114740080" sldId="280"/>
            <ac:picMk id="5" creationId="{EF43130C-7B24-42FF-AF5B-6B29C5DD0C7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ACE82EA0-1D1B-40AD-AA9C-0F4D2FC1145B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onnativespecies.org/" TargetMode="External"/><Relationship Id="rId3" Type="http://schemas.openxmlformats.org/officeDocument/2006/relationships/hyperlink" Target="http://www.interpol.int/" TargetMode="External"/><Relationship Id="rId7" Type="http://schemas.openxmlformats.org/officeDocument/2006/relationships/hyperlink" Target="http://www.wildlifetrusts.org/" TargetMode="External"/><Relationship Id="rId2" Type="http://schemas.openxmlformats.org/officeDocument/2006/relationships/hyperlink" Target="http://www.ec.europa.eu/environmen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rspb.org.uk/" TargetMode="External"/><Relationship Id="rId5" Type="http://schemas.openxmlformats.org/officeDocument/2006/relationships/hyperlink" Target="http://www.nwcu.police.uk/" TargetMode="External"/><Relationship Id="rId4" Type="http://schemas.openxmlformats.org/officeDocument/2006/relationships/hyperlink" Target="http://www.rspca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Environmental crime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Lara Hopkinson</a:t>
            </a:r>
          </a:p>
        </p:txBody>
      </p:sp>
    </p:spTree>
    <p:extLst>
      <p:ext uri="{BB962C8B-B14F-4D97-AF65-F5344CB8AC3E}">
        <p14:creationId xmlns:p14="http://schemas.microsoft.com/office/powerpoint/2010/main" val="1225450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it?</a:t>
            </a:r>
          </a:p>
          <a:p>
            <a:r>
              <a:rPr lang="en-GB" dirty="0"/>
              <a:t>Worldwide importance</a:t>
            </a:r>
          </a:p>
          <a:p>
            <a:r>
              <a:rPr lang="en-GB" dirty="0"/>
              <a:t>Key acts of Statute</a:t>
            </a:r>
          </a:p>
          <a:p>
            <a:r>
              <a:rPr lang="en-GB" dirty="0"/>
              <a:t>Priority areas for the UK</a:t>
            </a:r>
          </a:p>
          <a:p>
            <a:r>
              <a:rPr lang="en-GB" dirty="0"/>
              <a:t>Case study examples</a:t>
            </a:r>
          </a:p>
          <a:p>
            <a:pPr lvl="1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</p:spTree>
    <p:extLst>
      <p:ext uri="{BB962C8B-B14F-4D97-AF65-F5344CB8AC3E}">
        <p14:creationId xmlns:p14="http://schemas.microsoft.com/office/powerpoint/2010/main" val="36807851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‘environmental crime’?</a:t>
            </a:r>
          </a:p>
        </p:txBody>
      </p:sp>
      <p:pic>
        <p:nvPicPr>
          <p:cNvPr id="5" name="Picture 2" descr="C:\Users\wsa user\AppData\Local\Microsoft\Windows\Temporary Internet Files\Content.IE5\WD0L5UNW\question-mark-in-a-blue-circle-8959-large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348880"/>
            <a:ext cx="4177041" cy="417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01765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Acts that breach environmental law</a:t>
            </a:r>
          </a:p>
          <a:p>
            <a:r>
              <a:rPr lang="en-GB" dirty="0"/>
              <a:t>Includes:</a:t>
            </a:r>
          </a:p>
          <a:p>
            <a:pPr lvl="1"/>
            <a:r>
              <a:rPr lang="en-GB" dirty="0"/>
              <a:t>Illegal emission or discharge to media</a:t>
            </a:r>
          </a:p>
          <a:p>
            <a:pPr lvl="1"/>
            <a:r>
              <a:rPr lang="en-GB" dirty="0"/>
              <a:t>Illegal trade in wildlife</a:t>
            </a:r>
          </a:p>
          <a:p>
            <a:pPr lvl="1"/>
            <a:r>
              <a:rPr lang="en-GB" dirty="0"/>
              <a:t>Illegal trade in ODS</a:t>
            </a:r>
          </a:p>
          <a:p>
            <a:pPr lvl="1"/>
            <a:r>
              <a:rPr lang="en-GB" dirty="0"/>
              <a:t>Illegal shipment or dumping of waste</a:t>
            </a:r>
          </a:p>
          <a:p>
            <a:pPr lvl="1"/>
            <a:r>
              <a:rPr lang="en-GB" dirty="0"/>
              <a:t>Unlawful operation of dangerous activities</a:t>
            </a:r>
          </a:p>
          <a:p>
            <a:pPr lvl="1"/>
            <a:r>
              <a:rPr lang="en-GB" dirty="0"/>
              <a:t>Significant deterioration of wildlife habitats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‘environmental crime’?</a:t>
            </a:r>
          </a:p>
        </p:txBody>
      </p:sp>
    </p:spTree>
    <p:extLst>
      <p:ext uri="{BB962C8B-B14F-4D97-AF65-F5344CB8AC3E}">
        <p14:creationId xmlns:p14="http://schemas.microsoft.com/office/powerpoint/2010/main" val="25030309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9354086-473E-457E-A042-98B3044172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EU Directive 2008/99/EC on the protection of the environment through criminal law</a:t>
            </a:r>
          </a:p>
          <a:p>
            <a:endParaRPr lang="en-GB" dirty="0"/>
          </a:p>
          <a:p>
            <a:r>
              <a:rPr lang="en-GB" dirty="0"/>
              <a:t>In UK – through sectoral legislation using 132 pieces of national legislation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B8231C0-F222-46DD-8618-A17352962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Specific legislation</a:t>
            </a:r>
          </a:p>
        </p:txBody>
      </p:sp>
    </p:spTree>
    <p:extLst>
      <p:ext uri="{BB962C8B-B14F-4D97-AF65-F5344CB8AC3E}">
        <p14:creationId xmlns:p14="http://schemas.microsoft.com/office/powerpoint/2010/main" val="2576001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CC92A1D-6282-451A-A809-E17A57A61A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INTERPOL  has an Environmental Security Unit and 4 global enforcement teams. </a:t>
            </a:r>
          </a:p>
          <a:p>
            <a:r>
              <a:rPr lang="en-GB" dirty="0"/>
              <a:t>3 environmental crime related projects:</a:t>
            </a:r>
          </a:p>
          <a:p>
            <a:pPr marL="575945" lvl="1"/>
            <a:r>
              <a:rPr lang="en-GB" dirty="0"/>
              <a:t>Project GAIA</a:t>
            </a:r>
          </a:p>
          <a:p>
            <a:pPr marL="575945" lvl="1"/>
            <a:r>
              <a:rPr lang="en-GB" dirty="0"/>
              <a:t>Project ALIOS</a:t>
            </a:r>
          </a:p>
          <a:p>
            <a:pPr marL="575945" lvl="1"/>
            <a:r>
              <a:rPr lang="en-GB" dirty="0"/>
              <a:t>Project LEAF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D49A965-BA14-4076-AB0F-B3FBAF6AF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 insignificant….</a:t>
            </a:r>
          </a:p>
        </p:txBody>
      </p:sp>
    </p:spTree>
    <p:extLst>
      <p:ext uri="{BB962C8B-B14F-4D97-AF65-F5344CB8AC3E}">
        <p14:creationId xmlns:p14="http://schemas.microsoft.com/office/powerpoint/2010/main" val="32066816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FB79F5E-F71E-4F27-9B03-B97BF8632F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ALIOS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DD5883-C369-4BA2-802C-34F8AFABBF67}"/>
              </a:ext>
            </a:extLst>
          </p:cNvPr>
          <p:cNvSpPr txBox="1"/>
          <p:nvPr/>
        </p:nvSpPr>
        <p:spPr>
          <a:xfrm>
            <a:off x="-6348" y="6516013"/>
            <a:ext cx="177003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INTERPOL</a:t>
            </a:r>
          </a:p>
        </p:txBody>
      </p:sp>
      <p:pic>
        <p:nvPicPr>
          <p:cNvPr id="2" name="Picture 1" descr="2.jpg">
            <a:extLst>
              <a:ext uri="{FF2B5EF4-FFF2-40B4-BE49-F238E27FC236}">
                <a16:creationId xmlns:a16="http://schemas.microsoft.com/office/drawing/2014/main" id="{301458C4-0BA4-5A07-4C13-01C4017FBC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504" y="2365352"/>
            <a:ext cx="4196048" cy="2784706"/>
          </a:xfrm>
          <a:prstGeom prst="rect">
            <a:avLst/>
          </a:prstGeom>
        </p:spPr>
      </p:pic>
      <p:pic>
        <p:nvPicPr>
          <p:cNvPr id="7" name="Picture 6" descr="8.jpg">
            <a:extLst>
              <a:ext uri="{FF2B5EF4-FFF2-40B4-BE49-F238E27FC236}">
                <a16:creationId xmlns:a16="http://schemas.microsoft.com/office/drawing/2014/main" id="{9801A147-0461-9C8A-C936-1B03330A3C2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838" t="-2731" r="23919" b="-210"/>
          <a:stretch>
            <a:fillRect/>
          </a:stretch>
        </p:blipFill>
        <p:spPr>
          <a:xfrm>
            <a:off x="5247838" y="2551652"/>
            <a:ext cx="3637617" cy="4139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1862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16E0853-A8EC-4A0E-9A62-B6CB7C630E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88640"/>
            <a:ext cx="2530624" cy="1794528"/>
          </a:xfrm>
        </p:spPr>
        <p:txBody>
          <a:bodyPr/>
          <a:lstStyle/>
          <a:p>
            <a:r>
              <a:rPr lang="en-GB" dirty="0"/>
              <a:t>Project GAIA</a:t>
            </a:r>
          </a:p>
        </p:txBody>
      </p:sp>
      <p:pic>
        <p:nvPicPr>
          <p:cNvPr id="2" name="Picture 1" descr="A tiger in a forest&#10;&#10;AI-generated content may be incorrect.">
            <a:extLst>
              <a:ext uri="{FF2B5EF4-FFF2-40B4-BE49-F238E27FC236}">
                <a16:creationId xmlns:a16="http://schemas.microsoft.com/office/drawing/2014/main" id="{CB146C22-5411-416F-F870-595461842E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6635" y="6099"/>
            <a:ext cx="6087365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C2A1520-628C-EF07-B11D-0C9814DFEE34}"/>
              </a:ext>
            </a:extLst>
          </p:cNvPr>
          <p:cNvSpPr txBox="1"/>
          <p:nvPr/>
        </p:nvSpPr>
        <p:spPr>
          <a:xfrm>
            <a:off x="-6348" y="6516013"/>
            <a:ext cx="1364476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1600" dirty="0"/>
              <a:t>Source: PNAS</a:t>
            </a:r>
          </a:p>
        </p:txBody>
      </p:sp>
    </p:spTree>
    <p:extLst>
      <p:ext uri="{BB962C8B-B14F-4D97-AF65-F5344CB8AC3E}">
        <p14:creationId xmlns:p14="http://schemas.microsoft.com/office/powerpoint/2010/main" val="21147400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47D8A3E-6919-42B7-A273-0F44612E3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LEAF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562E34-0285-48D4-BE0D-63C69EE37244}"/>
              </a:ext>
            </a:extLst>
          </p:cNvPr>
          <p:cNvSpPr txBox="1"/>
          <p:nvPr/>
        </p:nvSpPr>
        <p:spPr>
          <a:xfrm>
            <a:off x="-6348" y="6516013"/>
            <a:ext cx="1576072" cy="33855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1600" dirty="0"/>
              <a:t>Source: Interpol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12BF899-D401-0815-7498-2C6CE32958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2983" y="2130114"/>
            <a:ext cx="6175854" cy="4078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6776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5E15632-F35D-2E8F-B1C8-028249FB7C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8EAA625-1E24-0CD9-474F-99FAA6D56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ICCWC</a:t>
            </a:r>
            <a:endParaRPr lang="en-US" dirty="0"/>
          </a:p>
        </p:txBody>
      </p:sp>
      <p:pic>
        <p:nvPicPr>
          <p:cNvPr id="1026" name="Picture 2" descr="ICCWC">
            <a:extLst>
              <a:ext uri="{FF2B5EF4-FFF2-40B4-BE49-F238E27FC236}">
                <a16:creationId xmlns:a16="http://schemas.microsoft.com/office/drawing/2014/main" id="{45E3913C-CDB8-B794-8EC8-B85EF19A71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3" y="0"/>
            <a:ext cx="913447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78412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593F5F4-217C-4545-BCD2-54050706B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CITES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B0B6D2-670B-49E6-9ED6-6EAE28C5DC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2058" y="404664"/>
            <a:ext cx="2558819" cy="145368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AA4343B-BB35-47F4-872B-0CB8167FDA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9632" y="2067190"/>
            <a:ext cx="6372225" cy="46672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9A29E7D-CCC3-403C-8F60-B9CD847CE9DB}"/>
              </a:ext>
            </a:extLst>
          </p:cNvPr>
          <p:cNvSpPr txBox="1"/>
          <p:nvPr/>
        </p:nvSpPr>
        <p:spPr>
          <a:xfrm>
            <a:off x="-6348" y="6516013"/>
            <a:ext cx="13660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CITES</a:t>
            </a:r>
          </a:p>
        </p:txBody>
      </p:sp>
    </p:spTree>
    <p:extLst>
      <p:ext uri="{BB962C8B-B14F-4D97-AF65-F5344CB8AC3E}">
        <p14:creationId xmlns:p14="http://schemas.microsoft.com/office/powerpoint/2010/main" val="26102204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70274A3-2D27-4DB1-BEAA-D19D5E98DD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Council Regulation (EC) No 338/97 of 9 December 1996 on the protection of species of wild fauna and flora by regulating trade therein </a:t>
            </a:r>
          </a:p>
          <a:p>
            <a:endParaRPr lang="en-GB" dirty="0"/>
          </a:p>
          <a:p>
            <a:r>
              <a:rPr lang="en-GB" dirty="0"/>
              <a:t>Control of Trade in Endangered Species (Enforcement) (Amendment) Regulations 2007</a:t>
            </a:r>
            <a:br>
              <a:rPr lang="en-GB" dirty="0"/>
            </a:b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33C6BFC-3A06-4E0C-ADA5-46D54C9F7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Related legislation</a:t>
            </a:r>
          </a:p>
        </p:txBody>
      </p:sp>
    </p:spTree>
    <p:extLst>
      <p:ext uri="{BB962C8B-B14F-4D97-AF65-F5344CB8AC3E}">
        <p14:creationId xmlns:p14="http://schemas.microsoft.com/office/powerpoint/2010/main" val="12076815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09D66B2-1755-4A63-BAAA-0CA6891CCD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D2C832-2791-491C-AD87-7DE53DBD96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327" y="3555019"/>
            <a:ext cx="9154327" cy="330156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29A0ABA-EC58-4D8F-BCD8-4C8B5A498F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6" y="-1"/>
            <a:ext cx="2691325" cy="358083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49CCD28-D642-46E4-9C29-A0A9A58E07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9791" y="0"/>
            <a:ext cx="6463002" cy="3567020"/>
          </a:xfrm>
          <a:prstGeom prst="rect">
            <a:avLst/>
          </a:prstGeom>
        </p:spPr>
      </p:pic>
      <p:sp>
        <p:nvSpPr>
          <p:cNvPr id="9" name="Title 2">
            <a:extLst>
              <a:ext uri="{FF2B5EF4-FFF2-40B4-BE49-F238E27FC236}">
                <a16:creationId xmlns:a16="http://schemas.microsoft.com/office/drawing/2014/main" id="{D1E36035-BF0F-4998-B258-0796C828BB00}"/>
              </a:ext>
            </a:extLst>
          </p:cNvPr>
          <p:cNvSpPr txBox="1">
            <a:spLocks/>
          </p:cNvSpPr>
          <p:nvPr/>
        </p:nvSpPr>
        <p:spPr>
          <a:xfrm>
            <a:off x="8466" y="0"/>
            <a:ext cx="6435742" cy="1124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800" b="1" dirty="0"/>
              <a:t>Wildlife &amp; Countryside Act 1981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1BAD28C-43D2-45AB-8CD9-5CBFF7EB7757}"/>
              </a:ext>
            </a:extLst>
          </p:cNvPr>
          <p:cNvSpPr txBox="1"/>
          <p:nvPr/>
        </p:nvSpPr>
        <p:spPr>
          <a:xfrm>
            <a:off x="7664676" y="6518026"/>
            <a:ext cx="147668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/>
              <a:t>Source: RSPCA</a:t>
            </a:r>
          </a:p>
        </p:txBody>
      </p:sp>
    </p:spTree>
    <p:extLst>
      <p:ext uri="{BB962C8B-B14F-4D97-AF65-F5344CB8AC3E}">
        <p14:creationId xmlns:p14="http://schemas.microsoft.com/office/powerpoint/2010/main" val="157118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85EF0FF-915A-4654-8C21-E7731094A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A4A699-9BFE-4BB9-BA92-C5F1A384AC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6" y="0"/>
            <a:ext cx="3489244" cy="315012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810C04B-3C56-4828-8799-AC50AD023C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1880" y="0"/>
            <a:ext cx="5649484" cy="315012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0AF860C-9AB9-4B61-A751-767531B6C0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150128"/>
            <a:ext cx="4924555" cy="368880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3CFC335-3F32-4BF5-9C30-9E7340414D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8652" y="3153576"/>
            <a:ext cx="3099203" cy="3711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5917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0563325-DE33-40B4-A2BE-2E50E069D9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96BFEC-6D40-4556-B1D3-B8EE53057F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Habitats Directive 92/43/EEC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07CCF4-F963-4435-A924-0E2D105C55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401" b="3800"/>
          <a:stretch/>
        </p:blipFill>
        <p:spPr>
          <a:xfrm>
            <a:off x="0" y="2370380"/>
            <a:ext cx="9144000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99925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7EA69E2-0DBB-4FBC-B1A6-8C98853CC6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Conservation of Habitats and Species Regulations 2010, in England and Wales. </a:t>
            </a:r>
          </a:p>
          <a:p>
            <a:r>
              <a:rPr lang="en-GB" dirty="0"/>
              <a:t>Conservation (Natural Habitats, &amp;c.) Regulations 1994 </a:t>
            </a:r>
            <a:r>
              <a:rPr lang="en-GB" i="1" dirty="0"/>
              <a:t>as</a:t>
            </a:r>
            <a:r>
              <a:rPr lang="en-GB" dirty="0"/>
              <a:t> </a:t>
            </a:r>
            <a:r>
              <a:rPr lang="en-GB" i="1" dirty="0"/>
              <a:t>amended</a:t>
            </a:r>
            <a:r>
              <a:rPr lang="en-GB" dirty="0"/>
              <a:t>, in Scotland. </a:t>
            </a:r>
          </a:p>
          <a:p>
            <a:r>
              <a:rPr lang="en-GB" dirty="0"/>
              <a:t>Conservation (Natural Habitats etc.) (Amendment) Regulations (Northern Ireland) 2007.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5949822-AD5C-4ACA-AE6B-72AEF8B232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Transposed in the UK</a:t>
            </a:r>
          </a:p>
        </p:txBody>
      </p:sp>
    </p:spTree>
    <p:extLst>
      <p:ext uri="{BB962C8B-B14F-4D97-AF65-F5344CB8AC3E}">
        <p14:creationId xmlns:p14="http://schemas.microsoft.com/office/powerpoint/2010/main" val="17408431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B8822E9-A0E3-4F49-A251-11547B683B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Wild Mammals (Protection) Act 1996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6EF38B-59E1-423A-B76D-C449ABFC7D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9706" y="2146347"/>
            <a:ext cx="3130327" cy="20764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83BAE2E-A18F-4B04-9510-265B664541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0033" y="2146347"/>
            <a:ext cx="2714625" cy="2076450"/>
          </a:xfrm>
          <a:prstGeom prst="rect">
            <a:avLst/>
          </a:prstGeom>
        </p:spPr>
      </p:pic>
      <p:pic>
        <p:nvPicPr>
          <p:cNvPr id="7" name="Picture 6" descr="A close up of a bird&#10;&#10;Description generated with high confidence">
            <a:extLst>
              <a:ext uri="{FF2B5EF4-FFF2-40B4-BE49-F238E27FC236}">
                <a16:creationId xmlns:a16="http://schemas.microsoft.com/office/drawing/2014/main" id="{AE0A204C-713E-459E-96ED-E42D73E0D63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9705" y="4222797"/>
            <a:ext cx="3130327" cy="192938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9A22F40-9F51-43FC-A93E-67DEDAD1423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0032" y="4221088"/>
            <a:ext cx="2714626" cy="1924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6559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9F313BE-49F6-4129-A884-E4385DA063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EU Regulation 1143/2014 on Invasive Alien Species</a:t>
            </a:r>
          </a:p>
          <a:p>
            <a:r>
              <a:rPr lang="en-GB" dirty="0"/>
              <a:t>List of 37 species of concern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AED654B-C848-49C6-8987-4814D5939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Invasive species regulation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8F82BB-50AD-4472-ACB0-050EB9E9B7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3861048"/>
            <a:ext cx="1647825" cy="1905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6B8C976-F377-4207-AFCA-8F7645BFEB38}"/>
              </a:ext>
            </a:extLst>
          </p:cNvPr>
          <p:cNvSpPr txBox="1"/>
          <p:nvPr/>
        </p:nvSpPr>
        <p:spPr>
          <a:xfrm>
            <a:off x="7503" y="6519446"/>
            <a:ext cx="13660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NNSS</a:t>
            </a:r>
          </a:p>
        </p:txBody>
      </p:sp>
      <p:pic>
        <p:nvPicPr>
          <p:cNvPr id="1026" name="Picture 2" descr="Fallopia japonica, Japanese Knotweed">
            <a:extLst>
              <a:ext uri="{FF2B5EF4-FFF2-40B4-BE49-F238E27FC236}">
                <a16:creationId xmlns:a16="http://schemas.microsoft.com/office/drawing/2014/main" id="{32B46F8E-8CE0-4282-BB3D-57D60472DF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861048"/>
            <a:ext cx="188595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63EE3E4-27F3-421F-B42D-8C241BF5D5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08841" y="4149080"/>
            <a:ext cx="3065789" cy="1425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1393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8F84A7C-48E6-410C-BE13-40C44A4CEA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National Wildlife Crime Unit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A434B8-A7EA-4A3C-90A9-025CA0A51E13}"/>
              </a:ext>
            </a:extLst>
          </p:cNvPr>
          <p:cNvSpPr txBox="1"/>
          <p:nvPr/>
        </p:nvSpPr>
        <p:spPr>
          <a:xfrm>
            <a:off x="7503" y="6519446"/>
            <a:ext cx="146226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NWCU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55FC19AF-D3AD-C2AB-BC00-8926A482E5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638" y="1916832"/>
            <a:ext cx="7376723" cy="4155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24083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65DC2E8-4362-4111-840D-42AD91D355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Badger baiting prosecution: </a:t>
            </a:r>
            <a:br>
              <a:rPr lang="en-GB" dirty="0"/>
            </a:br>
            <a:r>
              <a:rPr lang="en-GB" dirty="0"/>
              <a:t>Case study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C021F9-8D5C-479B-BF80-C4F477FF59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2068738"/>
            <a:ext cx="6840760" cy="419773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553346A-3D98-417C-8325-EB0A818574C1}"/>
              </a:ext>
            </a:extLst>
          </p:cNvPr>
          <p:cNvSpPr txBox="1"/>
          <p:nvPr/>
        </p:nvSpPr>
        <p:spPr>
          <a:xfrm>
            <a:off x="7503" y="6519446"/>
            <a:ext cx="194957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NWCU / BBC</a:t>
            </a:r>
          </a:p>
        </p:txBody>
      </p:sp>
    </p:spTree>
    <p:extLst>
      <p:ext uri="{BB962C8B-B14F-4D97-AF65-F5344CB8AC3E}">
        <p14:creationId xmlns:p14="http://schemas.microsoft.com/office/powerpoint/2010/main" val="15359611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390B714-CBEC-44F8-A064-20172DF8D1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Bat persecution: Case study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68623C5-591E-44CE-B1C0-BB538B0F08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8250" y="1916832"/>
            <a:ext cx="6667500" cy="44481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535FE48-025E-4E67-9662-5F7935A0675C}"/>
              </a:ext>
            </a:extLst>
          </p:cNvPr>
          <p:cNvSpPr txBox="1"/>
          <p:nvPr/>
        </p:nvSpPr>
        <p:spPr>
          <a:xfrm>
            <a:off x="7503" y="6519446"/>
            <a:ext cx="146226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NWCU</a:t>
            </a:r>
          </a:p>
        </p:txBody>
      </p:sp>
    </p:spTree>
    <p:extLst>
      <p:ext uri="{BB962C8B-B14F-4D97-AF65-F5344CB8AC3E}">
        <p14:creationId xmlns:p14="http://schemas.microsoft.com/office/powerpoint/2010/main" val="20633245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n animal&#10;&#10;Description generated with very high confidence">
            <a:extLst>
              <a:ext uri="{FF2B5EF4-FFF2-40B4-BE49-F238E27FC236}">
                <a16:creationId xmlns:a16="http://schemas.microsoft.com/office/drawing/2014/main" id="{90AE460A-0454-4D72-8110-3631205062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492896"/>
            <a:ext cx="2376264" cy="2914534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34F90B8-1E31-4906-A920-C4BE0F5FE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CITES issues: Case study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9ADECF6-987D-4AFE-B7FB-BE3024A1B0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7864" y="2636912"/>
            <a:ext cx="3375863" cy="22322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40FF1BE-98DD-4B71-A343-916103479C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3600" y="4509120"/>
            <a:ext cx="2743200" cy="204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33830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30CE978-6633-4399-8C2D-644EF7F7C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Freshwater pearl mussels:</a:t>
            </a:r>
            <a:br>
              <a:rPr lang="en-GB" dirty="0"/>
            </a:br>
            <a:r>
              <a:rPr lang="en-GB" dirty="0"/>
              <a:t>Case study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27701E-D873-4A06-9274-7EE383619D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2163" y="2348880"/>
            <a:ext cx="6959674" cy="39121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1483080-021C-48CF-A686-8E909554C6E6}"/>
              </a:ext>
            </a:extLst>
          </p:cNvPr>
          <p:cNvSpPr txBox="1"/>
          <p:nvPr/>
        </p:nvSpPr>
        <p:spPr>
          <a:xfrm>
            <a:off x="7503" y="6519446"/>
            <a:ext cx="12346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BBC</a:t>
            </a:r>
          </a:p>
        </p:txBody>
      </p:sp>
    </p:spTree>
    <p:extLst>
      <p:ext uri="{BB962C8B-B14F-4D97-AF65-F5344CB8AC3E}">
        <p14:creationId xmlns:p14="http://schemas.microsoft.com/office/powerpoint/2010/main" val="36962003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061C025-1554-4E60-9649-7BE4B8199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Poaching: Case study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65D75E-5465-4DD2-BFF5-68631760B6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705432"/>
            <a:ext cx="2542323" cy="254232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1353D8A-0E39-489C-938E-463E56B37A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8064" y="2564904"/>
            <a:ext cx="3622651" cy="244773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31FF22A-34D4-47ED-A71D-2D0B7943BC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2198" y="4362132"/>
            <a:ext cx="3461850" cy="2296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9231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9B3BFF3-BFC7-4600-BDAD-A0B9F28BEF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C47534B-6F77-491B-8343-E0E037FE3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Raptor persecution: Case study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EB1E42-00E3-4971-BAAE-F6F6DC10D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772816"/>
            <a:ext cx="8565300" cy="46058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DEDC603-5403-46C2-8AA3-656E8C7C28CC}"/>
              </a:ext>
            </a:extLst>
          </p:cNvPr>
          <p:cNvSpPr txBox="1"/>
          <p:nvPr/>
        </p:nvSpPr>
        <p:spPr>
          <a:xfrm>
            <a:off x="7503" y="6519446"/>
            <a:ext cx="575830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Bird of Prey Persecution &amp; Poisoning report NI 2015-2016</a:t>
            </a:r>
          </a:p>
        </p:txBody>
      </p:sp>
    </p:spTree>
    <p:extLst>
      <p:ext uri="{BB962C8B-B14F-4D97-AF65-F5344CB8AC3E}">
        <p14:creationId xmlns:p14="http://schemas.microsoft.com/office/powerpoint/2010/main" val="4456079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2CEDDB6-1EB7-40EC-93FE-DEBA3516A5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Related crimes…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CDB37F-64AF-43B8-AD07-3498F997E7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2675467"/>
            <a:ext cx="6286500" cy="35337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620E284-F73A-4DFD-AF99-7FCDB9D98F76}"/>
              </a:ext>
            </a:extLst>
          </p:cNvPr>
          <p:cNvSpPr txBox="1"/>
          <p:nvPr/>
        </p:nvSpPr>
        <p:spPr>
          <a:xfrm>
            <a:off x="7503" y="6519446"/>
            <a:ext cx="12346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BBC</a:t>
            </a:r>
          </a:p>
        </p:txBody>
      </p:sp>
    </p:spTree>
    <p:extLst>
      <p:ext uri="{BB962C8B-B14F-4D97-AF65-F5344CB8AC3E}">
        <p14:creationId xmlns:p14="http://schemas.microsoft.com/office/powerpoint/2010/main" val="36883234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7C724F6-A377-40A8-A5BB-7E48376B76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Related crimes…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1553F0-D44B-49BA-AEE1-8E95A15F91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2241364"/>
            <a:ext cx="6193110" cy="38656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B856A66-549C-4E1E-9D11-10A99F63311A}"/>
              </a:ext>
            </a:extLst>
          </p:cNvPr>
          <p:cNvSpPr txBox="1"/>
          <p:nvPr/>
        </p:nvSpPr>
        <p:spPr>
          <a:xfrm>
            <a:off x="7503" y="6519446"/>
            <a:ext cx="21057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The Telegraph</a:t>
            </a:r>
          </a:p>
        </p:txBody>
      </p:sp>
    </p:spTree>
    <p:extLst>
      <p:ext uri="{BB962C8B-B14F-4D97-AF65-F5344CB8AC3E}">
        <p14:creationId xmlns:p14="http://schemas.microsoft.com/office/powerpoint/2010/main" val="303552435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5F975FC-F91D-4C51-8FD9-2E62DA51EC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713" t="57000" r="38975" b="5200"/>
          <a:stretch/>
        </p:blipFill>
        <p:spPr>
          <a:xfrm>
            <a:off x="0" y="376091"/>
            <a:ext cx="3960440" cy="19442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90C6214-8CC0-4461-ADD4-80CF7D1F30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713" t="9401" r="18500" b="5201"/>
          <a:stretch/>
        </p:blipFill>
        <p:spPr>
          <a:xfrm>
            <a:off x="3068299" y="2204571"/>
            <a:ext cx="5832648" cy="43924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525E339-98F8-413F-900D-3F27E8EE87D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320" t="32200" r="21043" b="34200"/>
          <a:stretch/>
        </p:blipFill>
        <p:spPr>
          <a:xfrm>
            <a:off x="3679910" y="24907"/>
            <a:ext cx="5471187" cy="1728192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C46AA21-BDB7-45CF-920F-24165123FBF7}"/>
              </a:ext>
            </a:extLst>
          </p:cNvPr>
          <p:cNvSpPr/>
          <p:nvPr/>
        </p:nvSpPr>
        <p:spPr>
          <a:xfrm>
            <a:off x="179512" y="24907"/>
            <a:ext cx="3600400" cy="4517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071E1EE-E330-43AF-96A6-0AA6D29F98E9}"/>
              </a:ext>
            </a:extLst>
          </p:cNvPr>
          <p:cNvSpPr/>
          <p:nvPr/>
        </p:nvSpPr>
        <p:spPr>
          <a:xfrm>
            <a:off x="3960440" y="1753099"/>
            <a:ext cx="5004048" cy="4514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79035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564904"/>
            <a:ext cx="7814733" cy="3777869"/>
          </a:xfrm>
        </p:spPr>
        <p:txBody>
          <a:bodyPr>
            <a:normAutofit/>
          </a:bodyPr>
          <a:lstStyle/>
          <a:p>
            <a:r>
              <a:rPr lang="en-GB" dirty="0"/>
              <a:t>European Commission – Environment: </a:t>
            </a:r>
            <a:r>
              <a:rPr lang="en-GB" dirty="0">
                <a:hlinkClick r:id="rId2"/>
              </a:rPr>
              <a:t>www.ec.europa.eu/environment</a:t>
            </a:r>
            <a:r>
              <a:rPr lang="en-GB" dirty="0"/>
              <a:t>   </a:t>
            </a:r>
          </a:p>
          <a:p>
            <a:r>
              <a:rPr lang="en-GB" dirty="0"/>
              <a:t>INTERPOL: </a:t>
            </a:r>
            <a:r>
              <a:rPr lang="en-GB" dirty="0">
                <a:hlinkClick r:id="rId3"/>
              </a:rPr>
              <a:t>www.interpol.int</a:t>
            </a:r>
            <a:r>
              <a:rPr lang="en-GB" dirty="0"/>
              <a:t> </a:t>
            </a:r>
          </a:p>
          <a:p>
            <a:r>
              <a:rPr lang="en-GB" dirty="0"/>
              <a:t>RSPCA: </a:t>
            </a:r>
            <a:r>
              <a:rPr lang="en-GB" dirty="0">
                <a:hlinkClick r:id="rId4"/>
              </a:rPr>
              <a:t>www.rspca.org.uk</a:t>
            </a:r>
            <a:r>
              <a:rPr lang="en-GB" dirty="0"/>
              <a:t> </a:t>
            </a:r>
          </a:p>
          <a:p>
            <a:r>
              <a:rPr lang="en-GB" dirty="0"/>
              <a:t>National Wildlife Crime Unit: </a:t>
            </a:r>
            <a:r>
              <a:rPr lang="en-GB" dirty="0">
                <a:hlinkClick r:id="rId5"/>
              </a:rPr>
              <a:t>www.nwcu.police.uk</a:t>
            </a:r>
            <a:endParaRPr lang="en-GB" dirty="0"/>
          </a:p>
          <a:p>
            <a:r>
              <a:rPr lang="en-GB" dirty="0"/>
              <a:t>RSPB: </a:t>
            </a:r>
            <a:r>
              <a:rPr lang="en-GB" dirty="0">
                <a:hlinkClick r:id="rId6"/>
              </a:rPr>
              <a:t>www.rspb.org.uk</a:t>
            </a:r>
            <a:endParaRPr lang="en-GB" dirty="0"/>
          </a:p>
          <a:p>
            <a:r>
              <a:rPr lang="en-GB" dirty="0"/>
              <a:t>The Wildlife Trusts: </a:t>
            </a:r>
            <a:r>
              <a:rPr lang="en-GB" dirty="0">
                <a:hlinkClick r:id="rId7"/>
              </a:rPr>
              <a:t>www.wildlifetrusts.org</a:t>
            </a:r>
            <a:r>
              <a:rPr lang="en-GB" dirty="0"/>
              <a:t> </a:t>
            </a:r>
          </a:p>
          <a:p>
            <a:r>
              <a:rPr lang="en-GB" dirty="0"/>
              <a:t>NNSS: </a:t>
            </a:r>
            <a:r>
              <a:rPr lang="en-GB" dirty="0">
                <a:hlinkClick r:id="rId8"/>
              </a:rPr>
              <a:t>www.nonnativespecies.org</a:t>
            </a:r>
            <a:r>
              <a:rPr lang="en-GB" dirty="0"/>
              <a:t> </a:t>
            </a:r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</p:spTree>
    <p:extLst>
      <p:ext uri="{BB962C8B-B14F-4D97-AF65-F5344CB8AC3E}">
        <p14:creationId xmlns:p14="http://schemas.microsoft.com/office/powerpoint/2010/main" val="6799538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0</TotalTime>
  <Words>421</Words>
  <Application>Microsoft Office PowerPoint</Application>
  <PresentationFormat>On-screen Show (4:3)</PresentationFormat>
  <Paragraphs>80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2" baseType="lpstr">
      <vt:lpstr>Candara</vt:lpstr>
      <vt:lpstr>Symbol</vt:lpstr>
      <vt:lpstr>Waveform</vt:lpstr>
      <vt:lpstr>Environmental crime</vt:lpstr>
      <vt:lpstr>Overview</vt:lpstr>
      <vt:lpstr>What is ‘environmental crime’?</vt:lpstr>
      <vt:lpstr>What is ‘environmental crime’?</vt:lpstr>
      <vt:lpstr>Specific legislation</vt:lpstr>
      <vt:lpstr>Not insignificant….</vt:lpstr>
      <vt:lpstr>Project ALIOS</vt:lpstr>
      <vt:lpstr>Project GAIA</vt:lpstr>
      <vt:lpstr>Project LEAF</vt:lpstr>
      <vt:lpstr>ICCWC</vt:lpstr>
      <vt:lpstr>CITES</vt:lpstr>
      <vt:lpstr>Related legislation</vt:lpstr>
      <vt:lpstr>PowerPoint Presentation</vt:lpstr>
      <vt:lpstr>PowerPoint Presentation</vt:lpstr>
      <vt:lpstr>Habitats Directive 92/43/EEC</vt:lpstr>
      <vt:lpstr>Transposed in the UK</vt:lpstr>
      <vt:lpstr>Wild Mammals (Protection) Act 1996</vt:lpstr>
      <vt:lpstr>Invasive species regulation</vt:lpstr>
      <vt:lpstr>National Wildlife Crime Unit</vt:lpstr>
      <vt:lpstr>Badger baiting prosecution:  Case study</vt:lpstr>
      <vt:lpstr>Bat persecution: Case study</vt:lpstr>
      <vt:lpstr>CITES issues: Case study</vt:lpstr>
      <vt:lpstr>Freshwater pearl mussels: Case study</vt:lpstr>
      <vt:lpstr>Poaching: Case study</vt:lpstr>
      <vt:lpstr>Raptor persecution: Case study</vt:lpstr>
      <vt:lpstr>Related crimes…</vt:lpstr>
      <vt:lpstr>Related crimes…</vt:lpstr>
      <vt:lpstr>PowerPoint Presentation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Environmental law &amp; Economics</dc:title>
  <dc:creator>Lara Hopkinson</dc:creator>
  <cp:lastModifiedBy>Lara Hopkinson</cp:lastModifiedBy>
  <cp:revision>74</cp:revision>
  <dcterms:created xsi:type="dcterms:W3CDTF">2016-08-23T07:49:55Z</dcterms:created>
  <dcterms:modified xsi:type="dcterms:W3CDTF">2025-12-08T11:23:51Z</dcterms:modified>
</cp:coreProperties>
</file>