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8"/>
  </p:notesMasterIdLst>
  <p:sldIdLst>
    <p:sldId id="256" r:id="rId2"/>
    <p:sldId id="276" r:id="rId3"/>
    <p:sldId id="277" r:id="rId4"/>
    <p:sldId id="278" r:id="rId5"/>
    <p:sldId id="279" r:id="rId6"/>
    <p:sldId id="280" r:id="rId7"/>
    <p:sldId id="281" r:id="rId8"/>
    <p:sldId id="263" r:id="rId9"/>
    <p:sldId id="275" r:id="rId10"/>
    <p:sldId id="265" r:id="rId11"/>
    <p:sldId id="266" r:id="rId12"/>
    <p:sldId id="257" r:id="rId13"/>
    <p:sldId id="258" r:id="rId14"/>
    <p:sldId id="259" r:id="rId15"/>
    <p:sldId id="264" r:id="rId16"/>
    <p:sldId id="267" r:id="rId17"/>
    <p:sldId id="270" r:id="rId18"/>
    <p:sldId id="268" r:id="rId19"/>
    <p:sldId id="271" r:id="rId20"/>
    <p:sldId id="272" r:id="rId21"/>
    <p:sldId id="269" r:id="rId22"/>
    <p:sldId id="273" r:id="rId23"/>
    <p:sldId id="274" r:id="rId24"/>
    <p:sldId id="260" r:id="rId25"/>
    <p:sldId id="261" r:id="rId26"/>
    <p:sldId id="26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9" d="100"/>
          <a:sy n="109" d="100"/>
        </p:scale>
        <p:origin x="167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nl-NL"/>
          </a:p>
        </p:txBody>
      </p:sp>
      <p:sp>
        <p:nvSpPr>
          <p:cNvPr id="3" name="Tijdelijke aanduiding voor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AC5ADCA-3022-4B15-909E-9811959FC863}" type="datetimeFigureOut">
              <a:rPr lang="nl-NL" smtClean="0"/>
              <a:pPr/>
              <a:t>30-7-2017</a:t>
            </a:fld>
            <a:endParaRPr lang="nl-NL"/>
          </a:p>
        </p:txBody>
      </p:sp>
      <p:sp>
        <p:nvSpPr>
          <p:cNvPr id="4" name="Tijdelijke aanduiding voor dia-afbeelding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nl-NL"/>
          </a:p>
        </p:txBody>
      </p:sp>
      <p:sp>
        <p:nvSpPr>
          <p:cNvPr id="5" name="Tijdelijke aanduiding voor notities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nl-NL" smtClean="0"/>
              <a:t>Klik om de modelstijlen te bewerken</a:t>
            </a:r>
          </a:p>
          <a:p>
            <a:pPr lvl="1"/>
            <a:r>
              <a:rPr lang="nl-NL" smtClean="0"/>
              <a:t>Tweede niveau</a:t>
            </a:r>
          </a:p>
          <a:p>
            <a:pPr lvl="2"/>
            <a:r>
              <a:rPr lang="nl-NL" smtClean="0"/>
              <a:t>Derde niveau</a:t>
            </a:r>
          </a:p>
          <a:p>
            <a:pPr lvl="3"/>
            <a:r>
              <a:rPr lang="nl-NL" smtClean="0"/>
              <a:t>Vierde niveau</a:t>
            </a:r>
          </a:p>
          <a:p>
            <a:pPr lvl="4"/>
            <a:r>
              <a:rPr lang="nl-NL" smtClean="0"/>
              <a:t>Vijfde niveau</a:t>
            </a:r>
            <a:endParaRPr lang="nl-NL"/>
          </a:p>
        </p:txBody>
      </p:sp>
      <p:sp>
        <p:nvSpPr>
          <p:cNvPr id="6" name="Tijdelijke aanduiding voor voettekst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nl-NL"/>
          </a:p>
        </p:txBody>
      </p:sp>
      <p:sp>
        <p:nvSpPr>
          <p:cNvPr id="7" name="Tijdelijke aanduiding voor dianumm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0B143DF-CDCD-41F7-A80C-6A8894F476AF}" type="slidenum">
              <a:rPr lang="nl-NL" smtClean="0"/>
              <a:pPr/>
              <a:t>‹#›</a:t>
            </a:fld>
            <a:endParaRPr lang="nl-NL"/>
          </a:p>
        </p:txBody>
      </p:sp>
    </p:spTree>
    <p:extLst>
      <p:ext uri="{BB962C8B-B14F-4D97-AF65-F5344CB8AC3E}">
        <p14:creationId xmlns:p14="http://schemas.microsoft.com/office/powerpoint/2010/main" val="38672502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normAutofit/>
          </a:bodyPr>
          <a:lstStyle/>
          <a:p>
            <a:r>
              <a:rPr lang="en-US" sz="1200" b="0" i="1" kern="1200" dirty="0" smtClean="0">
                <a:solidFill>
                  <a:schemeClr val="tx1"/>
                </a:solidFill>
                <a:latin typeface="+mn-lt"/>
                <a:ea typeface="+mn-ea"/>
                <a:cs typeface="+mn-cs"/>
              </a:rPr>
              <a:t>Declaration</a:t>
            </a:r>
            <a:r>
              <a:rPr lang="en-US" sz="1200" b="0" kern="1200" dirty="0" smtClean="0">
                <a:solidFill>
                  <a:schemeClr val="tx1"/>
                </a:solidFill>
                <a:latin typeface="+mn-lt"/>
                <a:ea typeface="+mn-ea"/>
                <a:cs typeface="+mn-cs"/>
              </a:rPr>
              <a:t> from the International Conference on Primary Health Care, </a:t>
            </a:r>
            <a:r>
              <a:rPr lang="en-US" sz="1200" b="0" i="1" kern="1200" dirty="0" smtClean="0">
                <a:solidFill>
                  <a:schemeClr val="tx1"/>
                </a:solidFill>
                <a:latin typeface="+mn-lt"/>
                <a:ea typeface="+mn-ea"/>
                <a:cs typeface="+mn-cs"/>
              </a:rPr>
              <a:t>Alma</a:t>
            </a:r>
            <a:r>
              <a:rPr lang="en-US" sz="1200" b="0" kern="1200" dirty="0" smtClean="0">
                <a:solidFill>
                  <a:schemeClr val="tx1"/>
                </a:solidFill>
                <a:latin typeface="+mn-lt"/>
                <a:ea typeface="+mn-ea"/>
                <a:cs typeface="+mn-cs"/>
              </a:rPr>
              <a:t>-</a:t>
            </a:r>
            <a:r>
              <a:rPr lang="en-US" sz="1200" b="0" i="1" kern="1200" dirty="0" smtClean="0">
                <a:solidFill>
                  <a:schemeClr val="tx1"/>
                </a:solidFill>
                <a:latin typeface="+mn-lt"/>
                <a:ea typeface="+mn-ea"/>
                <a:cs typeface="+mn-cs"/>
              </a:rPr>
              <a:t>Ata</a:t>
            </a:r>
            <a:r>
              <a:rPr lang="en-US" sz="1200" b="0" kern="1200" dirty="0" smtClean="0">
                <a:solidFill>
                  <a:schemeClr val="tx1"/>
                </a:solidFill>
                <a:latin typeface="+mn-lt"/>
                <a:ea typeface="+mn-ea"/>
                <a:cs typeface="+mn-cs"/>
              </a:rPr>
              <a:t>, September </a:t>
            </a:r>
            <a:r>
              <a:rPr lang="en-US" sz="1200" b="0" i="1" kern="1200" dirty="0" smtClean="0">
                <a:solidFill>
                  <a:schemeClr val="tx1"/>
                </a:solidFill>
                <a:latin typeface="+mn-lt"/>
                <a:ea typeface="+mn-ea"/>
                <a:cs typeface="+mn-cs"/>
              </a:rPr>
              <a:t>1978</a:t>
            </a:r>
            <a:endParaRPr lang="nl-NL" dirty="0"/>
          </a:p>
        </p:txBody>
      </p:sp>
      <p:sp>
        <p:nvSpPr>
          <p:cNvPr id="4" name="Tijdelijke aanduiding voor dianummer 3"/>
          <p:cNvSpPr>
            <a:spLocks noGrp="1"/>
          </p:cNvSpPr>
          <p:nvPr>
            <p:ph type="sldNum" sz="quarter" idx="10"/>
          </p:nvPr>
        </p:nvSpPr>
        <p:spPr/>
        <p:txBody>
          <a:bodyPr/>
          <a:lstStyle/>
          <a:p>
            <a:fld id="{10B143DF-CDCD-41F7-A80C-6A8894F476AF}" type="slidenum">
              <a:rPr lang="nl-NL" smtClean="0"/>
              <a:pPr/>
              <a:t>2</a:t>
            </a:fld>
            <a:endParaRPr lang="nl-NL"/>
          </a:p>
        </p:txBody>
      </p:sp>
    </p:spTree>
    <p:extLst>
      <p:ext uri="{BB962C8B-B14F-4D97-AF65-F5344CB8AC3E}">
        <p14:creationId xmlns:p14="http://schemas.microsoft.com/office/powerpoint/2010/main" val="25159312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jdelijke aanduiding voor dia-afbeelding 1"/>
          <p:cNvSpPr>
            <a:spLocks noGrp="1" noRot="1" noChangeAspect="1"/>
          </p:cNvSpPr>
          <p:nvPr>
            <p:ph type="sldImg"/>
          </p:nvPr>
        </p:nvSpPr>
        <p:spPr/>
      </p:sp>
      <p:sp>
        <p:nvSpPr>
          <p:cNvPr id="3" name="Tijdelijke aanduiding voor notities 2"/>
          <p:cNvSpPr>
            <a:spLocks noGrp="1"/>
          </p:cNvSpPr>
          <p:nvPr>
            <p:ph type="body" idx="1"/>
          </p:nvPr>
        </p:nvSpPr>
        <p:spPr/>
        <p:txBody>
          <a:bodyPr>
            <a:normAutofit/>
          </a:bodyPr>
          <a:lstStyle/>
          <a:p>
            <a:r>
              <a:rPr lang="en-US" sz="1200" b="0" i="0" kern="1200" dirty="0" smtClean="0">
                <a:solidFill>
                  <a:schemeClr val="tx1"/>
                </a:solidFill>
                <a:latin typeface="+mn-lt"/>
                <a:ea typeface="+mn-ea"/>
                <a:cs typeface="+mn-cs"/>
              </a:rPr>
              <a:t>JSNA to consider the needs of their local populations and in how they respond with effective commissioning of services to properly meet those needs. The needs of populations span NHS and LAs, for example the joined up provision of stroke care services, and coordinated approaches to obesity and physical activity. Current policies aim to ensure that services are provided more flexibly, better supporting the needs of local communities, and are more effective at targeting the causes of health problems by intervening at much earlier stages. In order to support this challenging agenda it is essential to have a clear understanding of the needs of the whole population and the wider determinants of health, from both the perspective of the NHS and the LA (NHS:</a:t>
            </a:r>
            <a:r>
              <a:rPr lang="en-US" sz="1200" b="0" i="0" kern="1200" baseline="0" dirty="0" smtClean="0">
                <a:solidFill>
                  <a:schemeClr val="tx1"/>
                </a:solidFill>
                <a:latin typeface="+mn-lt"/>
                <a:ea typeface="+mn-ea"/>
                <a:cs typeface="+mn-cs"/>
              </a:rPr>
              <a:t> http://www.content.digital.nhs.uk/jsna)</a:t>
            </a:r>
          </a:p>
          <a:p>
            <a:r>
              <a:rPr lang="en-US" sz="1200" b="0" i="0" kern="1200" baseline="0" dirty="0" smtClean="0">
                <a:solidFill>
                  <a:schemeClr val="tx1"/>
                </a:solidFill>
                <a:latin typeface="+mn-lt"/>
                <a:ea typeface="+mn-ea"/>
                <a:cs typeface="+mn-cs"/>
              </a:rPr>
              <a:t>PCT Primary </a:t>
            </a:r>
            <a:r>
              <a:rPr lang="en-US" sz="1200" b="0" i="0" kern="1200" baseline="0" smtClean="0">
                <a:solidFill>
                  <a:schemeClr val="tx1"/>
                </a:solidFill>
                <a:latin typeface="+mn-lt"/>
                <a:ea typeface="+mn-ea"/>
                <a:cs typeface="+mn-cs"/>
              </a:rPr>
              <a:t>Care Trust</a:t>
            </a:r>
            <a:endParaRPr lang="en-US" sz="1200" b="0" i="0" kern="1200" baseline="0" dirty="0" smtClean="0">
              <a:solidFill>
                <a:schemeClr val="tx1"/>
              </a:solidFill>
              <a:latin typeface="+mn-lt"/>
              <a:ea typeface="+mn-ea"/>
              <a:cs typeface="+mn-cs"/>
            </a:endParaRPr>
          </a:p>
          <a:p>
            <a:endParaRPr lang="nl-NL" dirty="0"/>
          </a:p>
        </p:txBody>
      </p:sp>
      <p:sp>
        <p:nvSpPr>
          <p:cNvPr id="4" name="Tijdelijke aanduiding voor dianummer 3"/>
          <p:cNvSpPr>
            <a:spLocks noGrp="1"/>
          </p:cNvSpPr>
          <p:nvPr>
            <p:ph type="sldNum" sz="quarter" idx="10"/>
          </p:nvPr>
        </p:nvSpPr>
        <p:spPr/>
        <p:txBody>
          <a:bodyPr/>
          <a:lstStyle/>
          <a:p>
            <a:fld id="{10B143DF-CDCD-41F7-A80C-6A8894F476AF}" type="slidenum">
              <a:rPr lang="nl-NL" smtClean="0"/>
              <a:pPr/>
              <a:t>9</a:t>
            </a:fld>
            <a:endParaRPr lang="nl-NL"/>
          </a:p>
        </p:txBody>
      </p:sp>
    </p:spTree>
    <p:extLst>
      <p:ext uri="{BB962C8B-B14F-4D97-AF65-F5344CB8AC3E}">
        <p14:creationId xmlns:p14="http://schemas.microsoft.com/office/powerpoint/2010/main" val="348046185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smtClean="0"/>
              <a:t>Click to edit Master title style</a:t>
            </a:r>
            <a:endParaRPr lang="en-US"/>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72622618-6A91-4752-8614-B7FD8848FA0D}" type="datetimeFigureOut">
              <a:rPr lang="en-GB" smtClean="0"/>
              <a:pPr/>
              <a:t>30/07/2017</a:t>
            </a:fld>
            <a:endParaRPr lang="en-GB"/>
          </a:p>
        </p:txBody>
      </p:sp>
      <p:sp>
        <p:nvSpPr>
          <p:cNvPr id="5" name="Footer Placeholder 4"/>
          <p:cNvSpPr>
            <a:spLocks noGrp="1"/>
          </p:cNvSpPr>
          <p:nvPr>
            <p:ph type="ftr" sz="quarter" idx="11"/>
          </p:nvPr>
        </p:nvSpPr>
        <p:spPr>
          <a:xfrm>
            <a:off x="1174044" y="5357592"/>
            <a:ext cx="5034845" cy="365125"/>
          </a:xfrm>
        </p:spPr>
        <p:txBody>
          <a:bodyPr/>
          <a:lstStyle/>
          <a:p>
            <a:endParaRPr lang="en-GB"/>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5CB02BDB-80A8-4621-A6B9-8385062EAE7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2622618-6A91-4752-8614-B7FD8848FA0D}"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02BDB-80A8-4621-A6B9-8385062EAE7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2622618-6A91-4752-8614-B7FD8848FA0D}"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02BDB-80A8-4621-A6B9-8385062EAE7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72622618-6A91-4752-8614-B7FD8848FA0D}" type="datetimeFigureOut">
              <a:rPr lang="en-GB" smtClean="0"/>
              <a:pPr/>
              <a:t>30/07/2017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CB02BDB-80A8-4621-A6B9-8385062EAE74}" type="slidenum">
              <a:rPr lang="en-GB" smtClean="0"/>
              <a:pPr/>
              <a:t>‹#›</a:t>
            </a:fld>
            <a:endParaRPr lang="en-GB"/>
          </a:p>
        </p:txBody>
      </p:sp>
      <p:sp>
        <p:nvSpPr>
          <p:cNvPr id="9" name="Content Placeholder 8"/>
          <p:cNvSpPr>
            <a:spLocks noGrp="1"/>
          </p:cNvSpPr>
          <p:nvPr>
            <p:ph sz="quarter" idx="13"/>
          </p:nvPr>
        </p:nvSpPr>
        <p:spPr>
          <a:xfrm>
            <a:off x="1298448" y="2121407"/>
            <a:ext cx="3200400" cy="360273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63440" y="2119313"/>
            <a:ext cx="3200400" cy="360521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72622618-6A91-4752-8614-B7FD8848FA0D}" type="datetimeFigureOut">
              <a:rPr lang="en-GB" smtClean="0"/>
              <a:pPr/>
              <a:t>30/07/2017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CB02BDB-80A8-4621-A6B9-8385062EAE74}" type="slidenum">
              <a:rPr lang="en-GB" smtClean="0"/>
              <a:pPr/>
              <a:t>‹#›</a:t>
            </a:fld>
            <a:endParaRPr lang="en-GB"/>
          </a:p>
        </p:txBody>
      </p:sp>
      <p:sp>
        <p:nvSpPr>
          <p:cNvPr id="11" name="Content Placeholder 10"/>
          <p:cNvSpPr>
            <a:spLocks noGrp="1"/>
          </p:cNvSpPr>
          <p:nvPr>
            <p:ph sz="quarter" idx="13"/>
          </p:nvPr>
        </p:nvSpPr>
        <p:spPr>
          <a:xfrm>
            <a:off x="1298448" y="2944368"/>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72622618-6A91-4752-8614-B7FD8848FA0D}" type="datetimeFigureOut">
              <a:rPr lang="en-GB" smtClean="0"/>
              <a:pPr/>
              <a:t>30/07/2017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CB02BDB-80A8-4621-A6B9-8385062EAE7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622618-6A91-4752-8614-B7FD8848FA0D}" type="datetimeFigureOut">
              <a:rPr lang="en-GB" smtClean="0"/>
              <a:pPr/>
              <a:t>30/07/2017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CB02BDB-80A8-4621-A6B9-8385062EAE7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smtClean="0"/>
              <a:t>Click to edit Master title style</a:t>
            </a:r>
            <a:endParaRPr lang="en-US"/>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72622618-6A91-4752-8614-B7FD8848FA0D}" type="datetimeFigureOut">
              <a:rPr lang="en-GB" smtClean="0"/>
              <a:pPr/>
              <a:t>30/07/2017</a:t>
            </a:fld>
            <a:endParaRPr lang="en-GB"/>
          </a:p>
        </p:txBody>
      </p:sp>
      <p:sp>
        <p:nvSpPr>
          <p:cNvPr id="6" name="Footer Placeholder 5"/>
          <p:cNvSpPr>
            <a:spLocks noGrp="1"/>
          </p:cNvSpPr>
          <p:nvPr>
            <p:ph type="ftr" sz="quarter" idx="11"/>
          </p:nvPr>
        </p:nvSpPr>
        <p:spPr>
          <a:xfrm rot="-60000">
            <a:off x="914554" y="5829261"/>
            <a:ext cx="3522607" cy="365125"/>
          </a:xfrm>
        </p:spPr>
        <p:txBody>
          <a:bodyPr/>
          <a:lstStyle/>
          <a:p>
            <a:endParaRPr lang="en-GB"/>
          </a:p>
        </p:txBody>
      </p:sp>
      <p:sp>
        <p:nvSpPr>
          <p:cNvPr id="7" name="Slide Number Placeholder 6"/>
          <p:cNvSpPr>
            <a:spLocks noGrp="1"/>
          </p:cNvSpPr>
          <p:nvPr>
            <p:ph type="sldNum" sz="quarter" idx="12"/>
          </p:nvPr>
        </p:nvSpPr>
        <p:spPr>
          <a:xfrm rot="60000">
            <a:off x="7557313" y="5896961"/>
            <a:ext cx="554023" cy="365125"/>
          </a:xfrm>
        </p:spPr>
        <p:txBody>
          <a:bodyPr/>
          <a:lstStyle/>
          <a:p>
            <a:fld id="{5CB02BDB-80A8-4621-A6B9-8385062EAE7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72622618-6A91-4752-8614-B7FD8848FA0D}" type="datetimeFigureOut">
              <a:rPr lang="en-GB" smtClean="0"/>
              <a:pPr/>
              <a:t>30/07/2017</a:t>
            </a:fld>
            <a:endParaRPr lang="en-GB"/>
          </a:p>
        </p:txBody>
      </p:sp>
      <p:sp>
        <p:nvSpPr>
          <p:cNvPr id="6" name="Footer Placeholder 5"/>
          <p:cNvSpPr>
            <a:spLocks noGrp="1"/>
          </p:cNvSpPr>
          <p:nvPr>
            <p:ph type="ftr" sz="quarter" idx="11"/>
          </p:nvPr>
        </p:nvSpPr>
        <p:spPr>
          <a:xfrm rot="-60000">
            <a:off x="914569" y="5831037"/>
            <a:ext cx="3319043" cy="365125"/>
          </a:xfrm>
        </p:spPr>
        <p:txBody>
          <a:bodyPr/>
          <a:lstStyle/>
          <a:p>
            <a:endParaRPr lang="en-GB"/>
          </a:p>
        </p:txBody>
      </p:sp>
      <p:sp>
        <p:nvSpPr>
          <p:cNvPr id="7" name="Slide Number Placeholder 6"/>
          <p:cNvSpPr>
            <a:spLocks noGrp="1"/>
          </p:cNvSpPr>
          <p:nvPr>
            <p:ph type="sldNum" sz="quarter" idx="12"/>
          </p:nvPr>
        </p:nvSpPr>
        <p:spPr>
          <a:xfrm rot="60000">
            <a:off x="7562089" y="5900026"/>
            <a:ext cx="554023" cy="365125"/>
          </a:xfrm>
        </p:spPr>
        <p:txBody>
          <a:bodyPr/>
          <a:lstStyle/>
          <a:p>
            <a:fld id="{5CB02BDB-80A8-4621-A6B9-8385062EAE7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2622618-6A91-4752-8614-B7FD8848FA0D}"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02BDB-80A8-4621-A6B9-8385062EAE7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2622618-6A91-4752-8614-B7FD8848FA0D}" type="datetimeFigureOut">
              <a:rPr lang="en-GB" smtClean="0"/>
              <a:pPr/>
              <a:t>30/07/2017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CB02BDB-80A8-4621-A6B9-8385062EAE7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72622618-6A91-4752-8614-B7FD8848FA0D}" type="datetimeFigureOut">
              <a:rPr lang="en-GB" smtClean="0"/>
              <a:pPr/>
              <a:t>30/07/2017</a:t>
            </a:fld>
            <a:endParaRPr lang="en-GB"/>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GB"/>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5CB02BDB-80A8-4621-A6B9-8385062EAE7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Management of Public health</a:t>
            </a:r>
            <a:endParaRPr lang="en-GB" dirty="0"/>
          </a:p>
        </p:txBody>
      </p:sp>
      <p:pic>
        <p:nvPicPr>
          <p:cNvPr id="4"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r="50000"/>
          <a:stretch/>
        </p:blipFill>
        <p:spPr bwMode="auto">
          <a:xfrm>
            <a:off x="3155819" y="4149080"/>
            <a:ext cx="2866231" cy="1306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9425307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nl-NL" dirty="0" err="1" smtClean="0"/>
              <a:t>Improving</a:t>
            </a:r>
            <a:r>
              <a:rPr lang="nl-NL" dirty="0" smtClean="0"/>
              <a:t> </a:t>
            </a:r>
            <a:r>
              <a:rPr lang="nl-NL" dirty="0" err="1" smtClean="0"/>
              <a:t>health</a:t>
            </a:r>
            <a:r>
              <a:rPr lang="nl-NL" dirty="0" smtClean="0"/>
              <a:t> status of </a:t>
            </a:r>
            <a:r>
              <a:rPr lang="nl-NL" dirty="0" err="1" smtClean="0"/>
              <a:t>popultions</a:t>
            </a:r>
            <a:endParaRPr lang="nl-NL" dirty="0"/>
          </a:p>
        </p:txBody>
      </p:sp>
      <p:sp>
        <p:nvSpPr>
          <p:cNvPr id="3" name="Tijdelijke aanduiding voor inhoud 2"/>
          <p:cNvSpPr>
            <a:spLocks noGrp="1"/>
          </p:cNvSpPr>
          <p:nvPr>
            <p:ph idx="1"/>
          </p:nvPr>
        </p:nvSpPr>
        <p:spPr/>
        <p:txBody>
          <a:bodyPr>
            <a:normAutofit fontScale="85000" lnSpcReduction="20000"/>
          </a:bodyPr>
          <a:lstStyle/>
          <a:p>
            <a:r>
              <a:rPr lang="nl-NL" dirty="0" err="1" smtClean="0"/>
              <a:t>Alma-Ata</a:t>
            </a:r>
            <a:r>
              <a:rPr lang="nl-NL" dirty="0" smtClean="0"/>
              <a:t> </a:t>
            </a:r>
            <a:r>
              <a:rPr lang="nl-NL" dirty="0" err="1" smtClean="0"/>
              <a:t>declaration</a:t>
            </a:r>
            <a:r>
              <a:rPr lang="nl-NL" dirty="0" smtClean="0"/>
              <a:t> 1978, Health </a:t>
            </a:r>
            <a:r>
              <a:rPr lang="nl-NL" dirty="0" err="1" smtClean="0"/>
              <a:t>for</a:t>
            </a:r>
            <a:r>
              <a:rPr lang="nl-NL" dirty="0" smtClean="0"/>
              <a:t> all </a:t>
            </a:r>
            <a:r>
              <a:rPr lang="nl-NL" dirty="0" err="1" smtClean="0"/>
              <a:t>movement</a:t>
            </a:r>
            <a:endParaRPr lang="nl-NL" dirty="0" smtClean="0"/>
          </a:p>
          <a:p>
            <a:pPr lvl="1"/>
            <a:r>
              <a:rPr lang="nl-NL" sz="2400" dirty="0" err="1" smtClean="0"/>
              <a:t>Adopted</a:t>
            </a:r>
            <a:r>
              <a:rPr lang="nl-NL" sz="2400" dirty="0" smtClean="0"/>
              <a:t> </a:t>
            </a:r>
            <a:r>
              <a:rPr lang="nl-NL" sz="2400" dirty="0" err="1" smtClean="0"/>
              <a:t>perspective</a:t>
            </a:r>
            <a:r>
              <a:rPr lang="nl-NL" sz="2400" dirty="0" smtClean="0"/>
              <a:t> of </a:t>
            </a:r>
            <a:r>
              <a:rPr lang="nl-NL" sz="2400" dirty="0" err="1" smtClean="0"/>
              <a:t>reaching</a:t>
            </a:r>
            <a:r>
              <a:rPr lang="nl-NL" sz="2400" dirty="0" smtClean="0"/>
              <a:t> </a:t>
            </a:r>
            <a:r>
              <a:rPr lang="nl-NL" sz="2400" dirty="0" err="1" smtClean="0"/>
              <a:t>health</a:t>
            </a:r>
            <a:r>
              <a:rPr lang="nl-NL" sz="2400" dirty="0" smtClean="0"/>
              <a:t> </a:t>
            </a:r>
            <a:r>
              <a:rPr lang="nl-NL" sz="2400" dirty="0" err="1" smtClean="0"/>
              <a:t>equity</a:t>
            </a:r>
            <a:r>
              <a:rPr lang="nl-NL" sz="2400" dirty="0" smtClean="0"/>
              <a:t>, </a:t>
            </a:r>
            <a:r>
              <a:rPr lang="nl-NL" sz="2400" dirty="0" err="1" smtClean="0"/>
              <a:t>challenged</a:t>
            </a:r>
            <a:r>
              <a:rPr lang="nl-NL" sz="2400" dirty="0" smtClean="0"/>
              <a:t> </a:t>
            </a:r>
            <a:r>
              <a:rPr lang="nl-NL" sz="2400" dirty="0" err="1" smtClean="0"/>
              <a:t>by</a:t>
            </a:r>
            <a:r>
              <a:rPr lang="nl-NL" sz="2400" dirty="0" smtClean="0"/>
              <a:t>  </a:t>
            </a:r>
            <a:r>
              <a:rPr lang="nl-NL" sz="2400" dirty="0" err="1" smtClean="0"/>
              <a:t>neo</a:t>
            </a:r>
            <a:r>
              <a:rPr lang="nl-NL" sz="2400" dirty="0" smtClean="0"/>
              <a:t> </a:t>
            </a:r>
            <a:r>
              <a:rPr lang="nl-NL" sz="2400" dirty="0" err="1" smtClean="0"/>
              <a:t>liberalism</a:t>
            </a:r>
            <a:endParaRPr lang="nl-NL" sz="2400" dirty="0" smtClean="0"/>
          </a:p>
          <a:p>
            <a:pPr lvl="1"/>
            <a:r>
              <a:rPr lang="nl-NL" sz="2400" dirty="0" smtClean="0"/>
              <a:t>1990’s-2000 </a:t>
            </a:r>
            <a:r>
              <a:rPr lang="nl-NL" sz="2400" dirty="0" err="1" smtClean="0"/>
              <a:t>evidence</a:t>
            </a:r>
            <a:r>
              <a:rPr lang="nl-NL" sz="2400" dirty="0" smtClean="0"/>
              <a:t> of </a:t>
            </a:r>
            <a:r>
              <a:rPr lang="nl-NL" sz="2400" dirty="0" err="1" smtClean="0"/>
              <a:t>failure</a:t>
            </a:r>
            <a:r>
              <a:rPr lang="nl-NL" sz="2400" dirty="0" smtClean="0"/>
              <a:t> </a:t>
            </a:r>
            <a:r>
              <a:rPr lang="nl-NL" sz="2400" dirty="0" err="1" smtClean="0"/>
              <a:t>health</a:t>
            </a:r>
            <a:r>
              <a:rPr lang="nl-NL" sz="2400" dirty="0" smtClean="0"/>
              <a:t> </a:t>
            </a:r>
            <a:r>
              <a:rPr lang="nl-NL" sz="2400" dirty="0" err="1" smtClean="0"/>
              <a:t>policies</a:t>
            </a:r>
            <a:r>
              <a:rPr lang="nl-NL" sz="2400" dirty="0" smtClean="0"/>
              <a:t> to </a:t>
            </a:r>
            <a:r>
              <a:rPr lang="nl-NL" sz="2400" dirty="0" err="1" smtClean="0"/>
              <a:t>reduce</a:t>
            </a:r>
            <a:r>
              <a:rPr lang="nl-NL" sz="2400" dirty="0" smtClean="0"/>
              <a:t> </a:t>
            </a:r>
            <a:r>
              <a:rPr lang="nl-NL" sz="2400" dirty="0" err="1" smtClean="0"/>
              <a:t>health</a:t>
            </a:r>
            <a:r>
              <a:rPr lang="nl-NL" sz="2400" dirty="0" smtClean="0"/>
              <a:t> </a:t>
            </a:r>
            <a:r>
              <a:rPr lang="nl-NL" sz="2400" dirty="0" err="1" smtClean="0"/>
              <a:t>inequities</a:t>
            </a:r>
            <a:r>
              <a:rPr lang="nl-NL" sz="2400" dirty="0" smtClean="0"/>
              <a:t> and a </a:t>
            </a:r>
            <a:r>
              <a:rPr lang="nl-NL" sz="2400" dirty="0" err="1" smtClean="0"/>
              <a:t>new</a:t>
            </a:r>
            <a:r>
              <a:rPr lang="nl-NL" sz="2400" dirty="0" smtClean="0"/>
              <a:t> </a:t>
            </a:r>
            <a:r>
              <a:rPr lang="nl-NL" sz="2400" dirty="0" err="1" smtClean="0"/>
              <a:t>momentum</a:t>
            </a:r>
            <a:r>
              <a:rPr lang="nl-NL" sz="2400" dirty="0" smtClean="0"/>
              <a:t> </a:t>
            </a:r>
            <a:r>
              <a:rPr lang="nl-NL" sz="2400" dirty="0" err="1" smtClean="0"/>
              <a:t>arose</a:t>
            </a:r>
            <a:r>
              <a:rPr lang="nl-NL" sz="2400" dirty="0" smtClean="0"/>
              <a:t>,</a:t>
            </a:r>
            <a:r>
              <a:rPr lang="nl-NL" sz="2400" dirty="0" err="1" smtClean="0"/>
              <a:t>primilary</a:t>
            </a:r>
            <a:r>
              <a:rPr lang="nl-NL" sz="2400" dirty="0" smtClean="0"/>
              <a:t> </a:t>
            </a:r>
            <a:r>
              <a:rPr lang="nl-NL" sz="2400" dirty="0" err="1" smtClean="0"/>
              <a:t>wealthy</a:t>
            </a:r>
            <a:r>
              <a:rPr lang="nl-NL" sz="2400" dirty="0" smtClean="0"/>
              <a:t> </a:t>
            </a:r>
            <a:r>
              <a:rPr lang="nl-NL" sz="2400" dirty="0" err="1" smtClean="0"/>
              <a:t>countries</a:t>
            </a:r>
            <a:endParaRPr lang="nl-NL" sz="2400" dirty="0" smtClean="0"/>
          </a:p>
          <a:p>
            <a:r>
              <a:rPr lang="nl-NL" dirty="0" err="1" smtClean="0"/>
              <a:t>Framework</a:t>
            </a:r>
            <a:r>
              <a:rPr lang="nl-NL" dirty="0" smtClean="0"/>
              <a:t> to </a:t>
            </a:r>
            <a:r>
              <a:rPr lang="nl-NL" dirty="0" err="1" smtClean="0"/>
              <a:t>achieve</a:t>
            </a:r>
            <a:r>
              <a:rPr lang="nl-NL" dirty="0" smtClean="0"/>
              <a:t> </a:t>
            </a:r>
            <a:r>
              <a:rPr lang="nl-NL" dirty="0" err="1" smtClean="0"/>
              <a:t>health</a:t>
            </a:r>
            <a:r>
              <a:rPr lang="nl-NL" dirty="0" smtClean="0"/>
              <a:t> </a:t>
            </a:r>
            <a:r>
              <a:rPr lang="nl-NL" dirty="0" err="1" smtClean="0"/>
              <a:t>equity</a:t>
            </a:r>
            <a:r>
              <a:rPr lang="nl-NL" dirty="0" smtClean="0"/>
              <a:t> </a:t>
            </a:r>
            <a:r>
              <a:rPr lang="nl-NL" dirty="0" smtClean="0">
                <a:sym typeface="Wingdings" pitchFamily="2" charset="2"/>
              </a:rPr>
              <a:t> </a:t>
            </a:r>
          </a:p>
          <a:p>
            <a:pPr lvl="1"/>
            <a:r>
              <a:rPr lang="nl-NL" dirty="0" err="1" smtClean="0">
                <a:sym typeface="Wingdings" pitchFamily="2" charset="2"/>
              </a:rPr>
              <a:t>Based</a:t>
            </a:r>
            <a:r>
              <a:rPr lang="nl-NL" dirty="0" smtClean="0">
                <a:sym typeface="Wingdings" pitchFamily="2" charset="2"/>
              </a:rPr>
              <a:t> </a:t>
            </a:r>
            <a:r>
              <a:rPr lang="nl-NL" dirty="0" err="1" smtClean="0">
                <a:sym typeface="Wingdings" pitchFamily="2" charset="2"/>
              </a:rPr>
              <a:t>on</a:t>
            </a:r>
            <a:r>
              <a:rPr lang="nl-NL" dirty="0" smtClean="0">
                <a:sym typeface="Wingdings" pitchFamily="2" charset="2"/>
              </a:rPr>
              <a:t> the Universal </a:t>
            </a:r>
            <a:r>
              <a:rPr lang="nl-NL" dirty="0" err="1" smtClean="0">
                <a:sym typeface="Wingdings" pitchFamily="2" charset="2"/>
              </a:rPr>
              <a:t>Declation</a:t>
            </a:r>
            <a:r>
              <a:rPr lang="nl-NL" dirty="0" smtClean="0">
                <a:sym typeface="Wingdings" pitchFamily="2" charset="2"/>
              </a:rPr>
              <a:t> of </a:t>
            </a:r>
            <a:r>
              <a:rPr lang="nl-NL" dirty="0" err="1" smtClean="0">
                <a:sym typeface="Wingdings" pitchFamily="2" charset="2"/>
              </a:rPr>
              <a:t>Human</a:t>
            </a:r>
            <a:r>
              <a:rPr lang="nl-NL" dirty="0" smtClean="0">
                <a:sym typeface="Wingdings" pitchFamily="2" charset="2"/>
              </a:rPr>
              <a:t> </a:t>
            </a:r>
            <a:r>
              <a:rPr lang="nl-NL" dirty="0" err="1" smtClean="0">
                <a:sym typeface="Wingdings" pitchFamily="2" charset="2"/>
              </a:rPr>
              <a:t>Rights</a:t>
            </a:r>
            <a:r>
              <a:rPr lang="nl-NL" dirty="0" smtClean="0">
                <a:sym typeface="Wingdings" pitchFamily="2" charset="2"/>
              </a:rPr>
              <a:t>, 1948 (UDHR)</a:t>
            </a:r>
          </a:p>
          <a:p>
            <a:pPr lvl="1"/>
            <a:r>
              <a:rPr lang="nl-NL" dirty="0" err="1" smtClean="0">
                <a:sym typeface="Wingdings" pitchFamily="2" charset="2"/>
              </a:rPr>
              <a:t>Covenant</a:t>
            </a:r>
            <a:r>
              <a:rPr lang="nl-NL" dirty="0" smtClean="0">
                <a:sym typeface="Wingdings" pitchFamily="2" charset="2"/>
              </a:rPr>
              <a:t> </a:t>
            </a:r>
            <a:r>
              <a:rPr lang="nl-NL" dirty="0" err="1" smtClean="0">
                <a:sym typeface="Wingdings" pitchFamily="2" charset="2"/>
              </a:rPr>
              <a:t>Economic</a:t>
            </a:r>
            <a:r>
              <a:rPr lang="nl-NL" dirty="0" smtClean="0">
                <a:sym typeface="Wingdings" pitchFamily="2" charset="2"/>
              </a:rPr>
              <a:t>, </a:t>
            </a:r>
            <a:r>
              <a:rPr lang="nl-NL" dirty="0" err="1" smtClean="0">
                <a:sym typeface="Wingdings" pitchFamily="2" charset="2"/>
              </a:rPr>
              <a:t>Social</a:t>
            </a:r>
            <a:r>
              <a:rPr lang="nl-NL" dirty="0" smtClean="0">
                <a:sym typeface="Wingdings" pitchFamily="2" charset="2"/>
              </a:rPr>
              <a:t> and </a:t>
            </a:r>
            <a:r>
              <a:rPr lang="nl-NL" dirty="0" err="1" smtClean="0">
                <a:sym typeface="Wingdings" pitchFamily="2" charset="2"/>
              </a:rPr>
              <a:t>Cultural</a:t>
            </a:r>
            <a:r>
              <a:rPr lang="nl-NL" dirty="0" smtClean="0">
                <a:sym typeface="Wingdings" pitchFamily="2" charset="2"/>
              </a:rPr>
              <a:t> </a:t>
            </a:r>
            <a:r>
              <a:rPr lang="nl-NL" dirty="0" err="1" smtClean="0">
                <a:sym typeface="Wingdings" pitchFamily="2" charset="2"/>
              </a:rPr>
              <a:t>Rights</a:t>
            </a:r>
            <a:endParaRPr lang="nl-NL" dirty="0" smtClean="0">
              <a:sym typeface="Wingdings" pitchFamily="2" charset="2"/>
            </a:endParaRPr>
          </a:p>
          <a:p>
            <a:pPr lvl="1">
              <a:buNone/>
            </a:pPr>
            <a:r>
              <a:rPr lang="nl-NL" dirty="0" smtClean="0">
                <a:sym typeface="Wingdings" pitchFamily="2" charset="2"/>
              </a:rPr>
              <a:t>    (</a:t>
            </a:r>
            <a:r>
              <a:rPr lang="nl-NL" dirty="0" err="1" smtClean="0">
                <a:sym typeface="Wingdings" pitchFamily="2" charset="2"/>
              </a:rPr>
              <a:t>secured</a:t>
            </a:r>
            <a:r>
              <a:rPr lang="nl-NL" dirty="0" smtClean="0">
                <a:sym typeface="Wingdings" pitchFamily="2" charset="2"/>
              </a:rPr>
              <a:t> </a:t>
            </a:r>
            <a:r>
              <a:rPr lang="nl-NL" dirty="0" err="1" smtClean="0">
                <a:sym typeface="Wingdings" pitchFamily="2" charset="2"/>
              </a:rPr>
              <a:t>connenction</a:t>
            </a:r>
            <a:r>
              <a:rPr lang="nl-NL" dirty="0" smtClean="0">
                <a:sym typeface="Wingdings" pitchFamily="2" charset="2"/>
              </a:rPr>
              <a:t> </a:t>
            </a:r>
            <a:r>
              <a:rPr lang="nl-NL" dirty="0" err="1" smtClean="0">
                <a:sym typeface="Wingdings" pitchFamily="2" charset="2"/>
              </a:rPr>
              <a:t>between</a:t>
            </a:r>
            <a:r>
              <a:rPr lang="nl-NL" dirty="0" smtClean="0">
                <a:sym typeface="Wingdings" pitchFamily="2" charset="2"/>
              </a:rPr>
              <a:t> right to </a:t>
            </a:r>
            <a:r>
              <a:rPr lang="nl-NL" dirty="0" err="1" smtClean="0">
                <a:sym typeface="Wingdings" pitchFamily="2" charset="2"/>
              </a:rPr>
              <a:t>health</a:t>
            </a:r>
            <a:r>
              <a:rPr lang="nl-NL" dirty="0" smtClean="0">
                <a:sym typeface="Wingdings" pitchFamily="2" charset="2"/>
              </a:rPr>
              <a:t> and SE </a:t>
            </a:r>
            <a:r>
              <a:rPr lang="nl-NL" dirty="0" err="1" smtClean="0">
                <a:sym typeface="Wingdings" pitchFamily="2" charset="2"/>
              </a:rPr>
              <a:t>conditions</a:t>
            </a:r>
            <a:r>
              <a:rPr lang="nl-NL" dirty="0" smtClean="0">
                <a:sym typeface="Wingdings" pitchFamily="2" charset="2"/>
              </a:rPr>
              <a:t>), 1966 (UN </a:t>
            </a:r>
            <a:r>
              <a:rPr lang="nl-NL" dirty="0" err="1" smtClean="0">
                <a:sym typeface="Wingdings" pitchFamily="2" charset="2"/>
              </a:rPr>
              <a:t>Human</a:t>
            </a:r>
            <a:r>
              <a:rPr lang="nl-NL" dirty="0" smtClean="0">
                <a:sym typeface="Wingdings" pitchFamily="2" charset="2"/>
              </a:rPr>
              <a:t> </a:t>
            </a:r>
            <a:r>
              <a:rPr lang="nl-NL" dirty="0" err="1" smtClean="0">
                <a:sym typeface="Wingdings" pitchFamily="2" charset="2"/>
              </a:rPr>
              <a:t>Rights</a:t>
            </a:r>
            <a:r>
              <a:rPr lang="nl-NL" dirty="0" smtClean="0">
                <a:sym typeface="Wingdings" pitchFamily="2" charset="2"/>
              </a:rPr>
              <a:t>)</a:t>
            </a:r>
            <a:endParaRPr lang="nl-NL" dirty="0" smtClean="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Definition</a:t>
            </a:r>
            <a:r>
              <a:rPr lang="nl-NL" dirty="0" smtClean="0"/>
              <a:t> </a:t>
            </a:r>
            <a:r>
              <a:rPr lang="nl-NL" dirty="0" err="1" smtClean="0"/>
              <a:t>health</a:t>
            </a:r>
            <a:r>
              <a:rPr lang="nl-NL" dirty="0" smtClean="0"/>
              <a:t> </a:t>
            </a:r>
            <a:r>
              <a:rPr lang="nl-NL" dirty="0" err="1" smtClean="0"/>
              <a:t>equity</a:t>
            </a:r>
            <a:endParaRPr lang="nl-NL" dirty="0"/>
          </a:p>
        </p:txBody>
      </p:sp>
      <p:sp>
        <p:nvSpPr>
          <p:cNvPr id="3" name="Tijdelijke aanduiding voor inhoud 2"/>
          <p:cNvSpPr>
            <a:spLocks noGrp="1"/>
          </p:cNvSpPr>
          <p:nvPr>
            <p:ph idx="1"/>
          </p:nvPr>
        </p:nvSpPr>
        <p:spPr/>
        <p:txBody>
          <a:bodyPr/>
          <a:lstStyle/>
          <a:p>
            <a:r>
              <a:rPr lang="nl-NL" dirty="0" smtClean="0"/>
              <a:t>WHO ‘s </a:t>
            </a:r>
            <a:r>
              <a:rPr lang="nl-NL" dirty="0" err="1" smtClean="0"/>
              <a:t>department</a:t>
            </a:r>
            <a:r>
              <a:rPr lang="nl-NL" dirty="0" smtClean="0"/>
              <a:t> of </a:t>
            </a:r>
            <a:r>
              <a:rPr lang="nl-NL" dirty="0" err="1" smtClean="0"/>
              <a:t>Equity</a:t>
            </a:r>
            <a:r>
              <a:rPr lang="nl-NL" dirty="0" smtClean="0"/>
              <a:t> </a:t>
            </a:r>
            <a:r>
              <a:rPr lang="nl-NL" dirty="0" err="1" smtClean="0"/>
              <a:t>Poverty</a:t>
            </a:r>
            <a:r>
              <a:rPr lang="nl-NL" dirty="0" smtClean="0"/>
              <a:t> and </a:t>
            </a:r>
            <a:r>
              <a:rPr lang="nl-NL" dirty="0" err="1" smtClean="0"/>
              <a:t>Social</a:t>
            </a:r>
            <a:r>
              <a:rPr lang="nl-NL" dirty="0" smtClean="0"/>
              <a:t> </a:t>
            </a:r>
            <a:r>
              <a:rPr lang="nl-NL" dirty="0" err="1" smtClean="0"/>
              <a:t>Determinants</a:t>
            </a:r>
            <a:r>
              <a:rPr lang="nl-NL" dirty="0" smtClean="0"/>
              <a:t> of Health  (2005)</a:t>
            </a:r>
          </a:p>
          <a:p>
            <a:pPr>
              <a:buNone/>
            </a:pPr>
            <a:endParaRPr lang="nl-NL" dirty="0" smtClean="0"/>
          </a:p>
          <a:p>
            <a:pPr>
              <a:buNone/>
            </a:pPr>
            <a:r>
              <a:rPr lang="nl-NL" i="1" dirty="0" smtClean="0"/>
              <a:t>The absence of unfaire and </a:t>
            </a:r>
            <a:r>
              <a:rPr lang="nl-NL" i="1" dirty="0" err="1" smtClean="0"/>
              <a:t>avoidable</a:t>
            </a:r>
            <a:r>
              <a:rPr lang="nl-NL" i="1" dirty="0" smtClean="0"/>
              <a:t> </a:t>
            </a:r>
            <a:r>
              <a:rPr lang="nl-NL" i="1" dirty="0" err="1" smtClean="0"/>
              <a:t>or</a:t>
            </a:r>
            <a:r>
              <a:rPr lang="nl-NL" i="1" dirty="0" smtClean="0"/>
              <a:t>  </a:t>
            </a:r>
            <a:r>
              <a:rPr lang="nl-NL" i="1" dirty="0" err="1" smtClean="0"/>
              <a:t>remediable</a:t>
            </a:r>
            <a:r>
              <a:rPr lang="nl-NL" i="1" dirty="0" smtClean="0"/>
              <a:t> </a:t>
            </a:r>
            <a:r>
              <a:rPr lang="nl-NL" i="1" dirty="0" err="1" smtClean="0"/>
              <a:t>differences</a:t>
            </a:r>
            <a:r>
              <a:rPr lang="nl-NL" i="1" dirty="0" smtClean="0"/>
              <a:t> in </a:t>
            </a:r>
            <a:r>
              <a:rPr lang="nl-NL" i="1" dirty="0" err="1" smtClean="0"/>
              <a:t>health</a:t>
            </a:r>
            <a:r>
              <a:rPr lang="nl-NL" i="1" dirty="0" smtClean="0"/>
              <a:t> </a:t>
            </a:r>
            <a:r>
              <a:rPr lang="nl-NL" i="1" dirty="0" err="1" smtClean="0"/>
              <a:t>among</a:t>
            </a:r>
            <a:r>
              <a:rPr lang="nl-NL" i="1" dirty="0" smtClean="0"/>
              <a:t> </a:t>
            </a:r>
            <a:r>
              <a:rPr lang="nl-NL" i="1" dirty="0" err="1" smtClean="0"/>
              <a:t>population</a:t>
            </a:r>
            <a:r>
              <a:rPr lang="nl-NL" i="1" dirty="0" smtClean="0"/>
              <a:t> </a:t>
            </a:r>
            <a:r>
              <a:rPr lang="nl-NL" i="1" dirty="0" err="1" smtClean="0"/>
              <a:t>groups</a:t>
            </a:r>
            <a:r>
              <a:rPr lang="nl-NL" i="1" dirty="0" smtClean="0"/>
              <a:t> </a:t>
            </a:r>
            <a:r>
              <a:rPr lang="nl-NL" i="1" dirty="0" err="1" smtClean="0"/>
              <a:t>defined</a:t>
            </a:r>
            <a:r>
              <a:rPr lang="nl-NL" i="1" dirty="0" smtClean="0"/>
              <a:t> </a:t>
            </a:r>
            <a:r>
              <a:rPr lang="nl-NL" i="1" dirty="0" err="1" smtClean="0"/>
              <a:t>socially</a:t>
            </a:r>
            <a:r>
              <a:rPr lang="nl-NL" i="1" dirty="0" smtClean="0"/>
              <a:t>, </a:t>
            </a:r>
            <a:r>
              <a:rPr lang="nl-NL" i="1" dirty="0" err="1" smtClean="0"/>
              <a:t>economically</a:t>
            </a:r>
            <a:r>
              <a:rPr lang="nl-NL" i="1" dirty="0" smtClean="0"/>
              <a:t>, </a:t>
            </a:r>
            <a:r>
              <a:rPr lang="nl-NL" i="1" dirty="0" err="1" smtClean="0"/>
              <a:t>demographically</a:t>
            </a:r>
            <a:r>
              <a:rPr lang="nl-NL" i="1" dirty="0" smtClean="0"/>
              <a:t> </a:t>
            </a:r>
            <a:r>
              <a:rPr lang="nl-NL" i="1" dirty="0" err="1" smtClean="0"/>
              <a:t>or</a:t>
            </a:r>
            <a:r>
              <a:rPr lang="nl-NL" i="1" dirty="0" smtClean="0"/>
              <a:t> </a:t>
            </a:r>
            <a:r>
              <a:rPr lang="nl-NL" i="1" dirty="0" err="1" smtClean="0"/>
              <a:t>geographically</a:t>
            </a:r>
            <a:r>
              <a:rPr lang="nl-NL" i="1" dirty="0" smtClean="0"/>
              <a:t> </a:t>
            </a:r>
          </a:p>
          <a:p>
            <a:endParaRPr lang="nl-NL" dirty="0" smtClean="0"/>
          </a:p>
          <a:p>
            <a:endParaRPr lang="nl-NL"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smtClean="0"/>
              <a:t>UDHR 1948</a:t>
            </a:r>
            <a:endParaRPr lang="nl-NL" dirty="0"/>
          </a:p>
        </p:txBody>
      </p:sp>
      <p:sp>
        <p:nvSpPr>
          <p:cNvPr id="3" name="Tijdelijke aanduiding voor inhoud 2"/>
          <p:cNvSpPr>
            <a:spLocks noGrp="1"/>
          </p:cNvSpPr>
          <p:nvPr>
            <p:ph idx="1"/>
          </p:nvPr>
        </p:nvSpPr>
        <p:spPr/>
        <p:txBody>
          <a:bodyPr>
            <a:normAutofit fontScale="92500" lnSpcReduction="10000"/>
          </a:bodyPr>
          <a:lstStyle/>
          <a:p>
            <a:pPr>
              <a:buNone/>
            </a:pPr>
            <a:r>
              <a:rPr lang="nl-NL" dirty="0" smtClean="0"/>
              <a:t>Universal </a:t>
            </a:r>
            <a:r>
              <a:rPr lang="nl-NL" dirty="0" err="1" smtClean="0"/>
              <a:t>Declaration</a:t>
            </a:r>
            <a:r>
              <a:rPr lang="nl-NL" dirty="0" smtClean="0"/>
              <a:t> </a:t>
            </a:r>
            <a:r>
              <a:rPr lang="nl-NL" dirty="0" err="1" smtClean="0"/>
              <a:t>on</a:t>
            </a:r>
            <a:r>
              <a:rPr lang="nl-NL" dirty="0" smtClean="0"/>
              <a:t> </a:t>
            </a:r>
            <a:r>
              <a:rPr lang="nl-NL" dirty="0" err="1" smtClean="0"/>
              <a:t>Human</a:t>
            </a:r>
            <a:r>
              <a:rPr lang="nl-NL" dirty="0" smtClean="0"/>
              <a:t> </a:t>
            </a:r>
            <a:r>
              <a:rPr lang="nl-NL" dirty="0" err="1" smtClean="0"/>
              <a:t>Rights</a:t>
            </a:r>
            <a:endParaRPr lang="nl-NL" dirty="0" smtClean="0"/>
          </a:p>
          <a:p>
            <a:endParaRPr lang="nl-NL" dirty="0" smtClean="0"/>
          </a:p>
          <a:p>
            <a:r>
              <a:rPr lang="nl-NL" dirty="0" err="1" smtClean="0"/>
              <a:t>Everyone</a:t>
            </a:r>
            <a:r>
              <a:rPr lang="nl-NL" dirty="0" smtClean="0"/>
              <a:t> has the right to a </a:t>
            </a:r>
            <a:r>
              <a:rPr lang="nl-NL" dirty="0" err="1" smtClean="0"/>
              <a:t>standard</a:t>
            </a:r>
            <a:r>
              <a:rPr lang="nl-NL" dirty="0" smtClean="0"/>
              <a:t> of living adequate </a:t>
            </a:r>
            <a:r>
              <a:rPr lang="nl-NL" dirty="0" err="1" smtClean="0"/>
              <a:t>for</a:t>
            </a:r>
            <a:r>
              <a:rPr lang="nl-NL" dirty="0" smtClean="0"/>
              <a:t> the </a:t>
            </a:r>
            <a:r>
              <a:rPr lang="nl-NL" dirty="0" err="1" smtClean="0"/>
              <a:t>health</a:t>
            </a:r>
            <a:r>
              <a:rPr lang="nl-NL" dirty="0" smtClean="0"/>
              <a:t> and </a:t>
            </a:r>
            <a:r>
              <a:rPr lang="nl-NL" dirty="0" err="1" smtClean="0"/>
              <a:t>wellbeing</a:t>
            </a:r>
            <a:r>
              <a:rPr lang="nl-NL" dirty="0" smtClean="0"/>
              <a:t> of </a:t>
            </a:r>
            <a:r>
              <a:rPr lang="nl-NL" dirty="0" err="1" smtClean="0"/>
              <a:t>himself</a:t>
            </a:r>
            <a:r>
              <a:rPr lang="nl-NL" dirty="0" smtClean="0"/>
              <a:t> and </a:t>
            </a:r>
            <a:r>
              <a:rPr lang="nl-NL" dirty="0" err="1" smtClean="0"/>
              <a:t>his</a:t>
            </a:r>
            <a:r>
              <a:rPr lang="nl-NL" dirty="0" smtClean="0"/>
              <a:t> </a:t>
            </a:r>
            <a:r>
              <a:rPr lang="nl-NL" dirty="0" err="1" smtClean="0"/>
              <a:t>family</a:t>
            </a:r>
            <a:r>
              <a:rPr lang="nl-NL" dirty="0" smtClean="0"/>
              <a:t>, </a:t>
            </a:r>
            <a:r>
              <a:rPr lang="nl-NL" dirty="0" err="1" smtClean="0"/>
              <a:t>including</a:t>
            </a:r>
            <a:r>
              <a:rPr lang="nl-NL" dirty="0" smtClean="0"/>
              <a:t> </a:t>
            </a:r>
            <a:r>
              <a:rPr lang="nl-NL" dirty="0" err="1" smtClean="0"/>
              <a:t>food</a:t>
            </a:r>
            <a:r>
              <a:rPr lang="nl-NL" dirty="0" smtClean="0"/>
              <a:t>, </a:t>
            </a:r>
            <a:r>
              <a:rPr lang="nl-NL" dirty="0" err="1" smtClean="0"/>
              <a:t>clothing</a:t>
            </a:r>
            <a:r>
              <a:rPr lang="nl-NL" dirty="0" smtClean="0"/>
              <a:t>, </a:t>
            </a:r>
            <a:r>
              <a:rPr lang="nl-NL" dirty="0" err="1" smtClean="0"/>
              <a:t>housing</a:t>
            </a:r>
            <a:r>
              <a:rPr lang="nl-NL" dirty="0" smtClean="0"/>
              <a:t>, and </a:t>
            </a:r>
            <a:r>
              <a:rPr lang="nl-NL" dirty="0" err="1" smtClean="0"/>
              <a:t>medical</a:t>
            </a:r>
            <a:r>
              <a:rPr lang="nl-NL" dirty="0" smtClean="0"/>
              <a:t> care and </a:t>
            </a:r>
            <a:r>
              <a:rPr lang="nl-NL" dirty="0" err="1" smtClean="0"/>
              <a:t>necessary</a:t>
            </a:r>
            <a:r>
              <a:rPr lang="nl-NL" dirty="0" smtClean="0"/>
              <a:t> </a:t>
            </a:r>
            <a:r>
              <a:rPr lang="nl-NL" dirty="0" err="1" smtClean="0"/>
              <a:t>social</a:t>
            </a:r>
            <a:r>
              <a:rPr lang="nl-NL" dirty="0" smtClean="0"/>
              <a:t> services</a:t>
            </a:r>
          </a:p>
          <a:p>
            <a:pPr>
              <a:buNone/>
            </a:pPr>
            <a:r>
              <a:rPr lang="nl-NL" dirty="0" smtClean="0"/>
              <a:t>And </a:t>
            </a:r>
            <a:r>
              <a:rPr lang="nl-NL" dirty="0" err="1" smtClean="0"/>
              <a:t>additionally</a:t>
            </a:r>
            <a:endParaRPr lang="nl-NL" dirty="0" smtClean="0"/>
          </a:p>
          <a:p>
            <a:r>
              <a:rPr lang="nl-NL" dirty="0" err="1" smtClean="0"/>
              <a:t>Everyone</a:t>
            </a:r>
            <a:r>
              <a:rPr lang="nl-NL" dirty="0" smtClean="0"/>
              <a:t> is </a:t>
            </a:r>
            <a:r>
              <a:rPr lang="nl-NL" dirty="0" err="1" smtClean="0"/>
              <a:t>entitled</a:t>
            </a:r>
            <a:r>
              <a:rPr lang="nl-NL" dirty="0" smtClean="0"/>
              <a:t> to a </a:t>
            </a:r>
            <a:r>
              <a:rPr lang="nl-NL" dirty="0" err="1" smtClean="0"/>
              <a:t>social</a:t>
            </a:r>
            <a:r>
              <a:rPr lang="nl-NL" dirty="0" smtClean="0"/>
              <a:t> and international order in </a:t>
            </a:r>
            <a:r>
              <a:rPr lang="nl-NL" dirty="0" err="1" smtClean="0"/>
              <a:t>which</a:t>
            </a:r>
            <a:r>
              <a:rPr lang="nl-NL" dirty="0" smtClean="0"/>
              <a:t> the </a:t>
            </a:r>
            <a:r>
              <a:rPr lang="nl-NL" dirty="0" err="1" smtClean="0"/>
              <a:t>rights</a:t>
            </a:r>
            <a:r>
              <a:rPr lang="nl-NL" dirty="0" smtClean="0"/>
              <a:t> and </a:t>
            </a:r>
            <a:r>
              <a:rPr lang="nl-NL" dirty="0" err="1" smtClean="0"/>
              <a:t>freedoms</a:t>
            </a:r>
            <a:r>
              <a:rPr lang="nl-NL" dirty="0" smtClean="0"/>
              <a:t> set fort in </a:t>
            </a:r>
            <a:r>
              <a:rPr lang="nl-NL" dirty="0" err="1" smtClean="0"/>
              <a:t>this</a:t>
            </a:r>
            <a:r>
              <a:rPr lang="nl-NL" dirty="0" smtClean="0"/>
              <a:t> </a:t>
            </a:r>
            <a:r>
              <a:rPr lang="nl-NL" dirty="0" err="1" smtClean="0"/>
              <a:t>Declaration</a:t>
            </a:r>
            <a:r>
              <a:rPr lang="nl-NL" dirty="0" smtClean="0"/>
              <a:t> </a:t>
            </a:r>
            <a:r>
              <a:rPr lang="nl-NL" dirty="0" err="1" smtClean="0"/>
              <a:t>can</a:t>
            </a:r>
            <a:r>
              <a:rPr lang="nl-NL" dirty="0" smtClean="0"/>
              <a:t> </a:t>
            </a:r>
            <a:r>
              <a:rPr lang="nl-NL" dirty="0" err="1" smtClean="0"/>
              <a:t>be</a:t>
            </a:r>
            <a:r>
              <a:rPr lang="nl-NL" dirty="0" smtClean="0"/>
              <a:t> </a:t>
            </a:r>
            <a:r>
              <a:rPr lang="nl-NL" dirty="0" err="1" smtClean="0"/>
              <a:t>realized</a:t>
            </a:r>
            <a:endParaRPr lang="nl-NL"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Definition</a:t>
            </a:r>
            <a:r>
              <a:rPr lang="nl-NL" dirty="0" smtClean="0"/>
              <a:t> </a:t>
            </a:r>
            <a:r>
              <a:rPr lang="nl-NL" dirty="0" err="1" smtClean="0"/>
              <a:t>health</a:t>
            </a:r>
            <a:r>
              <a:rPr lang="nl-NL" dirty="0" smtClean="0"/>
              <a:t> </a:t>
            </a:r>
            <a:r>
              <a:rPr lang="nl-NL" dirty="0" err="1" smtClean="0"/>
              <a:t>inequity</a:t>
            </a:r>
            <a:endParaRPr lang="nl-NL" dirty="0"/>
          </a:p>
        </p:txBody>
      </p:sp>
      <p:sp>
        <p:nvSpPr>
          <p:cNvPr id="3" name="Tijdelijke aanduiding voor inhoud 2"/>
          <p:cNvSpPr>
            <a:spLocks noGrp="1"/>
          </p:cNvSpPr>
          <p:nvPr>
            <p:ph idx="1"/>
          </p:nvPr>
        </p:nvSpPr>
        <p:spPr/>
        <p:txBody>
          <a:bodyPr>
            <a:normAutofit lnSpcReduction="10000"/>
          </a:bodyPr>
          <a:lstStyle/>
          <a:p>
            <a:r>
              <a:rPr lang="nl-NL" dirty="0" smtClean="0"/>
              <a:t>Health </a:t>
            </a:r>
            <a:r>
              <a:rPr lang="nl-NL" dirty="0" err="1" smtClean="0"/>
              <a:t>inequities</a:t>
            </a:r>
            <a:r>
              <a:rPr lang="nl-NL" dirty="0" smtClean="0"/>
              <a:t> are </a:t>
            </a:r>
            <a:r>
              <a:rPr lang="nl-NL" dirty="0" err="1" smtClean="0"/>
              <a:t>health</a:t>
            </a:r>
            <a:r>
              <a:rPr lang="nl-NL" dirty="0" smtClean="0"/>
              <a:t> </a:t>
            </a:r>
            <a:r>
              <a:rPr lang="nl-NL" dirty="0" err="1" smtClean="0"/>
              <a:t>differences</a:t>
            </a:r>
            <a:r>
              <a:rPr lang="nl-NL" dirty="0" smtClean="0"/>
              <a:t> </a:t>
            </a:r>
            <a:r>
              <a:rPr lang="nl-NL" dirty="0" err="1" smtClean="0"/>
              <a:t>that</a:t>
            </a:r>
            <a:r>
              <a:rPr lang="nl-NL" dirty="0" smtClean="0"/>
              <a:t> are </a:t>
            </a:r>
            <a:r>
              <a:rPr lang="nl-NL" dirty="0" err="1" smtClean="0"/>
              <a:t>socially</a:t>
            </a:r>
            <a:r>
              <a:rPr lang="nl-NL" dirty="0" smtClean="0"/>
              <a:t> </a:t>
            </a:r>
            <a:r>
              <a:rPr lang="nl-NL" dirty="0" err="1" smtClean="0"/>
              <a:t>produced</a:t>
            </a:r>
            <a:r>
              <a:rPr lang="nl-NL" dirty="0" smtClean="0"/>
              <a:t>, </a:t>
            </a:r>
            <a:r>
              <a:rPr lang="nl-NL" dirty="0" err="1" smtClean="0"/>
              <a:t>systematic</a:t>
            </a:r>
            <a:r>
              <a:rPr lang="nl-NL" dirty="0" smtClean="0"/>
              <a:t> in distribution </a:t>
            </a:r>
            <a:r>
              <a:rPr lang="nl-NL" dirty="0" err="1" smtClean="0"/>
              <a:t>across</a:t>
            </a:r>
            <a:r>
              <a:rPr lang="nl-NL" dirty="0" smtClean="0"/>
              <a:t> the </a:t>
            </a:r>
            <a:r>
              <a:rPr lang="nl-NL" dirty="0" err="1" smtClean="0"/>
              <a:t>population</a:t>
            </a:r>
            <a:r>
              <a:rPr lang="nl-NL" dirty="0" smtClean="0"/>
              <a:t>, and unfair (</a:t>
            </a:r>
            <a:r>
              <a:rPr lang="nl-NL" dirty="0" err="1" smtClean="0"/>
              <a:t>Dahlgren</a:t>
            </a:r>
            <a:r>
              <a:rPr lang="nl-NL" dirty="0" smtClean="0"/>
              <a:t> &amp; </a:t>
            </a:r>
            <a:r>
              <a:rPr lang="nl-NL" dirty="0" err="1" smtClean="0"/>
              <a:t>Whitehead</a:t>
            </a:r>
            <a:r>
              <a:rPr lang="nl-NL" dirty="0" smtClean="0"/>
              <a:t>, 2006)</a:t>
            </a:r>
          </a:p>
          <a:p>
            <a:endParaRPr lang="nl-NL" dirty="0" smtClean="0"/>
          </a:p>
          <a:p>
            <a:r>
              <a:rPr lang="nl-NL" dirty="0" smtClean="0"/>
              <a:t>To </a:t>
            </a:r>
            <a:r>
              <a:rPr lang="nl-NL" dirty="0" err="1" smtClean="0"/>
              <a:t>achieve</a:t>
            </a:r>
            <a:r>
              <a:rPr lang="nl-NL" dirty="0" smtClean="0"/>
              <a:t> </a:t>
            </a:r>
            <a:r>
              <a:rPr lang="nl-NL" dirty="0" err="1" smtClean="0"/>
              <a:t>health</a:t>
            </a:r>
            <a:r>
              <a:rPr lang="nl-NL" dirty="0" smtClean="0"/>
              <a:t> </a:t>
            </a:r>
            <a:r>
              <a:rPr lang="nl-NL" dirty="0" err="1" smtClean="0"/>
              <a:t>equity</a:t>
            </a:r>
            <a:r>
              <a:rPr lang="nl-NL" dirty="0" smtClean="0"/>
              <a:t> </a:t>
            </a:r>
            <a:r>
              <a:rPr lang="nl-NL" dirty="0" err="1" smtClean="0"/>
              <a:t>requires</a:t>
            </a:r>
            <a:r>
              <a:rPr lang="nl-NL" dirty="0" smtClean="0"/>
              <a:t> </a:t>
            </a:r>
            <a:r>
              <a:rPr lang="nl-NL" i="1" dirty="0" err="1" smtClean="0"/>
              <a:t>empowering</a:t>
            </a:r>
            <a:r>
              <a:rPr lang="nl-NL" dirty="0" smtClean="0"/>
              <a:t> </a:t>
            </a:r>
            <a:r>
              <a:rPr lang="nl-NL" dirty="0" err="1" smtClean="0"/>
              <a:t>people</a:t>
            </a:r>
            <a:r>
              <a:rPr lang="nl-NL" dirty="0" smtClean="0"/>
              <a:t>, </a:t>
            </a:r>
            <a:r>
              <a:rPr lang="nl-NL" dirty="0" err="1" smtClean="0"/>
              <a:t>especially</a:t>
            </a:r>
            <a:r>
              <a:rPr lang="nl-NL" dirty="0" smtClean="0"/>
              <a:t> </a:t>
            </a:r>
            <a:r>
              <a:rPr lang="nl-NL" dirty="0" err="1" smtClean="0"/>
              <a:t>socially</a:t>
            </a:r>
            <a:r>
              <a:rPr lang="nl-NL" dirty="0" smtClean="0"/>
              <a:t> </a:t>
            </a:r>
            <a:r>
              <a:rPr lang="nl-NL" dirty="0" err="1" smtClean="0"/>
              <a:t>disadvantaged</a:t>
            </a:r>
            <a:r>
              <a:rPr lang="nl-NL" dirty="0" smtClean="0"/>
              <a:t> </a:t>
            </a:r>
            <a:r>
              <a:rPr lang="nl-NL" dirty="0" err="1" smtClean="0"/>
              <a:t>groups</a:t>
            </a:r>
            <a:r>
              <a:rPr lang="nl-NL" dirty="0" smtClean="0"/>
              <a:t> to </a:t>
            </a:r>
            <a:r>
              <a:rPr lang="nl-NL" dirty="0" err="1" smtClean="0"/>
              <a:t>exercise</a:t>
            </a:r>
            <a:r>
              <a:rPr lang="nl-NL" dirty="0" smtClean="0"/>
              <a:t> </a:t>
            </a:r>
            <a:r>
              <a:rPr lang="nl-NL" dirty="0" err="1" smtClean="0"/>
              <a:t>collective</a:t>
            </a:r>
            <a:r>
              <a:rPr lang="nl-NL" dirty="0" smtClean="0"/>
              <a:t> </a:t>
            </a:r>
            <a:r>
              <a:rPr lang="nl-NL" dirty="0" err="1" smtClean="0"/>
              <a:t>control</a:t>
            </a:r>
            <a:r>
              <a:rPr lang="nl-NL" dirty="0" smtClean="0"/>
              <a:t> over the factors </a:t>
            </a:r>
            <a:r>
              <a:rPr lang="nl-NL" dirty="0" err="1" smtClean="0"/>
              <a:t>that</a:t>
            </a:r>
            <a:r>
              <a:rPr lang="nl-NL" dirty="0" smtClean="0"/>
              <a:t> </a:t>
            </a:r>
            <a:r>
              <a:rPr lang="nl-NL" dirty="0" err="1" smtClean="0"/>
              <a:t>shape</a:t>
            </a:r>
            <a:r>
              <a:rPr lang="nl-NL" dirty="0" smtClean="0"/>
              <a:t> </a:t>
            </a:r>
            <a:r>
              <a:rPr lang="nl-NL" dirty="0" err="1" smtClean="0"/>
              <a:t>their</a:t>
            </a:r>
            <a:r>
              <a:rPr lang="nl-NL" dirty="0" smtClean="0"/>
              <a:t> </a:t>
            </a:r>
            <a:r>
              <a:rPr lang="nl-NL" dirty="0" err="1" smtClean="0"/>
              <a:t>health</a:t>
            </a:r>
            <a:endParaRPr lang="nl-NL"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jdelijke aanduiding voor inhoud 2"/>
          <p:cNvSpPr>
            <a:spLocks noGrp="1"/>
          </p:cNvSpPr>
          <p:nvPr>
            <p:ph idx="1"/>
          </p:nvPr>
        </p:nvSpPr>
        <p:spPr>
          <a:xfrm>
            <a:off x="1043608" y="1775191"/>
            <a:ext cx="7643192" cy="4625609"/>
          </a:xfrm>
        </p:spPr>
        <p:txBody>
          <a:bodyPr/>
          <a:lstStyle/>
          <a:p>
            <a:pPr>
              <a:buNone/>
            </a:pPr>
            <a:r>
              <a:rPr lang="en-US" i="1" dirty="0" smtClean="0"/>
              <a:t>A reminder that social determinants</a:t>
            </a:r>
          </a:p>
          <a:p>
            <a:pPr>
              <a:buNone/>
            </a:pPr>
            <a:endParaRPr lang="en-US" i="1" dirty="0" smtClean="0"/>
          </a:p>
          <a:p>
            <a:pPr>
              <a:buNone/>
            </a:pPr>
            <a:r>
              <a:rPr lang="en-US" dirty="0" smtClean="0"/>
              <a:t>Are the collective set of conditions into</a:t>
            </a:r>
          </a:p>
          <a:p>
            <a:pPr>
              <a:buNone/>
            </a:pPr>
            <a:r>
              <a:rPr lang="en-US" dirty="0" smtClean="0"/>
              <a:t>which people are born, grow, live and</a:t>
            </a:r>
          </a:p>
          <a:p>
            <a:pPr>
              <a:buNone/>
            </a:pPr>
            <a:r>
              <a:rPr lang="en-US" dirty="0" smtClean="0"/>
              <a:t>work. Health is determined by</a:t>
            </a:r>
          </a:p>
          <a:p>
            <a:pPr>
              <a:buNone/>
            </a:pPr>
            <a:r>
              <a:rPr lang="nl-NL" dirty="0" err="1" smtClean="0"/>
              <a:t>circumstances</a:t>
            </a:r>
            <a:r>
              <a:rPr lang="nl-NL" dirty="0" smtClean="0"/>
              <a:t> and </a:t>
            </a:r>
            <a:r>
              <a:rPr lang="nl-NL" dirty="0" err="1" smtClean="0"/>
              <a:t>our</a:t>
            </a:r>
            <a:r>
              <a:rPr lang="nl-NL" dirty="0" smtClean="0"/>
              <a:t> environment</a:t>
            </a:r>
          </a:p>
          <a:p>
            <a:pPr>
              <a:buNone/>
            </a:pPr>
            <a:endParaRPr lang="nl-NL" dirty="0" smtClean="0"/>
          </a:p>
          <a:p>
            <a:pPr>
              <a:buNone/>
            </a:pPr>
            <a:r>
              <a:rPr lang="nl-NL" dirty="0" smtClean="0"/>
              <a:t>Marmot (2010)</a:t>
            </a:r>
            <a:endParaRPr lang="nl-NL"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normAutofit fontScale="90000"/>
          </a:bodyPr>
          <a:lstStyle/>
          <a:p>
            <a:r>
              <a:rPr lang="nl-NL" dirty="0" err="1" smtClean="0"/>
              <a:t>Social</a:t>
            </a:r>
            <a:r>
              <a:rPr lang="nl-NL" dirty="0" smtClean="0"/>
              <a:t> </a:t>
            </a:r>
            <a:r>
              <a:rPr lang="nl-NL" dirty="0" err="1" smtClean="0"/>
              <a:t>determinants</a:t>
            </a:r>
            <a:r>
              <a:rPr lang="nl-NL" dirty="0" smtClean="0"/>
              <a:t> </a:t>
            </a:r>
            <a:r>
              <a:rPr lang="nl-NL" dirty="0" err="1" smtClean="0"/>
              <a:t>explaining</a:t>
            </a:r>
            <a:r>
              <a:rPr lang="nl-NL" dirty="0" smtClean="0"/>
              <a:t> </a:t>
            </a:r>
            <a:r>
              <a:rPr lang="nl-NL" dirty="0" err="1" smtClean="0"/>
              <a:t>health</a:t>
            </a:r>
            <a:r>
              <a:rPr lang="nl-NL" dirty="0" smtClean="0"/>
              <a:t> </a:t>
            </a:r>
            <a:r>
              <a:rPr lang="nl-NL" dirty="0" err="1" smtClean="0"/>
              <a:t>inequity</a:t>
            </a:r>
            <a:endParaRPr lang="nl-NL" dirty="0"/>
          </a:p>
        </p:txBody>
      </p:sp>
      <p:pic>
        <p:nvPicPr>
          <p:cNvPr id="4" name="Picture 2"/>
          <p:cNvPicPr>
            <a:picLocks noChangeAspect="1" noChangeArrowheads="1"/>
          </p:cNvPicPr>
          <p:nvPr/>
        </p:nvPicPr>
        <p:blipFill>
          <a:blip r:embed="rId2" cstate="print"/>
          <a:srcRect/>
          <a:stretch>
            <a:fillRect/>
          </a:stretch>
        </p:blipFill>
        <p:spPr bwMode="auto">
          <a:xfrm>
            <a:off x="1259632" y="1916832"/>
            <a:ext cx="6381750" cy="4457700"/>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is public health management</a:t>
            </a:r>
            <a:endParaRPr lang="en-GB" dirty="0"/>
          </a:p>
        </p:txBody>
      </p:sp>
      <p:sp>
        <p:nvSpPr>
          <p:cNvPr id="3" name="Content Placeholder 2"/>
          <p:cNvSpPr>
            <a:spLocks noGrp="1"/>
          </p:cNvSpPr>
          <p:nvPr>
            <p:ph idx="1"/>
          </p:nvPr>
        </p:nvSpPr>
        <p:spPr/>
        <p:txBody>
          <a:bodyPr/>
          <a:lstStyle/>
          <a:p>
            <a:r>
              <a:rPr lang="en-GB" dirty="0" smtClean="0"/>
              <a:t>Public health management seeks to integrate the twin approaches of </a:t>
            </a:r>
            <a:r>
              <a:rPr lang="en-GB" u="sng" dirty="0" smtClean="0"/>
              <a:t>knowledge</a:t>
            </a:r>
            <a:r>
              <a:rPr lang="en-GB" dirty="0" smtClean="0"/>
              <a:t> and </a:t>
            </a:r>
            <a:r>
              <a:rPr lang="en-GB" u="sng" dirty="0" smtClean="0"/>
              <a:t>action</a:t>
            </a:r>
            <a:r>
              <a:rPr lang="en-GB" dirty="0" smtClean="0"/>
              <a:t> so that public health knowledge can be harnessed to </a:t>
            </a:r>
            <a:r>
              <a:rPr lang="en-GB" u="sng" dirty="0" smtClean="0"/>
              <a:t>action </a:t>
            </a:r>
            <a:r>
              <a:rPr lang="en-GB" dirty="0" smtClean="0"/>
              <a:t>through the </a:t>
            </a:r>
            <a:r>
              <a:rPr lang="en-GB" u="sng" dirty="0" smtClean="0"/>
              <a:t>deployment of appropriate management </a:t>
            </a:r>
            <a:r>
              <a:rPr lang="en-GB" dirty="0" smtClean="0"/>
              <a:t>and </a:t>
            </a:r>
            <a:r>
              <a:rPr lang="en-GB" u="sng" dirty="0" smtClean="0"/>
              <a:t>planning skills</a:t>
            </a:r>
            <a:r>
              <a:rPr lang="en-GB" dirty="0" smtClean="0"/>
              <a:t> (Lloyd et al 2007)</a:t>
            </a:r>
            <a:endParaRPr lang="en-GB" dirty="0"/>
          </a:p>
        </p:txBody>
      </p:sp>
    </p:spTree>
    <p:extLst>
      <p:ext uri="{BB962C8B-B14F-4D97-AF65-F5344CB8AC3E}">
        <p14:creationId xmlns:p14="http://schemas.microsoft.com/office/powerpoint/2010/main" val="4066548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el 1"/>
          <p:cNvSpPr>
            <a:spLocks noGrp="1"/>
          </p:cNvSpPr>
          <p:nvPr>
            <p:ph type="title"/>
          </p:nvPr>
        </p:nvSpPr>
        <p:spPr/>
        <p:txBody>
          <a:bodyPr/>
          <a:lstStyle/>
          <a:p>
            <a:r>
              <a:rPr lang="nl-NL" dirty="0" err="1" smtClean="0"/>
              <a:t>Stakeholders</a:t>
            </a:r>
            <a:r>
              <a:rPr lang="nl-NL" dirty="0" smtClean="0"/>
              <a:t> UK</a:t>
            </a:r>
            <a:endParaRPr lang="nl-NL" dirty="0"/>
          </a:p>
        </p:txBody>
      </p:sp>
      <p:sp>
        <p:nvSpPr>
          <p:cNvPr id="3" name="Tijdelijke aanduiding voor inhoud 2"/>
          <p:cNvSpPr>
            <a:spLocks noGrp="1"/>
          </p:cNvSpPr>
          <p:nvPr>
            <p:ph idx="1"/>
          </p:nvPr>
        </p:nvSpPr>
        <p:spPr/>
        <p:txBody>
          <a:bodyPr/>
          <a:lstStyle/>
          <a:p>
            <a:r>
              <a:rPr lang="nl-NL" dirty="0" err="1" smtClean="0"/>
              <a:t>Government</a:t>
            </a:r>
            <a:endParaRPr lang="nl-NL" dirty="0" smtClean="0"/>
          </a:p>
          <a:p>
            <a:r>
              <a:rPr lang="nl-NL" dirty="0" smtClean="0"/>
              <a:t>Public Health Engeland (PHE)</a:t>
            </a:r>
          </a:p>
          <a:p>
            <a:r>
              <a:rPr lang="nl-NL" dirty="0" smtClean="0"/>
              <a:t>NHS</a:t>
            </a:r>
          </a:p>
          <a:p>
            <a:r>
              <a:rPr lang="en-US" dirty="0" smtClean="0"/>
              <a:t>Joint strategic assessment JSNA: Local Strategic Partnerships (LSPs), PCTs and Local Authorities (LAs) </a:t>
            </a:r>
          </a:p>
          <a:p>
            <a:r>
              <a:rPr lang="en-US" dirty="0" smtClean="0"/>
              <a:t>Third sector providers</a:t>
            </a:r>
            <a:endParaRPr lang="nl-NL"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Partnerships</a:t>
            </a:r>
            <a:r>
              <a:rPr lang="en-GB" sz="2000" dirty="0" smtClean="0">
                <a:solidFill>
                  <a:srgbClr val="FF0000"/>
                </a:solidFill>
              </a:rPr>
              <a:t> (stakeholders)</a:t>
            </a:r>
            <a:endParaRPr lang="en-GB" sz="2000" dirty="0">
              <a:solidFill>
                <a:srgbClr val="FF0000"/>
              </a:solidFill>
            </a:endParaRPr>
          </a:p>
        </p:txBody>
      </p:sp>
      <p:sp>
        <p:nvSpPr>
          <p:cNvPr id="3" name="Content Placeholder 2"/>
          <p:cNvSpPr>
            <a:spLocks noGrp="1"/>
          </p:cNvSpPr>
          <p:nvPr>
            <p:ph idx="1"/>
          </p:nvPr>
        </p:nvSpPr>
        <p:spPr/>
        <p:txBody>
          <a:bodyPr/>
          <a:lstStyle/>
          <a:p>
            <a:r>
              <a:rPr lang="en-GB" dirty="0" smtClean="0"/>
              <a:t>Many policies and strategies indicate that the only way for inequalities in health to be addressed, and comprehensive health improvement interventions implemented successfully, is through partnerships with other organisations and individuals,</a:t>
            </a:r>
            <a:endParaRPr lang="en-GB" dirty="0"/>
          </a:p>
        </p:txBody>
      </p:sp>
    </p:spTree>
    <p:extLst>
      <p:ext uri="{BB962C8B-B14F-4D97-AF65-F5344CB8AC3E}">
        <p14:creationId xmlns:p14="http://schemas.microsoft.com/office/powerpoint/2010/main" val="3707223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Intersectoral</a:t>
            </a:r>
            <a:r>
              <a:rPr lang="en-GB" dirty="0" smtClean="0"/>
              <a:t> Collaboration</a:t>
            </a:r>
            <a:endParaRPr lang="en-GB" dirty="0"/>
          </a:p>
        </p:txBody>
      </p:sp>
      <p:sp>
        <p:nvSpPr>
          <p:cNvPr id="3" name="Content Placeholder 2"/>
          <p:cNvSpPr>
            <a:spLocks noGrp="1"/>
          </p:cNvSpPr>
          <p:nvPr>
            <p:ph idx="1"/>
          </p:nvPr>
        </p:nvSpPr>
        <p:spPr/>
        <p:txBody>
          <a:bodyPr>
            <a:normAutofit/>
          </a:bodyPr>
          <a:lstStyle/>
          <a:p>
            <a:r>
              <a:rPr lang="en-GB" dirty="0" smtClean="0"/>
              <a:t>Defined by the WHO as:</a:t>
            </a:r>
          </a:p>
          <a:p>
            <a:r>
              <a:rPr lang="en-GB" dirty="0" smtClean="0"/>
              <a:t>Recognised relationship between part or parts of different sectors which has been formed </a:t>
            </a:r>
            <a:r>
              <a:rPr lang="en-GB" u="sng" dirty="0" smtClean="0"/>
              <a:t>to take action </a:t>
            </a:r>
            <a:r>
              <a:rPr lang="en-GB" dirty="0" smtClean="0"/>
              <a:t>on an issue to achieve health outcomes or intermediate health outcomes in a way which is </a:t>
            </a:r>
            <a:r>
              <a:rPr lang="en-GB" u="sng" dirty="0" smtClean="0"/>
              <a:t>more effective, efficient or sustainable </a:t>
            </a:r>
            <a:r>
              <a:rPr lang="en-GB" dirty="0" smtClean="0"/>
              <a:t>than might be achieved by the health sector acting alone (WHO 1998:14 cited in Lloyd et al 2007)</a:t>
            </a:r>
            <a:endParaRPr lang="en-GB" dirty="0"/>
          </a:p>
        </p:txBody>
      </p:sp>
    </p:spTree>
    <p:extLst>
      <p:ext uri="{BB962C8B-B14F-4D97-AF65-F5344CB8AC3E}">
        <p14:creationId xmlns:p14="http://schemas.microsoft.com/office/powerpoint/2010/main" val="10754089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Partnerships/Health Alliances</a:t>
            </a:r>
            <a:endParaRPr lang="en-GB" dirty="0"/>
          </a:p>
        </p:txBody>
      </p:sp>
      <p:sp>
        <p:nvSpPr>
          <p:cNvPr id="3" name="Content Placeholder 2"/>
          <p:cNvSpPr>
            <a:spLocks noGrp="1"/>
          </p:cNvSpPr>
          <p:nvPr>
            <p:ph idx="1"/>
          </p:nvPr>
        </p:nvSpPr>
        <p:spPr/>
        <p:txBody>
          <a:bodyPr>
            <a:normAutofit fontScale="92500"/>
          </a:bodyPr>
          <a:lstStyle/>
          <a:p>
            <a:r>
              <a:rPr lang="en-GB" dirty="0" smtClean="0"/>
              <a:t>Partnerships remain the core strategies to tackle the multidisciplinary nature of health and actively involve the multi-stakeholders involved.</a:t>
            </a:r>
          </a:p>
          <a:p>
            <a:r>
              <a:rPr lang="en-GB" dirty="0" smtClean="0"/>
              <a:t>Includes collaboration and community development</a:t>
            </a:r>
          </a:p>
          <a:p>
            <a:r>
              <a:rPr lang="en-GB" dirty="0" smtClean="0"/>
              <a:t>Includes both multi-disciplinary and multi professional working</a:t>
            </a:r>
          </a:p>
          <a:p>
            <a:r>
              <a:rPr lang="en-GB" dirty="0" smtClean="0"/>
              <a:t>Includes public/private working</a:t>
            </a:r>
          </a:p>
          <a:p>
            <a:r>
              <a:rPr lang="en-GB" dirty="0" smtClean="0"/>
              <a:t>Bottom up </a:t>
            </a:r>
            <a:r>
              <a:rPr lang="en-GB" dirty="0" err="1" smtClean="0"/>
              <a:t>vs</a:t>
            </a:r>
            <a:r>
              <a:rPr lang="en-GB" dirty="0" smtClean="0"/>
              <a:t> top down</a:t>
            </a:r>
            <a:endParaRPr lang="en-GB" dirty="0"/>
          </a:p>
        </p:txBody>
      </p:sp>
    </p:spTree>
    <p:extLst>
      <p:ext uri="{BB962C8B-B14F-4D97-AF65-F5344CB8AC3E}">
        <p14:creationId xmlns:p14="http://schemas.microsoft.com/office/powerpoint/2010/main" val="25256170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smtClean="0"/>
              <a:t>Leadership and Vison (Know what you want)</a:t>
            </a:r>
          </a:p>
          <a:p>
            <a:r>
              <a:rPr lang="en-GB" dirty="0" smtClean="0"/>
              <a:t>Shared realistic vision</a:t>
            </a:r>
          </a:p>
          <a:p>
            <a:r>
              <a:rPr lang="en-GB" dirty="0" smtClean="0"/>
              <a:t>Effective leadership</a:t>
            </a:r>
          </a:p>
          <a:p>
            <a:r>
              <a:rPr lang="en-GB" dirty="0" smtClean="0"/>
              <a:t>Common goals and clear objectives</a:t>
            </a:r>
          </a:p>
          <a:p>
            <a:r>
              <a:rPr lang="en-GB" dirty="0" smtClean="0"/>
              <a:t>Preparation</a:t>
            </a:r>
          </a:p>
          <a:p>
            <a:r>
              <a:rPr lang="en-GB" dirty="0" smtClean="0"/>
              <a:t>Building profile potential partners</a:t>
            </a:r>
          </a:p>
          <a:p>
            <a:r>
              <a:rPr lang="en-GB" dirty="0" smtClean="0"/>
              <a:t>Approaching preferred partnerships</a:t>
            </a:r>
          </a:p>
          <a:p>
            <a:r>
              <a:rPr lang="en-GB" dirty="0" smtClean="0"/>
              <a:t>Managing partnership</a:t>
            </a:r>
          </a:p>
          <a:p>
            <a:endParaRPr lang="en-GB" dirty="0"/>
          </a:p>
        </p:txBody>
      </p:sp>
    </p:spTree>
    <p:extLst>
      <p:ext uri="{BB962C8B-B14F-4D97-AF65-F5344CB8AC3E}">
        <p14:creationId xmlns:p14="http://schemas.microsoft.com/office/powerpoint/2010/main" val="17277354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Mange process with flexibility</a:t>
            </a:r>
          </a:p>
          <a:p>
            <a:r>
              <a:rPr lang="en-GB" dirty="0" smtClean="0"/>
              <a:t>Evaluation and review</a:t>
            </a:r>
            <a:endParaRPr lang="en-GB" dirty="0"/>
          </a:p>
        </p:txBody>
      </p:sp>
    </p:spTree>
    <p:extLst>
      <p:ext uri="{BB962C8B-B14F-4D97-AF65-F5344CB8AC3E}">
        <p14:creationId xmlns:p14="http://schemas.microsoft.com/office/powerpoint/2010/main" val="31780633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Outreach Project: Sex Workers into Sexual Health</a:t>
            </a:r>
            <a:endParaRPr lang="en-GB" dirty="0"/>
          </a:p>
        </p:txBody>
      </p:sp>
      <p:sp>
        <p:nvSpPr>
          <p:cNvPr id="3" name="Content Placeholder 2"/>
          <p:cNvSpPr>
            <a:spLocks noGrp="1"/>
          </p:cNvSpPr>
          <p:nvPr>
            <p:ph idx="1"/>
          </p:nvPr>
        </p:nvSpPr>
        <p:spPr/>
        <p:txBody>
          <a:bodyPr/>
          <a:lstStyle/>
          <a:p>
            <a:r>
              <a:rPr lang="en-GB" dirty="0" smtClean="0"/>
              <a:t>SWISH: sex workers outreach programme run by Terrence Higgins Trust. </a:t>
            </a:r>
          </a:p>
          <a:p>
            <a:r>
              <a:rPr lang="en-GB" dirty="0" smtClean="0"/>
              <a:t>Funded by Drug Action Team and Community Safety Project</a:t>
            </a:r>
          </a:p>
          <a:p>
            <a:r>
              <a:rPr lang="en-GB" dirty="0" smtClean="0"/>
              <a:t>They Offer:</a:t>
            </a:r>
          </a:p>
          <a:p>
            <a:r>
              <a:rPr lang="en-GB" dirty="0" smtClean="0"/>
              <a:t>HIV, hepatitis, sexual health and safer sex information, direct services, advocacy, and support to women in sex work</a:t>
            </a:r>
            <a:endParaRPr lang="en-GB" dirty="0"/>
          </a:p>
        </p:txBody>
      </p:sp>
    </p:spTree>
    <p:extLst>
      <p:ext uri="{BB962C8B-B14F-4D97-AF65-F5344CB8AC3E}">
        <p14:creationId xmlns:p14="http://schemas.microsoft.com/office/powerpoint/2010/main" val="1756101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Collaborates with:</a:t>
            </a:r>
            <a:endParaRPr lang="en-GB" dirty="0"/>
          </a:p>
        </p:txBody>
      </p:sp>
      <p:sp>
        <p:nvSpPr>
          <p:cNvPr id="3" name="Content Placeholder 2"/>
          <p:cNvSpPr>
            <a:spLocks noGrp="1"/>
          </p:cNvSpPr>
          <p:nvPr>
            <p:ph idx="1"/>
          </p:nvPr>
        </p:nvSpPr>
        <p:spPr/>
        <p:txBody>
          <a:bodyPr>
            <a:normAutofit lnSpcReduction="10000"/>
          </a:bodyPr>
          <a:lstStyle/>
          <a:p>
            <a:r>
              <a:rPr lang="en-GB" dirty="0" smtClean="0"/>
              <a:t>Community Drugs Team</a:t>
            </a:r>
          </a:p>
          <a:p>
            <a:r>
              <a:rPr lang="en-GB" dirty="0" smtClean="0"/>
              <a:t>Magistrates Court</a:t>
            </a:r>
          </a:p>
          <a:p>
            <a:r>
              <a:rPr lang="en-GB" dirty="0" smtClean="0"/>
              <a:t>Police Service</a:t>
            </a:r>
          </a:p>
          <a:p>
            <a:r>
              <a:rPr lang="en-GB" dirty="0" smtClean="0"/>
              <a:t>Probation Service</a:t>
            </a:r>
          </a:p>
          <a:p>
            <a:r>
              <a:rPr lang="en-GB" dirty="0" smtClean="0"/>
              <a:t>Healthcare Providers</a:t>
            </a:r>
          </a:p>
          <a:p>
            <a:r>
              <a:rPr lang="en-GB" dirty="0" smtClean="0"/>
              <a:t>By working in partnership the project has seen an increase in women accessing the service a decrease in homelessness and a 25% decrease in complaints to police.</a:t>
            </a:r>
            <a:endParaRPr lang="en-GB" dirty="0"/>
          </a:p>
        </p:txBody>
      </p:sp>
    </p:spTree>
    <p:extLst>
      <p:ext uri="{BB962C8B-B14F-4D97-AF65-F5344CB8AC3E}">
        <p14:creationId xmlns:p14="http://schemas.microsoft.com/office/powerpoint/2010/main" val="264784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Following is an example of partnership working at a global level</a:t>
            </a:r>
            <a:endParaRPr lang="en-GB" dirty="0"/>
          </a:p>
        </p:txBody>
      </p:sp>
    </p:spTree>
    <p:extLst>
      <p:ext uri="{BB962C8B-B14F-4D97-AF65-F5344CB8AC3E}">
        <p14:creationId xmlns:p14="http://schemas.microsoft.com/office/powerpoint/2010/main" val="1479038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Global Alliance for Vaccines and Immunisation (GAVI)</a:t>
            </a:r>
            <a:endParaRPr lang="en-GB" dirty="0"/>
          </a:p>
        </p:txBody>
      </p:sp>
      <p:sp>
        <p:nvSpPr>
          <p:cNvPr id="3" name="Content Placeholder 2"/>
          <p:cNvSpPr>
            <a:spLocks noGrp="1"/>
          </p:cNvSpPr>
          <p:nvPr>
            <p:ph idx="1"/>
          </p:nvPr>
        </p:nvSpPr>
        <p:spPr/>
        <p:txBody>
          <a:bodyPr>
            <a:normAutofit/>
          </a:bodyPr>
          <a:lstStyle/>
          <a:p>
            <a:r>
              <a:rPr lang="en-GB" dirty="0" smtClean="0"/>
              <a:t>Vaccination provides huge benefits at low cost. However 1:4 children are not vaccinated and 2-3 million children die from vaccine- preventable diseases each year.</a:t>
            </a:r>
          </a:p>
          <a:p>
            <a:r>
              <a:rPr lang="en-GB" dirty="0" smtClean="0"/>
              <a:t>The GAVI alliance is a public/private public health partnership which provide partners with a forum to develop polices and strategies and priorities for immunisation</a:t>
            </a:r>
            <a:endParaRPr lang="en-GB" dirty="0"/>
          </a:p>
        </p:txBody>
      </p:sp>
    </p:spTree>
    <p:extLst>
      <p:ext uri="{BB962C8B-B14F-4D97-AF65-F5344CB8AC3E}">
        <p14:creationId xmlns:p14="http://schemas.microsoft.com/office/powerpoint/2010/main" val="400746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Gillies (1998 cited in Lloyd 2007) highlights the effectiveness of partnerships by referring to action at both population and individuals levels.</a:t>
            </a:r>
          </a:p>
          <a:p>
            <a:r>
              <a:rPr lang="en-GB" dirty="0" smtClean="0"/>
              <a:t>Alliances or partnership initiatives to </a:t>
            </a:r>
            <a:r>
              <a:rPr lang="en-GB" u="sng" dirty="0" smtClean="0"/>
              <a:t>promote health</a:t>
            </a:r>
            <a:r>
              <a:rPr lang="en-GB" dirty="0" smtClean="0"/>
              <a:t> across sectors, across lay and professional boundaries and between public, private and non-governmental agencies, do work.</a:t>
            </a:r>
            <a:endParaRPr lang="en-GB" dirty="0"/>
          </a:p>
        </p:txBody>
      </p:sp>
    </p:spTree>
    <p:extLst>
      <p:ext uri="{BB962C8B-B14F-4D97-AF65-F5344CB8AC3E}">
        <p14:creationId xmlns:p14="http://schemas.microsoft.com/office/powerpoint/2010/main" val="9031821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They work in </a:t>
            </a:r>
            <a:r>
              <a:rPr lang="en-GB" u="sng" dirty="0" smtClean="0"/>
              <a:t>tackling</a:t>
            </a:r>
            <a:r>
              <a:rPr lang="en-GB" dirty="0" smtClean="0"/>
              <a:t> the broader determinants of health and well-being in populations in a sustainable manner, as well as in promoting individual health-related </a:t>
            </a:r>
            <a:r>
              <a:rPr lang="en-GB" u="sng" dirty="0" smtClean="0"/>
              <a:t>behaviour change</a:t>
            </a:r>
            <a:r>
              <a:rPr lang="en-GB" dirty="0" smtClean="0"/>
              <a:t>.</a:t>
            </a:r>
            <a:endParaRPr lang="en-GB" dirty="0"/>
          </a:p>
        </p:txBody>
      </p:sp>
    </p:spTree>
    <p:extLst>
      <p:ext uri="{BB962C8B-B14F-4D97-AF65-F5344CB8AC3E}">
        <p14:creationId xmlns:p14="http://schemas.microsoft.com/office/powerpoint/2010/main" val="10012583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alliance includes</a:t>
            </a:r>
          </a:p>
          <a:p>
            <a:r>
              <a:rPr lang="en-GB" dirty="0" smtClean="0"/>
              <a:t>Governments</a:t>
            </a:r>
          </a:p>
          <a:p>
            <a:r>
              <a:rPr lang="en-GB" dirty="0" smtClean="0"/>
              <a:t>WHO</a:t>
            </a:r>
          </a:p>
          <a:p>
            <a:r>
              <a:rPr lang="en-GB" dirty="0" smtClean="0"/>
              <a:t>UNICEF</a:t>
            </a:r>
          </a:p>
          <a:p>
            <a:r>
              <a:rPr lang="en-GB" dirty="0" smtClean="0"/>
              <a:t>Bill and Melinda Gates Foundation</a:t>
            </a:r>
          </a:p>
          <a:p>
            <a:r>
              <a:rPr lang="en-GB" dirty="0" smtClean="0"/>
              <a:t>Non-governmental organisations</a:t>
            </a:r>
          </a:p>
          <a:p>
            <a:r>
              <a:rPr lang="en-GB" dirty="0" smtClean="0"/>
              <a:t>Research institutions</a:t>
            </a:r>
          </a:p>
          <a:p>
            <a:r>
              <a:rPr lang="en-GB" dirty="0" smtClean="0"/>
              <a:t>Vaccine manufactures</a:t>
            </a:r>
            <a:endParaRPr lang="en-GB" dirty="0"/>
          </a:p>
        </p:txBody>
      </p:sp>
    </p:spTree>
    <p:extLst>
      <p:ext uri="{BB962C8B-B14F-4D97-AF65-F5344CB8AC3E}">
        <p14:creationId xmlns:p14="http://schemas.microsoft.com/office/powerpoint/2010/main" val="7998478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Prison health and healthcare services</a:t>
            </a:r>
            <a:endParaRPr lang="en-GB" dirty="0"/>
          </a:p>
        </p:txBody>
      </p:sp>
      <p:sp>
        <p:nvSpPr>
          <p:cNvPr id="3" name="Content Placeholder 2"/>
          <p:cNvSpPr>
            <a:spLocks noGrp="1"/>
          </p:cNvSpPr>
          <p:nvPr>
            <p:ph idx="1"/>
          </p:nvPr>
        </p:nvSpPr>
        <p:spPr/>
        <p:txBody>
          <a:bodyPr>
            <a:normAutofit fontScale="92500"/>
          </a:bodyPr>
          <a:lstStyle/>
          <a:p>
            <a:r>
              <a:rPr lang="en-GB" dirty="0" smtClean="0"/>
              <a:t>Prison Health is a partnership between the Department of health and the Prison Service.</a:t>
            </a:r>
          </a:p>
          <a:p>
            <a:r>
              <a:rPr lang="en-GB" dirty="0" smtClean="0"/>
              <a:t>This partnership aims to improve the standard of healthcare in prisons by ensuring that those living securely have the same access to healthcare services as the general public. Budgetary responsibility for prison health has been given to the Department of Health, the primary care trusts have full commissioning.</a:t>
            </a:r>
            <a:endParaRPr lang="en-GB" dirty="0"/>
          </a:p>
        </p:txBody>
      </p:sp>
    </p:spTree>
    <p:extLst>
      <p:ext uri="{BB962C8B-B14F-4D97-AF65-F5344CB8AC3E}">
        <p14:creationId xmlns:p14="http://schemas.microsoft.com/office/powerpoint/2010/main" val="28333293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The Prison health Work programme includes dental services, harm minimisation, promoting health, mental health and pharmacy services</a:t>
            </a:r>
            <a:endParaRPr lang="en-GB" dirty="0"/>
          </a:p>
        </p:txBody>
      </p:sp>
    </p:spTree>
    <p:extLst>
      <p:ext uri="{BB962C8B-B14F-4D97-AF65-F5344CB8AC3E}">
        <p14:creationId xmlns:p14="http://schemas.microsoft.com/office/powerpoint/2010/main" val="21386304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Benefits forming alliances and partnerships</a:t>
            </a:r>
            <a:endParaRPr lang="en-GB" dirty="0"/>
          </a:p>
        </p:txBody>
      </p:sp>
      <p:sp>
        <p:nvSpPr>
          <p:cNvPr id="3" name="Content Placeholder 2"/>
          <p:cNvSpPr>
            <a:spLocks noGrp="1"/>
          </p:cNvSpPr>
          <p:nvPr>
            <p:ph idx="1"/>
          </p:nvPr>
        </p:nvSpPr>
        <p:spPr/>
        <p:txBody>
          <a:bodyPr/>
          <a:lstStyle/>
          <a:p>
            <a:r>
              <a:rPr lang="en-GB" dirty="0" smtClean="0"/>
              <a:t>Sharing of responsibility</a:t>
            </a:r>
          </a:p>
          <a:p>
            <a:r>
              <a:rPr lang="en-GB" dirty="0" smtClean="0"/>
              <a:t>Increased access to funding</a:t>
            </a:r>
          </a:p>
          <a:p>
            <a:r>
              <a:rPr lang="en-GB" dirty="0" smtClean="0"/>
              <a:t>Joint funding</a:t>
            </a:r>
          </a:p>
          <a:p>
            <a:r>
              <a:rPr lang="en-GB" dirty="0" smtClean="0"/>
              <a:t>Increased information/knowledge</a:t>
            </a:r>
          </a:p>
          <a:p>
            <a:r>
              <a:rPr lang="en-GB" dirty="0" smtClean="0"/>
              <a:t>Higher profile</a:t>
            </a:r>
          </a:p>
          <a:p>
            <a:r>
              <a:rPr lang="en-GB" dirty="0" smtClean="0"/>
              <a:t>More effective and efficient use of resources</a:t>
            </a:r>
          </a:p>
          <a:p>
            <a:r>
              <a:rPr lang="en-GB" dirty="0" smtClean="0"/>
              <a:t>Avoiding duplication</a:t>
            </a:r>
            <a:endParaRPr lang="en-GB" dirty="0"/>
          </a:p>
        </p:txBody>
      </p:sp>
    </p:spTree>
    <p:extLst>
      <p:ext uri="{BB962C8B-B14F-4D97-AF65-F5344CB8AC3E}">
        <p14:creationId xmlns:p14="http://schemas.microsoft.com/office/powerpoint/2010/main" val="12487820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a:t>
            </a:r>
            <a:endParaRPr lang="en-GB" dirty="0"/>
          </a:p>
        </p:txBody>
      </p:sp>
      <p:sp>
        <p:nvSpPr>
          <p:cNvPr id="3" name="Content Placeholder 2"/>
          <p:cNvSpPr>
            <a:spLocks noGrp="1"/>
          </p:cNvSpPr>
          <p:nvPr>
            <p:ph idx="1"/>
          </p:nvPr>
        </p:nvSpPr>
        <p:spPr/>
        <p:txBody>
          <a:bodyPr/>
          <a:lstStyle/>
          <a:p>
            <a:r>
              <a:rPr lang="en-GB" dirty="0" smtClean="0"/>
              <a:t>Lack of commitment</a:t>
            </a:r>
          </a:p>
          <a:p>
            <a:r>
              <a:rPr lang="en-GB" dirty="0" smtClean="0"/>
              <a:t>Differences in outlook </a:t>
            </a:r>
          </a:p>
          <a:p>
            <a:r>
              <a:rPr lang="en-GB" dirty="0" smtClean="0"/>
              <a:t>Exclusion of new partners</a:t>
            </a:r>
          </a:p>
          <a:p>
            <a:r>
              <a:rPr lang="en-GB" dirty="0" smtClean="0"/>
              <a:t>Failure to evaluate</a:t>
            </a:r>
          </a:p>
          <a:p>
            <a:r>
              <a:rPr lang="en-GB" dirty="0" smtClean="0"/>
              <a:t>Lack of necessary skills</a:t>
            </a:r>
          </a:p>
          <a:p>
            <a:endParaRPr lang="en-GB" dirty="0"/>
          </a:p>
        </p:txBody>
      </p:sp>
    </p:spTree>
    <p:extLst>
      <p:ext uri="{BB962C8B-B14F-4D97-AF65-F5344CB8AC3E}">
        <p14:creationId xmlns:p14="http://schemas.microsoft.com/office/powerpoint/2010/main" val="7393303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Lloyd, E., </a:t>
            </a:r>
            <a:r>
              <a:rPr lang="en-GB" dirty="0" err="1"/>
              <a:t>H</a:t>
            </a:r>
            <a:r>
              <a:rPr lang="en-GB" dirty="0" err="1" smtClean="0"/>
              <a:t>andsley</a:t>
            </a:r>
            <a:r>
              <a:rPr lang="en-GB" dirty="0" smtClean="0"/>
              <a:t>, S., Douglas, J., Earle, S. and </a:t>
            </a:r>
            <a:r>
              <a:rPr lang="en-GB" dirty="0" err="1" smtClean="0"/>
              <a:t>Spurr</a:t>
            </a:r>
            <a:r>
              <a:rPr lang="en-GB" dirty="0" smtClean="0"/>
              <a:t>,  S. (EDS) (2007) Policy and Practice in promoting public health. Sage: London</a:t>
            </a:r>
          </a:p>
          <a:p>
            <a:r>
              <a:rPr lang="en-GB" dirty="0" smtClean="0"/>
              <a:t>WHO (2010) A conceptual framework for action on the social determinants of health. </a:t>
            </a:r>
          </a:p>
          <a:p>
            <a:r>
              <a:rPr lang="nl-NL" dirty="0" err="1" smtClean="0"/>
              <a:t>Dahlgren</a:t>
            </a:r>
            <a:r>
              <a:rPr lang="nl-NL" dirty="0" smtClean="0"/>
              <a:t> G, </a:t>
            </a:r>
            <a:r>
              <a:rPr lang="nl-NL" dirty="0" err="1" smtClean="0"/>
              <a:t>Whitehead</a:t>
            </a:r>
            <a:r>
              <a:rPr lang="nl-NL" dirty="0" smtClean="0"/>
              <a:t> M, (2006) </a:t>
            </a:r>
            <a:r>
              <a:rPr lang="nl-NL" dirty="0" err="1" smtClean="0"/>
              <a:t>Levelling</a:t>
            </a:r>
            <a:r>
              <a:rPr lang="nl-NL" dirty="0" smtClean="0"/>
              <a:t> up (part1): a </a:t>
            </a:r>
            <a:r>
              <a:rPr lang="nl-NL" dirty="0" err="1" smtClean="0"/>
              <a:t>dicscussion</a:t>
            </a:r>
            <a:r>
              <a:rPr lang="nl-NL" dirty="0" smtClean="0"/>
              <a:t> paper </a:t>
            </a:r>
            <a:r>
              <a:rPr lang="nl-NL" dirty="0" err="1" smtClean="0"/>
              <a:t>on</a:t>
            </a:r>
            <a:r>
              <a:rPr lang="nl-NL" dirty="0" smtClean="0"/>
              <a:t> </a:t>
            </a:r>
            <a:r>
              <a:rPr lang="nl-NL" dirty="0" err="1" smtClean="0"/>
              <a:t>European</a:t>
            </a:r>
            <a:r>
              <a:rPr lang="nl-NL" dirty="0" smtClean="0"/>
              <a:t> </a:t>
            </a:r>
            <a:r>
              <a:rPr lang="nl-NL" dirty="0" err="1" smtClean="0"/>
              <a:t>strategies</a:t>
            </a:r>
            <a:r>
              <a:rPr lang="nl-NL" dirty="0" smtClean="0"/>
              <a:t> </a:t>
            </a:r>
            <a:r>
              <a:rPr lang="nl-NL" dirty="0" err="1" smtClean="0"/>
              <a:t>for</a:t>
            </a:r>
            <a:r>
              <a:rPr lang="nl-NL" dirty="0" smtClean="0"/>
              <a:t> </a:t>
            </a:r>
            <a:r>
              <a:rPr lang="nl-NL" dirty="0" err="1" smtClean="0"/>
              <a:t>tackling</a:t>
            </a:r>
            <a:r>
              <a:rPr lang="nl-NL" dirty="0" smtClean="0"/>
              <a:t> </a:t>
            </a:r>
            <a:r>
              <a:rPr lang="nl-NL" dirty="0" err="1" smtClean="0"/>
              <a:t>social</a:t>
            </a:r>
            <a:r>
              <a:rPr lang="nl-NL" dirty="0" smtClean="0"/>
              <a:t> </a:t>
            </a:r>
            <a:r>
              <a:rPr lang="nl-NL" dirty="0" err="1" smtClean="0"/>
              <a:t>inequalities</a:t>
            </a:r>
            <a:r>
              <a:rPr lang="nl-NL" dirty="0" smtClean="0"/>
              <a:t> in </a:t>
            </a:r>
            <a:r>
              <a:rPr lang="nl-NL" dirty="0" err="1" smtClean="0"/>
              <a:t>health</a:t>
            </a:r>
            <a:r>
              <a:rPr lang="nl-NL" dirty="0" smtClean="0"/>
              <a:t>. </a:t>
            </a:r>
            <a:r>
              <a:rPr lang="nl-NL" dirty="0" err="1" smtClean="0"/>
              <a:t>Copenhagen</a:t>
            </a:r>
            <a:r>
              <a:rPr lang="nl-NL" dirty="0" smtClean="0"/>
              <a:t>. WHO </a:t>
            </a:r>
            <a:r>
              <a:rPr lang="nl-NL" dirty="0" err="1" smtClean="0"/>
              <a:t>regional</a:t>
            </a:r>
            <a:r>
              <a:rPr lang="nl-NL" dirty="0" smtClean="0"/>
              <a:t> Office </a:t>
            </a:r>
            <a:r>
              <a:rPr lang="nl-NL" dirty="0" err="1" smtClean="0"/>
              <a:t>for</a:t>
            </a:r>
            <a:r>
              <a:rPr lang="nl-NL" dirty="0" smtClean="0"/>
              <a:t> </a:t>
            </a:r>
            <a:r>
              <a:rPr lang="nl-NL" dirty="0" err="1" smtClean="0"/>
              <a:t>Europe</a:t>
            </a:r>
            <a:r>
              <a:rPr lang="nl-NL" dirty="0" smtClean="0"/>
              <a:t>.</a:t>
            </a:r>
          </a:p>
          <a:p>
            <a:r>
              <a:rPr lang="nl-NL" dirty="0" smtClean="0"/>
              <a:t>WHO “</a:t>
            </a:r>
            <a:r>
              <a:rPr lang="nl-NL" dirty="0" err="1" smtClean="0"/>
              <a:t>Equity</a:t>
            </a:r>
            <a:r>
              <a:rPr lang="nl-NL" dirty="0" smtClean="0"/>
              <a:t> team”</a:t>
            </a:r>
            <a:r>
              <a:rPr lang="nl-NL" dirty="0" err="1" smtClean="0"/>
              <a:t>working</a:t>
            </a:r>
            <a:r>
              <a:rPr lang="nl-NL" dirty="0" smtClean="0"/>
              <a:t> </a:t>
            </a:r>
            <a:r>
              <a:rPr lang="nl-NL" dirty="0" err="1" smtClean="0"/>
              <a:t>definition</a:t>
            </a:r>
            <a:r>
              <a:rPr lang="nl-NL" dirty="0" smtClean="0"/>
              <a:t>. (2005) Health and </a:t>
            </a:r>
            <a:r>
              <a:rPr lang="nl-NL" dirty="0" err="1" smtClean="0"/>
              <a:t>Human</a:t>
            </a:r>
            <a:r>
              <a:rPr lang="nl-NL" dirty="0" smtClean="0"/>
              <a:t> </a:t>
            </a:r>
            <a:r>
              <a:rPr lang="nl-NL" dirty="0" err="1" smtClean="0"/>
              <a:t>Righsts</a:t>
            </a:r>
            <a:r>
              <a:rPr lang="nl-NL" dirty="0" smtClean="0"/>
              <a:t> and </a:t>
            </a:r>
            <a:r>
              <a:rPr lang="nl-NL" dirty="0" err="1" smtClean="0"/>
              <a:t>Equity</a:t>
            </a:r>
            <a:r>
              <a:rPr lang="nl-NL" dirty="0" smtClean="0"/>
              <a:t> </a:t>
            </a:r>
            <a:r>
              <a:rPr lang="nl-NL" dirty="0" err="1" smtClean="0"/>
              <a:t>Working</a:t>
            </a:r>
            <a:r>
              <a:rPr lang="nl-NL" dirty="0" smtClean="0"/>
              <a:t> Group </a:t>
            </a:r>
            <a:r>
              <a:rPr lang="nl-NL" dirty="0" err="1" smtClean="0"/>
              <a:t>Draft</a:t>
            </a:r>
            <a:r>
              <a:rPr lang="nl-NL" dirty="0" smtClean="0"/>
              <a:t> </a:t>
            </a:r>
            <a:r>
              <a:rPr lang="nl-NL" dirty="0" err="1" smtClean="0"/>
              <a:t>Glossary</a:t>
            </a:r>
            <a:r>
              <a:rPr lang="nl-NL" dirty="0" smtClean="0"/>
              <a:t>. </a:t>
            </a:r>
            <a:r>
              <a:rPr lang="nl-NL" dirty="0" err="1" smtClean="0"/>
              <a:t>Unpublished</a:t>
            </a:r>
            <a:r>
              <a:rPr lang="nl-NL" dirty="0" smtClean="0"/>
              <a:t>.</a:t>
            </a:r>
          </a:p>
          <a:p>
            <a:endParaRPr lang="en-GB" u="sng" dirty="0" smtClean="0"/>
          </a:p>
          <a:p>
            <a:endParaRPr lang="en-GB" u="sng" dirty="0" smtClean="0"/>
          </a:p>
          <a:p>
            <a:endParaRPr lang="en-GB" u="sng" dirty="0" smtClean="0"/>
          </a:p>
          <a:p>
            <a:endParaRPr lang="en-GB" u="sng" dirty="0"/>
          </a:p>
        </p:txBody>
      </p:sp>
    </p:spTree>
    <p:extLst>
      <p:ext uri="{BB962C8B-B14F-4D97-AF65-F5344CB8AC3E}">
        <p14:creationId xmlns:p14="http://schemas.microsoft.com/office/powerpoint/2010/main" val="110531237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672</TotalTime>
  <Words>1212</Words>
  <Application>Microsoft Office PowerPoint</Application>
  <PresentationFormat>On-screen Show (4:3)</PresentationFormat>
  <Paragraphs>118</Paragraphs>
  <Slides>26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Brush Script MT</vt:lpstr>
      <vt:lpstr>Calibri</vt:lpstr>
      <vt:lpstr>Constantia</vt:lpstr>
      <vt:lpstr>Franklin Gothic Book</vt:lpstr>
      <vt:lpstr>Rage Italic</vt:lpstr>
      <vt:lpstr>Wingdings</vt:lpstr>
      <vt:lpstr>Pushpin</vt:lpstr>
      <vt:lpstr>Management of Public health</vt:lpstr>
      <vt:lpstr>Improving health status of popultions</vt:lpstr>
      <vt:lpstr>Definition health equity</vt:lpstr>
      <vt:lpstr>UDHR 1948</vt:lpstr>
      <vt:lpstr>Definition health inequity</vt:lpstr>
      <vt:lpstr>PowerPoint Presentation</vt:lpstr>
      <vt:lpstr>Social determinants explaining health inequity</vt:lpstr>
      <vt:lpstr>What is public health management</vt:lpstr>
      <vt:lpstr>Stakeholders UK</vt:lpstr>
      <vt:lpstr>Partnerships (stakeholders)</vt:lpstr>
      <vt:lpstr>Intersectoral Collaboration</vt:lpstr>
      <vt:lpstr>Partnerships/Health Alliances</vt:lpstr>
      <vt:lpstr>PowerPoint Presentation</vt:lpstr>
      <vt:lpstr>PowerPoint Presentation</vt:lpstr>
      <vt:lpstr>Outreach Project: Sex Workers into Sexual Health</vt:lpstr>
      <vt:lpstr>Collaborates with:</vt:lpstr>
      <vt:lpstr>PowerPoint Presentation</vt:lpstr>
      <vt:lpstr>Global Alliance for Vaccines and Immunisation (GAVI)</vt:lpstr>
      <vt:lpstr>PowerPoint Presentation</vt:lpstr>
      <vt:lpstr>PowerPoint Presentation</vt:lpstr>
      <vt:lpstr>PowerPoint Presentation</vt:lpstr>
      <vt:lpstr>Prison health and healthcare services</vt:lpstr>
      <vt:lpstr>PowerPoint Presentation</vt:lpstr>
      <vt:lpstr>Benefits forming alliances and partnerships</vt:lpstr>
      <vt:lpstr>Barriers</vt:lpstr>
      <vt:lpstr>Sources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Management of Public health</dc:title>
  <dc:creator>Burton, Karen</dc:creator>
  <cp:lastModifiedBy>Diola Bijlhout</cp:lastModifiedBy>
  <cp:revision>31</cp:revision>
  <dcterms:created xsi:type="dcterms:W3CDTF">2015-03-19T09:14:54Z</dcterms:created>
  <dcterms:modified xsi:type="dcterms:W3CDTF">2017-07-30T12:47:10Z</dcterms:modified>
</cp:coreProperties>
</file>