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61" r:id="rId3"/>
    <p:sldId id="258" r:id="rId4"/>
    <p:sldId id="257" r:id="rId5"/>
    <p:sldId id="259" r:id="rId6"/>
    <p:sldId id="263" r:id="rId7"/>
    <p:sldId id="264"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60"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377" autoAdjust="0"/>
  </p:normalViewPr>
  <p:slideViewPr>
    <p:cSldViewPr snapToGrid="0">
      <p:cViewPr varScale="1">
        <p:scale>
          <a:sx n="68" d="100"/>
          <a:sy n="68" d="100"/>
        </p:scale>
        <p:origin x="4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88CE3-D41A-4F76-B69E-90AC742B5AA1}" type="datetimeFigureOut">
              <a:rPr lang="en-GB" smtClean="0"/>
              <a:t>21/03/2016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B16C43-0C5B-4F6C-8B91-37AFC96E919F}" type="slidenum">
              <a:rPr lang="en-GB" smtClean="0"/>
              <a:t>‹#›</a:t>
            </a:fld>
            <a:endParaRPr lang="en-GB"/>
          </a:p>
        </p:txBody>
      </p:sp>
    </p:spTree>
    <p:extLst>
      <p:ext uri="{BB962C8B-B14F-4D97-AF65-F5344CB8AC3E}">
        <p14:creationId xmlns:p14="http://schemas.microsoft.com/office/powerpoint/2010/main" val="1218669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https://vimeo.com/88333079</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a:t>
            </a:fld>
            <a:endParaRPr lang="en-GB"/>
          </a:p>
        </p:txBody>
      </p:sp>
    </p:spTree>
    <p:extLst>
      <p:ext uri="{BB962C8B-B14F-4D97-AF65-F5344CB8AC3E}">
        <p14:creationId xmlns:p14="http://schemas.microsoft.com/office/powerpoint/2010/main" val="1077291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Freudian, Ego Psychology, Object Relations, and Self Psychology</a:t>
            </a:r>
          </a:p>
          <a:p>
            <a:r>
              <a:rPr lang="en-GB" baseline="0" dirty="0" smtClean="0">
                <a:effectLst/>
              </a:rPr>
              <a:t>It was while thinking about the behavioural distress shown by children separated from their parents, particularly when separation also involved finding yourself in unfamiliar surroundings or in the presence of </a:t>
            </a:r>
            <a:r>
              <a:rPr lang="en-GB" baseline="0" dirty="0" err="1" smtClean="0">
                <a:effectLst/>
              </a:rPr>
              <a:t>strangeers</a:t>
            </a:r>
            <a:r>
              <a:rPr lang="en-GB" baseline="0" dirty="0" smtClean="0">
                <a:effectLst/>
              </a:rPr>
              <a:t>, that Bowlby began to piece together his ideas about what we now refer to as attachment theory.</a:t>
            </a:r>
            <a:endParaRPr lang="en-GB" baseline="0" dirty="0" smtClean="0"/>
          </a:p>
        </p:txBody>
      </p:sp>
      <p:sp>
        <p:nvSpPr>
          <p:cNvPr id="4" name="Slide Number Placeholder 3"/>
          <p:cNvSpPr>
            <a:spLocks noGrp="1"/>
          </p:cNvSpPr>
          <p:nvPr>
            <p:ph type="sldNum" sz="quarter" idx="10"/>
          </p:nvPr>
        </p:nvSpPr>
        <p:spPr/>
        <p:txBody>
          <a:bodyPr/>
          <a:lstStyle/>
          <a:p>
            <a:fld id="{3BB16C43-0C5B-4F6C-8B91-37AFC96E919F}" type="slidenum">
              <a:rPr lang="en-GB" smtClean="0"/>
              <a:t>5</a:t>
            </a:fld>
            <a:endParaRPr lang="en-GB"/>
          </a:p>
        </p:txBody>
      </p:sp>
    </p:spTree>
    <p:extLst>
      <p:ext uri="{BB962C8B-B14F-4D97-AF65-F5344CB8AC3E}">
        <p14:creationId xmlns:p14="http://schemas.microsoft.com/office/powerpoint/2010/main" val="3497538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Strange Situation</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6</a:t>
            </a:fld>
            <a:endParaRPr lang="en-GB"/>
          </a:p>
        </p:txBody>
      </p:sp>
    </p:spTree>
    <p:extLst>
      <p:ext uri="{BB962C8B-B14F-4D97-AF65-F5344CB8AC3E}">
        <p14:creationId xmlns:p14="http://schemas.microsoft.com/office/powerpoint/2010/main" val="2980684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principle</a:t>
            </a:r>
            <a:r>
              <a:rPr lang="en-GB" baseline="0" dirty="0" smtClean="0"/>
              <a:t> aim of every behavioural system is to maintain optimal functioning, ensure survival, reproduction and continuity.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7</a:t>
            </a:fld>
            <a:endParaRPr lang="en-GB"/>
          </a:p>
        </p:txBody>
      </p:sp>
    </p:spTree>
    <p:extLst>
      <p:ext uri="{BB962C8B-B14F-4D97-AF65-F5344CB8AC3E}">
        <p14:creationId xmlns:p14="http://schemas.microsoft.com/office/powerpoint/2010/main" val="3366545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Danger can be loud noises, a strange person, rapid approach of a large animal, internal discomfort</a:t>
            </a:r>
          </a:p>
          <a:p>
            <a:endParaRPr lang="en-GB" dirty="0" smtClean="0"/>
          </a:p>
          <a:p>
            <a:r>
              <a:rPr lang="en-GB" dirty="0" smtClean="0"/>
              <a:t>Children, even when happily</a:t>
            </a:r>
            <a:r>
              <a:rPr lang="en-GB" baseline="0" dirty="0" smtClean="0"/>
              <a:t> playing, repeatedly make eye contact with their attachment figure, </a:t>
            </a:r>
            <a:r>
              <a:rPr lang="en-GB" baseline="0" dirty="0" err="1" smtClean="0"/>
              <a:t>poit</a:t>
            </a:r>
            <a:r>
              <a:rPr lang="en-GB" baseline="0" dirty="0" smtClean="0"/>
              <a:t> to something new or unknown whilst looking at the parent, or toddle back to show mum a toy. Uncertainties about where the </a:t>
            </a:r>
            <a:r>
              <a:rPr lang="en-GB" baseline="0" dirty="0" err="1" smtClean="0"/>
              <a:t>attachmen</a:t>
            </a:r>
            <a:r>
              <a:rPr lang="en-GB" baseline="0" dirty="0" smtClean="0"/>
              <a:t> t figure is or the availability of the attachment figure will trigger the attachment system.</a:t>
            </a:r>
          </a:p>
          <a:p>
            <a:r>
              <a:rPr lang="en-GB" baseline="0" dirty="0" smtClean="0"/>
              <a:t>Separation, abandonment, being alone for too long, rejection, neglect </a:t>
            </a:r>
            <a:r>
              <a:rPr lang="en-GB" baseline="0" dirty="0" err="1" smtClean="0"/>
              <a:t>anda</a:t>
            </a:r>
            <a:r>
              <a:rPr lang="en-GB" baseline="0" dirty="0" smtClean="0"/>
              <a:t> </a:t>
            </a:r>
            <a:r>
              <a:rPr lang="en-GB" baseline="0" dirty="0" err="1" smtClean="0"/>
              <a:t>buse</a:t>
            </a:r>
            <a:r>
              <a:rPr lang="en-GB" baseline="0" dirty="0" smtClean="0"/>
              <a:t> can all lead to acute, and in many cases, chronic activation of the attachment system.</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11</a:t>
            </a:fld>
            <a:endParaRPr lang="en-GB"/>
          </a:p>
        </p:txBody>
      </p:sp>
    </p:spTree>
    <p:extLst>
      <p:ext uri="{BB962C8B-B14F-4D97-AF65-F5344CB8AC3E}">
        <p14:creationId xmlns:p14="http://schemas.microsoft.com/office/powerpoint/2010/main" val="336397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responses: Needs are not being met, therefore</a:t>
            </a:r>
            <a:r>
              <a:rPr lang="en-GB" baseline="0" dirty="0" smtClean="0"/>
              <a:t> you need to fight for a reaction and response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13</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can be a hierarchy with attachment figures, with mothers most</a:t>
            </a:r>
            <a:r>
              <a:rPr lang="en-GB" baseline="0" dirty="0" smtClean="0"/>
              <a:t> likely to be the primary or selective attachment figure.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16</a:t>
            </a:fld>
            <a:endParaRPr lang="en-GB"/>
          </a:p>
        </p:txBody>
      </p:sp>
    </p:spTree>
    <p:extLst>
      <p:ext uri="{BB962C8B-B14F-4D97-AF65-F5344CB8AC3E}">
        <p14:creationId xmlns:p14="http://schemas.microsoft.com/office/powerpoint/2010/main" val="1516043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attachment figure is both a safe haven</a:t>
            </a:r>
            <a:r>
              <a:rPr lang="en-GB" baseline="0" dirty="0" smtClean="0"/>
              <a:t> and secure base. Whenever a child runs into difficulty, they know that there is a safe haven which to return to for comfort and protection. And knowing that if things do go wrong there is that safe haven, children can also use the attachment figure as a secure base from which to explore.</a:t>
            </a:r>
          </a:p>
          <a:p>
            <a:r>
              <a:rPr lang="en-GB" baseline="0" dirty="0" smtClean="0"/>
              <a:t>Caregivers who provide a secure base allow their children to be autonomous, curious and experimental.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20</a:t>
            </a:fld>
            <a:endParaRPr lang="en-GB"/>
          </a:p>
        </p:txBody>
      </p:sp>
    </p:spTree>
    <p:extLst>
      <p:ext uri="{BB962C8B-B14F-4D97-AF65-F5344CB8AC3E}">
        <p14:creationId xmlns:p14="http://schemas.microsoft.com/office/powerpoint/2010/main" val="2402591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21</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various attachment patterns represent a behavioural strategy</a:t>
            </a:r>
            <a:r>
              <a:rPr lang="en-GB" baseline="0" dirty="0" smtClean="0"/>
              <a:t> for managing stress under different caregiving regimes.</a:t>
            </a:r>
          </a:p>
          <a:p>
            <a:r>
              <a:rPr lang="en-GB" baseline="0" dirty="0" smtClean="0"/>
              <a:t>The ways in which parents regulate their children’s physical and emotional arousal, or deal with their joy or distress, have profound implications for children’s neurological, physiological and psychosocial development. This is why the quality of the parent-child relationship is so important.</a:t>
            </a:r>
          </a:p>
          <a:p>
            <a:r>
              <a:rPr lang="en-GB" baseline="0" dirty="0" smtClean="0"/>
              <a:t>It is this aspect of attachment that tie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22</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can think</a:t>
            </a:r>
            <a:r>
              <a:rPr lang="en-GB" baseline="0" dirty="0" smtClean="0"/>
              <a:t> about and reflect on their feelings. As a result, they become less reactive, less impulsive, more reflective, more thoughtful.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24</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attachment: Cortisol</a:t>
            </a:r>
            <a:r>
              <a:rPr lang="en-GB" baseline="0" dirty="0" smtClean="0"/>
              <a:t> will be high in the morning and then gradually decrease during the day.</a:t>
            </a:r>
          </a:p>
          <a:p>
            <a:r>
              <a:rPr lang="en-GB" baseline="0" dirty="0" smtClean="0"/>
              <a:t>For the poorly attached&gt; Cortisol will peak and trough throughout the day,.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25</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a form of social cognition.</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26</a:t>
            </a:fld>
            <a:endParaRPr lang="en-GB"/>
          </a:p>
        </p:txBody>
      </p:sp>
    </p:spTree>
    <p:extLst>
      <p:ext uri="{BB962C8B-B14F-4D97-AF65-F5344CB8AC3E}">
        <p14:creationId xmlns:p14="http://schemas.microsoft.com/office/powerpoint/2010/main" val="5190659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Repeated</a:t>
            </a:r>
            <a:r>
              <a:rPr lang="en-GB" baseline="0" dirty="0" smtClean="0"/>
              <a:t> </a:t>
            </a:r>
            <a:r>
              <a:rPr lang="en-GB" baseline="0" dirty="0" err="1" smtClean="0"/>
              <a:t>expeiences</a:t>
            </a:r>
            <a:r>
              <a:rPr lang="en-GB" baseline="0" dirty="0" smtClean="0"/>
              <a:t> of interacting with attachment figures allow infants gradually to develop </a:t>
            </a:r>
            <a:r>
              <a:rPr lang="en-GB" i="1" baseline="0" dirty="0" smtClean="0"/>
              <a:t>mental representation </a:t>
            </a:r>
            <a:r>
              <a:rPr lang="en-GB" i="0" baseline="0" dirty="0" smtClean="0"/>
              <a:t> (that is, internal working model) of their own worthiness based on other people’s availability, and their ability and willingness to provide care and protection.</a:t>
            </a:r>
          </a:p>
          <a:p>
            <a:r>
              <a:rPr lang="en-GB" i="0" baseline="0" dirty="0" smtClean="0"/>
              <a:t>In order to improve social competence and increase other’s availability, it is useful to be able to generate mental representations of the following three things: </a:t>
            </a:r>
          </a:p>
          <a:p>
            <a:endParaRPr lang="en-GB" i="0" baseline="0" dirty="0" smtClean="0"/>
          </a:p>
          <a:p>
            <a:r>
              <a:rPr lang="en-GB" i="0" baseline="0" dirty="0" smtClean="0"/>
              <a:t>Young children begin to learn about the self and others as they relate with parents and family. The quality of these close relationships has a profound bearing on how the self, others and social interactions are </a:t>
            </a:r>
            <a:r>
              <a:rPr lang="en-GB" i="0" baseline="0" dirty="0" err="1" smtClean="0"/>
              <a:t>viewd</a:t>
            </a:r>
            <a:r>
              <a:rPr lang="en-GB" i="0" baseline="0" dirty="0" smtClean="0"/>
              <a:t> and understood, not just in childhood but in adulthood</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27</a:t>
            </a:fld>
            <a:endParaRPr lang="en-GB"/>
          </a:p>
        </p:txBody>
      </p:sp>
    </p:spTree>
    <p:extLst>
      <p:ext uri="{BB962C8B-B14F-4D97-AF65-F5344CB8AC3E}">
        <p14:creationId xmlns:p14="http://schemas.microsoft.com/office/powerpoint/2010/main" val="3217875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pattern of attachment behaviour illustrates a different adaptive strategy to cope with different parenting</a:t>
            </a:r>
            <a:r>
              <a:rPr lang="en-GB" baseline="0" dirty="0" smtClean="0"/>
              <a:t> regimes.</a:t>
            </a:r>
          </a:p>
          <a:p>
            <a:r>
              <a:rPr lang="en-GB" baseline="0" dirty="0" smtClean="0"/>
              <a:t>Each strategy represents a behavioural attempt by children to stay close and connected to their attachment figure at times of intense negative arousal no matter what type of caregiving they receive.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30</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the stress levels are lowered,</a:t>
            </a:r>
            <a:r>
              <a:rPr lang="en-GB" baseline="0" dirty="0" smtClean="0"/>
              <a:t> otherwise disorganised children can, and do show some organisation in their attachment behaviour such that their strategies might be recognised as either avoidant, ambivalent or even secure. Thus, children might be classified as disorganised secure, disorganised avoidant…</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37</a:t>
            </a:fld>
            <a:endParaRPr lang="en-GB"/>
          </a:p>
        </p:txBody>
      </p:sp>
    </p:spTree>
    <p:extLst>
      <p:ext uri="{BB962C8B-B14F-4D97-AF65-F5344CB8AC3E}">
        <p14:creationId xmlns:p14="http://schemas.microsoft.com/office/powerpoint/2010/main" val="38084549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smtClean="0">
                <a:solidFill>
                  <a:schemeClr val="tx1"/>
                </a:solidFill>
                <a:effectLst/>
                <a:latin typeface="+mn-lt"/>
                <a:ea typeface="+mn-ea"/>
                <a:cs typeface="+mn-cs"/>
              </a:rPr>
              <a:t>Attachment and loss; Vol.1, Attachment</a:t>
            </a:r>
          </a:p>
          <a:p>
            <a:pPr fontAlgn="base"/>
            <a:r>
              <a:rPr lang="en-GB" sz="1200" b="0" i="1" kern="1200" dirty="0" smtClean="0">
                <a:solidFill>
                  <a:schemeClr val="tx1"/>
                </a:solidFill>
                <a:effectLst/>
                <a:latin typeface="+mn-lt"/>
                <a:ea typeface="+mn-ea"/>
                <a:cs typeface="+mn-cs"/>
              </a:rPr>
              <a:t>Bowlby, John</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Book. English.</a:t>
            </a:r>
          </a:p>
          <a:p>
            <a:pPr fontAlgn="base"/>
            <a:r>
              <a:rPr lang="en-GB" sz="1200" b="1" i="0" kern="1200" dirty="0" smtClean="0">
                <a:solidFill>
                  <a:schemeClr val="tx1"/>
                </a:solidFill>
                <a:effectLst/>
                <a:latin typeface="+mn-lt"/>
                <a:ea typeface="+mn-ea"/>
                <a:cs typeface="+mn-cs"/>
              </a:rPr>
              <a:t>Published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Harmondsworth</a:t>
            </a:r>
            <a:r>
              <a:rPr lang="en-GB" sz="1200" b="0" i="0" kern="1200" dirty="0" smtClean="0">
                <a:solidFill>
                  <a:schemeClr val="tx1"/>
                </a:solidFill>
                <a:effectLst/>
                <a:latin typeface="+mn-lt"/>
                <a:ea typeface="+mn-ea"/>
                <a:cs typeface="+mn-cs"/>
              </a:rPr>
              <a:t> : Penguin 1971</a:t>
            </a:r>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40</a:t>
            </a:fld>
            <a:endParaRPr lang="en-GB"/>
          </a:p>
        </p:txBody>
      </p:sp>
    </p:spTree>
    <p:extLst>
      <p:ext uri="{BB962C8B-B14F-4D97-AF65-F5344CB8AC3E}">
        <p14:creationId xmlns:p14="http://schemas.microsoft.com/office/powerpoint/2010/main" val="41029250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21/03/2016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074948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21/03/2016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1169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4FD814-B6BD-4831-B8DB-2AF8D73AD2DA}" type="datetimeFigureOut">
              <a:rPr lang="en-GB" smtClean="0"/>
              <a:t>21/03/2016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68380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68221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4FD814-B6BD-4831-B8DB-2AF8D73AD2DA}" type="datetimeFigureOut">
              <a:rPr lang="en-GB" smtClean="0"/>
              <a:t>21/03/2016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84781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D4FD814-B6BD-4831-B8DB-2AF8D73AD2DA}" type="datetimeFigureOut">
              <a:rPr lang="en-GB" smtClean="0"/>
              <a:t>21/03/2016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700622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D4FD814-B6BD-4831-B8DB-2AF8D73AD2DA}" type="datetimeFigureOut">
              <a:rPr lang="en-GB" smtClean="0"/>
              <a:t>21/03/2016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68646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4211311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508510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030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23137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00287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21/03/2016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085673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21/03/2016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97352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21/03/2016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30688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21/03/2016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1731147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D4FD814-B6BD-4831-B8DB-2AF8D73AD2DA}" type="datetimeFigureOut">
              <a:rPr lang="en-GB" smtClean="0"/>
              <a:t>21/03/2016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05446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4FD814-B6BD-4831-B8DB-2AF8D73AD2DA}" type="datetimeFigureOut">
              <a:rPr lang="en-GB" smtClean="0"/>
              <a:t>21/03/2016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608874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1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s608077NtNI"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vimeo.com/88343229"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a:t>
            </a:r>
            <a:r>
              <a:rPr lang="en-GB" dirty="0" smtClean="0"/>
              <a:t>ttachment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26208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have an understanding of the historical context of Attachment theory</a:t>
            </a:r>
          </a:p>
          <a:p>
            <a:r>
              <a:rPr lang="en-GB" dirty="0" smtClean="0"/>
              <a:t>To become familiar with attachment theory, including the attachment system, behaviour and attachment styles.</a:t>
            </a:r>
          </a:p>
          <a:p>
            <a:endParaRPr lang="en-GB" dirty="0" smtClean="0"/>
          </a:p>
          <a:p>
            <a:pPr marL="0" indent="0">
              <a:buNone/>
            </a:pPr>
            <a:endParaRPr lang="en-GB" dirty="0"/>
          </a:p>
        </p:txBody>
      </p:sp>
    </p:spTree>
    <p:extLst>
      <p:ext uri="{BB962C8B-B14F-4D97-AF65-F5344CB8AC3E}">
        <p14:creationId xmlns:p14="http://schemas.microsoft.com/office/powerpoint/2010/main" val="23098744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in Children</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728308" y="4693302"/>
            <a:ext cx="3046615" cy="202830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00" y="2038418"/>
            <a:ext cx="2228850" cy="333375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40521" y="4215745"/>
            <a:ext cx="4010696" cy="2562389"/>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34951" y="2330050"/>
            <a:ext cx="2806008" cy="186736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05234" y="2038418"/>
            <a:ext cx="2977896" cy="1905853"/>
          </a:xfrm>
          <a:prstGeom prst="rect">
            <a:avLst/>
          </a:prstGeom>
        </p:spPr>
      </p:pic>
    </p:spTree>
    <p:extLst>
      <p:ext uri="{BB962C8B-B14F-4D97-AF65-F5344CB8AC3E}">
        <p14:creationId xmlns:p14="http://schemas.microsoft.com/office/powerpoint/2010/main" val="22576991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start?</a:t>
            </a:r>
            <a:endParaRPr lang="en-GB" dirty="0"/>
          </a:p>
        </p:txBody>
      </p:sp>
      <p:sp>
        <p:nvSpPr>
          <p:cNvPr id="3" name="Content Placeholder 2"/>
          <p:cNvSpPr>
            <a:spLocks noGrp="1"/>
          </p:cNvSpPr>
          <p:nvPr>
            <p:ph idx="1"/>
          </p:nvPr>
        </p:nvSpPr>
        <p:spPr/>
        <p:txBody>
          <a:bodyPr/>
          <a:lstStyle/>
          <a:p>
            <a:r>
              <a:rPr lang="en-GB" dirty="0" smtClean="0"/>
              <a:t>John Bowlby</a:t>
            </a:r>
          </a:p>
          <a:p>
            <a:r>
              <a:rPr lang="en-GB" dirty="0" smtClean="0"/>
              <a:t>Mary Ainsworth</a:t>
            </a:r>
          </a:p>
          <a:p>
            <a:pPr marL="0" indent="0">
              <a:buNone/>
            </a:pPr>
            <a:endParaRPr lang="en-GB" dirty="0"/>
          </a:p>
        </p:txBody>
      </p:sp>
    </p:spTree>
    <p:extLst>
      <p:ext uri="{BB962C8B-B14F-4D97-AF65-F5344CB8AC3E}">
        <p14:creationId xmlns:p14="http://schemas.microsoft.com/office/powerpoint/2010/main" val="36925067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Bowlby</a:t>
            </a:r>
            <a:endParaRPr lang="en-GB" dirty="0"/>
          </a:p>
        </p:txBody>
      </p:sp>
      <p:sp>
        <p:nvSpPr>
          <p:cNvPr id="3" name="Content Placeholder 2"/>
          <p:cNvSpPr>
            <a:spLocks noGrp="1"/>
          </p:cNvSpPr>
          <p:nvPr>
            <p:ph idx="1"/>
          </p:nvPr>
        </p:nvSpPr>
        <p:spPr/>
        <p:txBody>
          <a:bodyPr>
            <a:normAutofit lnSpcReduction="10000"/>
          </a:bodyPr>
          <a:lstStyle/>
          <a:p>
            <a:r>
              <a:rPr lang="en-GB" dirty="0" smtClean="0"/>
              <a:t>Psychodynamic influences: Sigmund Freud, Anna Freud, Melanie Klein: Four schools.</a:t>
            </a:r>
          </a:p>
          <a:p>
            <a:r>
              <a:rPr lang="en-GB" dirty="0" smtClean="0"/>
              <a:t>Bowlby was committed to the Object-Relations theory:</a:t>
            </a:r>
          </a:p>
          <a:p>
            <a:pPr lvl="1"/>
            <a:r>
              <a:rPr lang="en-GB" dirty="0" smtClean="0"/>
              <a:t>How do the self and mind develop as children respond and relate to others, particularly their primary caregivers.</a:t>
            </a:r>
          </a:p>
          <a:p>
            <a:r>
              <a:rPr lang="en-GB" dirty="0" smtClean="0"/>
              <a:t>Worked in Tavistock Clinic – Department for Children and Parents</a:t>
            </a:r>
          </a:p>
          <a:p>
            <a:r>
              <a:rPr lang="en-GB" dirty="0" smtClean="0"/>
              <a:t>Drew from different sciences: 	Animal Behavioural, Ethological</a:t>
            </a:r>
            <a:r>
              <a:rPr lang="en-GB" dirty="0"/>
              <a:t> </a:t>
            </a:r>
            <a:r>
              <a:rPr lang="en-GB" dirty="0" smtClean="0"/>
              <a:t>and evolutionary sciences along with developmental psychology, control and systems theory and the cognitive sciences.</a:t>
            </a:r>
          </a:p>
          <a:p>
            <a:r>
              <a:rPr lang="en-GB" dirty="0" err="1" smtClean="0"/>
              <a:t>Groundbreaking</a:t>
            </a:r>
            <a:r>
              <a:rPr lang="en-GB" dirty="0" smtClean="0"/>
              <a:t> trilogy: Attachment, Separation and Loss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6025" y="298523"/>
            <a:ext cx="2085975" cy="2038350"/>
          </a:xfrm>
          <a:prstGeom prst="rect">
            <a:avLst/>
          </a:prstGeom>
        </p:spPr>
      </p:pic>
    </p:spTree>
    <p:extLst>
      <p:ext uri="{BB962C8B-B14F-4D97-AF65-F5344CB8AC3E}">
        <p14:creationId xmlns:p14="http://schemas.microsoft.com/office/powerpoint/2010/main" val="29480528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 Ainsworth</a:t>
            </a:r>
            <a:endParaRPr lang="en-GB" dirty="0"/>
          </a:p>
        </p:txBody>
      </p:sp>
      <p:sp>
        <p:nvSpPr>
          <p:cNvPr id="3" name="Content Placeholder 2"/>
          <p:cNvSpPr>
            <a:spLocks noGrp="1"/>
          </p:cNvSpPr>
          <p:nvPr>
            <p:ph idx="1"/>
          </p:nvPr>
        </p:nvSpPr>
        <p:spPr/>
        <p:txBody>
          <a:bodyPr/>
          <a:lstStyle/>
          <a:p>
            <a:r>
              <a:rPr lang="en-GB" dirty="0" smtClean="0"/>
              <a:t>Worked with Bowlby for a number of years before eventually returning to the US.</a:t>
            </a:r>
          </a:p>
          <a:p>
            <a:r>
              <a:rPr lang="en-GB" dirty="0" smtClean="0"/>
              <a:t>Through research and technological advances she developed further the initial ideas of Bowlby.</a:t>
            </a:r>
          </a:p>
          <a:p>
            <a:r>
              <a:rPr lang="en-GB" dirty="0" smtClean="0"/>
              <a:t>The Strange Situation</a:t>
            </a:r>
          </a:p>
        </p:txBody>
      </p:sp>
      <p:pic>
        <p:nvPicPr>
          <p:cNvPr id="4"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0231" y="154019"/>
            <a:ext cx="2051768" cy="2406301"/>
          </a:xfrm>
          <a:prstGeom prst="rect">
            <a:avLst/>
          </a:prstGeom>
        </p:spPr>
      </p:pic>
    </p:spTree>
    <p:extLst>
      <p:ext uri="{BB962C8B-B14F-4D97-AF65-F5344CB8AC3E}">
        <p14:creationId xmlns:p14="http://schemas.microsoft.com/office/powerpoint/2010/main" val="42574930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a:t>
            </a:r>
            <a:endParaRPr lang="en-GB" dirty="0"/>
          </a:p>
        </p:txBody>
      </p:sp>
      <p:sp>
        <p:nvSpPr>
          <p:cNvPr id="3" name="Content Placeholder 2"/>
          <p:cNvSpPr>
            <a:spLocks noGrp="1"/>
          </p:cNvSpPr>
          <p:nvPr>
            <p:ph idx="1"/>
          </p:nvPr>
        </p:nvSpPr>
        <p:spPr/>
        <p:txBody>
          <a:bodyPr/>
          <a:lstStyle/>
          <a:p>
            <a:r>
              <a:rPr lang="en-GB" dirty="0" smtClean="0"/>
              <a:t>Behaviour Systems: Neural programmes that animals are equipped with to help them to survive, reproduce and cope with situations.</a:t>
            </a:r>
          </a:p>
          <a:p>
            <a:r>
              <a:rPr lang="en-GB" dirty="0" smtClean="0"/>
              <a:t>Each behavioural system is stimulated whenever a particular sign or signal occurs, e.g. danger, food or a possible mate.</a:t>
            </a:r>
          </a:p>
          <a:p>
            <a:r>
              <a:rPr lang="en-GB" dirty="0" smtClean="0"/>
              <a:t>When the stimulated behaviour system has reached its set goal, e.g. a safe place then the behaviour system settles down again.</a:t>
            </a:r>
          </a:p>
          <a:p>
            <a:endParaRPr lang="en-GB" dirty="0"/>
          </a:p>
        </p:txBody>
      </p:sp>
    </p:spTree>
    <p:extLst>
      <p:ext uri="{BB962C8B-B14F-4D97-AF65-F5344CB8AC3E}">
        <p14:creationId xmlns:p14="http://schemas.microsoft.com/office/powerpoint/2010/main" val="9116011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Ethology – the scientific study of non-human animal behaviour</a:t>
            </a:r>
          </a:p>
        </p:txBody>
      </p:sp>
      <p:sp>
        <p:nvSpPr>
          <p:cNvPr id="3" name="Content Placeholder 2"/>
          <p:cNvSpPr>
            <a:spLocks noGrp="1"/>
          </p:cNvSpPr>
          <p:nvPr>
            <p:ph sz="half" idx="1"/>
          </p:nvPr>
        </p:nvSpPr>
        <p:spPr/>
        <p:txBody>
          <a:bodyPr>
            <a:normAutofit fontScale="92500" lnSpcReduction="10000"/>
          </a:bodyPr>
          <a:lstStyle/>
          <a:p>
            <a:r>
              <a:rPr lang="en-GB" dirty="0" smtClean="0"/>
              <a:t>Animals can learn from experience</a:t>
            </a:r>
          </a:p>
          <a:p>
            <a:r>
              <a:rPr lang="en-GB" dirty="0" smtClean="0"/>
              <a:t>Develop a range of strategies to cope with situations</a:t>
            </a:r>
          </a:p>
          <a:p>
            <a:r>
              <a:rPr lang="en-GB" dirty="0" smtClean="0"/>
              <a:t>Behaviours that do not achieve their goal are not as likely to be repeated.</a:t>
            </a:r>
          </a:p>
          <a:p>
            <a:r>
              <a:rPr lang="en-GB" dirty="0" smtClean="0"/>
              <a:t>This is an important element of child attachment and how children react to their caregiving environment.</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7374" y="2062480"/>
            <a:ext cx="3757954" cy="4517735"/>
          </a:xfrm>
          <a:prstGeom prst="rect">
            <a:avLst/>
          </a:prstGeom>
        </p:spPr>
      </p:pic>
    </p:spTree>
    <p:extLst>
      <p:ext uri="{BB962C8B-B14F-4D97-AF65-F5344CB8AC3E}">
        <p14:creationId xmlns:p14="http://schemas.microsoft.com/office/powerpoint/2010/main" val="5536550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System</a:t>
            </a:r>
            <a:endParaRPr lang="en-GB" dirty="0"/>
          </a:p>
        </p:txBody>
      </p:sp>
      <p:sp>
        <p:nvSpPr>
          <p:cNvPr id="3" name="Content Placeholder 2"/>
          <p:cNvSpPr>
            <a:spLocks noGrp="1"/>
          </p:cNvSpPr>
          <p:nvPr>
            <p:ph sz="half" idx="1"/>
          </p:nvPr>
        </p:nvSpPr>
        <p:spPr/>
        <p:txBody>
          <a:bodyPr/>
          <a:lstStyle/>
          <a:p>
            <a:r>
              <a:rPr lang="en-GB" dirty="0" smtClean="0"/>
              <a:t>This is  a fundamental system, it’s aim is to keep us alive.</a:t>
            </a:r>
          </a:p>
          <a:p>
            <a:r>
              <a:rPr lang="en-GB" dirty="0" smtClean="0"/>
              <a:t>It alerts us to the presence of danger and activates the attachment system.</a:t>
            </a:r>
          </a:p>
          <a:p>
            <a:r>
              <a:rPr lang="en-GB" dirty="0" smtClean="0"/>
              <a:t>Fear and Attachment come hand in hand – they work together.</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94350" y="2458434"/>
            <a:ext cx="4700588" cy="3355595"/>
          </a:xfrm>
        </p:spPr>
      </p:pic>
    </p:spTree>
    <p:extLst>
      <p:ext uri="{BB962C8B-B14F-4D97-AF65-F5344CB8AC3E}">
        <p14:creationId xmlns:p14="http://schemas.microsoft.com/office/powerpoint/2010/main" val="7801093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 and the Fear System</a:t>
            </a:r>
            <a:endParaRPr lang="en-GB" dirty="0"/>
          </a:p>
        </p:txBody>
      </p:sp>
      <p:sp>
        <p:nvSpPr>
          <p:cNvPr id="3" name="Content Placeholder 2"/>
          <p:cNvSpPr>
            <a:spLocks noGrp="1"/>
          </p:cNvSpPr>
          <p:nvPr>
            <p:ph idx="1"/>
          </p:nvPr>
        </p:nvSpPr>
        <p:spPr/>
        <p:txBody>
          <a:bodyPr>
            <a:normAutofit lnSpcReduction="10000"/>
          </a:bodyPr>
          <a:lstStyle/>
          <a:p>
            <a:r>
              <a:rPr lang="en-GB" dirty="0" smtClean="0"/>
              <a:t>When an individual feels threatened, scared or in danger the </a:t>
            </a:r>
            <a:r>
              <a:rPr lang="en-GB" i="1" dirty="0" smtClean="0"/>
              <a:t>attachment system </a:t>
            </a:r>
            <a:r>
              <a:rPr lang="en-GB" dirty="0" smtClean="0"/>
              <a:t>will be activated.</a:t>
            </a:r>
          </a:p>
          <a:p>
            <a:r>
              <a:rPr lang="en-GB" dirty="0" smtClean="0"/>
              <a:t>When activated the attachment system will then set in to play </a:t>
            </a:r>
            <a:r>
              <a:rPr lang="en-GB" i="1" dirty="0" smtClean="0"/>
              <a:t>attachment behaviours</a:t>
            </a:r>
          </a:p>
          <a:p>
            <a:r>
              <a:rPr lang="en-GB" dirty="0" smtClean="0"/>
              <a:t>The goals of attachment behaviours are to seek proximity to someone safe – for a baby this will be their primary caregiver. This is where safety and protection will be found.</a:t>
            </a:r>
          </a:p>
          <a:p>
            <a:r>
              <a:rPr lang="en-GB" dirty="0" smtClean="0"/>
              <a:t>When the attachment behaviours have achieved their goal, the system will deactivate and the child will again feel safe and secure.</a:t>
            </a:r>
            <a:endParaRPr lang="en-GB" dirty="0"/>
          </a:p>
        </p:txBody>
      </p:sp>
    </p:spTree>
    <p:extLst>
      <p:ext uri="{BB962C8B-B14F-4D97-AF65-F5344CB8AC3E}">
        <p14:creationId xmlns:p14="http://schemas.microsoft.com/office/powerpoint/2010/main" val="4146367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 and Young Children</a:t>
            </a:r>
            <a:endParaRPr lang="en-GB" dirty="0"/>
          </a:p>
        </p:txBody>
      </p:sp>
      <p:sp>
        <p:nvSpPr>
          <p:cNvPr id="3" name="Content Placeholder 2"/>
          <p:cNvSpPr>
            <a:spLocks noGrp="1"/>
          </p:cNvSpPr>
          <p:nvPr>
            <p:ph sz="half" idx="1"/>
          </p:nvPr>
        </p:nvSpPr>
        <p:spPr/>
        <p:txBody>
          <a:bodyPr/>
          <a:lstStyle/>
          <a:p>
            <a:r>
              <a:rPr lang="en-GB" dirty="0" smtClean="0"/>
              <a:t>Young children will regularly look for two phenomena:</a:t>
            </a:r>
          </a:p>
          <a:p>
            <a:pPr marL="457200" indent="-457200">
              <a:buFont typeface="+mj-lt"/>
              <a:buAutoNum type="arabicPeriod"/>
            </a:pPr>
            <a:r>
              <a:rPr lang="en-GB" dirty="0" smtClean="0"/>
              <a:t>Is danger or stress present?</a:t>
            </a:r>
          </a:p>
          <a:p>
            <a:pPr marL="457200" indent="-457200">
              <a:buFont typeface="+mj-lt"/>
              <a:buAutoNum type="arabicPeriod"/>
            </a:pPr>
            <a:r>
              <a:rPr lang="en-GB" dirty="0" smtClean="0"/>
              <a:t>Where, or how easy will it be to reach my caregiver</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8644" y="2421731"/>
            <a:ext cx="4572000" cy="3429000"/>
          </a:xfrm>
        </p:spPr>
      </p:pic>
    </p:spTree>
    <p:extLst>
      <p:ext uri="{BB962C8B-B14F-4D97-AF65-F5344CB8AC3E}">
        <p14:creationId xmlns:p14="http://schemas.microsoft.com/office/powerpoint/2010/main" val="20550166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Activation of the Attachment System</a:t>
            </a:r>
            <a:endParaRPr lang="en-GB" dirty="0"/>
          </a:p>
        </p:txBody>
      </p:sp>
      <p:sp>
        <p:nvSpPr>
          <p:cNvPr id="3" name="Content Placeholder 2"/>
          <p:cNvSpPr>
            <a:spLocks noGrp="1"/>
          </p:cNvSpPr>
          <p:nvPr>
            <p:ph idx="1"/>
          </p:nvPr>
        </p:nvSpPr>
        <p:spPr/>
        <p:txBody>
          <a:bodyPr/>
          <a:lstStyle/>
          <a:p>
            <a:endParaRPr lang="en-GB" sz="3200" dirty="0" smtClean="0"/>
          </a:p>
          <a:p>
            <a:pPr marL="0" indent="0">
              <a:buNone/>
            </a:pPr>
            <a:r>
              <a:rPr lang="en-GB" sz="3200" dirty="0" smtClean="0"/>
              <a:t>Separation</a:t>
            </a:r>
            <a:r>
              <a:rPr lang="en-GB" sz="3200" dirty="0"/>
              <a:t>, abandonment, being alone for too long, rejection, neglect </a:t>
            </a:r>
            <a:r>
              <a:rPr lang="en-GB" sz="3200" dirty="0" smtClean="0"/>
              <a:t>and abuse </a:t>
            </a:r>
            <a:r>
              <a:rPr lang="en-GB" sz="3200" dirty="0"/>
              <a:t>can all lead to acute, and in many cases, chronic activation of the attachment system.</a:t>
            </a:r>
          </a:p>
          <a:p>
            <a:endParaRPr lang="en-GB" dirty="0"/>
          </a:p>
        </p:txBody>
      </p:sp>
    </p:spTree>
    <p:extLst>
      <p:ext uri="{BB962C8B-B14F-4D97-AF65-F5344CB8AC3E}">
        <p14:creationId xmlns:p14="http://schemas.microsoft.com/office/powerpoint/2010/main" val="150580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idx="1"/>
          </p:nvPr>
        </p:nvSpPr>
        <p:spPr/>
        <p:txBody>
          <a:bodyPr/>
          <a:lstStyle/>
          <a:p>
            <a:r>
              <a:rPr lang="en-GB" dirty="0" smtClean="0"/>
              <a:t>Babies need to experience their parent/primary caregiver as available and sensitively responsive to their needs, signals and communications</a:t>
            </a:r>
          </a:p>
          <a:p>
            <a:r>
              <a:rPr lang="en-GB" dirty="0" smtClean="0"/>
              <a:t>Because young babies are so reliant on the adult, they will use various strategies to make the caregiver come to them: crying, clinging.</a:t>
            </a:r>
          </a:p>
          <a:p>
            <a:r>
              <a:rPr lang="en-GB" dirty="0" smtClean="0"/>
              <a:t>They are </a:t>
            </a:r>
            <a:r>
              <a:rPr lang="en-GB" i="1" dirty="0" smtClean="0"/>
              <a:t>fight </a:t>
            </a:r>
            <a:r>
              <a:rPr lang="en-GB" dirty="0" smtClean="0"/>
              <a:t>responses and </a:t>
            </a:r>
            <a:r>
              <a:rPr lang="en-GB" i="1" dirty="0" smtClean="0"/>
              <a:t>signalling </a:t>
            </a:r>
            <a:r>
              <a:rPr lang="en-GB" dirty="0" smtClean="0"/>
              <a:t>behaviours</a:t>
            </a:r>
            <a:endParaRPr lang="en-GB"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8435" y="3850952"/>
            <a:ext cx="3314765" cy="248782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5583" y="2223699"/>
            <a:ext cx="3197290" cy="287116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28371" y="4641979"/>
            <a:ext cx="4432041" cy="221602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30001" y="2223699"/>
            <a:ext cx="2181346" cy="2181346"/>
          </a:xfrm>
          <a:prstGeom prst="rect">
            <a:avLst/>
          </a:prstGeom>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idx="1"/>
          </p:nvPr>
        </p:nvSpPr>
        <p:spPr/>
        <p:txBody>
          <a:bodyPr/>
          <a:lstStyle/>
          <a:p>
            <a:r>
              <a:rPr lang="en-GB" dirty="0" smtClean="0"/>
              <a:t>As the young child develops, learns to walk </a:t>
            </a:r>
            <a:r>
              <a:rPr lang="en-GB" dirty="0" err="1" smtClean="0"/>
              <a:t>etc</a:t>
            </a:r>
            <a:r>
              <a:rPr lang="en-GB" dirty="0" smtClean="0"/>
              <a:t>, they will be able to run towards their primary caregiver. </a:t>
            </a:r>
            <a:endParaRPr lang="en-GB" dirty="0"/>
          </a:p>
          <a:p>
            <a:r>
              <a:rPr lang="en-GB" dirty="0" smtClean="0"/>
              <a:t>They can make sense of relationships and social situations</a:t>
            </a:r>
          </a:p>
          <a:p>
            <a:r>
              <a:rPr lang="en-GB"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Figures</a:t>
            </a:r>
            <a:endParaRPr lang="en-GB" dirty="0"/>
          </a:p>
        </p:txBody>
      </p:sp>
      <p:sp>
        <p:nvSpPr>
          <p:cNvPr id="3" name="Content Placeholder 2"/>
          <p:cNvSpPr>
            <a:spLocks noGrp="1"/>
          </p:cNvSpPr>
          <p:nvPr>
            <p:ph idx="1"/>
          </p:nvPr>
        </p:nvSpPr>
        <p:spPr/>
        <p:txBody>
          <a:bodyPr/>
          <a:lstStyle/>
          <a:p>
            <a:r>
              <a:rPr lang="en-GB" dirty="0" smtClean="0"/>
              <a:t>In the latter half of a baby’s first year, most infants will develop clear attachments and preferences for their primary caregivers.</a:t>
            </a:r>
          </a:p>
          <a:p>
            <a:r>
              <a:rPr lang="en-GB" dirty="0" smtClean="0"/>
              <a:t>These people are known as </a:t>
            </a:r>
            <a:r>
              <a:rPr lang="en-GB" i="1" dirty="0" smtClean="0"/>
              <a:t>attachment figures</a:t>
            </a:r>
            <a:r>
              <a:rPr lang="en-GB" dirty="0" smtClean="0"/>
              <a:t>.</a:t>
            </a:r>
          </a:p>
          <a:p>
            <a:r>
              <a:rPr lang="en-GB" dirty="0" smtClean="0"/>
              <a:t>With the formation of these attachment figures, the young child will become increasingly guarded  and cautious with unfamiliar adults.</a:t>
            </a:r>
          </a:p>
          <a:p>
            <a:r>
              <a:rPr lang="en-GB" dirty="0" smtClean="0"/>
              <a:t>By 12 months the attachment figure will be the centre of the child’s world (they can have more than one attachment figure!)</a:t>
            </a:r>
            <a:endParaRPr lang="en-GB" dirty="0"/>
          </a:p>
        </p:txBody>
      </p:sp>
    </p:spTree>
    <p:extLst>
      <p:ext uri="{BB962C8B-B14F-4D97-AF65-F5344CB8AC3E}">
        <p14:creationId xmlns:p14="http://schemas.microsoft.com/office/powerpoint/2010/main" val="2715419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Maintainance</a:t>
            </a:r>
            <a:r>
              <a:rPr lang="en-GB" dirty="0" smtClean="0"/>
              <a:t> of Attachment System</a:t>
            </a:r>
            <a:endParaRPr lang="en-GB" dirty="0"/>
          </a:p>
        </p:txBody>
      </p:sp>
      <p:sp>
        <p:nvSpPr>
          <p:cNvPr id="3" name="Content Placeholder 2"/>
          <p:cNvSpPr>
            <a:spLocks noGrp="1"/>
          </p:cNvSpPr>
          <p:nvPr>
            <p:ph idx="1"/>
          </p:nvPr>
        </p:nvSpPr>
        <p:spPr/>
        <p:txBody>
          <a:bodyPr/>
          <a:lstStyle/>
          <a:p>
            <a:r>
              <a:rPr lang="en-GB" dirty="0" smtClean="0"/>
              <a:t>If attachment behaviours fail to achieve their goal, they system will remain activated – along with this will go the arousal and distress that accompanies the activated system.</a:t>
            </a:r>
          </a:p>
          <a:p>
            <a:r>
              <a:rPr lang="en-GB" i="1" dirty="0" smtClean="0"/>
              <a:t>Protest</a:t>
            </a:r>
            <a:r>
              <a:rPr lang="en-GB"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i="1" dirty="0"/>
              <a:t>Despair: </a:t>
            </a:r>
            <a:r>
              <a:rPr lang="en-GB" dirty="0"/>
              <a:t>If the loss of separation is prolonged the baby can enter a phase of despair. They are seeking the return of the caregiver, but will eventually give up and lose faith (Robertson, 1953)</a:t>
            </a:r>
          </a:p>
          <a:p>
            <a:pPr lvl="1"/>
            <a:r>
              <a:rPr lang="en-GB" i="1" dirty="0"/>
              <a:t>Period of grief and mourning</a:t>
            </a:r>
          </a:p>
          <a:p>
            <a:r>
              <a:rPr lang="en-GB" i="1" dirty="0" smtClean="0"/>
              <a:t>Detachment: </a:t>
            </a:r>
            <a:r>
              <a:rPr lang="en-GB" dirty="0" smtClean="0"/>
              <a:t>if the loss continues there will be a defensive stage of seeming detachment</a:t>
            </a:r>
            <a:endParaRPr lang="en-GB" i="1" dirty="0"/>
          </a:p>
        </p:txBody>
      </p:sp>
    </p:spTree>
    <p:extLst>
      <p:ext uri="{BB962C8B-B14F-4D97-AF65-F5344CB8AC3E}">
        <p14:creationId xmlns:p14="http://schemas.microsoft.com/office/powerpoint/2010/main" val="23750255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Caregiving system</a:t>
            </a:r>
            <a:endParaRPr lang="en-GB" dirty="0"/>
          </a:p>
        </p:txBody>
      </p:sp>
      <p:sp>
        <p:nvSpPr>
          <p:cNvPr id="3" name="Content Placeholder 2"/>
          <p:cNvSpPr>
            <a:spLocks noGrp="1"/>
          </p:cNvSpPr>
          <p:nvPr>
            <p:ph idx="1"/>
          </p:nvPr>
        </p:nvSpPr>
        <p:spPr/>
        <p:txBody>
          <a:bodyPr/>
          <a:lstStyle/>
          <a:p>
            <a:r>
              <a:rPr lang="en-GB" dirty="0" smtClean="0"/>
              <a:t>This is the biological urge to look after, care and comfort the young person. Keeping the child safe and protected ensures their survival.</a:t>
            </a:r>
          </a:p>
          <a:p>
            <a:r>
              <a:rPr lang="en-GB" dirty="0" smtClean="0"/>
              <a:t>This is about the reproductive cycle: ensuring that your genes are passed on to the next generation</a:t>
            </a:r>
          </a:p>
          <a:p>
            <a:endParaRPr lang="en-GB" dirty="0"/>
          </a:p>
          <a:p>
            <a:r>
              <a:rPr lang="en-GB" dirty="0" smtClean="0"/>
              <a:t>Caregiver will: protect, regulate and respond to the child.</a:t>
            </a:r>
            <a:endParaRPr lang="en-GB" dirty="0"/>
          </a:p>
        </p:txBody>
      </p:sp>
    </p:spTree>
    <p:extLst>
      <p:ext uri="{BB962C8B-B14F-4D97-AF65-F5344CB8AC3E}">
        <p14:creationId xmlns:p14="http://schemas.microsoft.com/office/powerpoint/2010/main" val="20009555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0465" y="559837"/>
            <a:ext cx="9336640" cy="5859624"/>
          </a:xfrm>
          <a:prstGeom prst="rect">
            <a:avLst/>
          </a:prstGeom>
        </p:spPr>
      </p:pic>
    </p:spTree>
    <p:extLst>
      <p:ext uri="{BB962C8B-B14F-4D97-AF65-F5344CB8AC3E}">
        <p14:creationId xmlns:p14="http://schemas.microsoft.com/office/powerpoint/2010/main" val="41914972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idx="1"/>
          </p:nvPr>
        </p:nvSpPr>
        <p:spPr/>
        <p:txBody>
          <a:bodyPr/>
          <a:lstStyle/>
          <a:p>
            <a:r>
              <a:rPr lang="en-GB" dirty="0" smtClean="0"/>
              <a:t>Attachment figures who do provide the safe haven will enable autonomous and independent children</a:t>
            </a:r>
          </a:p>
          <a:p>
            <a:r>
              <a:rPr lang="en-GB"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dirty="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p:txBody>
          <a:bodyPr>
            <a:normAutofit lnSpcReduction="10000"/>
          </a:bodyPr>
          <a:lstStyle/>
          <a:p>
            <a:r>
              <a:rPr lang="en-GB" dirty="0" smtClean="0"/>
              <a:t>Humans are sociable creatures. Much of our time is spent in the company of others and that social group can provide protection, resources, knowledge a sharing of skills, sexual relationships …</a:t>
            </a:r>
          </a:p>
          <a:p>
            <a:r>
              <a:rPr lang="en-GB" dirty="0" smtClean="0"/>
              <a:t>The emotional experience is often termed </a:t>
            </a:r>
            <a:r>
              <a:rPr lang="en-GB" i="1" dirty="0" smtClean="0"/>
              <a:t>affect</a:t>
            </a:r>
            <a:r>
              <a:rPr lang="en-GB" dirty="0" smtClean="0"/>
              <a:t>: this covers:</a:t>
            </a:r>
          </a:p>
          <a:p>
            <a:pPr lvl="1"/>
            <a:r>
              <a:rPr lang="en-GB" dirty="0" smtClean="0"/>
              <a:t>Our physical feelings, psychological feelings and facial expressions.</a:t>
            </a:r>
          </a:p>
          <a:p>
            <a:r>
              <a:rPr lang="en-GB" dirty="0" smtClean="0"/>
              <a:t>Attachment as a theory of affect regulation</a:t>
            </a:r>
          </a:p>
          <a:p>
            <a:r>
              <a:rPr lang="en-GB" dirty="0" smtClean="0"/>
              <a:t>This aspect of attachment links up with many other branches of developmental science: early brain development, social interaction and understanding, emergence of personality differences and emotional intelligence.</a:t>
            </a:r>
            <a:endParaRPr lang="en-GB"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p:txBody>
          <a:bodyPr/>
          <a:lstStyle/>
          <a:p>
            <a:r>
              <a:rPr lang="en-GB" dirty="0" smtClean="0"/>
              <a:t>Young babies can not regulate their emotions, they do not know how. Therefore they need adults around to help them to cope with the arousal.</a:t>
            </a:r>
          </a:p>
          <a:p>
            <a:r>
              <a:rPr lang="en-GB" dirty="0" smtClean="0"/>
              <a:t>Interaction between caregivers and babies is a dual process. Parent and child respond to each other, each can respond and predict the other’s reactions and behaviours as well as their own during interactions with each other.</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7865" y="4518736"/>
            <a:ext cx="2919963" cy="2189973"/>
          </a:xfrm>
          <a:prstGeom prst="rect">
            <a:avLst/>
          </a:prstGeom>
        </p:spPr>
      </p:pic>
    </p:spTree>
    <p:extLst>
      <p:ext uri="{BB962C8B-B14F-4D97-AF65-F5344CB8AC3E}">
        <p14:creationId xmlns:p14="http://schemas.microsoft.com/office/powerpoint/2010/main" val="33218474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p:txBody>
          <a:bodyPr/>
          <a:lstStyle/>
          <a:p>
            <a:r>
              <a:rPr lang="en-GB" dirty="0" smtClean="0"/>
              <a:t>Children who are helped to regulate their arousal, through caring and sensitive responses, will learn to regulate themselves physiologically, emotionally, cognitively (Perry and Szalavitz, 2006)</a:t>
            </a:r>
          </a:p>
          <a:p>
            <a:r>
              <a:rPr lang="en-GB" dirty="0" smtClean="0"/>
              <a:t>Co-regulation is at the heart of attachment, being able to self-regulate, the eventual growth of social understanding, empathy and relational skills.</a:t>
            </a:r>
          </a:p>
          <a:p>
            <a:r>
              <a:rPr lang="en-GB" dirty="0" smtClean="0"/>
              <a:t>Neuroscience is demonstrating more and more how the state of the mind and the underpinning neurological structures can affect the body and vice versa.</a:t>
            </a:r>
            <a:endParaRPr lang="en-GB"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idx="1"/>
          </p:nvPr>
        </p:nvSpPr>
        <p:spPr/>
        <p:txBody>
          <a:bodyPr/>
          <a:lstStyle/>
          <a:p>
            <a:r>
              <a:rPr lang="en-GB" dirty="0" smtClean="0"/>
              <a:t>Stress hormone – Cortisol</a:t>
            </a:r>
          </a:p>
          <a:p>
            <a:pPr lvl="1"/>
            <a:r>
              <a:rPr lang="en-GB" dirty="0" smtClean="0"/>
              <a:t>Securely attached children have less reactive stress systems</a:t>
            </a:r>
          </a:p>
          <a:p>
            <a:pPr lvl="1"/>
            <a:r>
              <a:rPr lang="en-GB" dirty="0" smtClean="0"/>
              <a:t>Children who have </a:t>
            </a:r>
            <a:r>
              <a:rPr lang="en-GB" dirty="0" err="1" smtClean="0"/>
              <a:t>suffed</a:t>
            </a:r>
            <a:r>
              <a:rPr lang="en-GB" dirty="0" smtClean="0"/>
              <a:t> traumatic childhoods (</a:t>
            </a:r>
            <a:r>
              <a:rPr lang="en-GB" dirty="0" err="1" smtClean="0"/>
              <a:t>incl</a:t>
            </a:r>
            <a:r>
              <a:rPr lang="en-GB" dirty="0" smtClean="0"/>
              <a:t> neglect) have abnormal patterns of cortisol release. They will have hypersensitive nervous systems and are easily aroused.</a:t>
            </a:r>
            <a:endParaRPr lang="en-GB" dirty="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Brain</a:t>
            </a:r>
            <a:endParaRPr lang="en-GB" dirty="0"/>
          </a:p>
        </p:txBody>
      </p:sp>
      <p:sp>
        <p:nvSpPr>
          <p:cNvPr id="3" name="Content Placeholder 2"/>
          <p:cNvSpPr>
            <a:spLocks noGrp="1"/>
          </p:cNvSpPr>
          <p:nvPr>
            <p:ph idx="1"/>
          </p:nvPr>
        </p:nvSpPr>
        <p:spPr/>
        <p:txBody>
          <a:bodyPr/>
          <a:lstStyle/>
          <a:p>
            <a:r>
              <a:rPr lang="en-GB" dirty="0" smtClean="0"/>
              <a:t>The more the child is able to engage in psychosocial experiences, the more he is able to make sense of them.</a:t>
            </a:r>
          </a:p>
          <a:p>
            <a:r>
              <a:rPr lang="en-GB" dirty="0" smtClean="0"/>
              <a:t>The parent who is willing to interact with their child, and explain to the child about their own and others feelings and psychological state will enable the child to become more attune to their social environment. </a:t>
            </a:r>
          </a:p>
          <a:p>
            <a:r>
              <a:rPr lang="en-GB" i="1" dirty="0" err="1" smtClean="0"/>
              <a:t>Mentalization</a:t>
            </a:r>
            <a:r>
              <a:rPr lang="en-GB" i="1" dirty="0" smtClean="0"/>
              <a:t>: </a:t>
            </a:r>
            <a:r>
              <a:rPr lang="en-GB" dirty="0" smtClean="0"/>
              <a:t>the ability to understand how your own and other’s mental state can affect behaviour.</a:t>
            </a:r>
            <a:endParaRPr lang="en-GB" i="1" dirty="0"/>
          </a:p>
        </p:txBody>
      </p:sp>
    </p:spTree>
    <p:extLst>
      <p:ext uri="{BB962C8B-B14F-4D97-AF65-F5344CB8AC3E}">
        <p14:creationId xmlns:p14="http://schemas.microsoft.com/office/powerpoint/2010/main" val="17396371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Internal Working Model</a:t>
            </a:r>
            <a:endParaRPr lang="en-GB" dirty="0"/>
          </a:p>
        </p:txBody>
      </p:sp>
      <p:sp>
        <p:nvSpPr>
          <p:cNvPr id="3" name="Content Placeholder 2"/>
          <p:cNvSpPr>
            <a:spLocks noGrp="1"/>
          </p:cNvSpPr>
          <p:nvPr>
            <p:ph idx="1"/>
          </p:nvPr>
        </p:nvSpPr>
        <p:spPr/>
        <p:txBody>
          <a:bodyPr>
            <a:normAutofit fontScale="92500"/>
          </a:bodyPr>
          <a:lstStyle/>
          <a:p>
            <a:r>
              <a:rPr lang="en-GB" dirty="0" smtClean="0"/>
              <a:t>Mental Representation of their own worthiness</a:t>
            </a:r>
          </a:p>
          <a:p>
            <a:endParaRPr lang="en-GB" dirty="0" smtClean="0"/>
          </a:p>
          <a:p>
            <a:r>
              <a:rPr lang="en-GB" dirty="0" smtClean="0"/>
              <a:t>The Self</a:t>
            </a:r>
          </a:p>
          <a:p>
            <a:r>
              <a:rPr lang="en-GB" dirty="0" smtClean="0"/>
              <a:t>Other People</a:t>
            </a:r>
          </a:p>
          <a:p>
            <a:r>
              <a:rPr lang="en-GB" dirty="0" smtClean="0"/>
              <a:t>The Relationship between self and others.</a:t>
            </a:r>
          </a:p>
          <a:p>
            <a:endParaRPr lang="en-GB" dirty="0"/>
          </a:p>
          <a:p>
            <a:r>
              <a:rPr lang="en-GB" dirty="0" smtClean="0"/>
              <a:t>The quality of the close relationships developed as a young child, has a significant impact on how the self, others and social relationships are viewed, not just in childhood, but also into adulthood.</a:t>
            </a:r>
          </a:p>
          <a:p>
            <a:endParaRPr lang="en-GB" dirty="0"/>
          </a:p>
        </p:txBody>
      </p:sp>
    </p:spTree>
    <p:extLst>
      <p:ext uri="{BB962C8B-B14F-4D97-AF65-F5344CB8AC3E}">
        <p14:creationId xmlns:p14="http://schemas.microsoft.com/office/powerpoint/2010/main" val="39638192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smtClean="0"/>
              <a:t>Early attachment experiences help to explain personality development and personality differences.</a:t>
            </a:r>
          </a:p>
          <a:p>
            <a:r>
              <a:rPr lang="en-GB" dirty="0" smtClean="0"/>
              <a:t>Internal Working Models contain </a:t>
            </a:r>
            <a:r>
              <a:rPr lang="en-GB" i="1" dirty="0" smtClean="0"/>
              <a:t>expectations</a:t>
            </a:r>
            <a:r>
              <a:rPr lang="en-GB" dirty="0" smtClean="0"/>
              <a:t> and </a:t>
            </a:r>
            <a:r>
              <a:rPr lang="en-GB" i="1" dirty="0" smtClean="0"/>
              <a:t>beliefs</a:t>
            </a:r>
            <a:r>
              <a:rPr lang="en-GB" dirty="0" smtClean="0"/>
              <a:t> about </a:t>
            </a:r>
          </a:p>
          <a:p>
            <a:pPr lvl="1"/>
            <a:r>
              <a:rPr lang="en-GB" dirty="0" smtClean="0"/>
              <a:t>One’s own and other’s behaviours</a:t>
            </a:r>
          </a:p>
          <a:p>
            <a:pPr lvl="1"/>
            <a:r>
              <a:rPr lang="en-GB" dirty="0" smtClean="0"/>
              <a:t>The lovability, worthiness and acceptability of the self</a:t>
            </a:r>
          </a:p>
          <a:p>
            <a:pPr lvl="1"/>
            <a:r>
              <a:rPr lang="en-GB" dirty="0" smtClean="0"/>
              <a:t>The emotional availability and interest of others and their ability to provide protection</a:t>
            </a:r>
            <a:endParaRPr lang="en-GB" dirty="0"/>
          </a:p>
        </p:txBody>
      </p:sp>
    </p:spTree>
    <p:extLst>
      <p:ext uri="{BB962C8B-B14F-4D97-AF65-F5344CB8AC3E}">
        <p14:creationId xmlns:p14="http://schemas.microsoft.com/office/powerpoint/2010/main" val="41003261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p:txBody>
          <a:bodyPr>
            <a:normAutofit lnSpcReduction="10000"/>
          </a:bodyPr>
          <a:lstStyle/>
          <a:p>
            <a:r>
              <a:rPr lang="en-GB" dirty="0" smtClean="0"/>
              <a:t>Whatever the quality of the parent-child relationship, the goal of any attachment behaviour is to bring the child to a place of </a:t>
            </a:r>
            <a:r>
              <a:rPr lang="en-GB" dirty="0" err="1" smtClean="0"/>
              <a:t>safety..to</a:t>
            </a:r>
            <a:r>
              <a:rPr lang="en-GB" dirty="0" smtClean="0"/>
              <a:t> find the attachment figure where safety and protection can be found.</a:t>
            </a:r>
          </a:p>
          <a:p>
            <a:r>
              <a:rPr lang="en-GB" dirty="0" smtClean="0"/>
              <a:t>If the child can not get to that protection or security, the child will develop psychological strategies that will help them to cope, to defend against the anxieties.</a:t>
            </a:r>
          </a:p>
          <a:p>
            <a:r>
              <a:rPr lang="en-GB" dirty="0" smtClean="0"/>
              <a:t>Both secure and insecure attachment strategies will characterise efforts by the child to </a:t>
            </a:r>
            <a:r>
              <a:rPr lang="en-GB" i="1" dirty="0" smtClean="0"/>
              <a:t>organise </a:t>
            </a:r>
            <a:r>
              <a:rPr lang="en-GB" dirty="0" smtClean="0"/>
              <a:t>their behaviour to achieve closeness to the caregiver, with that they will receive a sense of security.</a:t>
            </a:r>
          </a:p>
          <a:p>
            <a:endParaRPr lang="en-GB" dirty="0"/>
          </a:p>
        </p:txBody>
      </p:sp>
    </p:spTree>
    <p:extLst>
      <p:ext uri="{BB962C8B-B14F-4D97-AF65-F5344CB8AC3E}">
        <p14:creationId xmlns:p14="http://schemas.microsoft.com/office/powerpoint/2010/main" val="24310771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p:txBody>
          <a:bodyPr/>
          <a:lstStyle/>
          <a:p>
            <a:r>
              <a:rPr lang="en-GB" dirty="0" smtClean="0"/>
              <a:t>Each pattern of attachment represents a strategy to produce and receive care and protection.</a:t>
            </a:r>
          </a:p>
          <a:p>
            <a:endParaRPr lang="en-GB" dirty="0"/>
          </a:p>
          <a:p>
            <a:r>
              <a:rPr lang="en-GB" dirty="0" smtClean="0"/>
              <a:t>Four combinations of the way the self and others are experienced and mentally modelled within the parent-child relationship:</a:t>
            </a:r>
          </a:p>
          <a:p>
            <a:pPr lvl="1"/>
            <a:r>
              <a:rPr lang="en-GB" dirty="0" err="1" smtClean="0"/>
              <a:t>Avoident</a:t>
            </a:r>
            <a:r>
              <a:rPr lang="en-GB" dirty="0" smtClean="0"/>
              <a:t> (A)</a:t>
            </a:r>
          </a:p>
          <a:p>
            <a:pPr lvl="1"/>
            <a:r>
              <a:rPr lang="en-GB" dirty="0" smtClean="0"/>
              <a:t>Secure (B)</a:t>
            </a:r>
          </a:p>
          <a:p>
            <a:pPr lvl="1"/>
            <a:r>
              <a:rPr lang="en-GB" dirty="0" smtClean="0"/>
              <a:t>Ambivalent (C)</a:t>
            </a:r>
          </a:p>
          <a:p>
            <a:pPr lvl="1"/>
            <a:r>
              <a:rPr lang="en-GB" dirty="0" smtClean="0"/>
              <a:t>Disorganised (D)</a:t>
            </a:r>
            <a:endParaRPr lang="en-GB"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Secure attachment (B)</a:t>
            </a:r>
            <a:endParaRPr lang="en-GB" dirty="0"/>
          </a:p>
        </p:txBody>
      </p:sp>
      <p:sp>
        <p:nvSpPr>
          <p:cNvPr id="3" name="Content Placeholder 2"/>
          <p:cNvSpPr>
            <a:spLocks noGrp="1"/>
          </p:cNvSpPr>
          <p:nvPr>
            <p:ph idx="1"/>
          </p:nvPr>
        </p:nvSpPr>
        <p:spPr/>
        <p:txBody>
          <a:bodyPr/>
          <a:lstStyle/>
          <a:p>
            <a:r>
              <a:rPr lang="en-GB" dirty="0" smtClean="0"/>
              <a:t>They will approach their caregiver directly and positively</a:t>
            </a:r>
          </a:p>
          <a:p>
            <a:r>
              <a:rPr lang="en-GB" dirty="0" smtClean="0"/>
              <a:t>They know that they will receive a sensitive response to pain and distress and will receive unconditional comfort and care</a:t>
            </a:r>
          </a:p>
          <a:p>
            <a:r>
              <a:rPr lang="en-GB" dirty="0" smtClean="0"/>
              <a:t>A sense of trust in others </a:t>
            </a:r>
          </a:p>
          <a:p>
            <a:r>
              <a:rPr lang="en-GB" dirty="0" smtClean="0"/>
              <a:t>They have an internal working model of the self that is feels loved, lovable and loving</a:t>
            </a:r>
          </a:p>
          <a:p>
            <a:r>
              <a:rPr lang="en-GB" dirty="0" smtClean="0"/>
              <a:t>Others are experienced as loving, available, predictable and dependable</a:t>
            </a:r>
            <a:endParaRPr lang="en-GB" dirty="0"/>
          </a:p>
        </p:txBody>
      </p:sp>
    </p:spTree>
    <p:extLst>
      <p:ext uri="{BB962C8B-B14F-4D97-AF65-F5344CB8AC3E}">
        <p14:creationId xmlns:p14="http://schemas.microsoft.com/office/powerpoint/2010/main" val="4579690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a:t>
            </a:r>
            <a:endParaRPr lang="en-GB" dirty="0"/>
          </a:p>
        </p:txBody>
      </p:sp>
      <p:sp>
        <p:nvSpPr>
          <p:cNvPr id="3" name="Content Placeholder 2"/>
          <p:cNvSpPr>
            <a:spLocks noGrp="1"/>
          </p:cNvSpPr>
          <p:nvPr>
            <p:ph idx="1"/>
          </p:nvPr>
        </p:nvSpPr>
        <p:spPr/>
        <p:txBody>
          <a:bodyPr>
            <a:normAutofit/>
          </a:bodyPr>
          <a:lstStyle/>
          <a:p>
            <a:r>
              <a:rPr lang="en-GB" dirty="0" smtClean="0"/>
              <a:t>When caregivers reject expressions of need and support children are likely to develop avoidant attachment strategies.</a:t>
            </a:r>
          </a:p>
          <a:p>
            <a:r>
              <a:rPr lang="en-GB" dirty="0" smtClean="0"/>
              <a:t>The child will experience the caregiver as rejecting, controlling</a:t>
            </a:r>
          </a:p>
          <a:p>
            <a:r>
              <a:rPr lang="en-GB" dirty="0" smtClean="0"/>
              <a:t>Attachment behaviour (crying, clinging </a:t>
            </a:r>
            <a:r>
              <a:rPr lang="en-GB" dirty="0" err="1" smtClean="0"/>
              <a:t>etc</a:t>
            </a:r>
            <a:r>
              <a:rPr lang="en-GB" dirty="0" smtClean="0"/>
              <a:t>) will not be responded to by the caregiver and may be viewed as an irritation.</a:t>
            </a:r>
          </a:p>
          <a:p>
            <a:r>
              <a:rPr lang="en-GB" dirty="0" smtClean="0"/>
              <a:t>The child begins to learn that to get close to the caregiver, they stop showing signs of need and attachment.</a:t>
            </a:r>
          </a:p>
          <a:p>
            <a:r>
              <a:rPr lang="en-GB" dirty="0" smtClean="0"/>
              <a:t>Children learn to control their feelings, their affect is over-regulated.</a:t>
            </a:r>
          </a:p>
        </p:txBody>
      </p:sp>
    </p:spTree>
    <p:extLst>
      <p:ext uri="{BB962C8B-B14F-4D97-AF65-F5344CB8AC3E}">
        <p14:creationId xmlns:p14="http://schemas.microsoft.com/office/powerpoint/2010/main" val="38539057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 cont..</a:t>
            </a:r>
            <a:endParaRPr lang="en-GB" dirty="0"/>
          </a:p>
        </p:txBody>
      </p:sp>
      <p:sp>
        <p:nvSpPr>
          <p:cNvPr id="3" name="Content Placeholder 2"/>
          <p:cNvSpPr>
            <a:spLocks noGrp="1"/>
          </p:cNvSpPr>
          <p:nvPr>
            <p:ph idx="1"/>
          </p:nvPr>
        </p:nvSpPr>
        <p:spPr/>
        <p:txBody>
          <a:bodyPr/>
          <a:lstStyle/>
          <a:p>
            <a:r>
              <a:rPr lang="en-GB" dirty="0" smtClean="0"/>
              <a:t>Even though these children might be in a state of high arousal and distress they do not communicate their feelings. They might deny them.</a:t>
            </a:r>
          </a:p>
          <a:p>
            <a:r>
              <a:rPr lang="en-GB" dirty="0" smtClean="0"/>
              <a:t>They have an internal working model of the self as being unlovable and unloved.</a:t>
            </a:r>
          </a:p>
          <a:p>
            <a:r>
              <a:rPr lang="en-GB" dirty="0" smtClean="0"/>
              <a:t>Other People are seen as rejecting, unloving and intrusive</a:t>
            </a:r>
          </a:p>
          <a:p>
            <a:r>
              <a:rPr lang="en-GB" dirty="0" smtClean="0"/>
              <a:t>Caregiving is experienced as being consistently unresponsive</a:t>
            </a:r>
            <a:endParaRPr lang="en-GB" dirty="0"/>
          </a:p>
        </p:txBody>
      </p:sp>
    </p:spTree>
    <p:extLst>
      <p:ext uri="{BB962C8B-B14F-4D97-AF65-F5344CB8AC3E}">
        <p14:creationId xmlns:p14="http://schemas.microsoft.com/office/powerpoint/2010/main" val="38471782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(C)</a:t>
            </a:r>
            <a:endParaRPr lang="en-GB" dirty="0"/>
          </a:p>
        </p:txBody>
      </p:sp>
      <p:sp>
        <p:nvSpPr>
          <p:cNvPr id="3" name="Content Placeholder 2"/>
          <p:cNvSpPr>
            <a:spLocks noGrp="1"/>
          </p:cNvSpPr>
          <p:nvPr>
            <p:ph idx="1"/>
          </p:nvPr>
        </p:nvSpPr>
        <p:spPr/>
        <p:txBody>
          <a:bodyPr>
            <a:normAutofit fontScale="92500"/>
          </a:bodyPr>
          <a:lstStyle/>
          <a:p>
            <a:r>
              <a:rPr lang="en-GB" dirty="0" smtClean="0"/>
              <a:t>Carers who are insensitive, inconsistently responsive will have children who develop ambivalent strategies:</a:t>
            </a:r>
          </a:p>
          <a:p>
            <a:pPr lvl="1"/>
            <a:r>
              <a:rPr lang="en-GB" dirty="0" smtClean="0"/>
              <a:t>Exaggerate or amplify their needs in order to get a response from the caregiver.</a:t>
            </a:r>
          </a:p>
          <a:p>
            <a:r>
              <a:rPr lang="en-GB" dirty="0" smtClean="0"/>
              <a:t>Their emotions are under-regulated.</a:t>
            </a:r>
          </a:p>
          <a:p>
            <a:r>
              <a:rPr lang="en-GB" dirty="0" smtClean="0"/>
              <a:t>It doesn’t take much stress to produce protest, upset.</a:t>
            </a:r>
          </a:p>
          <a:p>
            <a:r>
              <a:rPr lang="en-GB" dirty="0" smtClean="0"/>
              <a:t>This is most pronounced at times of separation.</a:t>
            </a:r>
          </a:p>
          <a:p>
            <a:r>
              <a:rPr lang="en-GB" dirty="0" smtClean="0"/>
              <a:t>The internal working model of self is low worth, ineffective and dependent</a:t>
            </a:r>
          </a:p>
          <a:p>
            <a:r>
              <a:rPr lang="en-GB" dirty="0" smtClean="0"/>
              <a:t>Others are seen as insensitive, depriving and neglecting.</a:t>
            </a:r>
            <a:endParaRPr lang="en-GB" dirty="0"/>
          </a:p>
        </p:txBody>
      </p:sp>
    </p:spTree>
    <p:extLst>
      <p:ext uri="{BB962C8B-B14F-4D97-AF65-F5344CB8AC3E}">
        <p14:creationId xmlns:p14="http://schemas.microsoft.com/office/powerpoint/2010/main" val="52545453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Organised attachments</a:t>
            </a:r>
            <a:endParaRPr lang="en-GB" dirty="0"/>
          </a:p>
        </p:txBody>
      </p:sp>
      <p:sp>
        <p:nvSpPr>
          <p:cNvPr id="3" name="Content Placeholder 2"/>
          <p:cNvSpPr>
            <a:spLocks noGrp="1"/>
          </p:cNvSpPr>
          <p:nvPr>
            <p:ph idx="1"/>
          </p:nvPr>
        </p:nvSpPr>
        <p:spPr/>
        <p:txBody>
          <a:bodyPr/>
          <a:lstStyle/>
          <a:p>
            <a:r>
              <a:rPr lang="en-GB" dirty="0" smtClean="0"/>
              <a:t>Types A, B and C are all seen as being organised attachments. The child adapts to the characteristics of the caring environment.</a:t>
            </a:r>
          </a:p>
          <a:p>
            <a:r>
              <a:rPr lang="en-GB" dirty="0" smtClean="0"/>
              <a:t>Each attachment pattern signifies the best way of organising the attachment behaviour in order to achieve the set goal (of safety and protection)</a:t>
            </a:r>
            <a:endParaRPr lang="en-GB" dirty="0"/>
          </a:p>
        </p:txBody>
      </p:sp>
    </p:spTree>
    <p:extLst>
      <p:ext uri="{BB962C8B-B14F-4D97-AF65-F5344CB8AC3E}">
        <p14:creationId xmlns:p14="http://schemas.microsoft.com/office/powerpoint/2010/main" val="195762184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(D)</a:t>
            </a:r>
            <a:endParaRPr lang="en-GB" dirty="0"/>
          </a:p>
        </p:txBody>
      </p:sp>
      <p:sp>
        <p:nvSpPr>
          <p:cNvPr id="3" name="Content Placeholder 2"/>
          <p:cNvSpPr>
            <a:spLocks noGrp="1"/>
          </p:cNvSpPr>
          <p:nvPr>
            <p:ph idx="1"/>
          </p:nvPr>
        </p:nvSpPr>
        <p:spPr/>
        <p:txBody>
          <a:bodyPr/>
          <a:lstStyle/>
          <a:p>
            <a:r>
              <a:rPr lang="en-GB" dirty="0" smtClean="0"/>
              <a:t>Relationships with caregivers is stressful. The attachment figures is often the cause of the stress, fear.</a:t>
            </a:r>
          </a:p>
          <a:p>
            <a:r>
              <a:rPr lang="en-GB" dirty="0" smtClean="0"/>
              <a:t>Parents who are abusive, psychotic, depressed, emotionally unavailable, who neglect to offer protection, who frighten the children.</a:t>
            </a:r>
          </a:p>
          <a:p>
            <a:r>
              <a:rPr lang="en-GB" dirty="0" smtClean="0"/>
              <a:t>The arousal system is always activated, the arousal goes unregulated.</a:t>
            </a:r>
          </a:p>
          <a:p>
            <a:r>
              <a:rPr lang="en-GB" dirty="0" smtClean="0"/>
              <a:t>Whichever behaviour strategy the child uses it fails to achieve the response that it needs to meet its aim.</a:t>
            </a:r>
            <a:endParaRPr lang="en-GB" dirty="0"/>
          </a:p>
        </p:txBody>
      </p:sp>
    </p:spTree>
    <p:extLst>
      <p:ext uri="{BB962C8B-B14F-4D97-AF65-F5344CB8AC3E}">
        <p14:creationId xmlns:p14="http://schemas.microsoft.com/office/powerpoint/2010/main" val="13053445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cont..</a:t>
            </a:r>
            <a:endParaRPr lang="en-GB" dirty="0"/>
          </a:p>
        </p:txBody>
      </p:sp>
      <p:sp>
        <p:nvSpPr>
          <p:cNvPr id="3" name="Content Placeholder 2"/>
          <p:cNvSpPr>
            <a:spLocks noGrp="1"/>
          </p:cNvSpPr>
          <p:nvPr>
            <p:ph idx="1"/>
          </p:nvPr>
        </p:nvSpPr>
        <p:spPr/>
        <p:txBody>
          <a:bodyPr/>
          <a:lstStyle/>
          <a:p>
            <a:r>
              <a:rPr lang="en-GB" dirty="0" smtClean="0"/>
              <a:t>The child’s attachment behaviour becomes more and more incoherent and disorganised. They will demonstrate a range of avoidance, anger, behavioural responses to the caregiver.</a:t>
            </a:r>
          </a:p>
          <a:p>
            <a:r>
              <a:rPr lang="en-GB" dirty="0" smtClean="0"/>
              <a:t>The internal working model of the self feels frightened, isolated, ignored, </a:t>
            </a:r>
            <a:r>
              <a:rPr lang="en-GB" dirty="0" err="1" smtClean="0"/>
              <a:t>dangerours</a:t>
            </a:r>
            <a:r>
              <a:rPr lang="en-GB" dirty="0" smtClean="0"/>
              <a:t>.</a:t>
            </a:r>
          </a:p>
          <a:p>
            <a:r>
              <a:rPr lang="en-GB" dirty="0" smtClean="0"/>
              <a:t>Others are viewed as being unpredictable, frightening, hostile and dangerous.</a:t>
            </a:r>
          </a:p>
          <a:p>
            <a:endParaRPr lang="en-GB" dirty="0"/>
          </a:p>
          <a:p>
            <a:r>
              <a:rPr lang="en-GB" dirty="0" smtClean="0"/>
              <a:t>It is the lowest level of reflective function and </a:t>
            </a:r>
            <a:r>
              <a:rPr lang="en-GB" dirty="0" err="1" smtClean="0"/>
              <a:t>mentalization</a:t>
            </a:r>
            <a:r>
              <a:rPr lang="en-GB" dirty="0" smtClean="0"/>
              <a:t>.</a:t>
            </a:r>
            <a:endParaRPr lang="en-GB" dirty="0"/>
          </a:p>
        </p:txBody>
      </p:sp>
    </p:spTree>
    <p:extLst>
      <p:ext uri="{BB962C8B-B14F-4D97-AF65-F5344CB8AC3E}">
        <p14:creationId xmlns:p14="http://schemas.microsoft.com/office/powerpoint/2010/main" val="20974610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Strange Situation</a:t>
            </a:r>
            <a:endParaRPr lang="en-GB" dirty="0"/>
          </a:p>
        </p:txBody>
      </p:sp>
      <p:sp>
        <p:nvSpPr>
          <p:cNvPr id="3" name="Content Placeholder 2"/>
          <p:cNvSpPr>
            <a:spLocks noGrp="1"/>
          </p:cNvSpPr>
          <p:nvPr>
            <p:ph idx="1"/>
          </p:nvPr>
        </p:nvSpPr>
        <p:spPr/>
        <p:txBody>
          <a:bodyPr/>
          <a:lstStyle/>
          <a:p>
            <a:r>
              <a:rPr lang="en-GB" dirty="0" smtClean="0">
                <a:hlinkClick r:id="rId2"/>
              </a:rPr>
              <a:t>The Strange Situation</a:t>
            </a:r>
            <a:endParaRPr lang="en-GB" dirty="0"/>
          </a:p>
        </p:txBody>
      </p:sp>
    </p:spTree>
    <p:extLst>
      <p:ext uri="{BB962C8B-B14F-4D97-AF65-F5344CB8AC3E}">
        <p14:creationId xmlns:p14="http://schemas.microsoft.com/office/powerpoint/2010/main" val="190957443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are we now?</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The neuroscience of attachment</a:t>
            </a:r>
            <a:endParaRPr lang="en-GB" dirty="0"/>
          </a:p>
        </p:txBody>
      </p:sp>
    </p:spTree>
    <p:extLst>
      <p:ext uri="{BB962C8B-B14F-4D97-AF65-F5344CB8AC3E}">
        <p14:creationId xmlns:p14="http://schemas.microsoft.com/office/powerpoint/2010/main" val="379991736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a:t>
            </a:r>
            <a:endParaRPr lang="en-GB" dirty="0"/>
          </a:p>
        </p:txBody>
      </p:sp>
      <p:sp>
        <p:nvSpPr>
          <p:cNvPr id="3" name="Content Placeholder 2"/>
          <p:cNvSpPr>
            <a:spLocks noGrp="1"/>
          </p:cNvSpPr>
          <p:nvPr>
            <p:ph idx="1"/>
          </p:nvPr>
        </p:nvSpPr>
        <p:spPr/>
        <p:txBody>
          <a:bodyPr/>
          <a:lstStyle/>
          <a:p>
            <a:r>
              <a:rPr lang="en-GB" dirty="0" smtClean="0"/>
              <a:t>Bowlby,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Routledge.</a:t>
            </a:r>
          </a:p>
          <a:p>
            <a:r>
              <a:rPr lang="en-GB" dirty="0" smtClean="0"/>
              <a:t>Holmes, J. (2014) John Bowlby and Attachment Theory. Hove: Routledge.</a:t>
            </a:r>
          </a:p>
          <a:p>
            <a:endParaRPr lang="en-GB" dirty="0" smtClean="0"/>
          </a:p>
        </p:txBody>
      </p:sp>
    </p:spTree>
    <p:extLst>
      <p:ext uri="{BB962C8B-B14F-4D97-AF65-F5344CB8AC3E}">
        <p14:creationId xmlns:p14="http://schemas.microsoft.com/office/powerpoint/2010/main" val="324337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821</TotalTime>
  <Words>2811</Words>
  <Application>Microsoft Office PowerPoint</Application>
  <PresentationFormat>Widescreen</PresentationFormat>
  <Paragraphs>215</Paragraphs>
  <Slides>40</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Trebuchet MS</vt:lpstr>
      <vt:lpstr>Berlin</vt:lpstr>
      <vt:lpstr>Attachment</vt:lpstr>
      <vt:lpstr>Aims</vt:lpstr>
      <vt:lpstr>Attachment in Children</vt:lpstr>
      <vt:lpstr>Where did it all start?</vt:lpstr>
      <vt:lpstr>John Bowlby</vt:lpstr>
      <vt:lpstr>Mary Ainsworth</vt:lpstr>
      <vt:lpstr>Attachment System</vt:lpstr>
      <vt:lpstr>Ethology – the scientific study of non-human animal behaviour</vt:lpstr>
      <vt:lpstr>Fear System</vt:lpstr>
      <vt:lpstr>Attachment System and the Fear System</vt:lpstr>
      <vt:lpstr>Attachment Behaviour and Young Children</vt:lpstr>
      <vt:lpstr>Activation of the Attachment System</vt:lpstr>
      <vt:lpstr>Attachment and young children</vt:lpstr>
      <vt:lpstr>Attachment behaviours </vt:lpstr>
      <vt:lpstr>The older infant</vt:lpstr>
      <vt:lpstr>Attachment Figures</vt:lpstr>
      <vt:lpstr>Maintainance of Attachment System</vt:lpstr>
      <vt:lpstr>Cont..</vt:lpstr>
      <vt:lpstr>Caregiving system</vt:lpstr>
      <vt:lpstr>PowerPoint Presentation</vt:lpstr>
      <vt:lpstr>Safe Haven and Secure Base</vt:lpstr>
      <vt:lpstr>Emotion Regulation</vt:lpstr>
      <vt:lpstr>Emotion Regulation</vt:lpstr>
      <vt:lpstr>Emotion Regulation</vt:lpstr>
      <vt:lpstr>Biological Stress Systems</vt:lpstr>
      <vt:lpstr>Social Brain</vt:lpstr>
      <vt:lpstr>The Internal Working Model</vt:lpstr>
      <vt:lpstr>Cont..</vt:lpstr>
      <vt:lpstr>Patterns of attachment</vt:lpstr>
      <vt:lpstr>Patterns of attachment</vt:lpstr>
      <vt:lpstr>Secure attachment (B)</vt:lpstr>
      <vt:lpstr>Avoidant (A)</vt:lpstr>
      <vt:lpstr>Avoidant (A) cont..</vt:lpstr>
      <vt:lpstr>Ambivalent (C)</vt:lpstr>
      <vt:lpstr>Organised attachments</vt:lpstr>
      <vt:lpstr>Disorganised Attachment (D)</vt:lpstr>
      <vt:lpstr>Disorganised Attachment cont..</vt:lpstr>
      <vt:lpstr>The Strange Situation</vt:lpstr>
      <vt:lpstr>Where are we now?</vt:lpstr>
      <vt:lpstr>Recommended 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dc:title>
  <dc:creator>Catherine Slade</dc:creator>
  <cp:lastModifiedBy>Carol U Hughes</cp:lastModifiedBy>
  <cp:revision>30</cp:revision>
  <dcterms:created xsi:type="dcterms:W3CDTF">2016-02-25T08:59:11Z</dcterms:created>
  <dcterms:modified xsi:type="dcterms:W3CDTF">2016-03-21T14:06:20Z</dcterms:modified>
</cp:coreProperties>
</file>