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6" r:id="rId2"/>
    <p:sldId id="514" r:id="rId3"/>
    <p:sldId id="380" r:id="rId4"/>
    <p:sldId id="511" r:id="rId5"/>
    <p:sldId id="467" r:id="rId6"/>
    <p:sldId id="465" r:id="rId7"/>
    <p:sldId id="469" r:id="rId8"/>
    <p:sldId id="513" r:id="rId9"/>
    <p:sldId id="470" r:id="rId10"/>
    <p:sldId id="471" r:id="rId11"/>
    <p:sldId id="472" r:id="rId12"/>
    <p:sldId id="473" r:id="rId13"/>
    <p:sldId id="474" r:id="rId14"/>
    <p:sldId id="475" r:id="rId15"/>
    <p:sldId id="476" r:id="rId16"/>
    <p:sldId id="477" r:id="rId17"/>
    <p:sldId id="478" r:id="rId18"/>
    <p:sldId id="479" r:id="rId19"/>
    <p:sldId id="480" r:id="rId20"/>
    <p:sldId id="481" r:id="rId21"/>
    <p:sldId id="482" r:id="rId22"/>
    <p:sldId id="483" r:id="rId23"/>
    <p:sldId id="484" r:id="rId24"/>
    <p:sldId id="485" r:id="rId25"/>
    <p:sldId id="486" r:id="rId26"/>
    <p:sldId id="487" r:id="rId27"/>
    <p:sldId id="488" r:id="rId28"/>
    <p:sldId id="489" r:id="rId29"/>
    <p:sldId id="490" r:id="rId30"/>
    <p:sldId id="491" r:id="rId31"/>
    <p:sldId id="492" r:id="rId32"/>
    <p:sldId id="493" r:id="rId33"/>
    <p:sldId id="494" r:id="rId34"/>
    <p:sldId id="496" r:id="rId35"/>
    <p:sldId id="497" r:id="rId36"/>
    <p:sldId id="498" r:id="rId37"/>
    <p:sldId id="499" r:id="rId38"/>
    <p:sldId id="500" r:id="rId39"/>
    <p:sldId id="501" r:id="rId40"/>
    <p:sldId id="502" r:id="rId41"/>
    <p:sldId id="503" r:id="rId42"/>
    <p:sldId id="504" r:id="rId43"/>
    <p:sldId id="505" r:id="rId44"/>
    <p:sldId id="506" r:id="rId45"/>
    <p:sldId id="507" r:id="rId46"/>
    <p:sldId id="515" r:id="rId47"/>
    <p:sldId id="520" r:id="rId48"/>
    <p:sldId id="518" r:id="rId49"/>
    <p:sldId id="34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14"/>
            <p14:sldId id="380"/>
            <p14:sldId id="511"/>
            <p14:sldId id="467"/>
            <p14:sldId id="465"/>
            <p14:sldId id="469"/>
            <p14:sldId id="513"/>
            <p14:sldId id="470"/>
            <p14:sldId id="471"/>
            <p14:sldId id="472"/>
            <p14:sldId id="473"/>
            <p14:sldId id="474"/>
            <p14:sldId id="475"/>
            <p14:sldId id="476"/>
            <p14:sldId id="477"/>
            <p14:sldId id="478"/>
            <p14:sldId id="479"/>
            <p14:sldId id="480"/>
            <p14:sldId id="481"/>
            <p14:sldId id="482"/>
            <p14:sldId id="483"/>
            <p14:sldId id="484"/>
            <p14:sldId id="485"/>
            <p14:sldId id="486"/>
            <p14:sldId id="487"/>
            <p14:sldId id="488"/>
            <p14:sldId id="489"/>
            <p14:sldId id="490"/>
            <p14:sldId id="491"/>
            <p14:sldId id="492"/>
            <p14:sldId id="493"/>
            <p14:sldId id="494"/>
            <p14:sldId id="496"/>
            <p14:sldId id="497"/>
            <p14:sldId id="498"/>
            <p14:sldId id="499"/>
            <p14:sldId id="500"/>
            <p14:sldId id="501"/>
            <p14:sldId id="502"/>
            <p14:sldId id="503"/>
            <p14:sldId id="504"/>
            <p14:sldId id="505"/>
            <p14:sldId id="506"/>
            <p14:sldId id="507"/>
            <p14:sldId id="515"/>
          </p14:sldIdLst>
        </p14:section>
        <p14:section name="Untitled Section" id="{B403779E-5227-4826-926A-C1916DBC45E8}">
          <p14:sldIdLst>
            <p14:sldId id="520"/>
            <p14:sldId id="518"/>
            <p14:sldId id="34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7369BB-BC48-4948-9E7A-05A7D829A52A}" v="3" dt="2024-10-21T11:14:00.9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67" d="100"/>
          <a:sy n="67" d="100"/>
        </p:scale>
        <p:origin x="42"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407369BB-BC48-4948-9E7A-05A7D829A52A}"/>
    <pc:docChg chg="custSel addSld delSld modSld modSection">
      <pc:chgData name="Helen Lee" userId="950b76d7-29a8-4037-9cf6-1d47a6b96373" providerId="ADAL" clId="{407369BB-BC48-4948-9E7A-05A7D829A52A}" dt="2024-10-21T11:15:21.305" v="110" actId="20577"/>
      <pc:docMkLst>
        <pc:docMk/>
      </pc:docMkLst>
      <pc:sldChg chg="addSp modSp mod">
        <pc:chgData name="Helen Lee" userId="950b76d7-29a8-4037-9cf6-1d47a6b96373" providerId="ADAL" clId="{407369BB-BC48-4948-9E7A-05A7D829A52A}" dt="2024-10-21T11:14:24.547" v="82" actId="20577"/>
        <pc:sldMkLst>
          <pc:docMk/>
          <pc:sldMk cId="2001912091" sldId="256"/>
        </pc:sldMkLst>
        <pc:spChg chg="mod">
          <ac:chgData name="Helen Lee" userId="950b76d7-29a8-4037-9cf6-1d47a6b96373" providerId="ADAL" clId="{407369BB-BC48-4948-9E7A-05A7D829A52A}" dt="2024-10-21T11:14:24.547" v="82" actId="20577"/>
          <ac:spMkLst>
            <pc:docMk/>
            <pc:sldMk cId="2001912091" sldId="256"/>
            <ac:spMk id="3" creationId="{7656A0CE-8939-C029-9567-593ED79E9120}"/>
          </ac:spMkLst>
        </pc:spChg>
        <pc:graphicFrameChg chg="add mod">
          <ac:chgData name="Helen Lee" userId="950b76d7-29a8-4037-9cf6-1d47a6b96373" providerId="ADAL" clId="{407369BB-BC48-4948-9E7A-05A7D829A52A}" dt="2024-10-21T11:13:21.661" v="2"/>
          <ac:graphicFrameMkLst>
            <pc:docMk/>
            <pc:sldMk cId="2001912091" sldId="256"/>
            <ac:graphicFrameMk id="10" creationId="{A28BDD16-63BE-B845-8C0C-060F8A30E2E8}"/>
          </ac:graphicFrameMkLst>
        </pc:graphicFrameChg>
      </pc:sldChg>
      <pc:sldChg chg="add">
        <pc:chgData name="Helen Lee" userId="950b76d7-29a8-4037-9cf6-1d47a6b96373" providerId="ADAL" clId="{407369BB-BC48-4948-9E7A-05A7D829A52A}" dt="2024-10-21T11:14:00.967" v="3"/>
        <pc:sldMkLst>
          <pc:docMk/>
          <pc:sldMk cId="392597923" sldId="380"/>
        </pc:sldMkLst>
      </pc:sldChg>
      <pc:sldChg chg="add">
        <pc:chgData name="Helen Lee" userId="950b76d7-29a8-4037-9cf6-1d47a6b96373" providerId="ADAL" clId="{407369BB-BC48-4948-9E7A-05A7D829A52A}" dt="2024-10-21T11:14:00.967" v="3"/>
        <pc:sldMkLst>
          <pc:docMk/>
          <pc:sldMk cId="0" sldId="465"/>
        </pc:sldMkLst>
      </pc:sldChg>
      <pc:sldChg chg="modSp add mod modNotes">
        <pc:chgData name="Helen Lee" userId="950b76d7-29a8-4037-9cf6-1d47a6b96373" providerId="ADAL" clId="{407369BB-BC48-4948-9E7A-05A7D829A52A}" dt="2024-10-21T11:14:01.213" v="14" actId="27636"/>
        <pc:sldMkLst>
          <pc:docMk/>
          <pc:sldMk cId="0" sldId="467"/>
        </pc:sldMkLst>
        <pc:spChg chg="mod">
          <ac:chgData name="Helen Lee" userId="950b76d7-29a8-4037-9cf6-1d47a6b96373" providerId="ADAL" clId="{407369BB-BC48-4948-9E7A-05A7D829A52A}" dt="2024-10-21T11:14:01.100" v="5" actId="27636"/>
          <ac:spMkLst>
            <pc:docMk/>
            <pc:sldMk cId="0" sldId="467"/>
            <ac:spMk id="3" creationId="{00000000-0000-0000-0000-000000000000}"/>
          </ac:spMkLst>
        </pc:spChg>
      </pc:sldChg>
      <pc:sldChg chg="add modNotes">
        <pc:chgData name="Helen Lee" userId="950b76d7-29a8-4037-9cf6-1d47a6b96373" providerId="ADAL" clId="{407369BB-BC48-4948-9E7A-05A7D829A52A}" dt="2024-10-21T11:14:01.231" v="15" actId="27636"/>
        <pc:sldMkLst>
          <pc:docMk/>
          <pc:sldMk cId="0" sldId="469"/>
        </pc:sldMkLst>
      </pc:sldChg>
      <pc:sldChg chg="add modNotes">
        <pc:chgData name="Helen Lee" userId="950b76d7-29a8-4037-9cf6-1d47a6b96373" providerId="ADAL" clId="{407369BB-BC48-4948-9E7A-05A7D829A52A}" dt="2024-10-21T11:14:01.263" v="17" actId="27636"/>
        <pc:sldMkLst>
          <pc:docMk/>
          <pc:sldMk cId="0" sldId="470"/>
        </pc:sldMkLst>
      </pc:sldChg>
      <pc:sldChg chg="add">
        <pc:chgData name="Helen Lee" userId="950b76d7-29a8-4037-9cf6-1d47a6b96373" providerId="ADAL" clId="{407369BB-BC48-4948-9E7A-05A7D829A52A}" dt="2024-10-21T11:14:00.967" v="3"/>
        <pc:sldMkLst>
          <pc:docMk/>
          <pc:sldMk cId="0" sldId="471"/>
        </pc:sldMkLst>
      </pc:sldChg>
      <pc:sldChg chg="add">
        <pc:chgData name="Helen Lee" userId="950b76d7-29a8-4037-9cf6-1d47a6b96373" providerId="ADAL" clId="{407369BB-BC48-4948-9E7A-05A7D829A52A}" dt="2024-10-21T11:14:00.967" v="3"/>
        <pc:sldMkLst>
          <pc:docMk/>
          <pc:sldMk cId="0" sldId="472"/>
        </pc:sldMkLst>
      </pc:sldChg>
      <pc:sldChg chg="modSp add mod">
        <pc:chgData name="Helen Lee" userId="950b76d7-29a8-4037-9cf6-1d47a6b96373" providerId="ADAL" clId="{407369BB-BC48-4948-9E7A-05A7D829A52A}" dt="2024-10-21T11:14:01.119" v="6" actId="27636"/>
        <pc:sldMkLst>
          <pc:docMk/>
          <pc:sldMk cId="0" sldId="473"/>
        </pc:sldMkLst>
        <pc:spChg chg="mod">
          <ac:chgData name="Helen Lee" userId="950b76d7-29a8-4037-9cf6-1d47a6b96373" providerId="ADAL" clId="{407369BB-BC48-4948-9E7A-05A7D829A52A}" dt="2024-10-21T11:14:01.119" v="6" actId="27636"/>
          <ac:spMkLst>
            <pc:docMk/>
            <pc:sldMk cId="0" sldId="473"/>
            <ac:spMk id="3" creationId="{00000000-0000-0000-0000-000000000000}"/>
          </ac:spMkLst>
        </pc:spChg>
      </pc:sldChg>
      <pc:sldChg chg="modSp add mod">
        <pc:chgData name="Helen Lee" userId="950b76d7-29a8-4037-9cf6-1d47a6b96373" providerId="ADAL" clId="{407369BB-BC48-4948-9E7A-05A7D829A52A}" dt="2024-10-21T11:14:01.125" v="7" actId="27636"/>
        <pc:sldMkLst>
          <pc:docMk/>
          <pc:sldMk cId="0" sldId="474"/>
        </pc:sldMkLst>
        <pc:spChg chg="mod">
          <ac:chgData name="Helen Lee" userId="950b76d7-29a8-4037-9cf6-1d47a6b96373" providerId="ADAL" clId="{407369BB-BC48-4948-9E7A-05A7D829A52A}" dt="2024-10-21T11:14:01.125" v="7" actId="27636"/>
          <ac:spMkLst>
            <pc:docMk/>
            <pc:sldMk cId="0" sldId="474"/>
            <ac:spMk id="3" creationId="{00000000-0000-0000-0000-000000000000}"/>
          </ac:spMkLst>
        </pc:spChg>
      </pc:sldChg>
      <pc:sldChg chg="add">
        <pc:chgData name="Helen Lee" userId="950b76d7-29a8-4037-9cf6-1d47a6b96373" providerId="ADAL" clId="{407369BB-BC48-4948-9E7A-05A7D829A52A}" dt="2024-10-21T11:14:00.967" v="3"/>
        <pc:sldMkLst>
          <pc:docMk/>
          <pc:sldMk cId="0" sldId="475"/>
        </pc:sldMkLst>
      </pc:sldChg>
      <pc:sldChg chg="add">
        <pc:chgData name="Helen Lee" userId="950b76d7-29a8-4037-9cf6-1d47a6b96373" providerId="ADAL" clId="{407369BB-BC48-4948-9E7A-05A7D829A52A}" dt="2024-10-21T11:14:00.967" v="3"/>
        <pc:sldMkLst>
          <pc:docMk/>
          <pc:sldMk cId="0" sldId="476"/>
        </pc:sldMkLst>
      </pc:sldChg>
      <pc:sldChg chg="add">
        <pc:chgData name="Helen Lee" userId="950b76d7-29a8-4037-9cf6-1d47a6b96373" providerId="ADAL" clId="{407369BB-BC48-4948-9E7A-05A7D829A52A}" dt="2024-10-21T11:14:00.967" v="3"/>
        <pc:sldMkLst>
          <pc:docMk/>
          <pc:sldMk cId="0" sldId="477"/>
        </pc:sldMkLst>
      </pc:sldChg>
      <pc:sldChg chg="add">
        <pc:chgData name="Helen Lee" userId="950b76d7-29a8-4037-9cf6-1d47a6b96373" providerId="ADAL" clId="{407369BB-BC48-4948-9E7A-05A7D829A52A}" dt="2024-10-21T11:14:00.967" v="3"/>
        <pc:sldMkLst>
          <pc:docMk/>
          <pc:sldMk cId="0" sldId="478"/>
        </pc:sldMkLst>
      </pc:sldChg>
      <pc:sldChg chg="add">
        <pc:chgData name="Helen Lee" userId="950b76d7-29a8-4037-9cf6-1d47a6b96373" providerId="ADAL" clId="{407369BB-BC48-4948-9E7A-05A7D829A52A}" dt="2024-10-21T11:14:00.967" v="3"/>
        <pc:sldMkLst>
          <pc:docMk/>
          <pc:sldMk cId="0" sldId="479"/>
        </pc:sldMkLst>
      </pc:sldChg>
      <pc:sldChg chg="add">
        <pc:chgData name="Helen Lee" userId="950b76d7-29a8-4037-9cf6-1d47a6b96373" providerId="ADAL" clId="{407369BB-BC48-4948-9E7A-05A7D829A52A}" dt="2024-10-21T11:14:00.967" v="3"/>
        <pc:sldMkLst>
          <pc:docMk/>
          <pc:sldMk cId="0" sldId="480"/>
        </pc:sldMkLst>
      </pc:sldChg>
      <pc:sldChg chg="add">
        <pc:chgData name="Helen Lee" userId="950b76d7-29a8-4037-9cf6-1d47a6b96373" providerId="ADAL" clId="{407369BB-BC48-4948-9E7A-05A7D829A52A}" dt="2024-10-21T11:14:00.967" v="3"/>
        <pc:sldMkLst>
          <pc:docMk/>
          <pc:sldMk cId="0" sldId="481"/>
        </pc:sldMkLst>
      </pc:sldChg>
      <pc:sldChg chg="add">
        <pc:chgData name="Helen Lee" userId="950b76d7-29a8-4037-9cf6-1d47a6b96373" providerId="ADAL" clId="{407369BB-BC48-4948-9E7A-05A7D829A52A}" dt="2024-10-21T11:14:00.967" v="3"/>
        <pc:sldMkLst>
          <pc:docMk/>
          <pc:sldMk cId="0" sldId="482"/>
        </pc:sldMkLst>
      </pc:sldChg>
      <pc:sldChg chg="add modNotes">
        <pc:chgData name="Helen Lee" userId="950b76d7-29a8-4037-9cf6-1d47a6b96373" providerId="ADAL" clId="{407369BB-BC48-4948-9E7A-05A7D829A52A}" dt="2024-10-21T11:14:01.294" v="18" actId="27636"/>
        <pc:sldMkLst>
          <pc:docMk/>
          <pc:sldMk cId="0" sldId="483"/>
        </pc:sldMkLst>
      </pc:sldChg>
      <pc:sldChg chg="modSp add mod">
        <pc:chgData name="Helen Lee" userId="950b76d7-29a8-4037-9cf6-1d47a6b96373" providerId="ADAL" clId="{407369BB-BC48-4948-9E7A-05A7D829A52A}" dt="2024-10-21T11:14:01.149" v="9" actId="27636"/>
        <pc:sldMkLst>
          <pc:docMk/>
          <pc:sldMk cId="0" sldId="484"/>
        </pc:sldMkLst>
        <pc:spChg chg="mod">
          <ac:chgData name="Helen Lee" userId="950b76d7-29a8-4037-9cf6-1d47a6b96373" providerId="ADAL" clId="{407369BB-BC48-4948-9E7A-05A7D829A52A}" dt="2024-10-21T11:14:01.149" v="9" actId="27636"/>
          <ac:spMkLst>
            <pc:docMk/>
            <pc:sldMk cId="0" sldId="484"/>
            <ac:spMk id="3" creationId="{00000000-0000-0000-0000-000000000000}"/>
          </ac:spMkLst>
        </pc:spChg>
        <pc:spChg chg="mod">
          <ac:chgData name="Helen Lee" userId="950b76d7-29a8-4037-9cf6-1d47a6b96373" providerId="ADAL" clId="{407369BB-BC48-4948-9E7A-05A7D829A52A}" dt="2024-10-21T11:14:01.147" v="8" actId="27636"/>
          <ac:spMkLst>
            <pc:docMk/>
            <pc:sldMk cId="0" sldId="484"/>
            <ac:spMk id="5" creationId="{00000000-0000-0000-0000-000000000000}"/>
          </ac:spMkLst>
        </pc:spChg>
      </pc:sldChg>
      <pc:sldChg chg="add">
        <pc:chgData name="Helen Lee" userId="950b76d7-29a8-4037-9cf6-1d47a6b96373" providerId="ADAL" clId="{407369BB-BC48-4948-9E7A-05A7D829A52A}" dt="2024-10-21T11:14:00.967" v="3"/>
        <pc:sldMkLst>
          <pc:docMk/>
          <pc:sldMk cId="0" sldId="485"/>
        </pc:sldMkLst>
      </pc:sldChg>
      <pc:sldChg chg="add">
        <pc:chgData name="Helen Lee" userId="950b76d7-29a8-4037-9cf6-1d47a6b96373" providerId="ADAL" clId="{407369BB-BC48-4948-9E7A-05A7D829A52A}" dt="2024-10-21T11:14:00.967" v="3"/>
        <pc:sldMkLst>
          <pc:docMk/>
          <pc:sldMk cId="0" sldId="486"/>
        </pc:sldMkLst>
      </pc:sldChg>
      <pc:sldChg chg="modSp add mod">
        <pc:chgData name="Helen Lee" userId="950b76d7-29a8-4037-9cf6-1d47a6b96373" providerId="ADAL" clId="{407369BB-BC48-4948-9E7A-05A7D829A52A}" dt="2024-10-21T11:14:01.160" v="11" actId="27636"/>
        <pc:sldMkLst>
          <pc:docMk/>
          <pc:sldMk cId="0" sldId="487"/>
        </pc:sldMkLst>
        <pc:spChg chg="mod">
          <ac:chgData name="Helen Lee" userId="950b76d7-29a8-4037-9cf6-1d47a6b96373" providerId="ADAL" clId="{407369BB-BC48-4948-9E7A-05A7D829A52A}" dt="2024-10-21T11:14:01.160" v="11" actId="27636"/>
          <ac:spMkLst>
            <pc:docMk/>
            <pc:sldMk cId="0" sldId="487"/>
            <ac:spMk id="3" creationId="{00000000-0000-0000-0000-000000000000}"/>
          </ac:spMkLst>
        </pc:spChg>
        <pc:spChg chg="mod">
          <ac:chgData name="Helen Lee" userId="950b76d7-29a8-4037-9cf6-1d47a6b96373" providerId="ADAL" clId="{407369BB-BC48-4948-9E7A-05A7D829A52A}" dt="2024-10-21T11:14:01.158" v="10" actId="27636"/>
          <ac:spMkLst>
            <pc:docMk/>
            <pc:sldMk cId="0" sldId="487"/>
            <ac:spMk id="4" creationId="{00000000-0000-0000-0000-000000000000}"/>
          </ac:spMkLst>
        </pc:spChg>
      </pc:sldChg>
      <pc:sldChg chg="add">
        <pc:chgData name="Helen Lee" userId="950b76d7-29a8-4037-9cf6-1d47a6b96373" providerId="ADAL" clId="{407369BB-BC48-4948-9E7A-05A7D829A52A}" dt="2024-10-21T11:14:00.967" v="3"/>
        <pc:sldMkLst>
          <pc:docMk/>
          <pc:sldMk cId="0" sldId="488"/>
        </pc:sldMkLst>
      </pc:sldChg>
      <pc:sldChg chg="modSp add mod">
        <pc:chgData name="Helen Lee" userId="950b76d7-29a8-4037-9cf6-1d47a6b96373" providerId="ADAL" clId="{407369BB-BC48-4948-9E7A-05A7D829A52A}" dt="2024-10-21T11:14:01.166" v="12" actId="27636"/>
        <pc:sldMkLst>
          <pc:docMk/>
          <pc:sldMk cId="0" sldId="489"/>
        </pc:sldMkLst>
        <pc:spChg chg="mod">
          <ac:chgData name="Helen Lee" userId="950b76d7-29a8-4037-9cf6-1d47a6b96373" providerId="ADAL" clId="{407369BB-BC48-4948-9E7A-05A7D829A52A}" dt="2024-10-21T11:14:01.166" v="12" actId="27636"/>
          <ac:spMkLst>
            <pc:docMk/>
            <pc:sldMk cId="0" sldId="489"/>
            <ac:spMk id="3" creationId="{00000000-0000-0000-0000-000000000000}"/>
          </ac:spMkLst>
        </pc:spChg>
      </pc:sldChg>
      <pc:sldChg chg="add">
        <pc:chgData name="Helen Lee" userId="950b76d7-29a8-4037-9cf6-1d47a6b96373" providerId="ADAL" clId="{407369BB-BC48-4948-9E7A-05A7D829A52A}" dt="2024-10-21T11:14:00.967" v="3"/>
        <pc:sldMkLst>
          <pc:docMk/>
          <pc:sldMk cId="0" sldId="490"/>
        </pc:sldMkLst>
      </pc:sldChg>
      <pc:sldChg chg="add modNotes">
        <pc:chgData name="Helen Lee" userId="950b76d7-29a8-4037-9cf6-1d47a6b96373" providerId="ADAL" clId="{407369BB-BC48-4948-9E7A-05A7D829A52A}" dt="2024-10-21T11:14:01.319" v="19" actId="27636"/>
        <pc:sldMkLst>
          <pc:docMk/>
          <pc:sldMk cId="0" sldId="491"/>
        </pc:sldMkLst>
      </pc:sldChg>
      <pc:sldChg chg="add">
        <pc:chgData name="Helen Lee" userId="950b76d7-29a8-4037-9cf6-1d47a6b96373" providerId="ADAL" clId="{407369BB-BC48-4948-9E7A-05A7D829A52A}" dt="2024-10-21T11:14:00.967" v="3"/>
        <pc:sldMkLst>
          <pc:docMk/>
          <pc:sldMk cId="0" sldId="492"/>
        </pc:sldMkLst>
      </pc:sldChg>
      <pc:sldChg chg="add">
        <pc:chgData name="Helen Lee" userId="950b76d7-29a8-4037-9cf6-1d47a6b96373" providerId="ADAL" clId="{407369BB-BC48-4948-9E7A-05A7D829A52A}" dt="2024-10-21T11:14:00.967" v="3"/>
        <pc:sldMkLst>
          <pc:docMk/>
          <pc:sldMk cId="0" sldId="493"/>
        </pc:sldMkLst>
      </pc:sldChg>
      <pc:sldChg chg="add modNotes">
        <pc:chgData name="Helen Lee" userId="950b76d7-29a8-4037-9cf6-1d47a6b96373" providerId="ADAL" clId="{407369BB-BC48-4948-9E7A-05A7D829A52A}" dt="2024-10-21T11:14:01.326" v="20" actId="27636"/>
        <pc:sldMkLst>
          <pc:docMk/>
          <pc:sldMk cId="0" sldId="494"/>
        </pc:sldMkLst>
      </pc:sldChg>
      <pc:sldChg chg="add">
        <pc:chgData name="Helen Lee" userId="950b76d7-29a8-4037-9cf6-1d47a6b96373" providerId="ADAL" clId="{407369BB-BC48-4948-9E7A-05A7D829A52A}" dt="2024-10-21T11:14:00.967" v="3"/>
        <pc:sldMkLst>
          <pc:docMk/>
          <pc:sldMk cId="0" sldId="496"/>
        </pc:sldMkLst>
      </pc:sldChg>
      <pc:sldChg chg="add">
        <pc:chgData name="Helen Lee" userId="950b76d7-29a8-4037-9cf6-1d47a6b96373" providerId="ADAL" clId="{407369BB-BC48-4948-9E7A-05A7D829A52A}" dt="2024-10-21T11:14:00.967" v="3"/>
        <pc:sldMkLst>
          <pc:docMk/>
          <pc:sldMk cId="0" sldId="497"/>
        </pc:sldMkLst>
      </pc:sldChg>
      <pc:sldChg chg="add">
        <pc:chgData name="Helen Lee" userId="950b76d7-29a8-4037-9cf6-1d47a6b96373" providerId="ADAL" clId="{407369BB-BC48-4948-9E7A-05A7D829A52A}" dt="2024-10-21T11:14:00.967" v="3"/>
        <pc:sldMkLst>
          <pc:docMk/>
          <pc:sldMk cId="0" sldId="498"/>
        </pc:sldMkLst>
      </pc:sldChg>
      <pc:sldChg chg="add">
        <pc:chgData name="Helen Lee" userId="950b76d7-29a8-4037-9cf6-1d47a6b96373" providerId="ADAL" clId="{407369BB-BC48-4948-9E7A-05A7D829A52A}" dt="2024-10-21T11:14:00.967" v="3"/>
        <pc:sldMkLst>
          <pc:docMk/>
          <pc:sldMk cId="0" sldId="499"/>
        </pc:sldMkLst>
      </pc:sldChg>
      <pc:sldChg chg="add">
        <pc:chgData name="Helen Lee" userId="950b76d7-29a8-4037-9cf6-1d47a6b96373" providerId="ADAL" clId="{407369BB-BC48-4948-9E7A-05A7D829A52A}" dt="2024-10-21T11:14:00.967" v="3"/>
        <pc:sldMkLst>
          <pc:docMk/>
          <pc:sldMk cId="0" sldId="500"/>
        </pc:sldMkLst>
      </pc:sldChg>
      <pc:sldChg chg="add">
        <pc:chgData name="Helen Lee" userId="950b76d7-29a8-4037-9cf6-1d47a6b96373" providerId="ADAL" clId="{407369BB-BC48-4948-9E7A-05A7D829A52A}" dt="2024-10-21T11:14:00.967" v="3"/>
        <pc:sldMkLst>
          <pc:docMk/>
          <pc:sldMk cId="0" sldId="501"/>
        </pc:sldMkLst>
      </pc:sldChg>
      <pc:sldChg chg="add del">
        <pc:chgData name="Helen Lee" userId="950b76d7-29a8-4037-9cf6-1d47a6b96373" providerId="ADAL" clId="{407369BB-BC48-4948-9E7A-05A7D829A52A}" dt="2024-10-21T11:14:00.967" v="3"/>
        <pc:sldMkLst>
          <pc:docMk/>
          <pc:sldMk cId="0" sldId="502"/>
        </pc:sldMkLst>
      </pc:sldChg>
      <pc:sldChg chg="add del">
        <pc:chgData name="Helen Lee" userId="950b76d7-29a8-4037-9cf6-1d47a6b96373" providerId="ADAL" clId="{407369BB-BC48-4948-9E7A-05A7D829A52A}" dt="2024-10-21T11:14:00.967" v="3"/>
        <pc:sldMkLst>
          <pc:docMk/>
          <pc:sldMk cId="0" sldId="503"/>
        </pc:sldMkLst>
      </pc:sldChg>
      <pc:sldChg chg="add del">
        <pc:chgData name="Helen Lee" userId="950b76d7-29a8-4037-9cf6-1d47a6b96373" providerId="ADAL" clId="{407369BB-BC48-4948-9E7A-05A7D829A52A}" dt="2024-10-21T11:14:00.967" v="3"/>
        <pc:sldMkLst>
          <pc:docMk/>
          <pc:sldMk cId="0" sldId="504"/>
        </pc:sldMkLst>
      </pc:sldChg>
      <pc:sldChg chg="add del">
        <pc:chgData name="Helen Lee" userId="950b76d7-29a8-4037-9cf6-1d47a6b96373" providerId="ADAL" clId="{407369BB-BC48-4948-9E7A-05A7D829A52A}" dt="2024-10-21T11:14:00.967" v="3"/>
        <pc:sldMkLst>
          <pc:docMk/>
          <pc:sldMk cId="0" sldId="505"/>
        </pc:sldMkLst>
      </pc:sldChg>
      <pc:sldChg chg="add del">
        <pc:chgData name="Helen Lee" userId="950b76d7-29a8-4037-9cf6-1d47a6b96373" providerId="ADAL" clId="{407369BB-BC48-4948-9E7A-05A7D829A52A}" dt="2024-10-21T11:14:00.967" v="3"/>
        <pc:sldMkLst>
          <pc:docMk/>
          <pc:sldMk cId="0" sldId="506"/>
        </pc:sldMkLst>
      </pc:sldChg>
      <pc:sldChg chg="add del">
        <pc:chgData name="Helen Lee" userId="950b76d7-29a8-4037-9cf6-1d47a6b96373" providerId="ADAL" clId="{407369BB-BC48-4948-9E7A-05A7D829A52A}" dt="2024-10-21T11:14:00.967" v="3"/>
        <pc:sldMkLst>
          <pc:docMk/>
          <pc:sldMk cId="0" sldId="507"/>
        </pc:sldMkLst>
      </pc:sldChg>
      <pc:sldChg chg="del">
        <pc:chgData name="Helen Lee" userId="950b76d7-29a8-4037-9cf6-1d47a6b96373" providerId="ADAL" clId="{407369BB-BC48-4948-9E7A-05A7D829A52A}" dt="2024-10-21T11:13:06.874" v="0" actId="47"/>
        <pc:sldMkLst>
          <pc:docMk/>
          <pc:sldMk cId="0" sldId="510"/>
        </pc:sldMkLst>
      </pc:sldChg>
      <pc:sldChg chg="del">
        <pc:chgData name="Helen Lee" userId="950b76d7-29a8-4037-9cf6-1d47a6b96373" providerId="ADAL" clId="{407369BB-BC48-4948-9E7A-05A7D829A52A}" dt="2024-10-21T11:13:06.874" v="0" actId="47"/>
        <pc:sldMkLst>
          <pc:docMk/>
          <pc:sldMk cId="0" sldId="511"/>
        </pc:sldMkLst>
      </pc:sldChg>
      <pc:sldChg chg="add">
        <pc:chgData name="Helen Lee" userId="950b76d7-29a8-4037-9cf6-1d47a6b96373" providerId="ADAL" clId="{407369BB-BC48-4948-9E7A-05A7D829A52A}" dt="2024-10-21T11:14:00.967" v="3"/>
        <pc:sldMkLst>
          <pc:docMk/>
          <pc:sldMk cId="1022276190" sldId="511"/>
        </pc:sldMkLst>
      </pc:sldChg>
      <pc:sldChg chg="add modNotes">
        <pc:chgData name="Helen Lee" userId="950b76d7-29a8-4037-9cf6-1d47a6b96373" providerId="ADAL" clId="{407369BB-BC48-4948-9E7A-05A7D829A52A}" dt="2024-10-21T11:14:01.243" v="16" actId="27636"/>
        <pc:sldMkLst>
          <pc:docMk/>
          <pc:sldMk cId="371483591" sldId="513"/>
        </pc:sldMkLst>
      </pc:sldChg>
      <pc:sldChg chg="modSp add mod">
        <pc:chgData name="Helen Lee" userId="950b76d7-29a8-4037-9cf6-1d47a6b96373" providerId="ADAL" clId="{407369BB-BC48-4948-9E7A-05A7D829A52A}" dt="2024-10-21T11:15:21.305" v="110" actId="20577"/>
        <pc:sldMkLst>
          <pc:docMk/>
          <pc:sldMk cId="3888089091" sldId="514"/>
        </pc:sldMkLst>
        <pc:spChg chg="mod">
          <ac:chgData name="Helen Lee" userId="950b76d7-29a8-4037-9cf6-1d47a6b96373" providerId="ADAL" clId="{407369BB-BC48-4948-9E7A-05A7D829A52A}" dt="2024-10-21T11:14:01.089" v="4" actId="27636"/>
          <ac:spMkLst>
            <pc:docMk/>
            <pc:sldMk cId="3888089091" sldId="514"/>
            <ac:spMk id="2" creationId="{00000000-0000-0000-0000-000000000000}"/>
          </ac:spMkLst>
        </pc:spChg>
        <pc:spChg chg="mod">
          <ac:chgData name="Helen Lee" userId="950b76d7-29a8-4037-9cf6-1d47a6b96373" providerId="ADAL" clId="{407369BB-BC48-4948-9E7A-05A7D829A52A}" dt="2024-10-21T11:15:21.305" v="110" actId="20577"/>
          <ac:spMkLst>
            <pc:docMk/>
            <pc:sldMk cId="3888089091" sldId="514"/>
            <ac:spMk id="4" creationId="{00000000-0000-0000-0000-000000000000}"/>
          </ac:spMkLst>
        </pc:spChg>
      </pc:sldChg>
      <pc:sldChg chg="modSp add mod">
        <pc:chgData name="Helen Lee" userId="950b76d7-29a8-4037-9cf6-1d47a6b96373" providerId="ADAL" clId="{407369BB-BC48-4948-9E7A-05A7D829A52A}" dt="2024-10-21T11:14:01.193" v="13" actId="27636"/>
        <pc:sldMkLst>
          <pc:docMk/>
          <pc:sldMk cId="895590778" sldId="515"/>
        </pc:sldMkLst>
        <pc:spChg chg="mod">
          <ac:chgData name="Helen Lee" userId="950b76d7-29a8-4037-9cf6-1d47a6b96373" providerId="ADAL" clId="{407369BB-BC48-4948-9E7A-05A7D829A52A}" dt="2024-10-21T11:14:01.193" v="13" actId="27636"/>
          <ac:spMkLst>
            <pc:docMk/>
            <pc:sldMk cId="895590778" sldId="515"/>
            <ac:spMk id="2" creationId="{AD5FAE7B-F718-4307-B112-AD6256157E8F}"/>
          </ac:spMkLst>
        </pc:spChg>
      </pc:sldChg>
      <pc:sldChg chg="del">
        <pc:chgData name="Helen Lee" userId="950b76d7-29a8-4037-9cf6-1d47a6b96373" providerId="ADAL" clId="{407369BB-BC48-4948-9E7A-05A7D829A52A}" dt="2024-10-21T11:13:06.874" v="0" actId="47"/>
        <pc:sldMkLst>
          <pc:docMk/>
          <pc:sldMk cId="0" sldId="516"/>
        </pc:sldMkLst>
      </pc:sldChg>
      <pc:sldChg chg="del">
        <pc:chgData name="Helen Lee" userId="950b76d7-29a8-4037-9cf6-1d47a6b96373" providerId="ADAL" clId="{407369BB-BC48-4948-9E7A-05A7D829A52A}" dt="2024-10-21T11:13:06.874" v="0" actId="47"/>
        <pc:sldMkLst>
          <pc:docMk/>
          <pc:sldMk cId="0" sldId="519"/>
        </pc:sldMkLst>
      </pc:sldChg>
      <pc:sldChg chg="del">
        <pc:chgData name="Helen Lee" userId="950b76d7-29a8-4037-9cf6-1d47a6b96373" providerId="ADAL" clId="{407369BB-BC48-4948-9E7A-05A7D829A52A}" dt="2024-10-21T11:13:06.874" v="0" actId="47"/>
        <pc:sldMkLst>
          <pc:docMk/>
          <pc:sldMk cId="0" sldId="530"/>
        </pc:sldMkLst>
      </pc:sldChg>
      <pc:sldChg chg="del">
        <pc:chgData name="Helen Lee" userId="950b76d7-29a8-4037-9cf6-1d47a6b96373" providerId="ADAL" clId="{407369BB-BC48-4948-9E7A-05A7D829A52A}" dt="2024-10-21T11:13:06.874" v="0" actId="47"/>
        <pc:sldMkLst>
          <pc:docMk/>
          <pc:sldMk cId="0" sldId="531"/>
        </pc:sldMkLst>
      </pc:sldChg>
      <pc:sldChg chg="del">
        <pc:chgData name="Helen Lee" userId="950b76d7-29a8-4037-9cf6-1d47a6b96373" providerId="ADAL" clId="{407369BB-BC48-4948-9E7A-05A7D829A52A}" dt="2024-10-21T11:13:06.874" v="0" actId="47"/>
        <pc:sldMkLst>
          <pc:docMk/>
          <pc:sldMk cId="0" sldId="532"/>
        </pc:sldMkLst>
      </pc:sldChg>
      <pc:sldChg chg="del">
        <pc:chgData name="Helen Lee" userId="950b76d7-29a8-4037-9cf6-1d47a6b96373" providerId="ADAL" clId="{407369BB-BC48-4948-9E7A-05A7D829A52A}" dt="2024-10-21T11:13:06.874" v="0" actId="47"/>
        <pc:sldMkLst>
          <pc:docMk/>
          <pc:sldMk cId="0" sldId="533"/>
        </pc:sldMkLst>
      </pc:sldChg>
      <pc:sldChg chg="del">
        <pc:chgData name="Helen Lee" userId="950b76d7-29a8-4037-9cf6-1d47a6b96373" providerId="ADAL" clId="{407369BB-BC48-4948-9E7A-05A7D829A52A}" dt="2024-10-21T11:13:06.874" v="0" actId="47"/>
        <pc:sldMkLst>
          <pc:docMk/>
          <pc:sldMk cId="875271826" sldId="536"/>
        </pc:sldMkLst>
      </pc:sldChg>
      <pc:sldChg chg="del">
        <pc:chgData name="Helen Lee" userId="950b76d7-29a8-4037-9cf6-1d47a6b96373" providerId="ADAL" clId="{407369BB-BC48-4948-9E7A-05A7D829A52A}" dt="2024-10-21T11:13:06.874" v="0" actId="47"/>
        <pc:sldMkLst>
          <pc:docMk/>
          <pc:sldMk cId="293190619" sldId="537"/>
        </pc:sldMkLst>
      </pc:sldChg>
      <pc:sldChg chg="del">
        <pc:chgData name="Helen Lee" userId="950b76d7-29a8-4037-9cf6-1d47a6b96373" providerId="ADAL" clId="{407369BB-BC48-4948-9E7A-05A7D829A52A}" dt="2024-10-21T11:13:06.874" v="0" actId="47"/>
        <pc:sldMkLst>
          <pc:docMk/>
          <pc:sldMk cId="3466406869" sldId="538"/>
        </pc:sldMkLst>
      </pc:sldChg>
      <pc:sldChg chg="del">
        <pc:chgData name="Helen Lee" userId="950b76d7-29a8-4037-9cf6-1d47a6b96373" providerId="ADAL" clId="{407369BB-BC48-4948-9E7A-05A7D829A52A}" dt="2024-10-21T11:13:06.874" v="0" actId="47"/>
        <pc:sldMkLst>
          <pc:docMk/>
          <pc:sldMk cId="1962909524" sldId="539"/>
        </pc:sldMkLst>
      </pc:sldChg>
      <pc:sldChg chg="del">
        <pc:chgData name="Helen Lee" userId="950b76d7-29a8-4037-9cf6-1d47a6b96373" providerId="ADAL" clId="{407369BB-BC48-4948-9E7A-05A7D829A52A}" dt="2024-10-21T11:13:06.874" v="0" actId="47"/>
        <pc:sldMkLst>
          <pc:docMk/>
          <pc:sldMk cId="0" sldId="540"/>
        </pc:sldMkLst>
      </pc:sldChg>
      <pc:sldChg chg="del">
        <pc:chgData name="Helen Lee" userId="950b76d7-29a8-4037-9cf6-1d47a6b96373" providerId="ADAL" clId="{407369BB-BC48-4948-9E7A-05A7D829A52A}" dt="2024-10-21T11:13:06.874" v="0" actId="47"/>
        <pc:sldMkLst>
          <pc:docMk/>
          <pc:sldMk cId="0" sldId="541"/>
        </pc:sldMkLst>
      </pc:sldChg>
      <pc:sldChg chg="del">
        <pc:chgData name="Helen Lee" userId="950b76d7-29a8-4037-9cf6-1d47a6b96373" providerId="ADAL" clId="{407369BB-BC48-4948-9E7A-05A7D829A52A}" dt="2024-10-21T11:13:06.874" v="0" actId="47"/>
        <pc:sldMkLst>
          <pc:docMk/>
          <pc:sldMk cId="0" sldId="542"/>
        </pc:sldMkLst>
      </pc:sldChg>
      <pc:sldChg chg="del">
        <pc:chgData name="Helen Lee" userId="950b76d7-29a8-4037-9cf6-1d47a6b96373" providerId="ADAL" clId="{407369BB-BC48-4948-9E7A-05A7D829A52A}" dt="2024-10-21T11:13:06.874" v="0" actId="47"/>
        <pc:sldMkLst>
          <pc:docMk/>
          <pc:sldMk cId="0" sldId="543"/>
        </pc:sldMkLst>
      </pc:sldChg>
      <pc:sldChg chg="del">
        <pc:chgData name="Helen Lee" userId="950b76d7-29a8-4037-9cf6-1d47a6b96373" providerId="ADAL" clId="{407369BB-BC48-4948-9E7A-05A7D829A52A}" dt="2024-10-21T11:13:06.874" v="0" actId="47"/>
        <pc:sldMkLst>
          <pc:docMk/>
          <pc:sldMk cId="0" sldId="544"/>
        </pc:sldMkLst>
      </pc:sldChg>
      <pc:sldChg chg="del">
        <pc:chgData name="Helen Lee" userId="950b76d7-29a8-4037-9cf6-1d47a6b96373" providerId="ADAL" clId="{407369BB-BC48-4948-9E7A-05A7D829A52A}" dt="2024-10-21T11:13:06.874" v="0" actId="47"/>
        <pc:sldMkLst>
          <pc:docMk/>
          <pc:sldMk cId="0" sldId="545"/>
        </pc:sldMkLst>
      </pc:sldChg>
      <pc:sldChg chg="del">
        <pc:chgData name="Helen Lee" userId="950b76d7-29a8-4037-9cf6-1d47a6b96373" providerId="ADAL" clId="{407369BB-BC48-4948-9E7A-05A7D829A52A}" dt="2024-10-21T11:13:06.874" v="0" actId="47"/>
        <pc:sldMkLst>
          <pc:docMk/>
          <pc:sldMk cId="0" sldId="546"/>
        </pc:sldMkLst>
      </pc:sldChg>
      <pc:sldChg chg="del">
        <pc:chgData name="Helen Lee" userId="950b76d7-29a8-4037-9cf6-1d47a6b96373" providerId="ADAL" clId="{407369BB-BC48-4948-9E7A-05A7D829A52A}" dt="2024-10-21T11:13:06.874" v="0" actId="47"/>
        <pc:sldMkLst>
          <pc:docMk/>
          <pc:sldMk cId="0" sldId="547"/>
        </pc:sldMkLst>
      </pc:sldChg>
      <pc:sldChg chg="del">
        <pc:chgData name="Helen Lee" userId="950b76d7-29a8-4037-9cf6-1d47a6b96373" providerId="ADAL" clId="{407369BB-BC48-4948-9E7A-05A7D829A52A}" dt="2024-10-21T11:13:06.874" v="0" actId="47"/>
        <pc:sldMkLst>
          <pc:docMk/>
          <pc:sldMk cId="0" sldId="548"/>
        </pc:sldMkLst>
      </pc:sldChg>
      <pc:sldChg chg="del">
        <pc:chgData name="Helen Lee" userId="950b76d7-29a8-4037-9cf6-1d47a6b96373" providerId="ADAL" clId="{407369BB-BC48-4948-9E7A-05A7D829A52A}" dt="2024-10-21T11:13:06.874" v="0" actId="47"/>
        <pc:sldMkLst>
          <pc:docMk/>
          <pc:sldMk cId="0" sldId="549"/>
        </pc:sldMkLst>
      </pc:sldChg>
      <pc:sldChg chg="del">
        <pc:chgData name="Helen Lee" userId="950b76d7-29a8-4037-9cf6-1d47a6b96373" providerId="ADAL" clId="{407369BB-BC48-4948-9E7A-05A7D829A52A}" dt="2024-10-21T11:13:06.874" v="0" actId="47"/>
        <pc:sldMkLst>
          <pc:docMk/>
          <pc:sldMk cId="0" sldId="550"/>
        </pc:sldMkLst>
      </pc:sldChg>
      <pc:sldChg chg="del">
        <pc:chgData name="Helen Lee" userId="950b76d7-29a8-4037-9cf6-1d47a6b96373" providerId="ADAL" clId="{407369BB-BC48-4948-9E7A-05A7D829A52A}" dt="2024-10-21T11:13:06.874" v="0" actId="47"/>
        <pc:sldMkLst>
          <pc:docMk/>
          <pc:sldMk cId="0" sldId="551"/>
        </pc:sldMkLst>
      </pc:sldChg>
      <pc:sldChg chg="del">
        <pc:chgData name="Helen Lee" userId="950b76d7-29a8-4037-9cf6-1d47a6b96373" providerId="ADAL" clId="{407369BB-BC48-4948-9E7A-05A7D829A52A}" dt="2024-10-21T11:13:06.874" v="0" actId="47"/>
        <pc:sldMkLst>
          <pc:docMk/>
          <pc:sldMk cId="0" sldId="552"/>
        </pc:sldMkLst>
      </pc:sldChg>
      <pc:sldChg chg="del">
        <pc:chgData name="Helen Lee" userId="950b76d7-29a8-4037-9cf6-1d47a6b96373" providerId="ADAL" clId="{407369BB-BC48-4948-9E7A-05A7D829A52A}" dt="2024-10-21T11:13:06.874" v="0" actId="47"/>
        <pc:sldMkLst>
          <pc:docMk/>
          <pc:sldMk cId="0" sldId="553"/>
        </pc:sldMkLst>
      </pc:sldChg>
      <pc:sldChg chg="del">
        <pc:chgData name="Helen Lee" userId="950b76d7-29a8-4037-9cf6-1d47a6b96373" providerId="ADAL" clId="{407369BB-BC48-4948-9E7A-05A7D829A52A}" dt="2024-10-21T11:13:06.874" v="0" actId="47"/>
        <pc:sldMkLst>
          <pc:docMk/>
          <pc:sldMk cId="0" sldId="554"/>
        </pc:sldMkLst>
      </pc:sldChg>
      <pc:sldChg chg="del">
        <pc:chgData name="Helen Lee" userId="950b76d7-29a8-4037-9cf6-1d47a6b96373" providerId="ADAL" clId="{407369BB-BC48-4948-9E7A-05A7D829A52A}" dt="2024-10-21T11:13:06.874" v="0" actId="47"/>
        <pc:sldMkLst>
          <pc:docMk/>
          <pc:sldMk cId="0" sldId="555"/>
        </pc:sldMkLst>
      </pc:sldChg>
      <pc:sldChg chg="del">
        <pc:chgData name="Helen Lee" userId="950b76d7-29a8-4037-9cf6-1d47a6b96373" providerId="ADAL" clId="{407369BB-BC48-4948-9E7A-05A7D829A52A}" dt="2024-10-21T11:13:06.874" v="0" actId="47"/>
        <pc:sldMkLst>
          <pc:docMk/>
          <pc:sldMk cId="0" sldId="556"/>
        </pc:sldMkLst>
      </pc:sldChg>
      <pc:sldChg chg="del">
        <pc:chgData name="Helen Lee" userId="950b76d7-29a8-4037-9cf6-1d47a6b96373" providerId="ADAL" clId="{407369BB-BC48-4948-9E7A-05A7D829A52A}" dt="2024-10-21T11:13:06.874" v="0" actId="47"/>
        <pc:sldMkLst>
          <pc:docMk/>
          <pc:sldMk cId="3343116027" sldId="557"/>
        </pc:sldMkLst>
      </pc:sldChg>
      <pc:sldChg chg="del">
        <pc:chgData name="Helen Lee" userId="950b76d7-29a8-4037-9cf6-1d47a6b96373" providerId="ADAL" clId="{407369BB-BC48-4948-9E7A-05A7D829A52A}" dt="2024-10-21T11:13:06.874" v="0" actId="47"/>
        <pc:sldMkLst>
          <pc:docMk/>
          <pc:sldMk cId="0" sldId="558"/>
        </pc:sldMkLst>
      </pc:sldChg>
      <pc:sldChg chg="del">
        <pc:chgData name="Helen Lee" userId="950b76d7-29a8-4037-9cf6-1d47a6b96373" providerId="ADAL" clId="{407369BB-BC48-4948-9E7A-05A7D829A52A}" dt="2024-10-21T11:13:06.874" v="0" actId="47"/>
        <pc:sldMkLst>
          <pc:docMk/>
          <pc:sldMk cId="0" sldId="559"/>
        </pc:sldMkLst>
      </pc:sldChg>
      <pc:sldChg chg="del">
        <pc:chgData name="Helen Lee" userId="950b76d7-29a8-4037-9cf6-1d47a6b96373" providerId="ADAL" clId="{407369BB-BC48-4948-9E7A-05A7D829A52A}" dt="2024-10-21T11:13:06.874" v="0" actId="47"/>
        <pc:sldMkLst>
          <pc:docMk/>
          <pc:sldMk cId="0" sldId="560"/>
        </pc:sldMkLst>
      </pc:sldChg>
      <pc:sldMasterChg chg="delSldLayout">
        <pc:chgData name="Helen Lee" userId="950b76d7-29a8-4037-9cf6-1d47a6b96373" providerId="ADAL" clId="{407369BB-BC48-4948-9E7A-05A7D829A52A}" dt="2024-10-21T11:13:06.874" v="0" actId="47"/>
        <pc:sldMasterMkLst>
          <pc:docMk/>
          <pc:sldMasterMk cId="465137117" sldId="2147483648"/>
        </pc:sldMasterMkLst>
        <pc:sldLayoutChg chg="del">
          <pc:chgData name="Helen Lee" userId="950b76d7-29a8-4037-9cf6-1d47a6b96373" providerId="ADAL" clId="{407369BB-BC48-4948-9E7A-05A7D829A52A}" dt="2024-10-21T11:13:06.874" v="0" actId="47"/>
          <pc:sldLayoutMkLst>
            <pc:docMk/>
            <pc:sldMasterMk cId="465137117" sldId="2147483648"/>
            <pc:sldLayoutMk cId="430968127" sldId="2147483660"/>
          </pc:sldLayoutMkLst>
        </pc:sldLayoutChg>
        <pc:sldLayoutChg chg="del">
          <pc:chgData name="Helen Lee" userId="950b76d7-29a8-4037-9cf6-1d47a6b96373" providerId="ADAL" clId="{407369BB-BC48-4948-9E7A-05A7D829A52A}" dt="2024-10-21T11:13:06.874" v="0" actId="47"/>
          <pc:sldLayoutMkLst>
            <pc:docMk/>
            <pc:sldMasterMk cId="465137117" sldId="2147483648"/>
            <pc:sldLayoutMk cId="3151167939" sldId="2147483661"/>
          </pc:sldLayoutMkLst>
        </pc:sldLayoutChg>
        <pc:sldLayoutChg chg="del">
          <pc:chgData name="Helen Lee" userId="950b76d7-29a8-4037-9cf6-1d47a6b96373" providerId="ADAL" clId="{407369BB-BC48-4948-9E7A-05A7D829A52A}" dt="2024-10-21T11:13:06.874" v="0" actId="47"/>
          <pc:sldLayoutMkLst>
            <pc:docMk/>
            <pc:sldMasterMk cId="465137117" sldId="2147483648"/>
            <pc:sldLayoutMk cId="4264729493" sldId="2147483662"/>
          </pc:sldLayoutMkLst>
        </pc:sldLayoutChg>
        <pc:sldLayoutChg chg="del">
          <pc:chgData name="Helen Lee" userId="950b76d7-29a8-4037-9cf6-1d47a6b96373" providerId="ADAL" clId="{407369BB-BC48-4948-9E7A-05A7D829A52A}" dt="2024-10-21T11:13:06.874" v="0" actId="47"/>
          <pc:sldLayoutMkLst>
            <pc:docMk/>
            <pc:sldMasterMk cId="465137117" sldId="2147483648"/>
            <pc:sldLayoutMk cId="560787197" sldId="214748366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3863166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Chapter 18: Organizational Change and Stress Management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1983558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After studying this chapter, you should be able to: </a:t>
            </a:r>
          </a:p>
          <a:p>
            <a:pPr marL="171450" lvl="0" indent="-171450">
              <a:buFont typeface="Arial" panose="020B0604020202020204" pitchFamily="34" charset="0"/>
              <a:buChar char="•"/>
            </a:pPr>
            <a:r>
              <a:rPr lang="en-US" dirty="0"/>
              <a:t>Contrast the forces for change and planned change.</a:t>
            </a:r>
          </a:p>
          <a:p>
            <a:pPr marL="171450" lvl="0" indent="-171450">
              <a:buFont typeface="Arial" panose="020B0604020202020204" pitchFamily="34" charset="0"/>
              <a:buChar char="•"/>
            </a:pPr>
            <a:r>
              <a:rPr lang="en-US" dirty="0"/>
              <a:t>Describe ways to overcome resistance to change.</a:t>
            </a:r>
          </a:p>
          <a:p>
            <a:pPr marL="171450" lvl="0" indent="-171450">
              <a:buFont typeface="Arial" panose="020B0604020202020204" pitchFamily="34" charset="0"/>
              <a:buChar char="•"/>
            </a:pPr>
            <a:r>
              <a:rPr lang="en-US" dirty="0"/>
              <a:t>Compare the four main approaches to managing organizational change.</a:t>
            </a:r>
          </a:p>
          <a:p>
            <a:pPr marL="171450" lvl="0" indent="-171450">
              <a:buFont typeface="Arial" panose="020B0604020202020204" pitchFamily="34" charset="0"/>
              <a:buChar char="•"/>
            </a:pPr>
            <a:r>
              <a:rPr lang="en-US" dirty="0"/>
              <a:t>Demonstrate three ways of creating a culture for change.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Additional objectives</a:t>
            </a:r>
            <a:r>
              <a:rPr lang="en-US" baseline="0" dirty="0"/>
              <a:t> for this chapter.</a:t>
            </a:r>
            <a:r>
              <a:rPr lang="en-US" dirty="0"/>
              <a:t> </a:t>
            </a:r>
          </a:p>
          <a:p>
            <a:pPr marL="171450" lvl="0" indent="-171450">
              <a:buFont typeface="Arial" panose="020B0604020202020204" pitchFamily="34" charset="0"/>
              <a:buChar char="•"/>
            </a:pPr>
            <a:r>
              <a:rPr lang="en-US" dirty="0"/>
              <a:t>Identify the potential environmental, organizational, and personal sources of stress at work and the role of individual and cultural differences. </a:t>
            </a:r>
          </a:p>
          <a:p>
            <a:pPr marL="171450" lvl="0" indent="-171450">
              <a:buFont typeface="Arial" panose="020B0604020202020204" pitchFamily="34" charset="0"/>
              <a:buChar char="•"/>
            </a:pPr>
            <a:r>
              <a:rPr lang="en-US" dirty="0"/>
              <a:t>Identify the physiological, psychological, and behavioral symptoms of stress at work.</a:t>
            </a:r>
          </a:p>
          <a:p>
            <a:pPr marL="171450" lvl="0" indent="-171450">
              <a:buFont typeface="Arial" panose="020B0604020202020204" pitchFamily="34" charset="0"/>
              <a:buChar char="•"/>
            </a:pPr>
            <a:r>
              <a:rPr lang="en-US" dirty="0"/>
              <a:t>Describe individual and organizational approaches to managing stress at work.</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2137389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spcBef>
                <a:spcPct val="0"/>
              </a:spcBef>
            </a:pPr>
            <a:r>
              <a:rPr lang="en-US" dirty="0"/>
              <a:t>Organizations face a dynamic and changing environment. This requires adaptation. Exhibit 18-1 summarizes six specific forces that are acting as stimulants for change. </a:t>
            </a:r>
          </a:p>
          <a:p>
            <a:pPr>
              <a:spcBef>
                <a:spcPct val="0"/>
              </a:spcBef>
            </a:pPr>
            <a:endParaRPr lang="en-US" dirty="0"/>
          </a:p>
          <a:p>
            <a:pPr>
              <a:spcBef>
                <a:spcPct val="0"/>
              </a:spcBef>
            </a:pPr>
            <a:r>
              <a:rPr lang="en-US" dirty="0"/>
              <a:t>First is the nature of the workforce. Almost every organization must adjust to a multicultural environment, demographic changes, immigration, and outsourcing. Second, technology is changing jobs and organizations. It is not hard to imagine the very idea of an office becoming an antiquated concept in the near future.</a:t>
            </a:r>
            <a:r>
              <a:rPr lang="en-US" baseline="0" dirty="0"/>
              <a:t> </a:t>
            </a:r>
            <a:r>
              <a:rPr lang="en-US" dirty="0"/>
              <a:t>Third are economic shocks. These led to the elimination, bankruptcy, or acquisition of some of the best-known U.S. companies, including Bear Stearns, Merrill Lynch, Lehman Brothers, Countrywide Financial, Washington Mutual, and Ameriquest. Tens of thousands of jobs were lost and may never return. </a:t>
            </a:r>
          </a:p>
          <a:p>
            <a:pPr>
              <a:spcBef>
                <a:spcPct val="0"/>
              </a:spcBef>
            </a:pPr>
            <a:endParaRPr lang="en-US" dirty="0"/>
          </a:p>
          <a:p>
            <a:pPr>
              <a:spcBef>
                <a:spcPct val="0"/>
              </a:spcBef>
            </a:pPr>
            <a:r>
              <a:rPr lang="en-US" dirty="0"/>
              <a:t>The</a:t>
            </a:r>
            <a:r>
              <a:rPr lang="en-US" baseline="0" dirty="0"/>
              <a:t> f</a:t>
            </a:r>
            <a:r>
              <a:rPr lang="en-US" dirty="0"/>
              <a:t>ourth force is that competition is changing. Competitors are as likely to come from across the ocean as from across town. Successful organizations will be fast on their feet, capable of developing new products rapidly and getting them to market quickly. In other words, they’ll be flexible and will require an equally flexible and responsive workforce. Fifth is the fact that social trends don’t remain static either. Consumers who are otherwise strangers now meet and share product information in chat rooms and blogs. Companies must continually adjust product and marketing strategies to be sensitive to changing social trends, as Liz Claiborne did when it sold off fashion brands (such as Ellen Tracy), deemphasized large vendors such as Macy’s, and streamlined operations and cut staff. Consumers, employees, and organizational leaders are more sensitive to environmental concerns, also, as</a:t>
            </a:r>
            <a:r>
              <a:rPr lang="en-US" baseline="0" dirty="0"/>
              <a:t> “g</a:t>
            </a:r>
            <a:r>
              <a:rPr lang="en-US" dirty="0"/>
              <a:t>reen” practices are quickly becoming expected rather than optional. </a:t>
            </a:r>
          </a:p>
          <a:p>
            <a:pPr>
              <a:spcBef>
                <a:spcPct val="0"/>
              </a:spcBef>
            </a:pPr>
            <a:endParaRPr lang="en-US" dirty="0"/>
          </a:p>
          <a:p>
            <a:pPr>
              <a:spcBef>
                <a:spcPct val="0"/>
              </a:spcBef>
            </a:pPr>
            <a:r>
              <a:rPr lang="en-US" dirty="0"/>
              <a:t>And</a:t>
            </a:r>
            <a:r>
              <a:rPr lang="en-US" baseline="0" dirty="0"/>
              <a:t> last but not least </a:t>
            </a:r>
            <a:r>
              <a:rPr lang="en-US" dirty="0"/>
              <a:t>is world politics. A global context for OB is required. No one could have imagined how world politics would change in recent years. We’ve seen a major set of financial crises that have rocked global markets, a dramatic rise in the power and influence of China, and dramatic shakeups in government across the Arab world. Throughout the industrialized world, businesses—particularly in the banking and financial sectors—have come under new scrutiny.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i="1" dirty="0"/>
              <a:t>Change</a:t>
            </a:r>
            <a:r>
              <a:rPr lang="en-US" dirty="0"/>
              <a:t> involves making things different. Some organizations treat all change as an accidental occurrence; however, change as an intentional, goal-oriented activity is </a:t>
            </a:r>
            <a:r>
              <a:rPr lang="en-US" i="1" dirty="0"/>
              <a:t>planned change</a:t>
            </a:r>
            <a:r>
              <a:rPr lang="en-US" dirty="0"/>
              <a:t>. There are two goals of planned change:</a:t>
            </a:r>
            <a:r>
              <a:rPr lang="en-US" baseline="0" dirty="0"/>
              <a:t> o</a:t>
            </a:r>
            <a:r>
              <a:rPr lang="en-US" dirty="0"/>
              <a:t>ne is to improve the ability of the organization to adapt to changes in its environment;</a:t>
            </a:r>
            <a:r>
              <a:rPr lang="en-US" baseline="0" dirty="0"/>
              <a:t> t</a:t>
            </a:r>
            <a:r>
              <a:rPr lang="en-US" dirty="0"/>
              <a:t>he other is to change employee behavior. </a:t>
            </a:r>
          </a:p>
          <a:p>
            <a:pPr>
              <a:spcBef>
                <a:spcPct val="0"/>
              </a:spcBef>
            </a:pPr>
            <a:endParaRPr lang="en-US" dirty="0"/>
          </a:p>
          <a:p>
            <a:pPr>
              <a:spcBef>
                <a:spcPct val="0"/>
              </a:spcBef>
            </a:pPr>
            <a:r>
              <a:rPr lang="en-US" dirty="0"/>
              <a:t>Who in organizations are responsible for managing change activities, otherwise known as </a:t>
            </a:r>
            <a:r>
              <a:rPr lang="en-US" i="1" dirty="0"/>
              <a:t>change agents</a:t>
            </a:r>
            <a:r>
              <a:rPr lang="en-US" dirty="0"/>
              <a:t>? </a:t>
            </a:r>
            <a:r>
              <a:rPr lang="en-US" i="0" dirty="0"/>
              <a:t>Change agents</a:t>
            </a:r>
            <a:r>
              <a:rPr lang="en-US" i="1" dirty="0"/>
              <a:t> </a:t>
            </a:r>
            <a:r>
              <a:rPr lang="en-US" dirty="0"/>
              <a:t>can be managers, employees of the organization, or outside consultants. Many change agents fail because of organizational resistance to change.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spcBef>
                <a:spcPct val="0"/>
              </a:spcBef>
            </a:pPr>
            <a:r>
              <a:rPr lang="en-US" dirty="0"/>
              <a:t>Change isn’t always welcome. In fact, our egos are fragile, and we often see change as threatening. These reactions can sap the organization of vital energy when it is most needed. However, resistance to change can be positive if it leads to open discussion and debate. Keep in mind though, that resistance to change does not necessarily surface in standardized ways:</a:t>
            </a:r>
            <a:r>
              <a:rPr lang="en-US" baseline="0" dirty="0"/>
              <a:t> i</a:t>
            </a:r>
            <a:r>
              <a:rPr lang="en-US" dirty="0"/>
              <a:t>t can be overt, implicit, immediate, or deferred. </a:t>
            </a:r>
          </a:p>
          <a:p>
            <a:pPr>
              <a:spcBef>
                <a:spcPct val="0"/>
              </a:spcBef>
            </a:pPr>
            <a:endParaRPr lang="en-US" dirty="0"/>
          </a:p>
          <a:p>
            <a:pPr>
              <a:spcBef>
                <a:spcPct val="0"/>
              </a:spcBef>
            </a:pPr>
            <a:r>
              <a:rPr lang="en-US" dirty="0"/>
              <a:t>As shown in Exhibit 18-2, there are five individual sources of resistance.</a:t>
            </a:r>
          </a:p>
          <a:p>
            <a:pPr marL="171450" indent="-171450">
              <a:spcBef>
                <a:spcPct val="0"/>
              </a:spcBef>
              <a:buFont typeface="Arial"/>
              <a:buChar char="•"/>
            </a:pPr>
            <a:r>
              <a:rPr lang="en-US" dirty="0"/>
              <a:t>First is individual sources habits</a:t>
            </a:r>
            <a:r>
              <a:rPr lang="en-US" b="1" dirty="0"/>
              <a:t>. </a:t>
            </a:r>
            <a:r>
              <a:rPr lang="en-US" dirty="0"/>
              <a:t>To cope with life’s complexities, we rely on habits or programmed responses. But when confronted with change, this tendency to respond in our accustomed ways becomes a source of resistance. </a:t>
            </a:r>
          </a:p>
          <a:p>
            <a:pPr marL="171450" indent="-171450">
              <a:spcBef>
                <a:spcPct val="0"/>
              </a:spcBef>
              <a:buFont typeface="Arial"/>
              <a:buChar char="•"/>
            </a:pPr>
            <a:r>
              <a:rPr lang="en-US" dirty="0"/>
              <a:t>Second is security. People with a high need for security are likely to resist change because it threatens their feelings of safety. </a:t>
            </a:r>
          </a:p>
          <a:p>
            <a:pPr marL="171450" indent="-171450">
              <a:spcBef>
                <a:spcPct val="0"/>
              </a:spcBef>
              <a:buFont typeface="Arial"/>
              <a:buChar char="•"/>
            </a:pPr>
            <a:r>
              <a:rPr lang="en-US" dirty="0"/>
              <a:t>Third are economic factors. Changes in job tasks or established work routines can arouse economic fears if people are concerned that they won’t be able to perform the new tasks or routines to their previous standards, especially when pay is closely tied to productivity. </a:t>
            </a:r>
          </a:p>
          <a:p>
            <a:pPr marL="171450" indent="-171450">
              <a:spcBef>
                <a:spcPct val="0"/>
              </a:spcBef>
              <a:buFont typeface="Arial"/>
              <a:buChar char="•"/>
            </a:pPr>
            <a:r>
              <a:rPr lang="en-US" dirty="0"/>
              <a:t>Fourth is the fear of the unknown</a:t>
            </a:r>
            <a:r>
              <a:rPr lang="en-US" b="1" dirty="0"/>
              <a:t>. </a:t>
            </a:r>
            <a:r>
              <a:rPr lang="en-US" dirty="0"/>
              <a:t>Change substitutes ambiguity and uncertainty for the unknown. </a:t>
            </a:r>
          </a:p>
          <a:p>
            <a:pPr marL="171450" indent="-171450">
              <a:spcBef>
                <a:spcPct val="0"/>
              </a:spcBef>
              <a:buFont typeface="Arial"/>
              <a:buChar char="•"/>
            </a:pPr>
            <a:r>
              <a:rPr lang="en-US" dirty="0"/>
              <a:t>And fifth</a:t>
            </a:r>
            <a:r>
              <a:rPr lang="en-US" baseline="0" dirty="0"/>
              <a:t> i</a:t>
            </a:r>
            <a:r>
              <a:rPr lang="en-US" dirty="0"/>
              <a:t>s selective information processing. Individuals are guilty of selectively processing information in order to keep their perceptions intact. They hear what they want to hear, and they ignore information that challenges the world they’ve created.</a:t>
            </a:r>
          </a:p>
          <a:p>
            <a:pPr>
              <a:spcBef>
                <a:spcPct val="0"/>
              </a:spcBef>
            </a:pPr>
            <a:endParaRPr lang="en-US" dirty="0"/>
          </a:p>
          <a:p>
            <a:pPr>
              <a:spcBef>
                <a:spcPct val="0"/>
              </a:spcBef>
            </a:pPr>
            <a:r>
              <a:rPr lang="en-US" dirty="0"/>
              <a:t>There are also five major sources of organizational resistance. </a:t>
            </a:r>
          </a:p>
          <a:p>
            <a:pPr marL="171450" indent="-171450">
              <a:spcBef>
                <a:spcPct val="0"/>
              </a:spcBef>
              <a:buFont typeface="Arial"/>
              <a:buChar char="•"/>
            </a:pPr>
            <a:r>
              <a:rPr lang="en-US" dirty="0"/>
              <a:t>First is structural inertia. Organizations have built-in mechanisms to produce stability; this structural inertia acts as a counterbalance to sustainability. </a:t>
            </a:r>
          </a:p>
          <a:p>
            <a:pPr marL="171450" indent="-171450">
              <a:spcBef>
                <a:spcPct val="0"/>
              </a:spcBef>
              <a:buFont typeface="Arial"/>
              <a:buChar char="•"/>
            </a:pPr>
            <a:r>
              <a:rPr lang="en-US" dirty="0"/>
              <a:t>Second is limited focus of change. Organizations are made up of a number of interdependent subsystems. Changing one affects the others. </a:t>
            </a:r>
          </a:p>
          <a:p>
            <a:pPr marL="171450" indent="-171450">
              <a:spcBef>
                <a:spcPct val="0"/>
              </a:spcBef>
              <a:buFont typeface="Arial"/>
              <a:buChar char="•"/>
            </a:pPr>
            <a:r>
              <a:rPr lang="en-US" dirty="0"/>
              <a:t>Third is group inertia. Group norms may act as a constraint. </a:t>
            </a:r>
          </a:p>
          <a:p>
            <a:pPr marL="171450" indent="-171450">
              <a:spcBef>
                <a:spcPct val="0"/>
              </a:spcBef>
              <a:buFont typeface="Arial"/>
              <a:buChar char="•"/>
            </a:pPr>
            <a:r>
              <a:rPr lang="en-US" dirty="0"/>
              <a:t>Fourth is the threat to expertise. Changes in organizational patterns may threaten the expertise of specialized groups. </a:t>
            </a:r>
          </a:p>
          <a:p>
            <a:pPr marL="171450" indent="-171450">
              <a:spcBef>
                <a:spcPct val="0"/>
              </a:spcBef>
              <a:buFont typeface="Arial"/>
              <a:buChar char="•"/>
            </a:pPr>
            <a:r>
              <a:rPr lang="en-US" dirty="0"/>
              <a:t>Fifth is the threat to established power relationships.</a:t>
            </a:r>
            <a:r>
              <a:rPr lang="en-US" baseline="0" dirty="0"/>
              <a:t> </a:t>
            </a:r>
            <a:r>
              <a:rPr lang="en-US" dirty="0"/>
              <a:t>Redistribution of decision</a:t>
            </a:r>
            <a:r>
              <a:rPr lang="en-US" baseline="0" dirty="0"/>
              <a:t>-</a:t>
            </a:r>
            <a:r>
              <a:rPr lang="en-US" dirty="0"/>
              <a:t>making authority can threaten long-established power relationships.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spcBef>
                <a:spcPct val="0"/>
              </a:spcBef>
            </a:pPr>
            <a:r>
              <a:rPr lang="en-US" dirty="0"/>
              <a:t>Change isn’t always welcome. In fact, our egos are fragile, and we often see change as threatening. These reactions can sap the organization of vital energy when it is most needed. However, resistance to change can be positive if it leads to open discussion and debate. Keep in mind though, that resistance to change does not necessarily surface in standardized ways:</a:t>
            </a:r>
            <a:r>
              <a:rPr lang="en-US" baseline="0" dirty="0"/>
              <a:t> i</a:t>
            </a:r>
            <a:r>
              <a:rPr lang="en-US" dirty="0"/>
              <a:t>t can be overt, implicit, immediate, or deferred. </a:t>
            </a:r>
          </a:p>
          <a:p>
            <a:pPr>
              <a:spcBef>
                <a:spcPct val="0"/>
              </a:spcBef>
            </a:pPr>
            <a:endParaRPr lang="en-US" dirty="0"/>
          </a:p>
          <a:p>
            <a:pPr>
              <a:spcBef>
                <a:spcPct val="0"/>
              </a:spcBef>
            </a:pPr>
            <a:r>
              <a:rPr lang="en-US" dirty="0"/>
              <a:t>As shown in Exhibit 18-2, there are five individual sources of resistance.</a:t>
            </a:r>
          </a:p>
          <a:p>
            <a:pPr marL="171450" indent="-171450">
              <a:spcBef>
                <a:spcPct val="0"/>
              </a:spcBef>
              <a:buFont typeface="Arial"/>
              <a:buChar char="•"/>
            </a:pPr>
            <a:r>
              <a:rPr lang="en-US" dirty="0"/>
              <a:t>First is individual sources habits</a:t>
            </a:r>
            <a:r>
              <a:rPr lang="en-US" b="1" dirty="0"/>
              <a:t>. </a:t>
            </a:r>
            <a:r>
              <a:rPr lang="en-US" dirty="0"/>
              <a:t>To cope with life’s complexities, we rely on habits or programmed responses. But when confronted with change, this tendency to respond in our accustomed ways becomes a source of resistance. </a:t>
            </a:r>
          </a:p>
          <a:p>
            <a:pPr marL="171450" indent="-171450">
              <a:spcBef>
                <a:spcPct val="0"/>
              </a:spcBef>
              <a:buFont typeface="Arial"/>
              <a:buChar char="•"/>
            </a:pPr>
            <a:r>
              <a:rPr lang="en-US" dirty="0"/>
              <a:t>Second is security. People with a high need for security are likely to resist change because it threatens their feelings of safety. </a:t>
            </a:r>
          </a:p>
          <a:p>
            <a:pPr marL="171450" indent="-171450">
              <a:spcBef>
                <a:spcPct val="0"/>
              </a:spcBef>
              <a:buFont typeface="Arial"/>
              <a:buChar char="•"/>
            </a:pPr>
            <a:r>
              <a:rPr lang="en-US" dirty="0"/>
              <a:t>Third are economic factors. Changes in job tasks or established work routines can arouse economic fears if people are concerned that they won’t be able to perform the new tasks or routines to their previous standards, especially when pay is closely tied to productivity. </a:t>
            </a:r>
          </a:p>
          <a:p>
            <a:pPr marL="171450" indent="-171450">
              <a:spcBef>
                <a:spcPct val="0"/>
              </a:spcBef>
              <a:buFont typeface="Arial"/>
              <a:buChar char="•"/>
            </a:pPr>
            <a:r>
              <a:rPr lang="en-US" dirty="0"/>
              <a:t>Fourth is the fear of the unknown</a:t>
            </a:r>
            <a:r>
              <a:rPr lang="en-US" b="1" dirty="0"/>
              <a:t>. </a:t>
            </a:r>
            <a:r>
              <a:rPr lang="en-US" dirty="0"/>
              <a:t>Change substitutes ambiguity and uncertainty for the unknown. </a:t>
            </a:r>
          </a:p>
          <a:p>
            <a:pPr marL="171450" indent="-171450">
              <a:spcBef>
                <a:spcPct val="0"/>
              </a:spcBef>
              <a:buFont typeface="Arial"/>
              <a:buChar char="•"/>
            </a:pPr>
            <a:r>
              <a:rPr lang="en-US" dirty="0"/>
              <a:t>And fifth</a:t>
            </a:r>
            <a:r>
              <a:rPr lang="en-US" baseline="0" dirty="0"/>
              <a:t> i</a:t>
            </a:r>
            <a:r>
              <a:rPr lang="en-US" dirty="0"/>
              <a:t>s selective information processing. Individuals are guilty of selectively processing information in order to keep their perceptions intact. They hear what they want to hear, and they ignore information that challenges the world they’ve created.</a:t>
            </a:r>
          </a:p>
          <a:p>
            <a:pPr>
              <a:spcBef>
                <a:spcPct val="0"/>
              </a:spcBef>
            </a:pPr>
            <a:endParaRPr lang="en-US" dirty="0"/>
          </a:p>
          <a:p>
            <a:pPr>
              <a:spcBef>
                <a:spcPct val="0"/>
              </a:spcBef>
            </a:pPr>
            <a:r>
              <a:rPr lang="en-US" dirty="0"/>
              <a:t>There are also five major sources of organizational resistance. </a:t>
            </a:r>
          </a:p>
          <a:p>
            <a:pPr marL="171450" indent="-171450">
              <a:spcBef>
                <a:spcPct val="0"/>
              </a:spcBef>
              <a:buFont typeface="Arial"/>
              <a:buChar char="•"/>
            </a:pPr>
            <a:r>
              <a:rPr lang="en-US" dirty="0"/>
              <a:t>First is structural inertia. Organizations have built-in mechanisms to produce stability; this structural inertia acts as a counterbalance to sustainability. </a:t>
            </a:r>
          </a:p>
          <a:p>
            <a:pPr marL="171450" indent="-171450">
              <a:spcBef>
                <a:spcPct val="0"/>
              </a:spcBef>
              <a:buFont typeface="Arial"/>
              <a:buChar char="•"/>
            </a:pPr>
            <a:r>
              <a:rPr lang="en-US" dirty="0"/>
              <a:t>Second is limited focus of change. Organizations are made up of a number of interdependent subsystems. Changing one affects the others. </a:t>
            </a:r>
          </a:p>
          <a:p>
            <a:pPr marL="171450" indent="-171450">
              <a:spcBef>
                <a:spcPct val="0"/>
              </a:spcBef>
              <a:buFont typeface="Arial"/>
              <a:buChar char="•"/>
            </a:pPr>
            <a:r>
              <a:rPr lang="en-US" dirty="0"/>
              <a:t>Third is group inertia. Group norms may act as a constraint. </a:t>
            </a:r>
          </a:p>
          <a:p>
            <a:pPr marL="171450" indent="-171450">
              <a:spcBef>
                <a:spcPct val="0"/>
              </a:spcBef>
              <a:buFont typeface="Arial"/>
              <a:buChar char="•"/>
            </a:pPr>
            <a:r>
              <a:rPr lang="en-US" dirty="0"/>
              <a:t>Fourth is the threat to expertise. Changes in organizational patterns may threaten the expertise of specialized groups. </a:t>
            </a:r>
          </a:p>
          <a:p>
            <a:pPr marL="171450" indent="-171450">
              <a:spcBef>
                <a:spcPct val="0"/>
              </a:spcBef>
              <a:buFont typeface="Arial"/>
              <a:buChar char="•"/>
            </a:pPr>
            <a:r>
              <a:rPr lang="en-US" dirty="0"/>
              <a:t>Fifth is the threat to established power relationships.</a:t>
            </a:r>
            <a:r>
              <a:rPr lang="en-US" baseline="0" dirty="0"/>
              <a:t> </a:t>
            </a:r>
            <a:r>
              <a:rPr lang="en-US" dirty="0"/>
              <a:t>Redistribution of decision</a:t>
            </a:r>
            <a:r>
              <a:rPr lang="en-US" baseline="0" dirty="0"/>
              <a:t> </a:t>
            </a:r>
            <a:r>
              <a:rPr lang="en-US" dirty="0"/>
              <a:t>making authority can threaten long-established power relationships.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406609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spcBef>
                <a:spcPct val="0"/>
              </a:spcBef>
            </a:pPr>
            <a:r>
              <a:rPr lang="en-US" dirty="0"/>
              <a:t>Eight tactics can help change agents deal with resistance to change.</a:t>
            </a:r>
          </a:p>
          <a:p>
            <a:pPr>
              <a:spcBef>
                <a:spcPct val="0"/>
              </a:spcBef>
            </a:pPr>
            <a:endParaRPr lang="en-US" dirty="0"/>
          </a:p>
          <a:p>
            <a:pPr>
              <a:spcBef>
                <a:spcPct val="0"/>
              </a:spcBef>
            </a:pPr>
            <a:r>
              <a:rPr lang="en-US" dirty="0"/>
              <a:t>First,</a:t>
            </a:r>
            <a:r>
              <a:rPr lang="en-US" baseline="0" dirty="0"/>
              <a:t> r</a:t>
            </a:r>
            <a:r>
              <a:rPr lang="en-US" dirty="0"/>
              <a:t>esistance to change can be reduced through communicating to help employees see the logic of a change. It fights the effects of misinformation and poor communication: if employees receive the full facts and clear up misunderstandings, resistance should subside. </a:t>
            </a:r>
          </a:p>
          <a:p>
            <a:pPr>
              <a:spcBef>
                <a:spcPct val="0"/>
              </a:spcBef>
            </a:pPr>
            <a:endParaRPr lang="en-US" dirty="0"/>
          </a:p>
          <a:p>
            <a:pPr>
              <a:spcBef>
                <a:spcPct val="0"/>
              </a:spcBef>
            </a:pPr>
            <a:r>
              <a:rPr lang="en-US" dirty="0"/>
              <a:t>Second,</a:t>
            </a:r>
            <a:r>
              <a:rPr lang="en-US" baseline="0" dirty="0"/>
              <a:t> it</a:t>
            </a:r>
            <a:r>
              <a:rPr lang="en-US" dirty="0"/>
              <a:t> is difficult for individuals to resist a change decision in which they participated. Prior to making a change, those opposed can be brought into the decision process, assuming they have the expertise to make a meaningful contribution. Keep in mind, though, that this creates the potential for a poor solution and great time consumption. </a:t>
            </a:r>
          </a:p>
          <a:p>
            <a:pPr>
              <a:spcBef>
                <a:spcPct val="0"/>
              </a:spcBef>
            </a:pPr>
            <a:endParaRPr lang="en-US" dirty="0"/>
          </a:p>
          <a:p>
            <a:pPr>
              <a:spcBef>
                <a:spcPct val="0"/>
              </a:spcBef>
            </a:pPr>
            <a:r>
              <a:rPr lang="en-US" dirty="0"/>
              <a:t>When employees’ fear and anxiety are high, counseling and therapy, new-skills training, or a short paid leave of absence may facilitate adjustment. </a:t>
            </a:r>
          </a:p>
          <a:p>
            <a:pPr>
              <a:spcBef>
                <a:spcPct val="0"/>
              </a:spcBef>
            </a:pPr>
            <a:r>
              <a:rPr lang="en-US" dirty="0"/>
              <a:t>When managers or employees have low emotional commitment to change, they favor the status quo and resist it. So firing up employees can also help them emotionally commit to the change rather than embrace the status quo. </a:t>
            </a:r>
          </a:p>
          <a:p>
            <a:pPr>
              <a:spcBef>
                <a:spcPct val="0"/>
              </a:spcBef>
            </a:pPr>
            <a:endParaRPr lang="en-US" dirty="0"/>
          </a:p>
          <a:p>
            <a:pPr>
              <a:spcBef>
                <a:spcPct val="0"/>
              </a:spcBef>
            </a:pPr>
            <a:r>
              <a:rPr lang="en-US" dirty="0"/>
              <a:t>People are more willing to accept changes if they trust the managers implementing them. Research suggests that if managers are able to facilitate positive relationships, they may be able to overcome resistance to change even among those who ordinarily don’t like changes.</a:t>
            </a:r>
          </a:p>
          <a:p>
            <a:pPr>
              <a:spcBef>
                <a:spcPct val="0"/>
              </a:spcBef>
            </a:pPr>
            <a:endParaRPr lang="en-US" dirty="0"/>
          </a:p>
          <a:p>
            <a:pPr>
              <a:spcBef>
                <a:spcPct val="0"/>
              </a:spcBef>
            </a:pPr>
            <a:r>
              <a:rPr lang="en-US" dirty="0"/>
              <a:t>One way organizations can minimize negative impact is to make sure change is implemented fairly. As we saw in Chapter 7, procedural fairness is especially important when employees perceive an outcome as negative, so it’s crucial that employees see the reason for the change and perceive its implementation as consistent and fair. </a:t>
            </a:r>
          </a:p>
          <a:p>
            <a:pPr>
              <a:spcBef>
                <a:spcPct val="0"/>
              </a:spcBef>
            </a:pPr>
            <a:endParaRPr lang="en-US" dirty="0"/>
          </a:p>
          <a:p>
            <a:pPr>
              <a:spcBef>
                <a:spcPct val="0"/>
              </a:spcBef>
            </a:pPr>
            <a:r>
              <a:rPr lang="en-US" dirty="0"/>
              <a:t>Manipulation refers to covert influence attempts, twisting and distorting facts to make them appear more attractive, withholding undesirable information, and creating false rumors to get employees to accept a change. Cooptation is a form of both manipulation and participation. It seeks to “buy off” the leaders of a resistance group by giving them a key role in the change decision. Both manipulation and cooptation are relatively inexpensive and easy ways to gain support. The tactics can backfire if the targets become aware that they are being tricked or used.</a:t>
            </a:r>
          </a:p>
          <a:p>
            <a:pPr>
              <a:spcBef>
                <a:spcPct val="0"/>
              </a:spcBef>
            </a:pPr>
            <a:endParaRPr lang="en-US" dirty="0"/>
          </a:p>
          <a:p>
            <a:pPr>
              <a:spcBef>
                <a:spcPct val="0"/>
              </a:spcBef>
            </a:pPr>
            <a:r>
              <a:rPr lang="en-US" dirty="0"/>
              <a:t>Research suggests the ability to easily accept and adapt to </a:t>
            </a:r>
            <a:r>
              <a:rPr lang="en-US" i="1" dirty="0"/>
              <a:t>change </a:t>
            </a:r>
            <a:r>
              <a:rPr lang="en-US" dirty="0"/>
              <a:t>is related to personality—some people simply have more positive attitudes about change than others. In</a:t>
            </a:r>
            <a:r>
              <a:rPr lang="en-US" baseline="0" dirty="0"/>
              <a:t> addition, a</a:t>
            </a:r>
            <a:r>
              <a:rPr lang="en-US" dirty="0"/>
              <a:t>n impressive body of evidence shows organizations can facilitate change by selecting people predisposed to accept it. Besides selecting individuals who are willing to accept changes, it is also possible to select teams that are more adaptable.</a:t>
            </a:r>
          </a:p>
          <a:p>
            <a:pPr>
              <a:spcBef>
                <a:spcPct val="0"/>
              </a:spcBef>
            </a:pPr>
            <a:endParaRPr lang="en-US" dirty="0"/>
          </a:p>
          <a:p>
            <a:pPr>
              <a:spcBef>
                <a:spcPct val="0"/>
              </a:spcBef>
            </a:pPr>
            <a:r>
              <a:rPr lang="en-US" dirty="0"/>
              <a:t>Last on the list of tactics is coercion, the application of direct threats or force on the resisters. If management really is determined to close a manufacturing plant whose employees don’t acquiesce to a pay cut, the company is using coercion. Other examples are threats of transfer, loss of promotions, negative performance evaluations, and a poor letter of recommendation. The advantages and drawbacks of coercion are approximately the same as for manipulation and cooptation.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When considering the politics of change, the first observation is that change threatens the status quo, making it an inherently political activity. Politics suggests the impetus for change is more likely to come from outside change agents, employees new to the organization (who have less invested in the status quo), or managers slightly removed from the main power structure. </a:t>
            </a:r>
          </a:p>
          <a:p>
            <a:pPr>
              <a:spcBef>
                <a:spcPct val="0"/>
              </a:spcBef>
            </a:pPr>
            <a:endParaRPr lang="en-US" dirty="0"/>
          </a:p>
          <a:p>
            <a:pPr>
              <a:spcBef>
                <a:spcPct val="0"/>
              </a:spcBef>
            </a:pPr>
            <a:r>
              <a:rPr lang="en-US" dirty="0"/>
              <a:t>Managers who have spent their entire careers with a single organization and eventually achieve a senior position in the hierarchy are often major impediments to change. Change itself is a very real threat to their status and position, yet, they may be expected to implement changes. By acting as change agents, they can convey to stockholders, suppliers, employees, and customers that they are addressing problems and adapting to a dynamic environment. </a:t>
            </a:r>
          </a:p>
          <a:p>
            <a:pPr>
              <a:spcBef>
                <a:spcPct val="0"/>
              </a:spcBef>
            </a:pPr>
            <a:endParaRPr lang="en-US" dirty="0"/>
          </a:p>
          <a:p>
            <a:pPr>
              <a:spcBef>
                <a:spcPct val="0"/>
              </a:spcBef>
            </a:pPr>
            <a:r>
              <a:rPr lang="en-US" dirty="0"/>
              <a:t>Of course, as you might guess, when forced to introduce change, these longtime power holders tend to implement incremental changes. Radical change is too threatening. This explains why boards of directors that recognize the imperative for rapid and radical change frequently turn to outside candidates for new leadership.</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The four main approaches to managing change are Lewin’s Three-Step Model (Exhibit 18-3), Kotter’s Eight-Step Plan for Implementing Change (Exhibit 18-5), Action Research, and Organizational Development. Let’s look at each of them.</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In Lewin’s Three-Step Model, shown here in Exhibit 18-3, he argued that successful change in organizations should follow three steps. </a:t>
            </a:r>
          </a:p>
          <a:p>
            <a:pPr marL="228600" indent="-228600">
              <a:spcBef>
                <a:spcPct val="0"/>
              </a:spcBef>
              <a:buAutoNum type="arabicPeriod"/>
            </a:pPr>
            <a:r>
              <a:rPr lang="en-US" i="1" dirty="0"/>
              <a:t>Unfreezing</a:t>
            </a:r>
            <a:r>
              <a:rPr lang="en-US" dirty="0"/>
              <a:t> the status quo. </a:t>
            </a:r>
          </a:p>
          <a:p>
            <a:pPr marL="228600" indent="-228600">
              <a:spcBef>
                <a:spcPct val="0"/>
              </a:spcBef>
              <a:buAutoNum type="arabicPeriod"/>
            </a:pPr>
            <a:r>
              <a:rPr lang="en-US" i="1" dirty="0"/>
              <a:t>Movement</a:t>
            </a:r>
            <a:r>
              <a:rPr lang="en-US" dirty="0"/>
              <a:t> to a new state. </a:t>
            </a:r>
          </a:p>
          <a:p>
            <a:pPr marL="228600" indent="-228600">
              <a:spcBef>
                <a:spcPct val="0"/>
              </a:spcBef>
              <a:buAutoNum type="arabicPeriod"/>
            </a:pPr>
            <a:r>
              <a:rPr lang="en-US" i="1" dirty="0"/>
              <a:t>Refreezing</a:t>
            </a:r>
            <a:r>
              <a:rPr lang="en-US" dirty="0"/>
              <a:t> the new change to make it permanent. </a:t>
            </a:r>
          </a:p>
          <a:p>
            <a:pPr marL="0" indent="0">
              <a:spcBef>
                <a:spcPct val="0"/>
              </a:spcBef>
              <a:buFontTx/>
              <a:buNone/>
            </a:pPr>
            <a:endParaRPr lang="en-US" dirty="0"/>
          </a:p>
          <a:p>
            <a:pPr marL="0" indent="0">
              <a:spcBef>
                <a:spcPct val="0"/>
              </a:spcBef>
              <a:buFontTx/>
              <a:buNone/>
            </a:pPr>
            <a:r>
              <a:rPr lang="en-US" dirty="0"/>
              <a:t>The status quo can be considered to be an equilibrium state.</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To move from this equilibrium—to overcome the pressures of both individual resistance and group conformity—unfreezing is necessary as shown here in Exhibit 18-4. The </a:t>
            </a:r>
            <a:r>
              <a:rPr lang="en-US" i="1" dirty="0"/>
              <a:t>driving forces</a:t>
            </a:r>
            <a:r>
              <a:rPr lang="en-US" dirty="0"/>
              <a:t>, which direct behavior away from the status quo, can be increased. The </a:t>
            </a:r>
            <a:r>
              <a:rPr lang="en-US" i="1" dirty="0"/>
              <a:t>restraining forces</a:t>
            </a:r>
            <a:r>
              <a:rPr lang="en-US" dirty="0"/>
              <a:t>, which hinder movement from the existing equilibrium, can be decreased. A third alternative is to combine the first two approaches. </a:t>
            </a:r>
          </a:p>
          <a:p>
            <a:pPr>
              <a:spcBef>
                <a:spcPct val="0"/>
              </a:spcBef>
            </a:pPr>
            <a:endParaRPr lang="en-US" dirty="0"/>
          </a:p>
          <a:p>
            <a:pPr>
              <a:spcBef>
                <a:spcPct val="0"/>
              </a:spcBef>
            </a:pPr>
            <a:r>
              <a:rPr lang="en-US" dirty="0"/>
              <a:t>Companies that have been successful in the past are likely to encounter restraining forces because people question the need for change. Similarly, research shows that companies with strong cultures excel at incremental change but are overcome by restraining forces against radical change. </a:t>
            </a:r>
          </a:p>
          <a:p>
            <a:pPr>
              <a:spcBef>
                <a:spcPct val="0"/>
              </a:spcBef>
            </a:pPr>
            <a:r>
              <a:rPr lang="en-US" dirty="0"/>
              <a:t>Once the change has been implemented, the new situation needs to be refrozen so that it can be sustained over time. Unless this last step is taken, there is a very high chance that the change will be short-lived and that employees will attempt to revert to the previous equilibrium state. The objective of refreezing is to stabilize the new situation by balancing the driving and restraining forces. </a:t>
            </a:r>
          </a:p>
          <a:p>
            <a:pPr>
              <a:spcBef>
                <a:spcPct val="0"/>
              </a:spcBef>
            </a:pP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Kotter’s Eight-Step Plan for Implementing Change is illustrated</a:t>
            </a:r>
            <a:r>
              <a:rPr lang="en-US" baseline="0" dirty="0"/>
              <a:t> </a:t>
            </a:r>
            <a:r>
              <a:rPr lang="en-US" dirty="0"/>
              <a:t>here in Exhibit 18-5. </a:t>
            </a:r>
          </a:p>
          <a:p>
            <a:pPr>
              <a:spcBef>
                <a:spcPct val="0"/>
              </a:spcBef>
            </a:pPr>
            <a:endParaRPr lang="en-US" dirty="0"/>
          </a:p>
          <a:p>
            <a:pPr>
              <a:spcBef>
                <a:spcPct val="0"/>
              </a:spcBef>
            </a:pPr>
            <a:r>
              <a:rPr lang="en-US" dirty="0"/>
              <a:t>John Kotter of the Harvard Business School built on Lewin’s three-step model to create a more detailed approach for implementing change. Kotter began by listing common mistakes managers make when trying to initiate change. They may fail to create a sense of urgency about the need for change, to create a coalition for managing the change process, to have a vision for change and effectively communicate it, to remove obstacles that could impede the vision’s achievement, to provide short-term and achievable goals, and to anchor the changes into the organization’s culture. They may also declare victory too soon. </a:t>
            </a:r>
          </a:p>
          <a:p>
            <a:pPr>
              <a:spcBef>
                <a:spcPct val="0"/>
              </a:spcBef>
            </a:pPr>
            <a:endParaRPr lang="en-US" dirty="0"/>
          </a:p>
          <a:p>
            <a:pPr>
              <a:spcBef>
                <a:spcPct val="0"/>
              </a:spcBef>
            </a:pPr>
            <a:r>
              <a:rPr lang="en-US" dirty="0"/>
              <a:t>Kotter then established eight sequential steps to overcome these problems</a:t>
            </a:r>
            <a:r>
              <a:rPr lang="en-US" baseline="0" dirty="0"/>
              <a:t>. </a:t>
            </a:r>
            <a:r>
              <a:rPr lang="en-US" dirty="0"/>
              <a:t>Notice how Kotter’s first four steps essentially extrapolate Lewin’s “unfreezing” stage. Steps 5–7 represent “movement,” and the final step works on “refreezing.” So, Kotter’s contribution lies in providing managers and change agents with a more detailed guide for successfully implementing change.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i="1" dirty="0"/>
              <a:t>Action research </a:t>
            </a:r>
            <a:r>
              <a:rPr lang="en-US" dirty="0"/>
              <a:t>is a change process based on the systematic collection of data and then selection of a change action based on what the analyzed data indicate. The process consists of five steps: diagnosis, analysis, feedback, action, and evaluation. These steps closely parallel the scientific method. </a:t>
            </a:r>
          </a:p>
          <a:p>
            <a:pPr>
              <a:spcBef>
                <a:spcPct val="0"/>
              </a:spcBef>
            </a:pPr>
            <a:endParaRPr lang="en-US" dirty="0"/>
          </a:p>
          <a:p>
            <a:pPr>
              <a:spcBef>
                <a:spcPct val="0"/>
              </a:spcBef>
            </a:pPr>
            <a:r>
              <a:rPr lang="en-US" dirty="0"/>
              <a:t>Diagnosis begins by gathering information about problems, concerns, and needed changes from members of the organization. Analysis of information is synthesized into primary concerns, problem areas, and possible actions. Action research includes extensive involvement of the people who will be involved in the change program,</a:t>
            </a:r>
            <a:r>
              <a:rPr lang="en-US" baseline="0" dirty="0"/>
              <a:t> so f</a:t>
            </a:r>
            <a:r>
              <a:rPr lang="en-US" dirty="0"/>
              <a:t>eedback requires sharing with employees what has been found from steps one and two and the development of a plan for the change. Action is the step where the change agent and employees set into motion the specific actions to correct the problems that were identified,</a:t>
            </a:r>
            <a:r>
              <a:rPr lang="en-US" baseline="0" dirty="0"/>
              <a:t> and e</a:t>
            </a:r>
            <a:r>
              <a:rPr lang="en-US" dirty="0"/>
              <a:t>valuation is the final step to assess the action plan’s effectiveness. Using the initial data gathered as a benchmark, any subsequent changes can be compared and evaluated. </a:t>
            </a:r>
          </a:p>
          <a:p>
            <a:pPr>
              <a:spcBef>
                <a:spcPct val="0"/>
              </a:spcBef>
            </a:pPr>
            <a:endParaRPr lang="en-US" dirty="0"/>
          </a:p>
          <a:p>
            <a:pPr>
              <a:spcBef>
                <a:spcPct val="0"/>
              </a:spcBef>
            </a:pPr>
            <a:r>
              <a:rPr lang="en-US" dirty="0"/>
              <a:t>Action research provides at least two specific benefits for an organization.</a:t>
            </a:r>
            <a:r>
              <a:rPr lang="en-US" baseline="0" dirty="0"/>
              <a:t> </a:t>
            </a:r>
            <a:r>
              <a:rPr lang="en-US" dirty="0"/>
              <a:t>First, it is problem-focused:</a:t>
            </a:r>
            <a:r>
              <a:rPr lang="en-US" baseline="0" dirty="0"/>
              <a:t> t</a:t>
            </a:r>
            <a:r>
              <a:rPr lang="en-US" dirty="0"/>
              <a:t>he change agent objectively looks for problems and the type of problem determines the type of change of action. Second, resistance to change is reduced:</a:t>
            </a:r>
            <a:r>
              <a:rPr lang="en-US" baseline="0" dirty="0"/>
              <a:t> o</a:t>
            </a:r>
            <a:r>
              <a:rPr lang="en-US" dirty="0"/>
              <a:t>nce employees have actively participated in the feedback stage, the change process typically takes on a momentum of its own.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Organizational development (OD) is a collection of change methods that try to improve organizational effectiveness and employee well-being. The OD methods value human and organizational growth, collaborative and participative processes, and a spirit of inquiry. Contemporary OD borrows heavily from postmodern philosophy in placing heavy emphasis on the subjective ways in which people see their environment. The focus is on how individuals make sense of their work environment. The change agent may take the lead in OD, but there is a strong emphasis on collaboration.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spcBef>
                <a:spcPct val="0"/>
              </a:spcBef>
            </a:pPr>
            <a:r>
              <a:rPr lang="en-US" dirty="0"/>
              <a:t>There are six interventions that change agents might consider using. They are: sensitivity training, survey feedback, process consultation (PC), team building, intergroup development, and appreciative inquiry (AI).</a:t>
            </a:r>
          </a:p>
          <a:p>
            <a:pPr>
              <a:spcBef>
                <a:spcPct val="0"/>
              </a:spcBef>
            </a:pPr>
            <a:endParaRPr lang="en-US" dirty="0"/>
          </a:p>
          <a:p>
            <a:pPr>
              <a:spcBef>
                <a:spcPct val="0"/>
              </a:spcBef>
            </a:pPr>
            <a:r>
              <a:rPr lang="en-US" i="1" dirty="0"/>
              <a:t>Sensitivity training</a:t>
            </a:r>
            <a:r>
              <a:rPr lang="en-US" i="1" baseline="0" dirty="0"/>
              <a:t> </a:t>
            </a:r>
            <a:r>
              <a:rPr lang="en-US" dirty="0"/>
              <a:t>can go by a variety of names including laboratory training, groups, or T-groups (training groups)—but all refer to a thorough, unstructured group interaction</a:t>
            </a:r>
            <a:r>
              <a:rPr lang="en-US" baseline="0" dirty="0"/>
              <a:t> wherein p</a:t>
            </a:r>
            <a:r>
              <a:rPr lang="en-US" dirty="0"/>
              <a:t>articipants discuss themselves and their interactive processes, loosely directed by a professional behavioral scientist. Survey’s generally probe perceptions held by employees. Everyone can participate in </a:t>
            </a:r>
            <a:r>
              <a:rPr lang="en-US" i="1" dirty="0"/>
              <a:t>survey feedback</a:t>
            </a:r>
            <a:r>
              <a:rPr lang="en-US" dirty="0"/>
              <a:t>,</a:t>
            </a:r>
            <a:r>
              <a:rPr lang="en-US" baseline="0" dirty="0"/>
              <a:t> in which a</a:t>
            </a:r>
            <a:r>
              <a:rPr lang="en-US" dirty="0"/>
              <a:t> questionnaire is usually completed by a manager and all of his</a:t>
            </a:r>
            <a:r>
              <a:rPr lang="en-US" baseline="0" dirty="0"/>
              <a:t> or </a:t>
            </a:r>
            <a:r>
              <a:rPr lang="en-US" dirty="0"/>
              <a:t>her subordinates. Data from the survey are calculated for an individual’s “family” (work group). Feedback and discussions should lead to implications.</a:t>
            </a:r>
          </a:p>
          <a:p>
            <a:pPr>
              <a:spcBef>
                <a:spcPct val="0"/>
              </a:spcBef>
            </a:pPr>
            <a:endParaRPr lang="en-US" dirty="0"/>
          </a:p>
          <a:p>
            <a:pPr>
              <a:spcBef>
                <a:spcPct val="0"/>
              </a:spcBef>
            </a:pPr>
            <a:r>
              <a:rPr lang="en-US" dirty="0"/>
              <a:t>Third is </a:t>
            </a:r>
            <a:r>
              <a:rPr lang="en-US" i="1" dirty="0"/>
              <a:t>process consultation (PC)</a:t>
            </a:r>
            <a:r>
              <a:rPr lang="en-US" dirty="0"/>
              <a:t>. An outside consultant works with clients to understand the process events managers must deal with, and then coaches his</a:t>
            </a:r>
            <a:r>
              <a:rPr lang="en-US" baseline="0" dirty="0"/>
              <a:t> or </a:t>
            </a:r>
            <a:r>
              <a:rPr lang="en-US" dirty="0"/>
              <a:t>her client through the problem. This is similar to sensitivity training in its assumption that interpersonal involvement is important to highlight.</a:t>
            </a:r>
            <a:r>
              <a:rPr lang="en-US" baseline="0" dirty="0"/>
              <a:t> Next</a:t>
            </a:r>
            <a:r>
              <a:rPr lang="en-US" dirty="0"/>
              <a:t> is </a:t>
            </a:r>
            <a:r>
              <a:rPr lang="en-US" i="1" dirty="0"/>
              <a:t>team building</a:t>
            </a:r>
            <a:r>
              <a:rPr lang="en-US" dirty="0"/>
              <a:t>,</a:t>
            </a:r>
            <a:r>
              <a:rPr lang="en-US" baseline="0" dirty="0"/>
              <a:t> which</a:t>
            </a:r>
            <a:r>
              <a:rPr lang="en-US" dirty="0"/>
              <a:t> uses high-interaction group activities to increase trust and openness among team members, improve coordinative efforts, and increase team performance. Team building typically includes goal-setting, development of interpersonal relations among team members, role analysis to clarify each member’s role and responsibilities, and team process analysis. </a:t>
            </a:r>
          </a:p>
          <a:p>
            <a:pPr>
              <a:spcBef>
                <a:spcPct val="0"/>
              </a:spcBef>
            </a:pPr>
            <a:endParaRPr lang="en-US" dirty="0"/>
          </a:p>
          <a:p>
            <a:pPr>
              <a:spcBef>
                <a:spcPct val="0"/>
              </a:spcBef>
            </a:pPr>
            <a:r>
              <a:rPr lang="en-US" dirty="0"/>
              <a:t>Fifth is </a:t>
            </a:r>
            <a:r>
              <a:rPr lang="en-US" i="1" dirty="0"/>
              <a:t>intergroup development</a:t>
            </a:r>
            <a:r>
              <a:rPr lang="en-US" dirty="0"/>
              <a:t>. Since</a:t>
            </a:r>
            <a:r>
              <a:rPr lang="en-US" baseline="0" dirty="0"/>
              <a:t> a</a:t>
            </a:r>
            <a:r>
              <a:rPr lang="en-US" dirty="0"/>
              <a:t> major area of concern in OD is dysfunctional conflict among groups,</a:t>
            </a:r>
            <a:r>
              <a:rPr lang="en-US" baseline="0" dirty="0"/>
              <a:t> i</a:t>
            </a:r>
            <a:r>
              <a:rPr lang="en-US" dirty="0"/>
              <a:t>ntergroup development seeks to change groups’ attitudes, stereotypes, and perceptions about each other. Here, training sessions closely resemble diversity training (in fact, diversity training largely evolved from intergroup development in OD), except rather than focusing on demographic differences, they focus on differences among occupations, departments, or divisions within an organization. </a:t>
            </a:r>
          </a:p>
          <a:p>
            <a:pPr>
              <a:spcBef>
                <a:spcPct val="0"/>
              </a:spcBef>
            </a:pPr>
            <a:endParaRPr lang="en-US" dirty="0"/>
          </a:p>
          <a:p>
            <a:pPr>
              <a:spcBef>
                <a:spcPct val="0"/>
              </a:spcBef>
            </a:pPr>
            <a:r>
              <a:rPr lang="en-US" dirty="0"/>
              <a:t>Last is </a:t>
            </a:r>
            <a:r>
              <a:rPr lang="en-US" i="1" dirty="0"/>
              <a:t>appreciative inquiry (AI)</a:t>
            </a:r>
            <a:r>
              <a:rPr lang="en-US" dirty="0"/>
              <a:t>, or participation. This type of OD brings to light the positive, rather than the conflict. AI asks participants to look forward and project the future based on the positive components of an organization. The AI process consists of four steps—discovery, dreaming, design, and </a:t>
            </a:r>
          </a:p>
          <a:p>
            <a:pPr>
              <a:spcBef>
                <a:spcPct val="0"/>
              </a:spcBef>
            </a:pPr>
            <a:r>
              <a:rPr lang="en-US" dirty="0"/>
              <a:t>destiny—often played out in a large-group meeting over a 2- or 3-day time period and overseen by a trained change agent.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We’ve considered how organizations can adapt to change. But recently, some OB scholars have focused on a more proactive approach—how organizations can embrace change by transforming their cultures. In this section, we review three such approaches: managing a paradox, stimulating an innovative culture, and creating a learning organization.</a:t>
            </a:r>
          </a:p>
          <a:p>
            <a:pPr>
              <a:spcBef>
                <a:spcPct val="0"/>
              </a:spcBef>
            </a:pPr>
            <a:endParaRPr lang="en-US" dirty="0"/>
          </a:p>
          <a:p>
            <a:r>
              <a:rPr lang="en-US" dirty="0"/>
              <a:t>Let’s begin with managing a paradox. In a </a:t>
            </a:r>
            <a:r>
              <a:rPr lang="en-US" i="1" dirty="0"/>
              <a:t>paradox </a:t>
            </a:r>
            <a:r>
              <a:rPr lang="en-US" dirty="0"/>
              <a:t>situation, we are required to balance tensions across various courses of action. There is a constant process of finding a balancing point, a dynamic equilibrium, among shifting priorities over time. From this perspective, there is no such thing as a separate discipline of “change management” because all management is dealing with constant change and adaptation.</a:t>
            </a:r>
          </a:p>
          <a:p>
            <a:r>
              <a:rPr lang="en-US" dirty="0"/>
              <a:t>The idea of paradox sounds abstract, but more specific concepts have begun to emerge from a growing body of research. Several key paradoxes have been identified. </a:t>
            </a:r>
            <a:r>
              <a:rPr lang="en-US" i="1" dirty="0"/>
              <a:t>Learning </a:t>
            </a:r>
            <a:r>
              <a:rPr lang="en-US" dirty="0"/>
              <a:t>is a paradox because it requires building on the past while rejecting it at the same time. </a:t>
            </a:r>
            <a:r>
              <a:rPr lang="en-US" i="1" dirty="0"/>
              <a:t>Organizing </a:t>
            </a:r>
            <a:r>
              <a:rPr lang="en-US" dirty="0"/>
              <a:t>is a paradox because it calls for setting direction and leading while requiring empowerment and flexibility. </a:t>
            </a:r>
            <a:r>
              <a:rPr lang="en-US" i="1" dirty="0"/>
              <a:t>Performing </a:t>
            </a:r>
            <a:r>
              <a:rPr lang="en-US" dirty="0"/>
              <a:t>is a paradox between creating organization-wide goals to concentrate effort and recognizing the diverse goals of stakeholders inside and outside the organization. And finally, </a:t>
            </a:r>
            <a:r>
              <a:rPr lang="en-US" i="1" dirty="0"/>
              <a:t>belonging </a:t>
            </a:r>
            <a:r>
              <a:rPr lang="en-US" dirty="0"/>
              <a:t>is a paradox between establishing a sense of collective identity and acknowledging our desire to be recognized and accepted as unique individuals.</a:t>
            </a:r>
          </a:p>
          <a:p>
            <a:r>
              <a:rPr lang="en-US" dirty="0"/>
              <a:t>Managers can learn a few lessons from </a:t>
            </a:r>
            <a:r>
              <a:rPr lang="en-US" b="1" dirty="0"/>
              <a:t>paradox theory</a:t>
            </a:r>
            <a:r>
              <a:rPr lang="en-US" dirty="0"/>
              <a:t>, which states the key paradox in management is that there is no final optimal status for an organization. The first lesson is that as the environment and members of the organization change, different elements take on more or less importance. There is some evidence that managers who think holistically and recognize the importance of balancing paradoxical factors are more effective, especially in generating adaptive and creative behavior in those they are managing.</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t>Innovation</a:t>
            </a:r>
            <a:r>
              <a:rPr lang="en-US" dirty="0"/>
              <a:t>, a more specialized kind of change, is a new idea applied to initiating or improving a product, process, or services.</a:t>
            </a:r>
            <a:r>
              <a:rPr lang="en-US" baseline="0" dirty="0"/>
              <a:t> A</a:t>
            </a:r>
            <a:r>
              <a:rPr lang="en-US" dirty="0"/>
              <a:t>ll innovations imply change, but not all changes necessarily introduce new ideas or lead to significant improvements. Innovations can range from small incremental improvements, such as </a:t>
            </a:r>
            <a:r>
              <a:rPr lang="en-US" dirty="0" err="1"/>
              <a:t>netbook</a:t>
            </a:r>
            <a:r>
              <a:rPr lang="en-US" dirty="0"/>
              <a:t> computers, to radical breakthroughs, such as Nissan’s electric Leaf car.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The sources of innovation are varied. Structural variables are the most studied potential source of innovation. First, organic structures positively influence innovation because they facilitate flexibility, adaptation and cross-fertilization. Second, innovation-contingent rewards positively influence innovation - when creativity is rewarded, firms tend to become more innovative—especially when employees are given feedback on their performance in addition to autonomy in doing their jobs. Third, innovation is nurtured where there are slack resources. And</a:t>
            </a:r>
            <a:r>
              <a:rPr lang="en-US" baseline="0" dirty="0"/>
              <a:t> f</a:t>
            </a:r>
            <a:r>
              <a:rPr lang="en-US" dirty="0"/>
              <a:t>inally, inter-unit communication is high in innovative organizations</a:t>
            </a:r>
            <a:r>
              <a:rPr lang="en-US" baseline="0" dirty="0"/>
              <a:t> – there</a:t>
            </a:r>
            <a:r>
              <a:rPr lang="en-US" dirty="0"/>
              <a:t> is a high use of committees, task forces, cross-functional teams, and other mechanisms that facilitate interaction.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Innovative organizations tend to have similar cultures. They encourage experimentation,</a:t>
            </a:r>
            <a:r>
              <a:rPr lang="en-US" baseline="0" dirty="0"/>
              <a:t> </a:t>
            </a:r>
            <a:r>
              <a:rPr lang="en-US" dirty="0"/>
              <a:t>reward both successes and failures,</a:t>
            </a:r>
            <a:r>
              <a:rPr lang="en-US" baseline="0" dirty="0"/>
              <a:t> and </a:t>
            </a:r>
            <a:r>
              <a:rPr lang="en-US" dirty="0"/>
              <a:t>celebrate mistakes. Managers in innovative organizations recognize that failures are a natural by-product of venturing into the unknown.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spcBef>
                <a:spcPct val="0"/>
              </a:spcBef>
            </a:pPr>
            <a:r>
              <a:rPr lang="en-US" dirty="0"/>
              <a:t>Within the </a:t>
            </a:r>
            <a:r>
              <a:rPr lang="en-US" i="0" dirty="0"/>
              <a:t>human resources </a:t>
            </a:r>
            <a:r>
              <a:rPr lang="en-US" dirty="0"/>
              <a:t>category, innovative organizations actively promote the training and development of their members so they keep current, offer high job security so employees don’t fear getting fired for making mistakes, and encourage individuals to become champions of change. Once a new idea is developed, </a:t>
            </a:r>
            <a:r>
              <a:rPr lang="en-US" i="1" dirty="0"/>
              <a:t>idea champions</a:t>
            </a:r>
            <a:r>
              <a:rPr lang="en-US" b="1" i="1" dirty="0"/>
              <a:t> </a:t>
            </a:r>
            <a:r>
              <a:rPr lang="en-US" dirty="0"/>
              <a:t>actively and enthusiastically promote it, build support, overcome resistance, and ensure it’s implemented. </a:t>
            </a:r>
          </a:p>
          <a:p>
            <a:pPr>
              <a:spcBef>
                <a:spcPct val="0"/>
              </a:spcBef>
            </a:pPr>
            <a:endParaRPr lang="en-US" dirty="0"/>
          </a:p>
          <a:p>
            <a:pPr>
              <a:spcBef>
                <a:spcPct val="0"/>
              </a:spcBef>
            </a:pPr>
            <a:r>
              <a:rPr lang="en-US" dirty="0"/>
              <a:t>Champions have common personality characteristics: extremely high self-confidence, persistence, energy, and a tendency to take risks. They also display characteristics associated with transformational leadership—they inspire and energize others with their vision of an innovation’s potential and their strong personal conviction about their mission. They are also good at gaining the commitment of others. Idea champions have jobs that provide considerable decision-making discretion; this autonomy helps them introduce and implement innovations. People in collectivist cultures prefer appeals for cross-functional support for innovation efforts; people in high power distance cultures prefer champions to work closely with those in authority to approve innovative activities before work is begun; and the higher the uncertainty avoidance of a society, the more champions should work within the organization’s rules and procedures to develop the innovation. These findings suggest that effective managers will alter their organization’s championing strategies to reflect cultural values. So, for instance, although idea champions in Russia might succeed by ignoring budgetary limitations and working around confining procedures, champions in Austria, Denmark, Germany, or other cultures high in uncertainty avoidance will be more effective by closely following budgets and procedures.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dirty="0"/>
              <a:t>A </a:t>
            </a:r>
            <a:r>
              <a:rPr lang="en-US" i="1" dirty="0"/>
              <a:t>learning organization </a:t>
            </a:r>
            <a:r>
              <a:rPr lang="en-US" dirty="0"/>
              <a:t>is an organization that has developed the continuous capacity to adapt and change. All organizations learn, whether they consciously choose to or not; it is a fundamental requirement for their sustained existence. </a:t>
            </a:r>
          </a:p>
          <a:p>
            <a:pPr>
              <a:spcBef>
                <a:spcPct val="0"/>
              </a:spcBef>
            </a:pPr>
            <a:r>
              <a:rPr lang="en-US" dirty="0"/>
              <a:t>Exhibit 18-6 summarizes the five basic characteristics of a learning organization. It’s one in which people put aside their old ways of thinking, learn to be open with each other, understand how their organization really works, form a plan or vision everyone can agree on, and work together to achieve that vision. </a:t>
            </a:r>
          </a:p>
          <a:p>
            <a:pPr>
              <a:spcBef>
                <a:spcPct val="0"/>
              </a:spcBef>
            </a:pPr>
            <a:endParaRPr lang="en-US" dirty="0"/>
          </a:p>
          <a:p>
            <a:pPr>
              <a:spcBef>
                <a:spcPct val="0"/>
              </a:spcBef>
            </a:pPr>
            <a:r>
              <a:rPr lang="en-US" dirty="0"/>
              <a:t>Proponents of the learning organization envision it as a remedy for three fundamental problems of traditional organizations: fragmentation, competition, and </a:t>
            </a:r>
            <a:r>
              <a:rPr lang="en-US" dirty="0" err="1"/>
              <a:t>reactiveness</a:t>
            </a:r>
            <a:r>
              <a:rPr lang="en-US" dirty="0"/>
              <a:t>. First, fragmentation based on specialization creates “walls” and “chimneys” that separate different functions into independent and often warring fiefdoms. Second, an overemphasis on competition often undermines collaboration. Managers compete to show who is right, who knows more, or who is more persuasive. Divisions compete when they ought to cooperate and share knowledge. Team leaders compete to show who the best manager is. And third, </a:t>
            </a:r>
            <a:r>
              <a:rPr lang="en-US" dirty="0" err="1"/>
              <a:t>reactiveness</a:t>
            </a:r>
            <a:r>
              <a:rPr lang="en-US" dirty="0"/>
              <a:t> misdirects management’s attention to problem solving rather than creation. The problem solver tries to make something go away, while a creator tries to bring something new into being. An emphasis on </a:t>
            </a:r>
            <a:r>
              <a:rPr lang="en-US" dirty="0" err="1"/>
              <a:t>reactiveness</a:t>
            </a:r>
            <a:r>
              <a:rPr lang="en-US" dirty="0"/>
              <a:t> pushes out innovation and continuous improvement and, in its place, encourages people to run around “putting out fires.”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What can managers do to make their firms learning organizations? First, establish a strategy. Management needs to make explicit its commitment to change, innovation, and continuous improvement. Second, redesign the organization’s structure. The formal structure can be a serious impediment to learning. Flattening the structure, eliminating or combining departments, and increasing the use of cross-functional teams reinforces interdependence and reduces boundaries. Third, reshape the organization’s culture. To become a learning organization, managers must demonstrate by their actions that taking risks and admitting failures are desirable. That means rewarding people who take chances and make mistakes. And management needs to encourage functional conflict. “The key to unlocking real openness at work,” says one expert on learning organizations, “is to teach people to give up having to be in agreement. You have to bring paradoxes, conflicts, and dilemmas out in the open, so collectively we can be more intelligent than we can be individually.”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Researchers are increasingly studying the effects of organizational change on employees. We are interested in determining the specific causes and mitigating factors of stress in order to learn how to manage organizational change effectively. The overall findings are that organizational changes incorporating OB knowledge of how people react to stressors may yield more effective results than organizational changes that are only objectively managed through goal-setting. Not surprisingly, the role of leadership is critical. A recent study found that transformational leaders can help shape employee affect so employees stay committed to the change and do not perceive it as stressful. Another study indicated that a positive orientation toward change before specific changes are planned will predict how employees deal with new initiatives.</a:t>
            </a:r>
          </a:p>
          <a:p>
            <a:pPr>
              <a:spcBef>
                <a:spcPct val="0"/>
              </a:spcBef>
            </a:pPr>
            <a:endParaRPr lang="en-US" dirty="0"/>
          </a:p>
          <a:p>
            <a:pPr>
              <a:spcBef>
                <a:spcPct val="0"/>
              </a:spcBef>
            </a:pPr>
            <a:r>
              <a:rPr lang="en-US" dirty="0"/>
              <a:t>Often, organizational changes are stressful because employees perceive aspects of the changes as threatening. These employees are more likely to quit, partially in reaction to their stress. To reduce the perception of threat, employees need to see the organizational changes as fair. Research indicates that those who have a positive change orientation before changes are planned are less likely to perceive of changes as unfair or threatening.</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dirty="0"/>
              <a:t>What is stress? </a:t>
            </a:r>
            <a:r>
              <a:rPr lang="en-US" i="1" dirty="0"/>
              <a:t>Stress</a:t>
            </a:r>
            <a:r>
              <a:rPr lang="en-US" dirty="0"/>
              <a:t> is a dynamic condition in which an individual is confronted with an opportunity, constraint, or demand related to what he</a:t>
            </a:r>
            <a:r>
              <a:rPr lang="en-US" baseline="0" dirty="0"/>
              <a:t> or </a:t>
            </a:r>
            <a:r>
              <a:rPr lang="en-US" dirty="0"/>
              <a:t>she desires and for which the outcome is perceived to be both uncertain and important. Exhibit 18-7 shows work is, for most people, the most important source of stress in life. </a:t>
            </a:r>
          </a:p>
          <a:p>
            <a:pPr>
              <a:spcBef>
                <a:spcPct val="0"/>
              </a:spcBef>
            </a:pPr>
            <a:endParaRPr lang="en-US" dirty="0"/>
          </a:p>
          <a:p>
            <a:pPr>
              <a:spcBef>
                <a:spcPct val="0"/>
              </a:spcBef>
            </a:pPr>
            <a:r>
              <a:rPr lang="en-US" dirty="0"/>
              <a:t>Stress is not necessarily bad in and of itself. Individuals often use stress positively to rise to the occasion and perform at or near their maximum. </a:t>
            </a:r>
          </a:p>
          <a:p>
            <a:pPr>
              <a:spcBef>
                <a:spcPct val="0"/>
              </a:spcBef>
            </a:pPr>
            <a:r>
              <a:rPr lang="en-US" dirty="0"/>
              <a:t>Recently, researchers have argued that </a:t>
            </a:r>
            <a:r>
              <a:rPr lang="en-US" i="1" dirty="0"/>
              <a:t>challenge stressors</a:t>
            </a:r>
            <a:r>
              <a:rPr lang="en-US" dirty="0"/>
              <a:t>—or stressors associated with workload, pressure to complete tasks, and time urgency—operate quite differently from </a:t>
            </a:r>
            <a:r>
              <a:rPr lang="en-US" i="1" dirty="0"/>
              <a:t>hindrance stressors</a:t>
            </a:r>
            <a:r>
              <a:rPr lang="en-US" dirty="0"/>
              <a:t>—or stressors that keep you from reaching your goals (for example, red tape, office politics, confusion over job responsibilities, etc.). Although research is just starting to accumulate, early evidence suggests challenge stressors produce less strain than hindrance stressors.</a:t>
            </a:r>
          </a:p>
          <a:p>
            <a:pPr>
              <a:spcBef>
                <a:spcPct val="0"/>
              </a:spcBef>
            </a:pPr>
            <a:endParaRPr lang="en-US" dirty="0"/>
          </a:p>
          <a:p>
            <a:pPr>
              <a:spcBef>
                <a:spcPct val="0"/>
              </a:spcBef>
            </a:pPr>
            <a:r>
              <a:rPr lang="en-US" dirty="0"/>
              <a:t>Researchers have sought to clarify the conditions under which each type of stress exists. It appears that employees who have a stronger affective commitment to their organization can transfer psychological stress into greater focus and higher sales performance, whereas employees with low levels of commitment perform worse under stress. And when challenge stress increases, those with high levels of organizational support have higher role-based performance, but those with low levels of organizational support do not.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Do you feel stressed? If so, join the crowd. This OB poll shows that many employees feel extreme stress.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spcBef>
                <a:spcPct val="0"/>
              </a:spcBef>
            </a:pPr>
            <a:r>
              <a:rPr lang="en-US" dirty="0"/>
              <a:t>As the model in Exhibit 18-8 shows, there are three categories of potential stressors: environmental, organizational, and personal. </a:t>
            </a:r>
          </a:p>
          <a:p>
            <a:pPr>
              <a:spcBef>
                <a:spcPct val="0"/>
              </a:spcBef>
            </a:pPr>
            <a:endParaRPr lang="en-US" dirty="0"/>
          </a:p>
          <a:p>
            <a:pPr>
              <a:spcBef>
                <a:spcPct val="0"/>
              </a:spcBef>
            </a:pPr>
            <a:r>
              <a:rPr lang="en-US" dirty="0"/>
              <a:t>Environmental uncertainty influences stress levels among employees in an organization. Political uncertainties in some countries can be stress inducing. Technological uncertainty can cause stress because new innovations can make an employee’s skills and experience obsolete in a very short period of time. </a:t>
            </a:r>
          </a:p>
          <a:p>
            <a:pPr>
              <a:spcBef>
                <a:spcPct val="0"/>
              </a:spcBef>
            </a:pPr>
            <a:endParaRPr lang="en-US" dirty="0"/>
          </a:p>
          <a:p>
            <a:pPr>
              <a:spcBef>
                <a:spcPct val="0"/>
              </a:spcBef>
            </a:pPr>
            <a:r>
              <a:rPr lang="en-US" dirty="0"/>
              <a:t>Next are organizational factors,</a:t>
            </a:r>
            <a:r>
              <a:rPr lang="en-US" baseline="0" dirty="0"/>
              <a:t> like p</a:t>
            </a:r>
            <a:r>
              <a:rPr lang="en-US" dirty="0"/>
              <a:t>ressures to avoid errors or complete tasks in a limited time period, work overload, a demanding and insensitive boss, and unpleasant coworkers. Task demands are factors related to a person’s job</a:t>
            </a:r>
            <a:r>
              <a:rPr lang="en-US" baseline="0" dirty="0"/>
              <a:t>, </a:t>
            </a:r>
            <a:r>
              <a:rPr lang="en-US" dirty="0"/>
              <a:t>including the design of the individual’s job (autonomy, task variety, degree of automation), working conditions, and the physical work layout. Role demands relate to pressures that are a function of the role an individual plays in an organization. (Role conflicts create expectations that may be hard to reconcile or satisfy. Role overload is experienced when the employee is expected to do more than time permits. Role ambiguity is created when role expectations are not clearly understood.) Interpersonal demands are pressures created by other employees. Lack of social support from colleagues and poor interpersonal relationships can cause stress, especially among employees with a high social need. A rapidly growing body of research has also shown that negative coworker and supervisor behaviors, including fights, bullying, incivility, racial harassment, and sexual harassment, are especially strongly related to stress at work. </a:t>
            </a:r>
          </a:p>
          <a:p>
            <a:pPr>
              <a:spcBef>
                <a:spcPct val="0"/>
              </a:spcBef>
            </a:pPr>
            <a:endParaRPr lang="en-US" dirty="0"/>
          </a:p>
          <a:p>
            <a:pPr>
              <a:spcBef>
                <a:spcPct val="0"/>
              </a:spcBef>
            </a:pPr>
            <a:r>
              <a:rPr lang="en-US" dirty="0"/>
              <a:t>Next are personal factors,</a:t>
            </a:r>
            <a:r>
              <a:rPr lang="en-US" baseline="0" dirty="0"/>
              <a:t> which</a:t>
            </a:r>
            <a:r>
              <a:rPr lang="en-US" dirty="0"/>
              <a:t> are factors in the employee’s personal life</a:t>
            </a:r>
            <a:r>
              <a:rPr lang="en-US" baseline="0" dirty="0"/>
              <a:t> like </a:t>
            </a:r>
            <a:r>
              <a:rPr lang="en-US" dirty="0"/>
              <a:t>family issues, personal economic problems, and inherent personality characteristics. National surveys consistently show that people hold family and personal relationships dear. </a:t>
            </a:r>
          </a:p>
          <a:p>
            <a:pPr>
              <a:spcBef>
                <a:spcPct val="0"/>
              </a:spcBef>
            </a:pPr>
            <a:endParaRPr lang="en-US" dirty="0"/>
          </a:p>
          <a:p>
            <a:pPr>
              <a:spcBef>
                <a:spcPct val="0"/>
              </a:spcBef>
            </a:pPr>
            <a:r>
              <a:rPr lang="en-US" dirty="0"/>
              <a:t>Four individual difference variables moderate the relationship between potential stressors and experienced stress: perception, job experience, social support, and personality. First, perception moderates the relationship between a potential stress condition and an employee’s reaction to it. Stress potential doesn’t lie in objective conditions; it lies in an employee’s interpretation of those conditions. Next is job experience. The evidence indicates that experience on the job tends to be negatively related to work stress. Voluntary turnover is more probable among people who experience more stress. Social support is the relationships with coworkers or supervisors that can buffer the impact of stress. Social support acts as a palliative, mitigating the negative effects of even high-strain jobs.</a:t>
            </a:r>
            <a:r>
              <a:rPr lang="en-US" baseline="0" dirty="0"/>
              <a:t> </a:t>
            </a:r>
            <a:r>
              <a:rPr lang="en-US" dirty="0"/>
              <a:t>Next is personality</a:t>
            </a:r>
            <a:r>
              <a:rPr lang="en-US" i="1" dirty="0"/>
              <a:t> </a:t>
            </a:r>
            <a:r>
              <a:rPr lang="en-US" dirty="0"/>
              <a:t>traits. Perhaps the most widely studied </a:t>
            </a:r>
            <a:r>
              <a:rPr lang="en-US" i="1" dirty="0"/>
              <a:t>personality </a:t>
            </a:r>
            <a:r>
              <a:rPr lang="en-US" dirty="0"/>
              <a:t>trait in stress is neuroticism, discussed in Chapter 5. As you might expect, neurotic individuals are more prone to experience psychological strain. Evidence suggests that neurotic individuals are more prone to believe there are stressors in their work environments, so part of the problem is that they believe their environments are more threatening. They also tend to select less adaptive coping mechanisms, relying on avoidance as a way of dealing with problems rather than attempting to resolve them. </a:t>
            </a:r>
            <a:r>
              <a:rPr lang="en-US" dirty="0" err="1"/>
              <a:t>Workaholism</a:t>
            </a:r>
            <a:r>
              <a:rPr lang="en-US" dirty="0"/>
              <a:t> is another personal characteristic related to stress levels. Workaholics are people obsessed with their work; they put in an enormous number of hours, think about work even when not working, and create additional work responsibilities to satisfy an inner compulsion to work more.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Research suggests the job conditions that cause stress show some differences across cultures. One study revealed that whereas U.S. employees were stressed by a lack of control, Chinese employees were stressed by job evaluations and lack of training. </a:t>
            </a:r>
          </a:p>
          <a:p>
            <a:pPr>
              <a:spcBef>
                <a:spcPct val="0"/>
              </a:spcBef>
            </a:pPr>
            <a:endParaRPr lang="en-US" dirty="0"/>
          </a:p>
          <a:p>
            <a:pPr>
              <a:spcBef>
                <a:spcPct val="0"/>
              </a:spcBef>
            </a:pPr>
            <a:r>
              <a:rPr lang="en-US" dirty="0"/>
              <a:t>It doesn’t appear that personality effects on stress are different across cultures, however. One study of employees in Hungary, Italy, the United Kingdom, Israel, and the United States found Type A personality traits (see Chapter 5) predicted stress equally well across the countries. A study of 5,270 managers from 20 countries found individuals from individualistic countries such as the United States, Canada, and the United Kingdom experienced higher levels of stress due to work interfering with family than did individuals from collectivist countries like Asia and Latin America. The authors proposed that this may occur because, in collectivist cultures, working extra hours is seen as a sacrifice to help the family, whereas in individualistic cultures, work is seen as a means to personal achievement that takes away from the family. </a:t>
            </a:r>
          </a:p>
          <a:p>
            <a:pPr>
              <a:spcBef>
                <a:spcPct val="0"/>
              </a:spcBef>
            </a:pPr>
            <a:endParaRPr lang="en-US" dirty="0"/>
          </a:p>
          <a:p>
            <a:pPr>
              <a:spcBef>
                <a:spcPct val="0"/>
              </a:spcBef>
            </a:pPr>
            <a:r>
              <a:rPr lang="en-US" dirty="0"/>
              <a:t>Evidence suggests that stressors are associated with perceived stress and strains among employees in different countries. In other words, stress is equally bad for employees of all cultures.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spcBef>
                <a:spcPct val="0"/>
              </a:spcBef>
            </a:pPr>
            <a:r>
              <a:rPr lang="en-US" dirty="0"/>
              <a:t>What are the consequences of stress? Symptoms of stress can be categorized as physiological, psychological, or behavioral. </a:t>
            </a:r>
          </a:p>
          <a:p>
            <a:pPr>
              <a:spcBef>
                <a:spcPct val="0"/>
              </a:spcBef>
            </a:pPr>
            <a:endParaRPr lang="en-US" dirty="0"/>
          </a:p>
          <a:p>
            <a:pPr>
              <a:spcBef>
                <a:spcPct val="0"/>
              </a:spcBef>
            </a:pPr>
            <a:r>
              <a:rPr lang="en-US" dirty="0"/>
              <a:t>Most early concern with stress was directed at physiological symptoms because most researchers were specialists in the health and medical sciences. Their work led to the conclusion that stress could create changes in metabolism, increase heart and breathing rates and blood pressure, bring on headaches, and induce heart attacks. Evidence now clearly suggests stress may have harmful physiological effects. One study linked stressful job demands to increased susceptibility to upper-respiratory illnesses and poor immune system functioning, especially for individuals with low self-efficacy. A long-term study conducted in the United Kingdom found that job strain was associated with higher levels of coronary heart disease. Still another study conducted with Danish human services workers found that higher levels of psychological burnout at the work-unit level were related to significantly higher levels of sickness absence. Many other studies have shown similar results linking work stress to a variety of indicators of poor health. </a:t>
            </a:r>
          </a:p>
          <a:p>
            <a:pPr>
              <a:spcBef>
                <a:spcPct val="0"/>
              </a:spcBef>
            </a:pPr>
            <a:endParaRPr lang="en-US" dirty="0"/>
          </a:p>
          <a:p>
            <a:pPr marL="0" marR="0" indent="0" algn="l" defTabSz="457200" rtl="0" eaLnBrk="1" fontAlgn="base" latinLnBrk="0" hangingPunct="1">
              <a:lnSpc>
                <a:spcPct val="100000"/>
              </a:lnSpc>
              <a:spcBef>
                <a:spcPct val="0"/>
              </a:spcBef>
              <a:spcAft>
                <a:spcPct val="0"/>
              </a:spcAft>
              <a:buClrTx/>
              <a:buSzTx/>
              <a:buFontTx/>
              <a:buNone/>
              <a:tabLst/>
              <a:defRPr/>
            </a:pPr>
            <a:r>
              <a:rPr lang="en-US" dirty="0"/>
              <a:t>The psychological symptoms caused by stress are simple:</a:t>
            </a:r>
            <a:r>
              <a:rPr lang="en-US" baseline="0" dirty="0"/>
              <a:t> j</a:t>
            </a:r>
            <a:r>
              <a:rPr lang="en-US" dirty="0"/>
              <a:t>ob-related stress can cause job-related dissatisfaction,</a:t>
            </a:r>
            <a:r>
              <a:rPr lang="en-US" baseline="0" dirty="0"/>
              <a:t> and j</a:t>
            </a:r>
            <a:r>
              <a:rPr lang="en-US" dirty="0"/>
              <a:t>ob dissatisfaction is the simplest and most obvious psychological effect of stress. Multiple and conflicting demands—lack of clarity as to the incumbent’s duties, authority, and responsibilities—increase stress and dissatisfaction. The less control people have over the pace of their work, the greater the stress and dissatisfaction. </a:t>
            </a:r>
          </a:p>
          <a:p>
            <a:pPr marL="0" marR="0" indent="0" algn="l" defTabSz="457200" rtl="0" eaLnBrk="1" fontAlgn="base" latinLnBrk="0" hangingPunct="1">
              <a:lnSpc>
                <a:spcPct val="100000"/>
              </a:lnSpc>
              <a:spcBef>
                <a:spcPct val="0"/>
              </a:spcBef>
              <a:spcAft>
                <a:spcPct val="0"/>
              </a:spcAft>
              <a:buClrTx/>
              <a:buSzTx/>
              <a:buFontTx/>
              <a:buNone/>
              <a:tabLst/>
              <a:defRPr/>
            </a:pPr>
            <a:endParaRPr lang="en-US" dirty="0"/>
          </a:p>
          <a:p>
            <a:pPr marL="0" marR="0" indent="0" algn="l" defTabSz="457200" rtl="0" eaLnBrk="1" fontAlgn="base" latinLnBrk="0" hangingPunct="1">
              <a:lnSpc>
                <a:spcPct val="100000"/>
              </a:lnSpc>
              <a:spcBef>
                <a:spcPct val="0"/>
              </a:spcBef>
              <a:spcAft>
                <a:spcPct val="0"/>
              </a:spcAft>
              <a:buClrTx/>
              <a:buSzTx/>
              <a:buFontTx/>
              <a:buNone/>
              <a:tabLst/>
              <a:defRPr/>
            </a:pPr>
            <a:r>
              <a:rPr lang="en-US" dirty="0"/>
              <a:t>Next are behavioral symptoms. Research on behavior and stress has been conducted across several countries and over time, the relationships appear relatively consistent. Behavior-related stress symptoms include reductions in productivity, absence, and turnover, as well as changes in eating habits, increased smoking or consumption of alcohol, rapid speech, fidgeting, and sleep disorders. A significant amount of research has investigated the stress-performance relationship.</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most widely studied pattern of the relationship between stress and job performance is the inverted U, shown here in Exhibit 18-9. The logic underlying the figure is that low to moderate levels of stress stimulate the body and increase its ability to react. Individuals then often perform their tasks better, more intensely, or more rapidly. But too much stress places unattainable demands on a person, which result in lower performance. In spite of the popularity and intuitive appeal of the inverted-U model, it doesn’t get a lot of empirical support. So we should be careful of assuming it accurately depicts the stress–performance relationship.</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Because low to moderate levels of stress can be functional and lead to higher performance, management may not be concerned when employees experience them. Employees, however, are likely to perceive even low levels of stress as undesirable. It’s not unlikely, therefore, for employees and management to have different notions of what constitutes an acceptable level of stress on the job. What management may consider to be “a positive stimulus that keeps the adrenaline running” is very likely to be seen as “excessive pressure” by the employee.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spcBef>
                <a:spcPct val="0"/>
              </a:spcBef>
            </a:pPr>
            <a:r>
              <a:rPr lang="en-US" dirty="0"/>
              <a:t>An employee can take personal responsibility for reducing stress levels. Individual strategies that have proven effective include time-management techniques, increased physical exercise, relaxation training, and expanded social support networks. </a:t>
            </a:r>
          </a:p>
          <a:p>
            <a:pPr>
              <a:spcBef>
                <a:spcPct val="0"/>
              </a:spcBef>
            </a:pPr>
            <a:endParaRPr lang="en-US" dirty="0"/>
          </a:p>
          <a:p>
            <a:pPr>
              <a:spcBef>
                <a:spcPct val="0"/>
              </a:spcBef>
            </a:pPr>
            <a:r>
              <a:rPr lang="en-US" dirty="0"/>
              <a:t>An understanding and utilization of basic time-management principles can help individuals better cope with tensions created by job demands. A few of the best-known time-management principles are: making daily lists of activities to be accomplished; prioritizing activities by importance and urgency; scheduling activities according to the priorities set; knowing your daily cycle and handling the most demanding parts of your job when you are most alert and productive; and avoiding electronic distractions like frequently checking e-mail, which can limit attention and reduce efficiency. These time-management skills can help minimize procrastination by focusing efforts on immediate goals and boosting motivation even in the face of tasks that are less desirable. </a:t>
            </a:r>
          </a:p>
          <a:p>
            <a:pPr>
              <a:spcBef>
                <a:spcPct val="0"/>
              </a:spcBef>
            </a:pPr>
            <a:endParaRPr lang="en-US" dirty="0"/>
          </a:p>
          <a:p>
            <a:pPr>
              <a:spcBef>
                <a:spcPct val="0"/>
              </a:spcBef>
            </a:pPr>
            <a:r>
              <a:rPr lang="en-US" dirty="0"/>
              <a:t>Physicians have recommended noncompetitive physical exercise, such as aerobics, walking, jogging, swimming, and riding a bicycle, as a way to deal with excessive stress levels. These activities increase lung capacity, lower the at-rest heart rate, and provide a mental diversion from work pressures, effectively reducing work-related levels of stress. </a:t>
            </a:r>
          </a:p>
          <a:p>
            <a:pPr>
              <a:spcBef>
                <a:spcPct val="0"/>
              </a:spcBef>
            </a:pPr>
            <a:endParaRPr lang="en-US" dirty="0"/>
          </a:p>
          <a:p>
            <a:pPr>
              <a:spcBef>
                <a:spcPct val="0"/>
              </a:spcBef>
            </a:pPr>
            <a:r>
              <a:rPr lang="en-US" dirty="0"/>
              <a:t>Individuals can also teach themselves to reduce tension through relaxation techniques such as meditation, hypnosis, and deep breathing. The objective is to reach a state of deep physical relaxation, in which you focus all your energy on release of muscle tension. Deep relaxation for 15 or 20 minutes a day releases strain and provides a pronounced sense of peacefulness, as well as significant changes in heart rate, blood pressure, and other physiological factors. A growing body of research shows that simply taking breaks from work at routine intervals can facilitate psychological recovery and reduce stress significantly and may improve job performance, and these effects are even greater if relaxation techniques are employed. </a:t>
            </a:r>
          </a:p>
          <a:p>
            <a:pPr>
              <a:spcBef>
                <a:spcPct val="0"/>
              </a:spcBef>
            </a:pPr>
            <a:endParaRPr lang="en-US" dirty="0"/>
          </a:p>
          <a:p>
            <a:pPr>
              <a:spcBef>
                <a:spcPct val="0"/>
              </a:spcBef>
            </a:pPr>
            <a:r>
              <a:rPr lang="en-US" dirty="0"/>
              <a:t>As we have noted, friends, family, or work colleagues can provide an outlet when stress levels become excessive. Expanding your social support network provides someone to hear your problems and offer a more objective perspective on a stressful situation than your own.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Several organizational factors that cause stress—particularly task and role demands—are controlled by management and thus can be modified or changed. Let’s look at some of the strategies that management can use.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Strategies to consider include improved employee selection and job placement, training, realistic goal-setting, redesign of jobs, increased employee involvement, improved organizational communication, employee sabbaticals, and corporate wellness programs. Let’s talk more about each of these.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Certain jobs are more stressful than others but, as we’ve seen, individuals differ in their response to stressful situations. We know individuals with little experience or an external locus of control tend to be more prone to stress. Selection and placement decisions should take these facts into consideration. Obviously, management shouldn’t restrict hiring to only experienced individuals with an internal locus, but such individuals may adapt better to high-stress jobs and perform those jobs more effectively.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We discussed goal-setting in Chapter 7. Individuals perform better when they have specific and challenging goals and receive feedback on their progress toward these goals. Goals can reduce stress as well as provide motivation. Employees who are highly committed to their goals and see purpose in their jobs experience less stress because they are more likely to perceive stressors as challenges rather than hindrances. Specific goals perceived as attainable clarify performance expectations. In addition, goal feedback reduces uncertainties about actual job performance. The result is less employee frustration, role ambiguity, and stress.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Redesigning jobs to give employees more responsibility, more meaningful work, more autonomy, and increased feedback can reduce stress because these factors give employees greater control over work activities and lessen dependence on others. But as we noted in our discussion of work design, not all employees want enriched jobs. The right redesign for employees with a low need for growth might be less responsibility and increased specialization. If individuals prefer structure and routine, reducing skill variety should also reduce uncertainties and stress levels.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Role stress is detrimental to a large extent because employees feel uncertain about goals, expectations, how they’ll be evaluated, and the like. By giving these employees a voice in the decisions that directly affect their job performance, management can increase employee control and reduce role stress. Thus, managers should consider increasing employee involvement in decision making, because evidence clearly shows that increases in employee empowerment reduce psychological strain.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Increasing formal organizational communication with employees reduces uncertainty by lessening role ambiguity and role conflict. Given the importance that perceptions play in moderating the stress–response relationship, management can also use effective communications as a means to shape employee perceptions. Remember that what employees categorize as demands, threats, or opportunities at work is an interpretation, and that interpretation can be affected by the symbols and actions communicated by management.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Some employees need an occasional escape from the frenetic pace of their work. Companies including Genentech, American Express, Intel, General Mills, Microsoft, Morningstar, DreamWorks Animation, and Adobe Systems have begun to provide extended voluntary leaves. These sabbaticals—ranging in length from a few weeks to several months—allow employees to travel, relax, or pursue personal projects that consume time beyond normal vacations. Proponents say they can revive and rejuvenate workers who might otherwise be headed for burnout.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Our final suggestion is organizationally supported </a:t>
            </a:r>
            <a:r>
              <a:rPr lang="en-US" i="1" dirty="0"/>
              <a:t>wellness programs</a:t>
            </a:r>
            <a:r>
              <a:rPr lang="en-US" dirty="0"/>
              <a:t>. These typically provide workshops to help people quit smoking, control alcohol use, lose weight, eat better, and develop a regular exercise program; they focus on the employee’s total physical and mental condition. Some help employees improve their psychological health as well. A meta-analysis of 36 programs designed to reduce stress (including wellness programs) showed that interventions to help employees reframe stressful situations and use active coping strategies appreciably reduced stress levels. Most wellness programs assume employees need to take personal responsibility for their physical and mental health and that the organization is merely a means to that end.</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42</a:t>
            </a:fld>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The need for change has been implied throughout this text. For instance, think about attitudes, motivation, work teams, communication, leadership, organizational structures, human resource practices, and organizational cultures. Change was an integral part in our discussion of each. If environments were perfectly static, if employees’ skills and abilities were always up to date and incapable of deteriorating, and if tomorrow were always exactly the same as today, organizational change would have little or no relevance to managers. But the real world is turbulent, requiring organizations and their members to undergo dynamic change if they are to perform at competitive levels. Coping with all these changes can be a source of stress, but with effective management, challenge can enhance engagement and fulfillment, leading to the high performance that, as you’ve discovered in this text, is one major goal of the study of organizational behavior (OB). </a:t>
            </a:r>
          </a:p>
          <a:p>
            <a:pPr>
              <a:spcBef>
                <a:spcPct val="0"/>
              </a:spcBef>
            </a:pPr>
            <a:endParaRPr lang="en-US" dirty="0"/>
          </a:p>
          <a:p>
            <a:pPr>
              <a:spcBef>
                <a:spcPct val="0"/>
              </a:spcBef>
            </a:pPr>
            <a:r>
              <a:rPr lang="en-US" dirty="0"/>
              <a:t>Managers should: </a:t>
            </a:r>
          </a:p>
          <a:p>
            <a:pPr marL="171450" indent="-171450">
              <a:spcBef>
                <a:spcPct val="0"/>
              </a:spcBef>
              <a:buFont typeface="Arial" panose="020B0604020202020204" pitchFamily="34" charset="0"/>
              <a:buChar char="•"/>
            </a:pPr>
            <a:r>
              <a:rPr lang="en-US" dirty="0"/>
              <a:t>Consider that, as a manager, you are a change agent in your organization. The decisions you make and your role-modeling behaviors will help shape the organization’s change culture.</a:t>
            </a:r>
          </a:p>
          <a:p>
            <a:pPr marL="171450" indent="-171450">
              <a:spcBef>
                <a:spcPct val="0"/>
              </a:spcBef>
              <a:buFont typeface="Arial" panose="020B0604020202020204" pitchFamily="34" charset="0"/>
              <a:buChar char="•"/>
            </a:pPr>
            <a:r>
              <a:rPr lang="en-US" dirty="0"/>
              <a:t>Your management policies and practices will determine the degree to which the organization learns and adapts to changing environmental factors.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43</a:t>
            </a:fld>
            <a:endParaRPr 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a:spcBef>
                <a:spcPct val="0"/>
              </a:spcBef>
              <a:buFont typeface="Arial" panose="020B0604020202020204" pitchFamily="34" charset="0"/>
              <a:buNone/>
            </a:pPr>
            <a:r>
              <a:rPr lang="en-US" dirty="0"/>
              <a:t>In addition, managers should know: </a:t>
            </a:r>
          </a:p>
          <a:p>
            <a:pPr marL="171450" indent="-171450">
              <a:spcBef>
                <a:spcPct val="0"/>
              </a:spcBef>
              <a:buFont typeface="Arial" panose="020B0604020202020204" pitchFamily="34" charset="0"/>
              <a:buChar char="•"/>
            </a:pPr>
            <a:r>
              <a:rPr lang="en-US" dirty="0"/>
              <a:t>Some stress is good. Increasing challenges brought by autonomy and responsibility at work will lead to some stress, but they will also increase feelings of accomplishment and fulfillment. Hindrance stressors like bureaucracy and interpersonal conflicts, on the other hand, are entirely negative and should be eliminated.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44</a:t>
            </a:fld>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a:spcBef>
                <a:spcPct val="0"/>
              </a:spcBef>
              <a:buFont typeface="Arial" panose="020B0604020202020204" pitchFamily="34" charset="0"/>
              <a:buNone/>
            </a:pPr>
            <a:r>
              <a:rPr lang="en-US" dirty="0"/>
              <a:t>Finally: </a:t>
            </a:r>
          </a:p>
          <a:p>
            <a:pPr marL="171450" indent="-171450">
              <a:spcBef>
                <a:spcPct val="0"/>
              </a:spcBef>
              <a:buFont typeface="Arial" panose="020B0604020202020204" pitchFamily="34" charset="0"/>
              <a:buChar char="•"/>
            </a:pPr>
            <a:r>
              <a:rPr lang="en-US" dirty="0"/>
              <a:t>You can help alleviate harmful workplace stress for your employees by accurately matching work-loads to employees, providing employees with stress-coping resources, and responding to their concerns.</a:t>
            </a:r>
          </a:p>
          <a:p>
            <a:pPr marL="171450" indent="-171450">
              <a:spcBef>
                <a:spcPct val="0"/>
              </a:spcBef>
              <a:buFont typeface="Arial" panose="020B0604020202020204" pitchFamily="34" charset="0"/>
              <a:buChar char="•"/>
            </a:pPr>
            <a:r>
              <a:rPr lang="en-US" dirty="0"/>
              <a:t>You can identify extreme stress in your employees when performance declines, turnover increases, health-related absenteeism increases, and engagement declines. However, by the time these symptoms are visible, it may be too late to be helpful, so stay alert for early indicators and be proactive.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45</a:t>
            </a:fld>
            <a:endParaRPr lang="en-US" dirty="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46</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16089" y="6434395"/>
            <a:ext cx="1224000" cy="279915"/>
          </a:xfrm>
          <a:prstGeom prst="rect">
            <a:avLst/>
          </a:prstGeom>
        </p:spPr>
      </p:pic>
    </p:spTree>
    <p:extLst>
      <p:ext uri="{BB962C8B-B14F-4D97-AF65-F5344CB8AC3E}">
        <p14:creationId xmlns:p14="http://schemas.microsoft.com/office/powerpoint/2010/main" val="1410997338"/>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10/21/2024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0453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10/21/2024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787409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165302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6.xml"/><Relationship Id="rId1" Type="http://schemas.openxmlformats.org/officeDocument/2006/relationships/slideLayout" Target="../slideLayouts/slideLayout15.xml"/><Relationship Id="rId4" Type="http://schemas.openxmlformats.org/officeDocument/2006/relationships/image" Target="../media/image13.sv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152445" y="3277433"/>
            <a:ext cx="7018479" cy="2544724"/>
          </a:xfrm>
        </p:spPr>
        <p:txBody>
          <a:bodyPr>
            <a:normAutofit lnSpcReduction="10000"/>
          </a:bodyPr>
          <a:lstStyle/>
          <a:p>
            <a:r>
              <a:rPr lang="en-US" sz="4800" dirty="0"/>
              <a:t>Week 8</a:t>
            </a:r>
          </a:p>
          <a:p>
            <a:r>
              <a:rPr lang="en-US" sz="4000" dirty="0" err="1"/>
              <a:t>Organisational</a:t>
            </a:r>
            <a:r>
              <a:rPr lang="en-US" sz="4000" dirty="0"/>
              <a:t> Change and Stress Management </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6"/>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Content is extracted from Chapter 18</a:t>
            </a:r>
          </a:p>
        </p:txBody>
      </p:sp>
      <p:sp>
        <p:nvSpPr>
          <p:cNvPr id="5" name="Text Placeholder 4"/>
          <p:cNvSpPr>
            <a:spLocks noGrp="1"/>
          </p:cNvSpPr>
          <p:nvPr>
            <p:ph type="body" sz="quarter" idx="15"/>
          </p:nvPr>
        </p:nvSpPr>
        <p:spPr/>
        <p:txBody>
          <a:bodyPr/>
          <a:lstStyle/>
          <a:p>
            <a:r>
              <a:rPr lang="en-US" dirty="0"/>
              <a:t>Organizational Change and Stress Management</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p:txBody>
          <a:bodyPr/>
          <a:lstStyle/>
          <a:p>
            <a:r>
              <a:rPr lang="en-US" altLang="en-US" dirty="0"/>
              <a:t>Copyright © 2019, 2017, 2015, 2013 Pearson Education, Inc. All Rights Reserved.</a:t>
            </a:r>
          </a:p>
        </p:txBody>
      </p:sp>
    </p:spTree>
    <p:extLst>
      <p:ext uri="{BB962C8B-B14F-4D97-AF65-F5344CB8AC3E}">
        <p14:creationId xmlns:p14="http://schemas.microsoft.com/office/powerpoint/2010/main" val="3888089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dirty="0"/>
              <a:t>(1 of 2)</a:t>
            </a:r>
            <a:endParaRPr lang="en-IN" sz="2000" dirty="0"/>
          </a:p>
        </p:txBody>
      </p:sp>
      <p:sp>
        <p:nvSpPr>
          <p:cNvPr id="3" name="Content Placeholder 2"/>
          <p:cNvSpPr>
            <a:spLocks noGrp="1"/>
          </p:cNvSpPr>
          <p:nvPr>
            <p:ph idx="1"/>
          </p:nvPr>
        </p:nvSpPr>
        <p:spPr>
          <a:xfrm>
            <a:off x="1981200" y="1600201"/>
            <a:ext cx="8382000" cy="4525963"/>
          </a:xfrm>
        </p:spPr>
        <p:txBody>
          <a:bodyPr/>
          <a:lstStyle/>
          <a:p>
            <a:pPr marL="685800" indent="-685800">
              <a:buClr>
                <a:schemeClr val="bg2"/>
              </a:buClr>
              <a:buSzPct val="100000"/>
              <a:buNone/>
            </a:pPr>
            <a:r>
              <a:rPr lang="en-US" sz="2400" b="1" dirty="0">
                <a:solidFill>
                  <a:srgbClr val="007FA3"/>
                </a:solidFill>
              </a:rPr>
              <a:t>18.1</a:t>
            </a:r>
            <a:r>
              <a:rPr lang="en-US" sz="2400" dirty="0"/>
              <a:t> Contrast the forces for change and planned change.</a:t>
            </a:r>
          </a:p>
          <a:p>
            <a:pPr marL="685800" indent="-685800">
              <a:buClr>
                <a:schemeClr val="bg2"/>
              </a:buClr>
              <a:buNone/>
            </a:pPr>
            <a:r>
              <a:rPr lang="en-US" sz="2400" b="1" dirty="0">
                <a:solidFill>
                  <a:srgbClr val="007FA3"/>
                </a:solidFill>
              </a:rPr>
              <a:t>18.2 </a:t>
            </a:r>
            <a:r>
              <a:rPr lang="en-US" sz="2400" dirty="0"/>
              <a:t>Describe ways to overcome resistance to change.</a:t>
            </a:r>
          </a:p>
          <a:p>
            <a:pPr marL="685800" indent="-685800">
              <a:buClr>
                <a:schemeClr val="bg2"/>
              </a:buClr>
              <a:buNone/>
            </a:pPr>
            <a:r>
              <a:rPr lang="en-US" sz="2400" b="1" dirty="0">
                <a:solidFill>
                  <a:srgbClr val="007FA3"/>
                </a:solidFill>
              </a:rPr>
              <a:t>18.3 </a:t>
            </a:r>
            <a:r>
              <a:rPr lang="en-US" sz="2400" dirty="0"/>
              <a:t>Compare the four main approaches to managing organizational change.</a:t>
            </a:r>
          </a:p>
          <a:p>
            <a:pPr marL="685800" indent="-685800">
              <a:buClr>
                <a:schemeClr val="bg2"/>
              </a:buClr>
              <a:buNone/>
            </a:pPr>
            <a:r>
              <a:rPr lang="en-US" sz="2400" b="1" dirty="0">
                <a:solidFill>
                  <a:srgbClr val="007FA3"/>
                </a:solidFill>
              </a:rPr>
              <a:t>18.4 </a:t>
            </a:r>
            <a:r>
              <a:rPr lang="en-US" sz="2400" dirty="0"/>
              <a:t>Demonstrate three ways of creating a culture for change.</a:t>
            </a:r>
          </a:p>
        </p:txBody>
      </p:sp>
    </p:spTree>
    <p:extLst>
      <p:ext uri="{BB962C8B-B14F-4D97-AF65-F5344CB8AC3E}">
        <p14:creationId xmlns:p14="http://schemas.microsoft.com/office/powerpoint/2010/main" val="392597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dirty="0"/>
              <a:t>(2 of 2)</a:t>
            </a:r>
            <a:endParaRPr lang="en-IN" sz="2000" dirty="0"/>
          </a:p>
        </p:txBody>
      </p:sp>
      <p:sp>
        <p:nvSpPr>
          <p:cNvPr id="3" name="Content Placeholder 2"/>
          <p:cNvSpPr>
            <a:spLocks noGrp="1"/>
          </p:cNvSpPr>
          <p:nvPr>
            <p:ph idx="1"/>
          </p:nvPr>
        </p:nvSpPr>
        <p:spPr/>
        <p:txBody>
          <a:bodyPr/>
          <a:lstStyle/>
          <a:p>
            <a:pPr marL="685800" indent="-685800">
              <a:buClr>
                <a:schemeClr val="bg2"/>
              </a:buClr>
              <a:buNone/>
            </a:pPr>
            <a:r>
              <a:rPr lang="en-US" sz="2400" b="1" dirty="0">
                <a:solidFill>
                  <a:srgbClr val="007FA3"/>
                </a:solidFill>
              </a:rPr>
              <a:t>18.5 </a:t>
            </a:r>
            <a:r>
              <a:rPr lang="en-US" sz="2400" dirty="0"/>
              <a:t>Identify the potential environmental, organizational, and personal sources of stress at work and the role of individual and cultural differences.</a:t>
            </a:r>
          </a:p>
          <a:p>
            <a:pPr marL="685800" indent="-685800">
              <a:buClr>
                <a:schemeClr val="bg2"/>
              </a:buClr>
              <a:buNone/>
            </a:pPr>
            <a:r>
              <a:rPr lang="en-US" sz="2400" b="1" dirty="0">
                <a:solidFill>
                  <a:srgbClr val="007FA3"/>
                </a:solidFill>
              </a:rPr>
              <a:t>18.6 </a:t>
            </a:r>
            <a:r>
              <a:rPr lang="en-US" sz="2400" dirty="0"/>
              <a:t>Identify the physiological, psychological, and behavioral symptoms of stress at work.</a:t>
            </a:r>
          </a:p>
          <a:p>
            <a:pPr marL="685800" indent="-685800">
              <a:buClr>
                <a:schemeClr val="bg2"/>
              </a:buClr>
              <a:buNone/>
            </a:pPr>
            <a:r>
              <a:rPr lang="en-US" sz="2400" b="1" dirty="0">
                <a:solidFill>
                  <a:srgbClr val="007FA3"/>
                </a:solidFill>
              </a:rPr>
              <a:t>18.7 </a:t>
            </a:r>
            <a:r>
              <a:rPr lang="en-US" sz="2400" dirty="0"/>
              <a:t>Describe individual and organizational approaches to managing stress at work.</a:t>
            </a:r>
          </a:p>
        </p:txBody>
      </p:sp>
    </p:spTree>
    <p:extLst>
      <p:ext uri="{BB962C8B-B14F-4D97-AF65-F5344CB8AC3E}">
        <p14:creationId xmlns:p14="http://schemas.microsoft.com/office/powerpoint/2010/main" val="1022276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Contrast the Forces for Change and Planned Change </a:t>
            </a:r>
            <a:r>
              <a:rPr lang="en-US" sz="2000" dirty="0"/>
              <a:t>(1 of 2)</a:t>
            </a:r>
            <a:endParaRPr lang="en-US" sz="3600" dirty="0"/>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US" sz="2400" b="1" dirty="0"/>
              <a:t>Exhibit 18-1</a:t>
            </a:r>
            <a:r>
              <a:rPr lang="en-US" sz="2400" dirty="0"/>
              <a:t> Forces for Change</a:t>
            </a:r>
          </a:p>
        </p:txBody>
      </p:sp>
      <p:graphicFrame>
        <p:nvGraphicFramePr>
          <p:cNvPr id="4" name="Table 3"/>
          <p:cNvGraphicFramePr>
            <a:graphicFrameLocks noGrp="1"/>
          </p:cNvGraphicFramePr>
          <p:nvPr/>
        </p:nvGraphicFramePr>
        <p:xfrm>
          <a:off x="1981201" y="2133600"/>
          <a:ext cx="8277225" cy="4114800"/>
        </p:xfrm>
        <a:graphic>
          <a:graphicData uri="http://schemas.openxmlformats.org/drawingml/2006/table">
            <a:tbl>
              <a:tblPr firstRow="1" bandRow="1">
                <a:tableStyleId>{2D5ABB26-0587-4C30-8999-92F81FD0307C}</a:tableStyleId>
              </a:tblPr>
              <a:tblGrid>
                <a:gridCol w="2819400">
                  <a:extLst>
                    <a:ext uri="{9D8B030D-6E8A-4147-A177-3AD203B41FA5}">
                      <a16:colId xmlns:a16="http://schemas.microsoft.com/office/drawing/2014/main" val="20000"/>
                    </a:ext>
                  </a:extLst>
                </a:gridCol>
                <a:gridCol w="5457825">
                  <a:extLst>
                    <a:ext uri="{9D8B030D-6E8A-4147-A177-3AD203B41FA5}">
                      <a16:colId xmlns:a16="http://schemas.microsoft.com/office/drawing/2014/main" val="20001"/>
                    </a:ext>
                  </a:extLst>
                </a:gridCol>
              </a:tblGrid>
              <a:tr h="192974">
                <a:tc>
                  <a:txBody>
                    <a:bodyPr/>
                    <a:lstStyle/>
                    <a:p>
                      <a:r>
                        <a:rPr lang="en-US" sz="1200" b="1" i="0" u="none" strike="noStrike" kern="1200" baseline="0" dirty="0">
                          <a:solidFill>
                            <a:schemeClr val="tx1"/>
                          </a:solidFill>
                          <a:latin typeface="+mn-lt"/>
                          <a:ea typeface="+mn-ea"/>
                          <a:cs typeface="+mn-cs"/>
                        </a:rPr>
                        <a:t>Force</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1" i="0" u="none" strike="noStrike" kern="1200" baseline="0" dirty="0">
                          <a:solidFill>
                            <a:schemeClr val="tx1"/>
                          </a:solidFill>
                          <a:latin typeface="+mn-lt"/>
                          <a:ea typeface="+mn-ea"/>
                          <a:cs typeface="+mn-cs"/>
                        </a:rPr>
                        <a:t>Examples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63138">
                <a:tc>
                  <a:txBody>
                    <a:bodyPr/>
                    <a:lstStyle/>
                    <a:p>
                      <a:r>
                        <a:rPr lang="en-US" sz="1200" b="0" i="0" u="none" strike="noStrike" kern="1200" baseline="0" dirty="0">
                          <a:solidFill>
                            <a:schemeClr val="tx1"/>
                          </a:solidFill>
                          <a:latin typeface="+mn-lt"/>
                          <a:ea typeface="+mn-ea"/>
                          <a:cs typeface="+mn-cs"/>
                        </a:rPr>
                        <a:t>Nature of the workforce</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More cultural diversity</a:t>
                      </a:r>
                    </a:p>
                    <a:p>
                      <a:r>
                        <a:rPr lang="en-US" sz="1200" b="0" i="0" u="none" strike="noStrike" kern="1200" baseline="0" dirty="0">
                          <a:solidFill>
                            <a:schemeClr val="tx1"/>
                          </a:solidFill>
                          <a:latin typeface="+mn-lt"/>
                          <a:ea typeface="+mn-ea"/>
                          <a:cs typeface="+mn-cs"/>
                        </a:rPr>
                        <a:t>Aging population</a:t>
                      </a:r>
                    </a:p>
                    <a:p>
                      <a:r>
                        <a:rPr lang="en-US" sz="1200" b="0" i="0" u="none" strike="noStrike" kern="1200" baseline="0" dirty="0">
                          <a:solidFill>
                            <a:schemeClr val="tx1"/>
                          </a:solidFill>
                          <a:latin typeface="+mn-lt"/>
                          <a:ea typeface="+mn-ea"/>
                          <a:cs typeface="+mn-cs"/>
                        </a:rPr>
                        <a:t>Increased immigration and outsourcing</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63138">
                <a:tc>
                  <a:txBody>
                    <a:bodyPr/>
                    <a:lstStyle/>
                    <a:p>
                      <a:r>
                        <a:rPr lang="en-US" sz="1200" b="0" i="0" u="none" strike="noStrike" kern="1200" baseline="0" dirty="0">
                          <a:solidFill>
                            <a:schemeClr val="tx1"/>
                          </a:solidFill>
                          <a:latin typeface="+mn-lt"/>
                          <a:ea typeface="+mn-ea"/>
                          <a:cs typeface="+mn-cs"/>
                        </a:rPr>
                        <a:t>Technology</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Faster, cheaper, and more mobile computers and handheld devices</a:t>
                      </a:r>
                    </a:p>
                    <a:p>
                      <a:r>
                        <a:rPr lang="en-US" sz="1200" b="0" i="0" u="none" strike="noStrike" kern="1200" baseline="0" dirty="0">
                          <a:solidFill>
                            <a:schemeClr val="tx1"/>
                          </a:solidFill>
                          <a:latin typeface="+mn-lt"/>
                          <a:ea typeface="+mn-ea"/>
                          <a:cs typeface="+mn-cs"/>
                        </a:rPr>
                        <a:t>Emergence and growth of social-networking sites</a:t>
                      </a:r>
                    </a:p>
                    <a:p>
                      <a:r>
                        <a:rPr lang="en-US" sz="1200" b="0" i="0" u="none" strike="noStrike" kern="1200" baseline="0" dirty="0">
                          <a:solidFill>
                            <a:schemeClr val="tx1"/>
                          </a:solidFill>
                          <a:latin typeface="+mn-lt"/>
                          <a:ea typeface="+mn-ea"/>
                          <a:cs typeface="+mn-cs"/>
                        </a:rPr>
                        <a:t>Deciphering of the human genetic code</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63138">
                <a:tc>
                  <a:txBody>
                    <a:bodyPr/>
                    <a:lstStyle/>
                    <a:p>
                      <a:r>
                        <a:rPr lang="en-US" sz="1200" b="0" i="0" u="none" strike="noStrike" kern="1200" baseline="0" dirty="0">
                          <a:solidFill>
                            <a:schemeClr val="tx1"/>
                          </a:solidFill>
                          <a:latin typeface="+mn-lt"/>
                          <a:ea typeface="+mn-ea"/>
                          <a:cs typeface="+mn-cs"/>
                        </a:rPr>
                        <a:t>Economic shocks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Rise and fall of global housing market</a:t>
                      </a:r>
                    </a:p>
                    <a:p>
                      <a:r>
                        <a:rPr lang="en-US" sz="1200" b="0" i="0" u="none" strike="noStrike" kern="1200" baseline="0" dirty="0">
                          <a:solidFill>
                            <a:schemeClr val="tx1"/>
                          </a:solidFill>
                          <a:latin typeface="+mn-lt"/>
                          <a:ea typeface="+mn-ea"/>
                          <a:cs typeface="+mn-cs"/>
                        </a:rPr>
                        <a:t>Financial sector collapse</a:t>
                      </a:r>
                    </a:p>
                    <a:p>
                      <a:r>
                        <a:rPr lang="en-US" sz="1200" b="0" i="0" u="none" strike="noStrike" kern="1200" baseline="0" dirty="0">
                          <a:solidFill>
                            <a:schemeClr val="tx1"/>
                          </a:solidFill>
                          <a:latin typeface="+mn-lt"/>
                          <a:ea typeface="+mn-ea"/>
                          <a:cs typeface="+mn-cs"/>
                        </a:rPr>
                        <a:t>Global recession</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63138">
                <a:tc>
                  <a:txBody>
                    <a:bodyPr/>
                    <a:lstStyle/>
                    <a:p>
                      <a:r>
                        <a:rPr lang="en-US" sz="1200" b="0" i="0" u="none" strike="noStrike" kern="1200" baseline="0" dirty="0">
                          <a:solidFill>
                            <a:schemeClr val="tx1"/>
                          </a:solidFill>
                          <a:latin typeface="+mn-lt"/>
                          <a:ea typeface="+mn-ea"/>
                          <a:cs typeface="+mn-cs"/>
                        </a:rPr>
                        <a:t>Competition</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Global competitors</a:t>
                      </a:r>
                    </a:p>
                    <a:p>
                      <a:r>
                        <a:rPr lang="en-US" sz="1200" b="0" i="0" u="none" strike="noStrike" kern="1200" baseline="0" dirty="0">
                          <a:solidFill>
                            <a:schemeClr val="tx1"/>
                          </a:solidFill>
                          <a:latin typeface="+mn-lt"/>
                          <a:ea typeface="+mn-ea"/>
                          <a:cs typeface="+mn-cs"/>
                        </a:rPr>
                        <a:t>Mergers and consolidations</a:t>
                      </a:r>
                    </a:p>
                    <a:p>
                      <a:r>
                        <a:rPr lang="en-US" sz="1200" b="0" i="0" u="none" strike="noStrike" kern="1200" baseline="0" dirty="0">
                          <a:solidFill>
                            <a:schemeClr val="tx1"/>
                          </a:solidFill>
                          <a:latin typeface="+mn-lt"/>
                          <a:ea typeface="+mn-ea"/>
                          <a:cs typeface="+mn-cs"/>
                        </a:rPr>
                        <a:t>Increased government regulation of commerce</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63138">
                <a:tc>
                  <a:txBody>
                    <a:bodyPr/>
                    <a:lstStyle/>
                    <a:p>
                      <a:r>
                        <a:rPr lang="en-US" sz="1200" b="0" i="0" u="none" strike="noStrike" kern="1200" baseline="0" dirty="0">
                          <a:solidFill>
                            <a:schemeClr val="tx1"/>
                          </a:solidFill>
                          <a:latin typeface="+mn-lt"/>
                          <a:ea typeface="+mn-ea"/>
                          <a:cs typeface="+mn-cs"/>
                        </a:rPr>
                        <a:t>Social trends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Increased environmental awareness</a:t>
                      </a:r>
                    </a:p>
                    <a:p>
                      <a:r>
                        <a:rPr lang="en-US" sz="1200" b="0" i="0" u="none" strike="noStrike" kern="1200" baseline="0" dirty="0">
                          <a:solidFill>
                            <a:schemeClr val="tx1"/>
                          </a:solidFill>
                          <a:latin typeface="+mn-lt"/>
                          <a:ea typeface="+mn-ea"/>
                          <a:cs typeface="+mn-cs"/>
                        </a:rPr>
                        <a:t>Liberalization of attitudes toward gay, lesbian, and transgender employees</a:t>
                      </a:r>
                    </a:p>
                    <a:p>
                      <a:r>
                        <a:rPr lang="en-US" sz="1200" b="0" i="0" u="none" strike="noStrike" kern="1200" baseline="0" dirty="0">
                          <a:solidFill>
                            <a:schemeClr val="tx1"/>
                          </a:solidFill>
                          <a:latin typeface="+mn-lt"/>
                          <a:ea typeface="+mn-ea"/>
                          <a:cs typeface="+mn-cs"/>
                        </a:rPr>
                        <a:t>More multitasking and connectivity</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63138">
                <a:tc>
                  <a:txBody>
                    <a:bodyPr/>
                    <a:lstStyle/>
                    <a:p>
                      <a:r>
                        <a:rPr lang="en-US" sz="1200" b="0" i="0" u="none" strike="noStrike" kern="1200" baseline="0" dirty="0">
                          <a:solidFill>
                            <a:schemeClr val="tx1"/>
                          </a:solidFill>
                          <a:latin typeface="+mn-lt"/>
                          <a:ea typeface="+mn-ea"/>
                          <a:cs typeface="+mn-cs"/>
                        </a:rPr>
                        <a:t>World politics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Rising health care costs</a:t>
                      </a:r>
                    </a:p>
                    <a:p>
                      <a:r>
                        <a:rPr lang="en-US" sz="1200" b="0" i="0" u="none" strike="noStrike" kern="1200" baseline="0" dirty="0">
                          <a:solidFill>
                            <a:schemeClr val="tx1"/>
                          </a:solidFill>
                          <a:latin typeface="+mn-lt"/>
                          <a:ea typeface="+mn-ea"/>
                          <a:cs typeface="+mn-cs"/>
                        </a:rPr>
                        <a:t>Negative social attitudes toward business and executives</a:t>
                      </a:r>
                    </a:p>
                    <a:p>
                      <a:r>
                        <a:rPr lang="en-US" sz="1200" b="0" i="0" u="none" strike="noStrike" kern="1200" baseline="0" dirty="0">
                          <a:solidFill>
                            <a:schemeClr val="tx1"/>
                          </a:solidFill>
                          <a:latin typeface="+mn-lt"/>
                          <a:ea typeface="+mn-ea"/>
                          <a:cs typeface="+mn-cs"/>
                        </a:rPr>
                        <a:t>Opening of new markets worldwide</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229600" cy="1097280"/>
          </a:xfrm>
        </p:spPr>
        <p:txBody>
          <a:bodyPr/>
          <a:lstStyle/>
          <a:p>
            <a:r>
              <a:rPr lang="en-US" sz="3600" dirty="0"/>
              <a:t>Contrast the Forces for Change and Planned Change </a:t>
            </a:r>
            <a:r>
              <a:rPr lang="en-US" sz="2000" dirty="0"/>
              <a:t>(2 of 2)</a:t>
            </a:r>
            <a:endParaRPr lang="en-US" sz="3600" dirty="0"/>
          </a:p>
        </p:txBody>
      </p:sp>
      <p:sp>
        <p:nvSpPr>
          <p:cNvPr id="6" name="Content Placeholder 5"/>
          <p:cNvSpPr>
            <a:spLocks noGrp="1"/>
          </p:cNvSpPr>
          <p:nvPr>
            <p:ph idx="1"/>
          </p:nvPr>
        </p:nvSpPr>
        <p:spPr>
          <a:xfrm>
            <a:off x="1981200" y="1600201"/>
            <a:ext cx="7848600" cy="4525963"/>
          </a:xfrm>
        </p:spPr>
        <p:txBody>
          <a:bodyPr/>
          <a:lstStyle/>
          <a:p>
            <a:pPr marL="256032" indent="-256032">
              <a:buSzPct val="100000"/>
            </a:pPr>
            <a:r>
              <a:rPr lang="en-US" sz="2400" b="1" dirty="0">
                <a:solidFill>
                  <a:schemeClr val="tx2"/>
                </a:solidFill>
                <a:cs typeface="Arial" charset="0"/>
              </a:rPr>
              <a:t>Change</a:t>
            </a:r>
            <a:r>
              <a:rPr lang="en-US" sz="2400" dirty="0">
                <a:solidFill>
                  <a:schemeClr val="tx2"/>
                </a:solidFill>
                <a:cs typeface="Arial" charset="0"/>
              </a:rPr>
              <a:t> involves making something different.</a:t>
            </a:r>
          </a:p>
          <a:p>
            <a:pPr marL="256032" indent="-256032">
              <a:buSzPct val="100000"/>
            </a:pPr>
            <a:r>
              <a:rPr lang="en-US" sz="2400" dirty="0">
                <a:solidFill>
                  <a:schemeClr val="tx2"/>
                </a:solidFill>
                <a:cs typeface="Arial" charset="0"/>
              </a:rPr>
              <a:t>When change is an intentional, goal-oriented activity it is </a:t>
            </a:r>
            <a:r>
              <a:rPr lang="en-US" sz="2400" b="1" dirty="0">
                <a:solidFill>
                  <a:schemeClr val="tx2"/>
                </a:solidFill>
                <a:cs typeface="Arial" charset="0"/>
              </a:rPr>
              <a:t>planned change</a:t>
            </a:r>
            <a:r>
              <a:rPr lang="en-US" sz="2400" dirty="0">
                <a:solidFill>
                  <a:schemeClr val="tx2"/>
                </a:solidFill>
                <a:cs typeface="Arial" charset="0"/>
              </a:rPr>
              <a:t>.</a:t>
            </a:r>
          </a:p>
          <a:p>
            <a:pPr marL="740664" lvl="1"/>
            <a:r>
              <a:rPr lang="en-US" dirty="0">
                <a:solidFill>
                  <a:schemeClr val="tx2"/>
                </a:solidFill>
                <a:cs typeface="Arial" charset="0"/>
              </a:rPr>
              <a:t>There are two goals of planned change:</a:t>
            </a:r>
          </a:p>
          <a:p>
            <a:pPr lvl="2"/>
            <a:r>
              <a:rPr lang="en-US" sz="2400" dirty="0">
                <a:solidFill>
                  <a:schemeClr val="tx2"/>
                </a:solidFill>
                <a:cs typeface="Arial" charset="0"/>
              </a:rPr>
              <a:t>Improve the ability of the organization to adapt to changes in its environment.</a:t>
            </a:r>
          </a:p>
          <a:p>
            <a:pPr lvl="2"/>
            <a:r>
              <a:rPr lang="en-US" sz="2400" dirty="0">
                <a:solidFill>
                  <a:schemeClr val="tx2"/>
                </a:solidFill>
                <a:cs typeface="Arial" charset="0"/>
              </a:rPr>
              <a:t>Change employee behavior.</a:t>
            </a:r>
          </a:p>
          <a:p>
            <a:pPr marL="256032" indent="-256032">
              <a:buSzPct val="100000"/>
            </a:pPr>
            <a:r>
              <a:rPr lang="en-US" sz="2400" b="1" dirty="0">
                <a:solidFill>
                  <a:schemeClr val="tx2"/>
                </a:solidFill>
                <a:cs typeface="Arial" charset="0"/>
              </a:rPr>
              <a:t>Change agents </a:t>
            </a:r>
            <a:r>
              <a:rPr lang="en-US" sz="2400" dirty="0">
                <a:solidFill>
                  <a:schemeClr val="tx2"/>
                </a:solidFill>
                <a:cs typeface="Arial" charset="0"/>
              </a:rPr>
              <a:t>are those responsible for managing change activities.</a:t>
            </a:r>
            <a:endParaRPr lang="en-US" sz="2400" b="1" dirty="0">
              <a:solidFill>
                <a:schemeClr val="tx2"/>
              </a:solidFill>
              <a:cs typeface="Arial"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534400" cy="1097280"/>
          </a:xfrm>
        </p:spPr>
        <p:txBody>
          <a:bodyPr/>
          <a:lstStyle/>
          <a:p>
            <a:r>
              <a:rPr lang="en-US" sz="3600" dirty="0"/>
              <a:t>Overcoming Resistance to Change </a:t>
            </a:r>
            <a:r>
              <a:rPr lang="en-US" sz="2000" dirty="0"/>
              <a:t>(1 of 4)</a:t>
            </a:r>
          </a:p>
        </p:txBody>
      </p:sp>
      <p:sp>
        <p:nvSpPr>
          <p:cNvPr id="3" name="Content Placeholder 2"/>
          <p:cNvSpPr>
            <a:spLocks noGrp="1"/>
          </p:cNvSpPr>
          <p:nvPr>
            <p:ph idx="1"/>
          </p:nvPr>
        </p:nvSpPr>
        <p:spPr/>
        <p:txBody>
          <a:bodyPr/>
          <a:lstStyle/>
          <a:p>
            <a:pPr marL="0" indent="0">
              <a:buNone/>
            </a:pPr>
            <a:r>
              <a:rPr lang="en-US" sz="2400" b="1" dirty="0"/>
              <a:t>Exhibit 18-2 </a:t>
            </a:r>
            <a:r>
              <a:rPr lang="en-US" sz="2400" dirty="0"/>
              <a:t>Sources of Resistance to Change</a:t>
            </a:r>
          </a:p>
          <a:p>
            <a:pPr marL="0" indent="0">
              <a:buNone/>
            </a:pPr>
            <a:r>
              <a:rPr lang="en-US" sz="1800" b="1" dirty="0"/>
              <a:t>Individual Sources</a:t>
            </a:r>
          </a:p>
          <a:p>
            <a:pPr marL="0" indent="0">
              <a:spcBef>
                <a:spcPts val="600"/>
              </a:spcBef>
              <a:buNone/>
            </a:pPr>
            <a:r>
              <a:rPr lang="en-US" sz="1800" i="1" dirty="0"/>
              <a:t>Habit</a:t>
            </a:r>
            <a:r>
              <a:rPr lang="en-US" sz="1800" dirty="0"/>
              <a:t>—To cope with life’s complexities, we rely on habits or programmed responses. But when confronted with change, this tendency to respond in our accustomed ways becomes a source of resistance.</a:t>
            </a:r>
          </a:p>
          <a:p>
            <a:pPr marL="0" indent="0">
              <a:spcBef>
                <a:spcPts val="600"/>
              </a:spcBef>
              <a:buNone/>
            </a:pPr>
            <a:r>
              <a:rPr lang="en-US" sz="1800" i="1" dirty="0"/>
              <a:t>Security</a:t>
            </a:r>
            <a:r>
              <a:rPr lang="en-US" sz="1800" dirty="0"/>
              <a:t>—People with a high need for security are likely to resist change because it threatens their feelings of safety.</a:t>
            </a:r>
          </a:p>
          <a:p>
            <a:pPr marL="0" indent="0">
              <a:spcBef>
                <a:spcPts val="600"/>
              </a:spcBef>
              <a:buNone/>
            </a:pPr>
            <a:r>
              <a:rPr lang="en-US" sz="1800" i="1" dirty="0"/>
              <a:t>Economic factors</a:t>
            </a:r>
            <a:r>
              <a:rPr lang="en-US" sz="1800" dirty="0"/>
              <a:t>—Changes in job tasks or established work routines can arouse economic fears if people are concerned that they won’t be able to perform the new tasks or routines to their previous standards, especially when pay is closely tied to productivity.</a:t>
            </a:r>
          </a:p>
          <a:p>
            <a:pPr marL="0" indent="0">
              <a:spcBef>
                <a:spcPts val="600"/>
              </a:spcBef>
              <a:buNone/>
            </a:pPr>
            <a:r>
              <a:rPr lang="en-US" sz="1800" i="1" dirty="0"/>
              <a:t>Selective information processing</a:t>
            </a:r>
            <a:r>
              <a:rPr lang="en-US" sz="1800" dirty="0"/>
              <a:t>—Individuals are guilty of selectively processing information in order to keep their perceptions intact. They hear what they want to hear, and they ignore information that challenges the world they’ve created.</a:t>
            </a:r>
            <a:endParaRPr lang="en-US" sz="1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534400" cy="1097280"/>
          </a:xfrm>
        </p:spPr>
        <p:txBody>
          <a:bodyPr/>
          <a:lstStyle/>
          <a:p>
            <a:r>
              <a:rPr lang="en-US" sz="3600" dirty="0"/>
              <a:t>Overcoming Resistance to Change </a:t>
            </a:r>
            <a:r>
              <a:rPr lang="en-US" sz="2000" dirty="0"/>
              <a:t>(2 of 4)</a:t>
            </a:r>
          </a:p>
        </p:txBody>
      </p:sp>
      <p:sp>
        <p:nvSpPr>
          <p:cNvPr id="3" name="Content Placeholder 2"/>
          <p:cNvSpPr>
            <a:spLocks noGrp="1"/>
          </p:cNvSpPr>
          <p:nvPr>
            <p:ph idx="1"/>
          </p:nvPr>
        </p:nvSpPr>
        <p:spPr>
          <a:xfrm>
            <a:off x="1981200" y="1626834"/>
            <a:ext cx="8077200" cy="4648200"/>
          </a:xfrm>
        </p:spPr>
        <p:txBody>
          <a:bodyPr anchor="t"/>
          <a:lstStyle/>
          <a:p>
            <a:pPr marL="0" indent="0" fontAlgn="t">
              <a:buNone/>
            </a:pPr>
            <a:r>
              <a:rPr lang="en-US" sz="2400" dirty="0"/>
              <a:t>[</a:t>
            </a:r>
            <a:r>
              <a:rPr lang="en-US" sz="2400" b="1" dirty="0"/>
              <a:t>Exhibit 18-2 </a:t>
            </a:r>
            <a:r>
              <a:rPr lang="en-US" sz="2400" dirty="0"/>
              <a:t>Continued]</a:t>
            </a:r>
          </a:p>
          <a:p>
            <a:pPr marL="0" indent="0" fontAlgn="t">
              <a:buNone/>
            </a:pPr>
            <a:r>
              <a:rPr lang="en-US" sz="1800" b="1" dirty="0"/>
              <a:t>Organizational Sources</a:t>
            </a:r>
          </a:p>
          <a:p>
            <a:pPr marL="0" indent="0">
              <a:spcBef>
                <a:spcPts val="600"/>
              </a:spcBef>
              <a:buNone/>
            </a:pPr>
            <a:r>
              <a:rPr lang="en-US" sz="1700" i="1" dirty="0"/>
              <a:t>Structural inertia</a:t>
            </a:r>
            <a:r>
              <a:rPr lang="en-US" sz="1700" dirty="0"/>
              <a:t>—Organizations have built-in mechanisms—such as their selection processes and formalized regulations—to produce stability. When an organization is confronted with change, this structural inertia acts as a counterbalance to sustain stability.</a:t>
            </a:r>
          </a:p>
          <a:p>
            <a:pPr marL="0" indent="0">
              <a:spcBef>
                <a:spcPts val="600"/>
              </a:spcBef>
              <a:buNone/>
            </a:pPr>
            <a:r>
              <a:rPr lang="en-US" sz="1700" i="1" dirty="0"/>
              <a:t>Limited focus of change</a:t>
            </a:r>
            <a:r>
              <a:rPr lang="en-US" sz="1700" dirty="0"/>
              <a:t>—Organizations consist of a number of interdependent subsystems. One can’t be changed without affecting the others. So limited changes in subsystems tend to be nullified by the larger system.</a:t>
            </a:r>
          </a:p>
          <a:p>
            <a:pPr marL="0" indent="0">
              <a:spcBef>
                <a:spcPts val="600"/>
              </a:spcBef>
              <a:buNone/>
            </a:pPr>
            <a:r>
              <a:rPr lang="en-US" sz="1700" i="1" dirty="0"/>
              <a:t>Group inertia</a:t>
            </a:r>
            <a:r>
              <a:rPr lang="en-US" sz="1700" dirty="0"/>
              <a:t>—Even if individuals want to change their behavior, group norms may act as a constraint.</a:t>
            </a:r>
          </a:p>
          <a:p>
            <a:pPr marL="0" indent="0">
              <a:spcBef>
                <a:spcPts val="600"/>
              </a:spcBef>
              <a:buNone/>
            </a:pPr>
            <a:r>
              <a:rPr lang="en-US" sz="1700" i="1" dirty="0"/>
              <a:t>Threat to expertise</a:t>
            </a:r>
            <a:r>
              <a:rPr lang="en-US" sz="1700" dirty="0"/>
              <a:t>—Changes in organizational patterns may threaten the expertise of specialized groups.</a:t>
            </a:r>
          </a:p>
          <a:p>
            <a:pPr marL="0" indent="0">
              <a:spcBef>
                <a:spcPts val="600"/>
              </a:spcBef>
              <a:buNone/>
            </a:pPr>
            <a:r>
              <a:rPr lang="en-US" sz="1700" i="1" dirty="0"/>
              <a:t>Threat to established power relationships</a:t>
            </a:r>
            <a:r>
              <a:rPr lang="en-US" sz="1700" dirty="0"/>
              <a:t>—Any redistribution of decision-making authority can threaten long-established power relationships within the organization.</a:t>
            </a:r>
            <a:endParaRPr lang="en-US" sz="1700" b="1" dirty="0"/>
          </a:p>
        </p:txBody>
      </p:sp>
    </p:spTree>
    <p:extLst>
      <p:ext uri="{BB962C8B-B14F-4D97-AF65-F5344CB8AC3E}">
        <p14:creationId xmlns:p14="http://schemas.microsoft.com/office/powerpoint/2010/main" val="371483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534400" cy="1097280"/>
          </a:xfrm>
        </p:spPr>
        <p:txBody>
          <a:bodyPr/>
          <a:lstStyle/>
          <a:p>
            <a:r>
              <a:rPr lang="en-US" sz="3600" dirty="0"/>
              <a:t>Overcoming Resistance to Change </a:t>
            </a:r>
            <a:r>
              <a:rPr lang="en-US" sz="2000" dirty="0"/>
              <a:t>(3 of 4)</a:t>
            </a: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Overcoming Resistance to Change</a:t>
            </a:r>
          </a:p>
          <a:p>
            <a:pPr marL="740664" lvl="1"/>
            <a:r>
              <a:rPr lang="en-US" sz="2400" dirty="0">
                <a:cs typeface="Arial" charset="0"/>
              </a:rPr>
              <a:t>Communication</a:t>
            </a:r>
          </a:p>
          <a:p>
            <a:pPr marL="740664" lvl="1"/>
            <a:r>
              <a:rPr lang="en-US" sz="2400" dirty="0">
                <a:cs typeface="Arial" charset="0"/>
              </a:rPr>
              <a:t>Participation</a:t>
            </a:r>
          </a:p>
          <a:p>
            <a:pPr marL="740664" lvl="1"/>
            <a:r>
              <a:rPr lang="en-US" sz="2400" dirty="0">
                <a:cs typeface="Arial" charset="0"/>
              </a:rPr>
              <a:t>Building support and commitment</a:t>
            </a:r>
          </a:p>
          <a:p>
            <a:pPr marL="740664" lvl="1"/>
            <a:r>
              <a:rPr lang="en-US" sz="2400" dirty="0">
                <a:cs typeface="Arial" charset="0"/>
              </a:rPr>
              <a:t>Develop positive relationships</a:t>
            </a:r>
          </a:p>
          <a:p>
            <a:pPr marL="740664" lvl="1"/>
            <a:r>
              <a:rPr lang="en-US" sz="2400" dirty="0">
                <a:cs typeface="Arial" charset="0"/>
              </a:rPr>
              <a:t>Implementing changes fairly</a:t>
            </a:r>
          </a:p>
          <a:p>
            <a:pPr marL="740664" lvl="1"/>
            <a:r>
              <a:rPr lang="en-US" sz="2400" dirty="0">
                <a:cs typeface="Arial" charset="0"/>
              </a:rPr>
              <a:t>Manipulation and cooptation</a:t>
            </a:r>
          </a:p>
          <a:p>
            <a:pPr marL="740664" lvl="1"/>
            <a:r>
              <a:rPr lang="en-US" sz="2400" dirty="0">
                <a:cs typeface="Arial" charset="0"/>
              </a:rPr>
              <a:t>Selecting people who accept change</a:t>
            </a:r>
          </a:p>
          <a:p>
            <a:pPr marL="740664" lvl="1"/>
            <a:r>
              <a:rPr lang="en-US" sz="2400" dirty="0">
                <a:cs typeface="Arial" charset="0"/>
              </a:rPr>
              <a:t>Coercion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534400" cy="1097280"/>
          </a:xfrm>
        </p:spPr>
        <p:txBody>
          <a:bodyPr/>
          <a:lstStyle/>
          <a:p>
            <a:r>
              <a:rPr lang="en-US" sz="3600" dirty="0"/>
              <a:t>Overcoming Resistance to Change </a:t>
            </a:r>
            <a:r>
              <a:rPr lang="en-US" sz="2000" dirty="0"/>
              <a:t>(4 of 4)</a:t>
            </a: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The Politics of Change</a:t>
            </a:r>
          </a:p>
          <a:p>
            <a:pPr marL="740664" lvl="1"/>
            <a:r>
              <a:rPr lang="en-US" sz="2400" dirty="0">
                <a:cs typeface="Arial" charset="0"/>
              </a:rPr>
              <a:t>Change threatens the status quo, making it an inherently political activity.</a:t>
            </a:r>
          </a:p>
          <a:p>
            <a:pPr marL="740664" lvl="1"/>
            <a:r>
              <a:rPr lang="en-US" sz="2400" dirty="0">
                <a:cs typeface="Arial" charset="0"/>
              </a:rPr>
              <a:t>Politics suggests the impetus for change is more likely to come from:</a:t>
            </a:r>
          </a:p>
          <a:p>
            <a:pPr lvl="2"/>
            <a:r>
              <a:rPr lang="en-US" sz="2400" dirty="0">
                <a:cs typeface="Arial" charset="0"/>
              </a:rPr>
              <a:t>Outside change agents.</a:t>
            </a:r>
          </a:p>
          <a:p>
            <a:pPr lvl="2"/>
            <a:r>
              <a:rPr lang="en-US" sz="2400" dirty="0">
                <a:cs typeface="Arial" charset="0"/>
              </a:rPr>
              <a:t>Employees new to the organization who have less invested in the status quo.</a:t>
            </a:r>
          </a:p>
          <a:p>
            <a:pPr lvl="2"/>
            <a:r>
              <a:rPr lang="en-US" sz="2400" dirty="0">
                <a:cs typeface="Arial" charset="0"/>
              </a:rPr>
              <a:t>Managers slightly removed from the main power structure.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Approaches to Managing Organizational Change </a:t>
            </a:r>
            <a:r>
              <a:rPr lang="en-US" sz="2000" dirty="0"/>
              <a:t>(1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Approaches to managing change:</a:t>
            </a:r>
          </a:p>
          <a:p>
            <a:pPr marL="740664" lvl="1" indent="-283464"/>
            <a:r>
              <a:rPr lang="en-US" sz="2400" dirty="0">
                <a:cs typeface="Arial" charset="0"/>
              </a:rPr>
              <a:t>Lewin’s Three-Step Model (Exhibit 18-3)</a:t>
            </a:r>
          </a:p>
          <a:p>
            <a:pPr marL="740664" lvl="1" indent="-283464"/>
            <a:r>
              <a:rPr lang="en-US" sz="2400" dirty="0">
                <a:cs typeface="Arial" charset="0"/>
              </a:rPr>
              <a:t>Kotter’s Eight-Step Plan for Implementing Change (Exhibit 18-5)</a:t>
            </a:r>
          </a:p>
          <a:p>
            <a:pPr marL="740664" lvl="1" indent="-283464"/>
            <a:r>
              <a:rPr lang="en-US" sz="2400" dirty="0">
                <a:cs typeface="Arial" charset="0"/>
              </a:rPr>
              <a:t>Action Research</a:t>
            </a:r>
          </a:p>
          <a:p>
            <a:pPr marL="740664" lvl="1" indent="-283464"/>
            <a:r>
              <a:rPr lang="en-US" sz="2400" dirty="0">
                <a:cs typeface="Arial" charset="0"/>
              </a:rPr>
              <a:t>Organizational Development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Approaches to Managing Organizational Change </a:t>
            </a:r>
            <a:r>
              <a:rPr lang="en-US" sz="2000" dirty="0"/>
              <a:t>(2 of 7)</a:t>
            </a:r>
            <a:endParaRPr lang="en-US" b="0" dirty="0">
              <a:latin typeface="+mj-lt"/>
            </a:endParaRPr>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IN" sz="2400" b="1" dirty="0"/>
              <a:t>Exhibit 18-3</a:t>
            </a:r>
            <a:r>
              <a:rPr lang="en-IN" sz="2400" dirty="0"/>
              <a:t> Lewin’s Three-Step Change Model</a:t>
            </a:r>
          </a:p>
        </p:txBody>
      </p:sp>
      <p:pic>
        <p:nvPicPr>
          <p:cNvPr id="4" name="Picture 3" descr="A flow chart shows Lewin's three-step change model. Three steps, Unfreezing, Movement, and Refreezing, are connected to each other from left to righ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35357" y="3239872"/>
            <a:ext cx="6921289" cy="95112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Approaches to Managing Organizational Change </a:t>
            </a:r>
            <a:r>
              <a:rPr lang="en-US" sz="2000" dirty="0"/>
              <a:t>(3 of 7)</a:t>
            </a:r>
            <a:endParaRPr lang="en-US" sz="3600" dirty="0"/>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IN" sz="2400" b="1" dirty="0"/>
              <a:t>Exhibit 18-4</a:t>
            </a:r>
            <a:r>
              <a:rPr lang="en-IN" sz="2400" dirty="0"/>
              <a:t> Unfreezing the Status Quo</a:t>
            </a:r>
          </a:p>
        </p:txBody>
      </p:sp>
      <p:pic>
        <p:nvPicPr>
          <p:cNvPr id="4" name="Picture 3" descr="A graph shows restraining forces and driving forces clashing from opposite directions to maintain the status quo. &#10;The x axis is labeled time; the y axis has two points, one labeled status quo, and another, further out on the axis, labeled desired state.  The line starts at status quo, with driving forces pushing  upward at it, and restraining forces pushing down.  After some time, the line rises to become horizontal again at the desired stat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75896" y="2175353"/>
            <a:ext cx="6240211" cy="415453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Approaches to Managing Organizational Change </a:t>
            </a:r>
            <a:r>
              <a:rPr lang="en-US" sz="2000" dirty="0"/>
              <a:t>(4 of 7)</a:t>
            </a:r>
            <a:endParaRPr lang="en-US" b="0" dirty="0">
              <a:latin typeface="+mj-lt"/>
            </a:endParaRPr>
          </a:p>
        </p:txBody>
      </p:sp>
      <p:sp>
        <p:nvSpPr>
          <p:cNvPr id="3" name="Content Placeholder 2"/>
          <p:cNvSpPr>
            <a:spLocks noGrp="1"/>
          </p:cNvSpPr>
          <p:nvPr>
            <p:ph idx="1"/>
          </p:nvPr>
        </p:nvSpPr>
        <p:spPr>
          <a:xfrm>
            <a:off x="1981200" y="1600201"/>
            <a:ext cx="8229600" cy="762000"/>
          </a:xfrm>
        </p:spPr>
        <p:txBody>
          <a:bodyPr/>
          <a:lstStyle/>
          <a:p>
            <a:pPr marL="0" indent="0">
              <a:buNone/>
            </a:pPr>
            <a:r>
              <a:rPr lang="en-US" sz="2400" b="1" dirty="0"/>
              <a:t>Exhibit 18-5 </a:t>
            </a:r>
            <a:r>
              <a:rPr lang="en-US" sz="2400" dirty="0"/>
              <a:t>Kotter’s Eight-Step Plan for Implementing Change</a:t>
            </a:r>
            <a:endParaRPr lang="en-IN" sz="1400" dirty="0"/>
          </a:p>
        </p:txBody>
      </p:sp>
      <p:graphicFrame>
        <p:nvGraphicFramePr>
          <p:cNvPr id="6" name="Table 5"/>
          <p:cNvGraphicFramePr>
            <a:graphicFrameLocks noGrp="1"/>
          </p:cNvGraphicFramePr>
          <p:nvPr/>
        </p:nvGraphicFramePr>
        <p:xfrm>
          <a:off x="2000250" y="2457450"/>
          <a:ext cx="8172450" cy="3230878"/>
        </p:xfrm>
        <a:graphic>
          <a:graphicData uri="http://schemas.openxmlformats.org/drawingml/2006/table">
            <a:tbl>
              <a:tblPr firstRow="1" bandRow="1">
                <a:tableStyleId>{2D5ABB26-0587-4C30-8999-92F81FD0307C}</a:tableStyleId>
              </a:tblPr>
              <a:tblGrid>
                <a:gridCol w="8172450">
                  <a:extLst>
                    <a:ext uri="{9D8B030D-6E8A-4147-A177-3AD203B41FA5}">
                      <a16:colId xmlns:a16="http://schemas.microsoft.com/office/drawing/2014/main" val="20000"/>
                    </a:ext>
                  </a:extLst>
                </a:gridCol>
              </a:tblGrid>
              <a:tr h="319889">
                <a:tc>
                  <a:txBody>
                    <a:bodyPr/>
                    <a:lstStyle/>
                    <a:p>
                      <a:r>
                        <a:rPr lang="en-US" sz="1400" b="0" i="0" u="none" strike="noStrike" kern="1200" baseline="0" dirty="0">
                          <a:solidFill>
                            <a:schemeClr val="tx1"/>
                          </a:solidFill>
                          <a:latin typeface="+mn-lt"/>
                          <a:ea typeface="+mn-ea"/>
                          <a:cs typeface="+mn-cs"/>
                        </a:rPr>
                        <a:t>1. Establish a sense of urgency by creating a compelling reason for why change is needed.</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19889">
                <a:tc>
                  <a:txBody>
                    <a:bodyPr/>
                    <a:lstStyle/>
                    <a:p>
                      <a:r>
                        <a:rPr lang="en-US" sz="1400" b="0" i="0" u="none" strike="noStrike" kern="1200" baseline="0" dirty="0">
                          <a:solidFill>
                            <a:schemeClr val="tx1"/>
                          </a:solidFill>
                          <a:latin typeface="+mn-lt"/>
                          <a:ea typeface="+mn-ea"/>
                          <a:cs typeface="+mn-cs"/>
                        </a:rPr>
                        <a:t>2. Form a coalition with enough power to lead the change.</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19889">
                <a:tc>
                  <a:txBody>
                    <a:bodyPr/>
                    <a:lstStyle/>
                    <a:p>
                      <a:r>
                        <a:rPr lang="en-US" sz="1400" b="0" i="0" u="none" strike="noStrike" kern="1200" baseline="0" dirty="0">
                          <a:solidFill>
                            <a:schemeClr val="tx1"/>
                          </a:solidFill>
                          <a:latin typeface="+mn-lt"/>
                          <a:ea typeface="+mn-ea"/>
                          <a:cs typeface="+mn-cs"/>
                        </a:rPr>
                        <a:t>3. Create a new vision to direct the change and strategies for achieving the vision.</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19889">
                <a:tc>
                  <a:txBody>
                    <a:bodyPr/>
                    <a:lstStyle/>
                    <a:p>
                      <a:r>
                        <a:rPr lang="en-US" sz="1400" b="0" i="0" u="none" strike="noStrike" kern="1200" baseline="0" dirty="0">
                          <a:solidFill>
                            <a:schemeClr val="tx1"/>
                          </a:solidFill>
                          <a:latin typeface="+mn-lt"/>
                          <a:ea typeface="+mn-ea"/>
                          <a:cs typeface="+mn-cs"/>
                        </a:rPr>
                        <a:t>4. Communicate the vision throughout the organization.</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543811">
                <a:tc>
                  <a:txBody>
                    <a:bodyPr/>
                    <a:lstStyle/>
                    <a:p>
                      <a:pPr marL="228600" indent="-228600"/>
                      <a:r>
                        <a:rPr lang="en-US" sz="1400" b="0" i="0" u="none" strike="noStrike" kern="1200" baseline="0" dirty="0">
                          <a:solidFill>
                            <a:schemeClr val="tx1"/>
                          </a:solidFill>
                          <a:latin typeface="+mn-lt"/>
                          <a:ea typeface="+mn-ea"/>
                          <a:cs typeface="+mn-cs"/>
                        </a:rPr>
                        <a:t>5. Empower others to act on the vision by removing barriers to change and encouraging risk taking and creative problem solving.</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19889">
                <a:tc>
                  <a:txBody>
                    <a:bodyPr/>
                    <a:lstStyle/>
                    <a:p>
                      <a:r>
                        <a:rPr lang="en-US" sz="1400" b="0" i="0" u="none" strike="noStrike" kern="1200" baseline="0" dirty="0">
                          <a:solidFill>
                            <a:schemeClr val="tx1"/>
                          </a:solidFill>
                          <a:latin typeface="+mn-lt"/>
                          <a:ea typeface="+mn-ea"/>
                          <a:cs typeface="+mn-cs"/>
                        </a:rPr>
                        <a:t>6. Plan for, create, and reward short-term “wins” that move the organization toward the new vision.</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543811">
                <a:tc>
                  <a:txBody>
                    <a:bodyPr/>
                    <a:lstStyle/>
                    <a:p>
                      <a:pPr marL="228600" indent="-228600"/>
                      <a:r>
                        <a:rPr lang="en-US" sz="1400" b="0" i="0" u="none" strike="noStrike" kern="1200" baseline="0" dirty="0">
                          <a:solidFill>
                            <a:schemeClr val="tx1"/>
                          </a:solidFill>
                          <a:latin typeface="+mn-lt"/>
                          <a:ea typeface="+mn-ea"/>
                          <a:cs typeface="+mn-cs"/>
                        </a:rPr>
                        <a:t>7. Consolidate improvements, reassess changes, and make necessary adjustments in the new programs.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543811">
                <a:tc>
                  <a:txBody>
                    <a:bodyPr/>
                    <a:lstStyle/>
                    <a:p>
                      <a:pPr marL="228600" indent="-228600"/>
                      <a:r>
                        <a:rPr lang="en-US" sz="1400" b="0" i="0" u="none" strike="noStrike" kern="1200" baseline="0" dirty="0">
                          <a:solidFill>
                            <a:schemeClr val="tx1"/>
                          </a:solidFill>
                          <a:latin typeface="+mn-lt"/>
                          <a:ea typeface="+mn-ea"/>
                          <a:cs typeface="+mn-cs"/>
                        </a:rPr>
                        <a:t>8. Reinforce the changes by demonstrating the relationship between new behaviors and organizational success.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4" name="Content Placeholder 3"/>
          <p:cNvSpPr>
            <a:spLocks noGrp="1"/>
          </p:cNvSpPr>
          <p:nvPr>
            <p:ph idx="13"/>
          </p:nvPr>
        </p:nvSpPr>
        <p:spPr>
          <a:xfrm>
            <a:off x="1981200" y="5867401"/>
            <a:ext cx="8229600" cy="258763"/>
          </a:xfrm>
        </p:spPr>
        <p:txBody>
          <a:bodyPr/>
          <a:lstStyle/>
          <a:p>
            <a:pPr marL="0" indent="0">
              <a:buNone/>
            </a:pPr>
            <a:r>
              <a:rPr lang="en-US" sz="1200" i="1" dirty="0"/>
              <a:t>Source: </a:t>
            </a:r>
            <a:r>
              <a:rPr lang="en-US" sz="1200" dirty="0"/>
              <a:t>Based on J. Kotter, </a:t>
            </a:r>
            <a:r>
              <a:rPr lang="en-US" sz="1200" i="1" dirty="0"/>
              <a:t>Leading Change </a:t>
            </a:r>
            <a:r>
              <a:rPr lang="en-US" sz="1200" dirty="0"/>
              <a:t>(Boston, MA: Harvard Business School, 1996).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Approaches to Managing Organizational Change </a:t>
            </a:r>
            <a:r>
              <a:rPr lang="en-US" sz="2000" dirty="0"/>
              <a:t>(5 of 7)</a:t>
            </a:r>
            <a:endParaRPr lang="en-US" b="0" dirty="0">
              <a:latin typeface="+mj-lt"/>
            </a:endParaRPr>
          </a:p>
        </p:txBody>
      </p:sp>
      <p:sp>
        <p:nvSpPr>
          <p:cNvPr id="3" name="Content Placeholder 2"/>
          <p:cNvSpPr>
            <a:spLocks noGrp="1"/>
          </p:cNvSpPr>
          <p:nvPr>
            <p:ph idx="1"/>
          </p:nvPr>
        </p:nvSpPr>
        <p:spPr>
          <a:xfrm>
            <a:off x="1983658" y="1600201"/>
            <a:ext cx="7998542" cy="4525963"/>
          </a:xfrm>
        </p:spPr>
        <p:txBody>
          <a:bodyPr/>
          <a:lstStyle/>
          <a:p>
            <a:pPr marL="256032" indent="-256032">
              <a:buSzPct val="100000"/>
            </a:pPr>
            <a:r>
              <a:rPr lang="en-US" sz="2400" b="1" dirty="0">
                <a:cs typeface="Arial" charset="0"/>
              </a:rPr>
              <a:t>Action research: </a:t>
            </a:r>
            <a:r>
              <a:rPr lang="en-US" sz="2400" dirty="0">
                <a:cs typeface="Arial" charset="0"/>
              </a:rPr>
              <a:t>a change process based on the systematic collection of data and selection of a change action based on what the analyzed data indicate.</a:t>
            </a:r>
          </a:p>
          <a:p>
            <a:pPr marL="740664" lvl="1"/>
            <a:r>
              <a:rPr lang="en-US" sz="2400" dirty="0">
                <a:cs typeface="Arial" charset="0"/>
              </a:rPr>
              <a:t>Five steps: Diagnosis, Analysis, Feedback, Action, and Evaluation.</a:t>
            </a:r>
          </a:p>
          <a:p>
            <a:pPr marL="740664" lvl="1"/>
            <a:r>
              <a:rPr lang="en-US" sz="2400" dirty="0">
                <a:cs typeface="Arial" charset="0"/>
              </a:rPr>
              <a:t>Provides at least two specific benefits:</a:t>
            </a:r>
          </a:p>
          <a:p>
            <a:pPr lvl="2"/>
            <a:r>
              <a:rPr lang="en-US" sz="2400" dirty="0">
                <a:cs typeface="Arial" charset="0"/>
              </a:rPr>
              <a:t>It is problem-focused.</a:t>
            </a:r>
          </a:p>
          <a:p>
            <a:pPr lvl="2"/>
            <a:r>
              <a:rPr lang="en-US" sz="2400" dirty="0">
                <a:cs typeface="Arial" charset="0"/>
              </a:rPr>
              <a:t>It reduces resistance to change.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Approaches to Managing Organizational Change </a:t>
            </a:r>
            <a:r>
              <a:rPr lang="en-US" sz="2000" dirty="0"/>
              <a:t>(6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Organizational development (OD):</a:t>
            </a:r>
            <a:r>
              <a:rPr lang="en-US" sz="2400" dirty="0">
                <a:cs typeface="Arial" charset="0"/>
              </a:rPr>
              <a:t> a collection of change methods that try to improve organizational effectiveness and employee well-being.</a:t>
            </a:r>
          </a:p>
          <a:p>
            <a:pPr marL="740664" lvl="1"/>
            <a:r>
              <a:rPr lang="en-US" sz="2400" dirty="0">
                <a:cs typeface="Arial" charset="0"/>
              </a:rPr>
              <a:t>OD methods value human and organizational growth, collaborative and participative processes, and a spirit of inquiry.</a:t>
            </a:r>
          </a:p>
          <a:p>
            <a:pPr marL="740664" lvl="1"/>
            <a:r>
              <a:rPr lang="en-US" sz="2400" dirty="0">
                <a:cs typeface="Arial" charset="0"/>
              </a:rPr>
              <a:t>Focuses on how individuals make sense of their work environment.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Approaches to Managing Organizational Change </a:t>
            </a:r>
            <a:r>
              <a:rPr lang="en-US" sz="2000" dirty="0"/>
              <a:t>(7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The six interventions for change agents are:</a:t>
            </a:r>
          </a:p>
          <a:p>
            <a:pPr marL="740664" lvl="1"/>
            <a:r>
              <a:rPr lang="en-US" sz="2400" b="1" dirty="0">
                <a:cs typeface="Arial" charset="0"/>
              </a:rPr>
              <a:t>Sensitivity training</a:t>
            </a:r>
          </a:p>
          <a:p>
            <a:pPr marL="740664" lvl="1"/>
            <a:r>
              <a:rPr lang="en-US" sz="2400" b="1" dirty="0">
                <a:cs typeface="Arial" charset="0"/>
              </a:rPr>
              <a:t>Survey feedback</a:t>
            </a:r>
          </a:p>
          <a:p>
            <a:pPr marL="740664" lvl="1"/>
            <a:r>
              <a:rPr lang="en-US" sz="2400" b="1" dirty="0">
                <a:cs typeface="Arial" charset="0"/>
              </a:rPr>
              <a:t>Process consultation (PC)</a:t>
            </a:r>
          </a:p>
          <a:p>
            <a:pPr marL="740664" lvl="1"/>
            <a:r>
              <a:rPr lang="en-US" sz="2400" b="1" dirty="0">
                <a:cs typeface="Arial" charset="0"/>
              </a:rPr>
              <a:t>Team building</a:t>
            </a:r>
          </a:p>
          <a:p>
            <a:pPr marL="740664" lvl="1"/>
            <a:r>
              <a:rPr lang="en-US" sz="2400" b="1" dirty="0">
                <a:cs typeface="Arial" charset="0"/>
              </a:rPr>
              <a:t>Intergroup development</a:t>
            </a:r>
          </a:p>
          <a:p>
            <a:pPr marL="740664" lvl="1"/>
            <a:r>
              <a:rPr lang="en-US" sz="2400" b="1" dirty="0">
                <a:cs typeface="Arial" charset="0"/>
              </a:rPr>
              <a:t>Appreciative inquiry (AI)</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(1 of 8)</a:t>
            </a:r>
            <a:endParaRPr lang="en-US" sz="3600" dirty="0"/>
          </a:p>
        </p:txBody>
      </p:sp>
      <p:sp>
        <p:nvSpPr>
          <p:cNvPr id="3" name="Content Placeholder 2"/>
          <p:cNvSpPr>
            <a:spLocks noGrp="1"/>
          </p:cNvSpPr>
          <p:nvPr>
            <p:ph idx="1"/>
          </p:nvPr>
        </p:nvSpPr>
        <p:spPr>
          <a:xfrm>
            <a:off x="1981200" y="1600200"/>
            <a:ext cx="8077200" cy="4724400"/>
          </a:xfrm>
        </p:spPr>
        <p:txBody>
          <a:bodyPr/>
          <a:lstStyle/>
          <a:p>
            <a:pPr marL="256032" lvl="1" indent="-256032"/>
            <a:r>
              <a:rPr lang="en-US" sz="2200" b="1" dirty="0"/>
              <a:t>Managing a Paradox</a:t>
            </a:r>
          </a:p>
          <a:p>
            <a:pPr marL="740664" lvl="3" indent="-283464">
              <a:buClr>
                <a:schemeClr val="bg2"/>
              </a:buClr>
            </a:pPr>
            <a:r>
              <a:rPr lang="en-US" sz="2200" dirty="0">
                <a:cs typeface="Arial" panose="020B0604020202020204" pitchFamily="34" charset="0"/>
              </a:rPr>
              <a:t>There is no such thing as a separate discipline of “change management” because all management is dealing with constant change and adaptation.</a:t>
            </a:r>
          </a:p>
          <a:p>
            <a:pPr marL="1143000" lvl="4">
              <a:buClr>
                <a:schemeClr val="bg2"/>
              </a:buClr>
              <a:buFont typeface="Wingdings" pitchFamily="2" charset="2"/>
              <a:buChar char="§"/>
            </a:pPr>
            <a:r>
              <a:rPr lang="en-US" sz="2200" b="1" dirty="0">
                <a:cs typeface="Arial" panose="020B0604020202020204" pitchFamily="34" charset="0"/>
              </a:rPr>
              <a:t>Learning</a:t>
            </a:r>
          </a:p>
          <a:p>
            <a:pPr marL="1143000" lvl="4">
              <a:buClr>
                <a:schemeClr val="bg2"/>
              </a:buClr>
              <a:buFont typeface="Wingdings" pitchFamily="2" charset="2"/>
              <a:buChar char="§"/>
            </a:pPr>
            <a:r>
              <a:rPr lang="en-US" sz="2200" b="1" dirty="0">
                <a:cs typeface="Arial" panose="020B0604020202020204" pitchFamily="34" charset="0"/>
              </a:rPr>
              <a:t>Organizing</a:t>
            </a:r>
          </a:p>
          <a:p>
            <a:pPr marL="1143000" lvl="4">
              <a:buClr>
                <a:schemeClr val="bg2"/>
              </a:buClr>
              <a:buFont typeface="Wingdings" pitchFamily="2" charset="2"/>
              <a:buChar char="§"/>
            </a:pPr>
            <a:r>
              <a:rPr lang="en-US" sz="2200" b="1" dirty="0">
                <a:cs typeface="Arial" panose="020B0604020202020204" pitchFamily="34" charset="0"/>
              </a:rPr>
              <a:t>Performing</a:t>
            </a:r>
          </a:p>
          <a:p>
            <a:pPr marL="1143000" lvl="4">
              <a:buClr>
                <a:schemeClr val="bg2"/>
              </a:buClr>
              <a:buFont typeface="Wingdings" pitchFamily="2" charset="2"/>
              <a:buChar char="§"/>
            </a:pPr>
            <a:r>
              <a:rPr lang="en-US" sz="2200" b="1" dirty="0">
                <a:cs typeface="Arial" panose="020B0604020202020204" pitchFamily="34" charset="0"/>
              </a:rPr>
              <a:t>Belonging</a:t>
            </a:r>
          </a:p>
          <a:p>
            <a:pPr marL="740664" lvl="3" indent="-283464">
              <a:buClr>
                <a:schemeClr val="bg2"/>
              </a:buClr>
            </a:pPr>
            <a:r>
              <a:rPr lang="en-US" sz="2200" dirty="0">
                <a:cs typeface="Arial" panose="020B0604020202020204" pitchFamily="34" charset="0"/>
              </a:rPr>
              <a:t>Managers can learn a few lessons from </a:t>
            </a:r>
            <a:r>
              <a:rPr lang="en-US" sz="2200" b="1" dirty="0">
                <a:cs typeface="Arial" panose="020B0604020202020204" pitchFamily="34" charset="0"/>
              </a:rPr>
              <a:t>paradox theory</a:t>
            </a:r>
            <a:r>
              <a:rPr lang="en-US" sz="2200" dirty="0">
                <a:cs typeface="Arial" panose="020B0604020202020204" pitchFamily="34" charset="0"/>
              </a:rPr>
              <a:t>, which states the key paradox in management is that there is no final optimal status for an organization.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(2 of 8)</a:t>
            </a:r>
            <a:endParaRPr lang="en-US" sz="3600" dirty="0"/>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Stimulating a Culture of Innovation</a:t>
            </a:r>
          </a:p>
          <a:p>
            <a:pPr marL="740664" lvl="1"/>
            <a:r>
              <a:rPr lang="en-US" sz="2400" b="1" dirty="0">
                <a:cs typeface="Arial" charset="0"/>
              </a:rPr>
              <a:t>Innovation</a:t>
            </a:r>
            <a:r>
              <a:rPr lang="en-US" sz="2400" dirty="0">
                <a:cs typeface="Arial" charset="0"/>
              </a:rPr>
              <a:t>: a more specialized kind of change, is a new idea applied to initiating or improving a product, process, or services.</a:t>
            </a:r>
          </a:p>
          <a:p>
            <a:pPr marL="740664" lvl="1"/>
            <a:r>
              <a:rPr lang="en-US" sz="2400" dirty="0">
                <a:cs typeface="Arial" charset="0"/>
              </a:rPr>
              <a:t>Innovations can range from small incremental improvements, such as netbook computers, to radical breakthroughs, such as Nissan’s electric Leaf car.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(3 of 8)</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b="1" dirty="0">
                <a:cs typeface="Arial" charset="0"/>
              </a:rPr>
              <a:t>Sources of Innovation:</a:t>
            </a:r>
          </a:p>
          <a:p>
            <a:pPr marL="740664" lvl="1"/>
            <a:r>
              <a:rPr lang="en-US" sz="2400" dirty="0">
                <a:cs typeface="Arial" charset="0"/>
              </a:rPr>
              <a:t>Structural variables are the most studied potential source of innovation.</a:t>
            </a:r>
          </a:p>
          <a:p>
            <a:pPr lvl="2"/>
            <a:r>
              <a:rPr lang="en-US" sz="2400" dirty="0">
                <a:cs typeface="Arial" charset="0"/>
              </a:rPr>
              <a:t>Organic structures positively influence innovation.</a:t>
            </a:r>
          </a:p>
          <a:p>
            <a:pPr lvl="2"/>
            <a:r>
              <a:rPr lang="en-US" sz="2400" dirty="0">
                <a:cs typeface="Arial" charset="0"/>
              </a:rPr>
              <a:t>Innovation-contingent rewards positively influence integration.</a:t>
            </a:r>
          </a:p>
          <a:p>
            <a:pPr lvl="2"/>
            <a:r>
              <a:rPr lang="en-US" sz="2400" dirty="0">
                <a:cs typeface="Arial" charset="0"/>
              </a:rPr>
              <a:t>Innovation is nurtured when there are slack resources.</a:t>
            </a:r>
          </a:p>
          <a:p>
            <a:pPr lvl="2"/>
            <a:r>
              <a:rPr lang="en-US" sz="2400" dirty="0">
                <a:cs typeface="Arial" charset="0"/>
              </a:rPr>
              <a:t>Inter-unit communication is high in innovative organizations.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(4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Innovative organizations tend to have similar cultures:</a:t>
            </a:r>
          </a:p>
          <a:p>
            <a:pPr marL="740664" lvl="1"/>
            <a:r>
              <a:rPr lang="en-US" sz="2400" dirty="0">
                <a:cs typeface="Arial" charset="0"/>
              </a:rPr>
              <a:t>They encourage experimentation.</a:t>
            </a:r>
          </a:p>
          <a:p>
            <a:pPr marL="740664" lvl="1"/>
            <a:r>
              <a:rPr lang="en-US" sz="2400" dirty="0">
                <a:cs typeface="Arial" charset="0"/>
              </a:rPr>
              <a:t>They reward both successes and failures.</a:t>
            </a:r>
          </a:p>
          <a:p>
            <a:pPr marL="740664" lvl="1"/>
            <a:r>
              <a:rPr lang="en-US" sz="2400" dirty="0">
                <a:cs typeface="Arial" charset="0"/>
              </a:rPr>
              <a:t>They celebrate mistakes.</a:t>
            </a:r>
          </a:p>
          <a:p>
            <a:pPr marL="256032" indent="-256032">
              <a:buSzPct val="100000"/>
            </a:pPr>
            <a:r>
              <a:rPr lang="en-US" sz="2400" dirty="0">
                <a:cs typeface="Arial" charset="0"/>
              </a:rPr>
              <a:t>Managers in innovative organizations recognize that failures are a natural by-product of venturing into the unknown.</a:t>
            </a:r>
            <a:endParaRPr 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(5 of 8)</a:t>
            </a:r>
            <a:endParaRPr lang="en-US" b="0" dirty="0">
              <a:latin typeface="+mj-lt"/>
            </a:endParaRPr>
          </a:p>
        </p:txBody>
      </p:sp>
      <p:sp>
        <p:nvSpPr>
          <p:cNvPr id="3" name="Content Placeholder 2"/>
          <p:cNvSpPr>
            <a:spLocks noGrp="1"/>
          </p:cNvSpPr>
          <p:nvPr>
            <p:ph idx="1"/>
          </p:nvPr>
        </p:nvSpPr>
        <p:spPr>
          <a:xfrm>
            <a:off x="1981200" y="1600201"/>
            <a:ext cx="8305800" cy="4525963"/>
          </a:xfrm>
        </p:spPr>
        <p:txBody>
          <a:bodyPr/>
          <a:lstStyle/>
          <a:p>
            <a:pPr marL="256032" indent="-256032">
              <a:buSzPct val="100000"/>
            </a:pPr>
            <a:r>
              <a:rPr lang="en-US" sz="2400" dirty="0">
                <a:cs typeface="Arial" charset="0"/>
              </a:rPr>
              <a:t>Innovative organizations:</a:t>
            </a:r>
          </a:p>
          <a:p>
            <a:pPr marL="740664" lvl="1"/>
            <a:r>
              <a:rPr lang="en-US" sz="2400" dirty="0">
                <a:cs typeface="Arial" charset="0"/>
              </a:rPr>
              <a:t>Actively promote the training and development of their members so they keep current.</a:t>
            </a:r>
          </a:p>
          <a:p>
            <a:pPr marL="740664" lvl="1"/>
            <a:r>
              <a:rPr lang="en-US" sz="2400" dirty="0">
                <a:cs typeface="Arial" charset="0"/>
              </a:rPr>
              <a:t>Offer high job security so employees don’t fear getting fired for making mistakes.</a:t>
            </a:r>
          </a:p>
          <a:p>
            <a:pPr marL="740664" lvl="1"/>
            <a:r>
              <a:rPr lang="en-US" sz="2400" dirty="0">
                <a:cs typeface="Arial" charset="0"/>
              </a:rPr>
              <a:t>Encourage individuals to become champions of change. </a:t>
            </a:r>
          </a:p>
          <a:p>
            <a:pPr marL="256032" indent="-256032">
              <a:buSzPct val="100000"/>
            </a:pPr>
            <a:r>
              <a:rPr lang="en-US" sz="2400" dirty="0">
                <a:cs typeface="Arial" charset="0"/>
              </a:rPr>
              <a:t>Once a new idea is developed, </a:t>
            </a:r>
            <a:r>
              <a:rPr lang="en-US" sz="2400" b="1" dirty="0">
                <a:cs typeface="Arial" charset="0"/>
              </a:rPr>
              <a:t>idea champions </a:t>
            </a:r>
            <a:r>
              <a:rPr lang="en-US" sz="2400" dirty="0">
                <a:cs typeface="Arial" charset="0"/>
              </a:rPr>
              <a:t>actively and enthusiastically promote it, build support, overcome resistance, and ensure it’s implemented.</a:t>
            </a:r>
            <a:endParaRPr 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(6 of 8)</a:t>
            </a:r>
            <a:endParaRPr lang="en-US" b="0" dirty="0">
              <a:latin typeface="+mj-lt"/>
            </a:endParaRPr>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US" sz="2400" b="1" dirty="0"/>
              <a:t>Exhibit 18-6 </a:t>
            </a:r>
            <a:r>
              <a:rPr lang="en-US" sz="2400" dirty="0"/>
              <a:t>Characteristics of a Learning Organization</a:t>
            </a:r>
          </a:p>
        </p:txBody>
      </p:sp>
      <p:graphicFrame>
        <p:nvGraphicFramePr>
          <p:cNvPr id="4" name="Table 3"/>
          <p:cNvGraphicFramePr>
            <a:graphicFrameLocks noGrp="1"/>
          </p:cNvGraphicFramePr>
          <p:nvPr/>
        </p:nvGraphicFramePr>
        <p:xfrm>
          <a:off x="1971675" y="2250440"/>
          <a:ext cx="8153400" cy="3159762"/>
        </p:xfrm>
        <a:graphic>
          <a:graphicData uri="http://schemas.openxmlformats.org/drawingml/2006/table">
            <a:tbl>
              <a:tblPr firstRow="1" bandRow="1">
                <a:tableStyleId>{2D5ABB26-0587-4C30-8999-92F81FD0307C}</a:tableStyleId>
              </a:tblPr>
              <a:tblGrid>
                <a:gridCol w="8153400">
                  <a:extLst>
                    <a:ext uri="{9D8B030D-6E8A-4147-A177-3AD203B41FA5}">
                      <a16:colId xmlns:a16="http://schemas.microsoft.com/office/drawing/2014/main" val="20000"/>
                    </a:ext>
                  </a:extLst>
                </a:gridCol>
              </a:tblGrid>
              <a:tr h="399762">
                <a:tc>
                  <a:txBody>
                    <a:bodyPr/>
                    <a:lstStyle/>
                    <a:p>
                      <a:r>
                        <a:rPr lang="en-US" sz="1800" b="0" i="0" u="none" strike="noStrike" kern="1200" baseline="0" dirty="0">
                          <a:solidFill>
                            <a:schemeClr val="tx1"/>
                          </a:solidFill>
                          <a:latin typeface="+mn-lt"/>
                          <a:ea typeface="+mn-ea"/>
                          <a:cs typeface="+mn-cs"/>
                        </a:rPr>
                        <a:t>1. There exists a shared vision that everyone agrees 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90000">
                <a:tc>
                  <a:txBody>
                    <a:bodyPr/>
                    <a:lstStyle/>
                    <a:p>
                      <a:pPr marL="256032" indent="-256032"/>
                      <a:r>
                        <a:rPr lang="en-US" sz="1800" b="0" i="0" u="none" strike="noStrike" kern="1200" baseline="0" dirty="0">
                          <a:solidFill>
                            <a:schemeClr val="tx1"/>
                          </a:solidFill>
                          <a:latin typeface="+mn-lt"/>
                          <a:ea typeface="+mn-ea"/>
                          <a:cs typeface="+mn-cs"/>
                        </a:rPr>
                        <a:t>2. People discard their old ways of thinking and the standard routines they use for solving problems or doing their jobs.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90000">
                <a:tc>
                  <a:txBody>
                    <a:bodyPr/>
                    <a:lstStyle/>
                    <a:p>
                      <a:pPr marL="256032" indent="-256032"/>
                      <a:r>
                        <a:rPr lang="en-US" sz="1800" b="0" i="0" u="none" strike="noStrike" kern="1200" baseline="0" dirty="0">
                          <a:solidFill>
                            <a:schemeClr val="tx1"/>
                          </a:solidFill>
                          <a:latin typeface="+mn-lt"/>
                          <a:ea typeface="+mn-ea"/>
                          <a:cs typeface="+mn-cs"/>
                        </a:rPr>
                        <a:t>3. Members think of all organizational processes, activities, functions, and interactions with the environment as part of a system of interrelationships.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90000">
                <a:tc>
                  <a:txBody>
                    <a:bodyPr/>
                    <a:lstStyle/>
                    <a:p>
                      <a:pPr marL="256032" indent="-256032"/>
                      <a:r>
                        <a:rPr lang="en-US" sz="1800" b="0" i="0" u="none" strike="noStrike" kern="1200" baseline="0" dirty="0">
                          <a:solidFill>
                            <a:schemeClr val="tx1"/>
                          </a:solidFill>
                          <a:latin typeface="+mn-lt"/>
                          <a:ea typeface="+mn-ea"/>
                          <a:cs typeface="+mn-cs"/>
                        </a:rPr>
                        <a:t>4. People openly communicate with each other (across vertical and horizontal boundaries) without fear of criticism or punishment.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690000">
                <a:tc>
                  <a:txBody>
                    <a:bodyPr/>
                    <a:lstStyle/>
                    <a:p>
                      <a:pPr marL="256032" indent="-256032"/>
                      <a:r>
                        <a:rPr lang="en-US" sz="1800" b="0" i="0" u="none" strike="noStrike" kern="1200" baseline="0" dirty="0">
                          <a:solidFill>
                            <a:schemeClr val="tx1"/>
                          </a:solidFill>
                          <a:latin typeface="+mn-lt"/>
                          <a:ea typeface="+mn-ea"/>
                          <a:cs typeface="+mn-cs"/>
                        </a:rPr>
                        <a:t>5. People sublimate their personal self-interest and fragmented departmental interests to work together to achieve the organization’s shared vision.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Content Placeholder 4"/>
          <p:cNvSpPr>
            <a:spLocks noGrp="1"/>
          </p:cNvSpPr>
          <p:nvPr>
            <p:ph idx="13"/>
          </p:nvPr>
        </p:nvSpPr>
        <p:spPr>
          <a:xfrm>
            <a:off x="1981200" y="5715001"/>
            <a:ext cx="8229600" cy="411163"/>
          </a:xfrm>
        </p:spPr>
        <p:txBody>
          <a:bodyPr>
            <a:normAutofit lnSpcReduction="10000"/>
          </a:bodyPr>
          <a:lstStyle/>
          <a:p>
            <a:pPr marL="0" indent="0">
              <a:buNone/>
            </a:pPr>
            <a:r>
              <a:rPr lang="en-US" sz="1200" i="1" dirty="0"/>
              <a:t>Source: </a:t>
            </a:r>
            <a:r>
              <a:rPr lang="en-US" sz="1200" dirty="0"/>
              <a:t>Based on P. M. </a:t>
            </a:r>
            <a:r>
              <a:rPr lang="en-US" sz="1200" dirty="0" err="1"/>
              <a:t>Senge</a:t>
            </a:r>
            <a:r>
              <a:rPr lang="en-US" sz="1200" dirty="0"/>
              <a:t>, </a:t>
            </a:r>
            <a:r>
              <a:rPr lang="en-US" sz="1200" i="1" dirty="0"/>
              <a:t>The Fifth Discipline: The Art and Practice of the Learning Organization</a:t>
            </a:r>
            <a:r>
              <a:rPr lang="en-US" sz="1200" dirty="0"/>
              <a:t>, 2nd ed. (New York: Random House, 2006).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(7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What can managers do to make their firms learning organizations?</a:t>
            </a:r>
          </a:p>
          <a:p>
            <a:pPr marL="740664" lvl="1"/>
            <a:r>
              <a:rPr lang="en-US" sz="2400" dirty="0">
                <a:cs typeface="Arial" charset="0"/>
              </a:rPr>
              <a:t>Establish a strategy.</a:t>
            </a:r>
          </a:p>
          <a:p>
            <a:pPr marL="740664" lvl="1"/>
            <a:r>
              <a:rPr lang="en-US" sz="2400" dirty="0">
                <a:cs typeface="Arial" charset="0"/>
              </a:rPr>
              <a:t>Redesign the organization’s structure.</a:t>
            </a:r>
          </a:p>
          <a:p>
            <a:pPr marL="740664" lvl="1"/>
            <a:r>
              <a:rPr lang="en-US" sz="2400" dirty="0">
                <a:cs typeface="Arial" charset="0"/>
              </a:rPr>
              <a:t>Reshape the organization’s culture.</a:t>
            </a:r>
            <a:endParaRPr lang="en-US"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 Culture for Change </a:t>
            </a:r>
            <a:r>
              <a:rPr lang="en-US" sz="2000" dirty="0"/>
              <a:t>(8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Organizational Change and Stress</a:t>
            </a:r>
          </a:p>
          <a:p>
            <a:pPr marL="740664" lvl="1"/>
            <a:r>
              <a:rPr lang="en-US" sz="2400" dirty="0"/>
              <a:t>Research shows that organizational changes incorporating OB knowledge of how people react to stressors may yield more effective results than organizational changes that are only objectively managed through goal-setting.</a:t>
            </a:r>
          </a:p>
          <a:p>
            <a:pPr lvl="2"/>
            <a:r>
              <a:rPr lang="en-US" sz="2400" dirty="0"/>
              <a:t>The role of leadership is critical.</a:t>
            </a:r>
          </a:p>
          <a:p>
            <a:pPr marL="740664" lvl="1"/>
            <a:r>
              <a:rPr lang="en-US" sz="2400" dirty="0"/>
              <a:t>Changes are stressful because employees perceive aspects to be threatening.</a:t>
            </a:r>
          </a:p>
          <a:p>
            <a:pPr lvl="2"/>
            <a:r>
              <a:rPr lang="en-US" sz="2400" dirty="0"/>
              <a:t>Employees need to see the changes as fair.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Stress at Work </a:t>
            </a:r>
            <a:r>
              <a:rPr lang="en-US" sz="2000" dirty="0"/>
              <a:t>(1 of 4)</a:t>
            </a:r>
            <a:endParaRPr lang="en-US" b="0" dirty="0">
              <a:latin typeface="+mj-lt"/>
            </a:endParaRPr>
          </a:p>
        </p:txBody>
      </p:sp>
      <p:sp>
        <p:nvSpPr>
          <p:cNvPr id="3" name="Content Placeholder 2"/>
          <p:cNvSpPr>
            <a:spLocks noGrp="1"/>
          </p:cNvSpPr>
          <p:nvPr>
            <p:ph idx="1"/>
          </p:nvPr>
        </p:nvSpPr>
        <p:spPr>
          <a:xfrm>
            <a:off x="1981200" y="1600202"/>
            <a:ext cx="8229600" cy="380999"/>
          </a:xfrm>
        </p:spPr>
        <p:txBody>
          <a:bodyPr>
            <a:normAutofit fontScale="92500" lnSpcReduction="10000"/>
          </a:bodyPr>
          <a:lstStyle/>
          <a:p>
            <a:pPr marL="0" indent="0">
              <a:buNone/>
            </a:pPr>
            <a:r>
              <a:rPr lang="en-US" sz="2400" b="1" dirty="0"/>
              <a:t>Exhibit 18-7</a:t>
            </a:r>
            <a:r>
              <a:rPr lang="en-US" sz="2400" dirty="0"/>
              <a:t> Work Is a Top Source of Stress</a:t>
            </a:r>
          </a:p>
        </p:txBody>
      </p:sp>
      <p:graphicFrame>
        <p:nvGraphicFramePr>
          <p:cNvPr id="6" name="Table 5"/>
          <p:cNvGraphicFramePr>
            <a:graphicFrameLocks noGrp="1"/>
          </p:cNvGraphicFramePr>
          <p:nvPr/>
        </p:nvGraphicFramePr>
        <p:xfrm>
          <a:off x="2009775" y="2362200"/>
          <a:ext cx="8048626" cy="2895600"/>
        </p:xfrm>
        <a:graphic>
          <a:graphicData uri="http://schemas.openxmlformats.org/drawingml/2006/table">
            <a:tbl>
              <a:tblPr firstRow="1" bandRow="1">
                <a:tableStyleId>{2D5ABB26-0587-4C30-8999-92F81FD0307C}</a:tableStyleId>
              </a:tblPr>
              <a:tblGrid>
                <a:gridCol w="5381626">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tblGrid>
              <a:tr h="482600">
                <a:tc>
                  <a:txBody>
                    <a:bodyPr/>
                    <a:lstStyle/>
                    <a:p>
                      <a:r>
                        <a:rPr lang="en-US" sz="1800" b="0" i="0" u="none" strike="noStrike" kern="1200" baseline="0" dirty="0">
                          <a:solidFill>
                            <a:schemeClr val="tx1"/>
                          </a:solidFill>
                          <a:latin typeface="+mn-lt"/>
                          <a:ea typeface="+mn-ea"/>
                          <a:cs typeface="+mn-cs"/>
                        </a:rPr>
                        <a:t>What area of your life causes you the most stress?</a:t>
                      </a:r>
                      <a:endParaRPr lang="en-US"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solidFill>
                            <a:schemeClr val="bg1"/>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82600">
                <a:tc>
                  <a:txBody>
                    <a:bodyPr/>
                    <a:lstStyle/>
                    <a:p>
                      <a:r>
                        <a:rPr lang="en-US" sz="1800" b="1" i="0" u="none" strike="noStrike" kern="1200" baseline="0" dirty="0">
                          <a:solidFill>
                            <a:schemeClr val="tx1"/>
                          </a:solidFill>
                          <a:latin typeface="+mn-lt"/>
                          <a:ea typeface="+mn-ea"/>
                          <a:cs typeface="+mn-cs"/>
                        </a:rPr>
                        <a:t>Area</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1" i="0" u="none" strike="noStrike" kern="1200" baseline="0" dirty="0">
                          <a:solidFill>
                            <a:schemeClr val="tx1"/>
                          </a:solidFill>
                          <a:latin typeface="+mn-lt"/>
                          <a:ea typeface="+mn-ea"/>
                          <a:cs typeface="+mn-cs"/>
                        </a:rPr>
                        <a:t>Causes Most Stress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82600">
                <a:tc>
                  <a:txBody>
                    <a:bodyPr/>
                    <a:lstStyle/>
                    <a:p>
                      <a:r>
                        <a:rPr lang="en-US" sz="1800" b="0" i="0" u="none" strike="noStrike" kern="1200" baseline="0" dirty="0">
                          <a:solidFill>
                            <a:schemeClr val="tx1"/>
                          </a:solidFill>
                          <a:latin typeface="+mn-lt"/>
                          <a:ea typeface="+mn-ea"/>
                          <a:cs typeface="+mn-cs"/>
                        </a:rPr>
                        <a:t>Financial worries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0" i="0" u="none" strike="noStrike" kern="1200" baseline="0" dirty="0">
                          <a:solidFill>
                            <a:schemeClr val="tx1"/>
                          </a:solidFill>
                          <a:latin typeface="+mn-lt"/>
                          <a:ea typeface="+mn-ea"/>
                          <a:cs typeface="+mn-cs"/>
                        </a:rPr>
                        <a:t>64%</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82600">
                <a:tc>
                  <a:txBody>
                    <a:bodyPr/>
                    <a:lstStyle/>
                    <a:p>
                      <a:r>
                        <a:rPr lang="en-US" sz="1800" b="0" i="0" u="none" strike="noStrike" kern="1200" baseline="0" dirty="0">
                          <a:solidFill>
                            <a:schemeClr val="tx1"/>
                          </a:solidFill>
                          <a:latin typeface="+mn-lt"/>
                          <a:ea typeface="+mn-ea"/>
                          <a:cs typeface="+mn-cs"/>
                        </a:rPr>
                        <a:t>Work</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0" i="0" u="none" strike="noStrike" kern="1200" baseline="0" dirty="0">
                          <a:solidFill>
                            <a:schemeClr val="tx1"/>
                          </a:solidFill>
                          <a:latin typeface="+mn-lt"/>
                          <a:ea typeface="+mn-ea"/>
                          <a:cs typeface="+mn-cs"/>
                        </a:rPr>
                        <a:t>60%</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82600">
                <a:tc>
                  <a:txBody>
                    <a:bodyPr/>
                    <a:lstStyle/>
                    <a:p>
                      <a:r>
                        <a:rPr lang="en-US" sz="1800" b="0" i="0" u="none" strike="noStrike" kern="1200" baseline="0" dirty="0">
                          <a:solidFill>
                            <a:schemeClr val="tx1"/>
                          </a:solidFill>
                          <a:latin typeface="+mn-lt"/>
                          <a:ea typeface="+mn-ea"/>
                          <a:cs typeface="+mn-cs"/>
                        </a:rPr>
                        <a:t>Family responsibilities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0" i="0" u="none" strike="noStrike" kern="1200" baseline="0" dirty="0">
                          <a:solidFill>
                            <a:schemeClr val="tx1"/>
                          </a:solidFill>
                          <a:latin typeface="+mn-lt"/>
                          <a:ea typeface="+mn-ea"/>
                          <a:cs typeface="+mn-cs"/>
                        </a:rPr>
                        <a:t>47%</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82600">
                <a:tc>
                  <a:txBody>
                    <a:bodyPr/>
                    <a:lstStyle/>
                    <a:p>
                      <a:r>
                        <a:rPr lang="en-US" sz="1800" b="0" i="0" u="none" strike="noStrike" kern="1200" baseline="0" dirty="0">
                          <a:solidFill>
                            <a:schemeClr val="tx1"/>
                          </a:solidFill>
                          <a:latin typeface="+mn-lt"/>
                          <a:ea typeface="+mn-ea"/>
                          <a:cs typeface="+mn-cs"/>
                        </a:rPr>
                        <a:t>Health concerns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800" b="0" i="0" u="none" strike="noStrike" kern="1200" baseline="0" dirty="0">
                          <a:solidFill>
                            <a:schemeClr val="tx1"/>
                          </a:solidFill>
                          <a:latin typeface="+mn-lt"/>
                          <a:ea typeface="+mn-ea"/>
                          <a:cs typeface="+mn-cs"/>
                        </a:rPr>
                        <a:t>46%</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4" name="Content Placeholder 3"/>
          <p:cNvSpPr>
            <a:spLocks noGrp="1"/>
          </p:cNvSpPr>
          <p:nvPr>
            <p:ph idx="13"/>
          </p:nvPr>
        </p:nvSpPr>
        <p:spPr>
          <a:xfrm>
            <a:off x="1981200" y="5715001"/>
            <a:ext cx="8229600" cy="411163"/>
          </a:xfrm>
        </p:spPr>
        <p:txBody>
          <a:bodyPr>
            <a:normAutofit lnSpcReduction="10000"/>
          </a:bodyPr>
          <a:lstStyle/>
          <a:p>
            <a:pPr marL="0" indent="0">
              <a:buNone/>
            </a:pPr>
            <a:r>
              <a:rPr lang="en-US" sz="1200" i="1" dirty="0"/>
              <a:t>Source: </a:t>
            </a:r>
            <a:r>
              <a:rPr lang="en-US" sz="1200" dirty="0"/>
              <a:t>Based on “Stress in America: Paying with Our Health,” American Psychological Association, February 4, 2015, http://www.apa.org/news/press/releases/stress/2014/stress-report.pdf.</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Stress at Work </a:t>
            </a:r>
            <a:r>
              <a:rPr lang="en-US" sz="2000" dirty="0"/>
              <a:t>(2 of 4)</a:t>
            </a:r>
            <a:r>
              <a:rPr lang="en-US" sz="3600" dirty="0"/>
              <a:t> </a:t>
            </a:r>
            <a:endParaRPr lang="en-US" b="0" dirty="0">
              <a:latin typeface="+mj-lt"/>
            </a:endParaRPr>
          </a:p>
        </p:txBody>
      </p:sp>
      <p:sp>
        <p:nvSpPr>
          <p:cNvPr id="3" name="Content Placeholder 2"/>
          <p:cNvSpPr>
            <a:spLocks noGrp="1"/>
          </p:cNvSpPr>
          <p:nvPr>
            <p:ph idx="1"/>
          </p:nvPr>
        </p:nvSpPr>
        <p:spPr>
          <a:xfrm>
            <a:off x="1981200" y="1600201"/>
            <a:ext cx="8229600" cy="381000"/>
          </a:xfrm>
        </p:spPr>
        <p:txBody>
          <a:bodyPr/>
          <a:lstStyle/>
          <a:p>
            <a:pPr marL="0" indent="0">
              <a:buNone/>
            </a:pPr>
            <a:r>
              <a:rPr lang="en-IN" sz="2000" b="1" dirty="0"/>
              <a:t>OB POLL</a:t>
            </a:r>
            <a:r>
              <a:rPr lang="en-IN" sz="2000" dirty="0"/>
              <a:t> Many Employees Feel Extreme Stress</a:t>
            </a:r>
          </a:p>
        </p:txBody>
      </p:sp>
      <p:pic>
        <p:nvPicPr>
          <p:cNvPr id="5" name="Picture 4" descr="A pie chart shows the results of an OB Poll on extreme levels of employee stress. &#10;The percentage of stress levels of employees, as follows:&#10;Manageable: 31 percent.&#10;Extreme, with accompanying symptoms: 64 percent.&#10;Low: 5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67140" y="2124501"/>
            <a:ext cx="7857723" cy="3523824"/>
          </a:xfrm>
          <a:prstGeom prst="rect">
            <a:avLst/>
          </a:prstGeom>
        </p:spPr>
      </p:pic>
      <p:sp>
        <p:nvSpPr>
          <p:cNvPr id="4" name="Content Placeholder 3"/>
          <p:cNvSpPr>
            <a:spLocks noGrp="1"/>
          </p:cNvSpPr>
          <p:nvPr>
            <p:ph idx="13"/>
          </p:nvPr>
        </p:nvSpPr>
        <p:spPr>
          <a:xfrm>
            <a:off x="1981200" y="5791200"/>
            <a:ext cx="8229600" cy="533400"/>
          </a:xfrm>
        </p:spPr>
        <p:txBody>
          <a:bodyPr/>
          <a:lstStyle/>
          <a:p>
            <a:pPr marL="0" indent="0">
              <a:buNone/>
            </a:pPr>
            <a:r>
              <a:rPr lang="en-US" sz="1200" i="1" dirty="0"/>
              <a:t>Source: </a:t>
            </a:r>
            <a:r>
              <a:rPr lang="en-US" sz="1200" dirty="0"/>
              <a:t>Based on J. Hudson, “High Stress Has Employees Seeking Both Wellness and Employee Assistance Help,” </a:t>
            </a:r>
            <a:r>
              <a:rPr lang="en-US" sz="1200" dirty="0" err="1"/>
              <a:t>ComPsych</a:t>
            </a:r>
            <a:r>
              <a:rPr lang="en-US" sz="1200" dirty="0"/>
              <a:t> Corporation press release, November 12, 2014, http://www.compsych.com/press-room/press-releases-2014/818-nov-12-2014.</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Stress at Work </a:t>
            </a:r>
            <a:r>
              <a:rPr lang="en-US" sz="2000" dirty="0"/>
              <a:t>(3 of 4)</a:t>
            </a:r>
            <a:endParaRPr lang="en-US" sz="3600" dirty="0"/>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IN" sz="2400" b="1" dirty="0"/>
              <a:t>Exhibit 18-8</a:t>
            </a:r>
            <a:r>
              <a:rPr lang="en-IN" sz="2400" dirty="0"/>
              <a:t> A Model of Stress from</a:t>
            </a:r>
          </a:p>
        </p:txBody>
      </p:sp>
      <p:pic>
        <p:nvPicPr>
          <p:cNvPr id="4" name="Picture 3" descr="An illustration displays a model of stress, depicting the potential sources that lead to stress under five categories and three sets of consequences that arise out of stress.&#10;The exhibit has at its center, Experienced Stress. &#10;Environmental factors:&#10; • Economic uncertainty&#10; • Political uncertainty&#10; • Technological change&#10;&#10;Organizational factors:&#10;• Task demands&#10;• Role demands&#10;• Interpersonal demands&#10;&#10;Personal factors:&#10;• Family problems&#10;• Economic problems&#10;&#10;Individual differences&#10;• Perception&#10;• Job experience&#10;• Social support&#10;• Personality traits&#10;&#10;Cultural differences&#10;&#10;The model shows Experienced Stress pointing to three sets of consequences, which are as follows:&#10;Physiological symptoms&#10;• Immediate effects&#10;• Illness&#10;• Chronic health conditions&#10;&#10;Psychological symptoms&#10;• Anxiety&#10;• Lower emotional well-being&#10;• Lower job satisfaction&#10;&#10;Behavioral Symptoms&#10;• Lower job performance&#10;• Higher absenteeism&#10;• Higher turn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0693" y="2080310"/>
            <a:ext cx="7930617" cy="4223174"/>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Stress at Work </a:t>
            </a:r>
            <a:r>
              <a:rPr lang="en-US" sz="2000" dirty="0"/>
              <a:t>(4 of 4)</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b="1" dirty="0">
                <a:cs typeface="Arial" charset="0"/>
              </a:rPr>
              <a:t>Cultural Differences</a:t>
            </a:r>
          </a:p>
          <a:p>
            <a:pPr marL="740664" lvl="1"/>
            <a:r>
              <a:rPr lang="en-US" sz="2400" dirty="0">
                <a:cs typeface="Arial" charset="0"/>
              </a:rPr>
              <a:t>Research suggests the job conditions that cause stress show some differences across cultures.</a:t>
            </a:r>
          </a:p>
          <a:p>
            <a:pPr lvl="2"/>
            <a:r>
              <a:rPr lang="en-US" sz="2400" dirty="0">
                <a:cs typeface="Arial" charset="0"/>
              </a:rPr>
              <a:t>For example, </a:t>
            </a:r>
            <a:r>
              <a:rPr lang="en-US" sz="2400" dirty="0"/>
              <a:t>U.S. employees are stressed by a lack of control, whereas Chinese employees are stressed by job evaluations and lack of training.</a:t>
            </a:r>
          </a:p>
          <a:p>
            <a:pPr marL="740664" lvl="1"/>
            <a:r>
              <a:rPr lang="en-US" sz="2400" dirty="0">
                <a:cs typeface="Arial" charset="0"/>
              </a:rPr>
              <a:t>Research also shows that </a:t>
            </a:r>
            <a:r>
              <a:rPr lang="en-US" sz="2400" dirty="0"/>
              <a:t>stress is equally bad for employees of all cultures.</a:t>
            </a:r>
            <a:endParaRPr lang="en-US" sz="2400" dirty="0">
              <a:cs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Consequences of Stress at Work </a:t>
            </a:r>
            <a:r>
              <a:rPr lang="en-US" sz="2000" dirty="0"/>
              <a:t>(1 of 2)</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Consequences of Stress</a:t>
            </a:r>
          </a:p>
          <a:p>
            <a:pPr marL="740664" lvl="1"/>
            <a:r>
              <a:rPr lang="en-US" sz="2400" b="1" dirty="0">
                <a:cs typeface="Arial" charset="0"/>
              </a:rPr>
              <a:t>Physiological Symptoms:</a:t>
            </a:r>
            <a:r>
              <a:rPr lang="en-US" sz="2400" dirty="0">
                <a:cs typeface="Arial" charset="0"/>
              </a:rPr>
              <a:t> research supports the link between job stress and poor health.</a:t>
            </a:r>
          </a:p>
          <a:p>
            <a:pPr marL="740664" lvl="1"/>
            <a:r>
              <a:rPr lang="en-US" sz="2400" b="1" dirty="0">
                <a:cs typeface="Arial" charset="0"/>
              </a:rPr>
              <a:t>Psychological Symptoms: </a:t>
            </a:r>
            <a:r>
              <a:rPr lang="en-US" sz="2400" dirty="0">
                <a:cs typeface="Arial" charset="0"/>
              </a:rPr>
              <a:t>job dissatisfaction is an obvious cause of stress.</a:t>
            </a:r>
          </a:p>
          <a:p>
            <a:pPr marL="740664" lvl="1"/>
            <a:r>
              <a:rPr lang="en-US" sz="2400" b="1" dirty="0">
                <a:cs typeface="Arial" charset="0"/>
              </a:rPr>
              <a:t>Behavioral Symptoms:</a:t>
            </a:r>
            <a:r>
              <a:rPr lang="en-US" sz="2400" dirty="0">
                <a:cs typeface="Arial" charset="0"/>
              </a:rPr>
              <a:t> reductions in productivity, absence, turnover, as well as changes in eating habits, increased smoking and/or consumption of alcohol, rapid speech, fidgeting, and sleep disorders.</a:t>
            </a:r>
            <a:endParaRPr 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Consequences of Stress at Work </a:t>
            </a:r>
            <a:r>
              <a:rPr lang="en-US" sz="2000" dirty="0"/>
              <a:t>(2 of 2)</a:t>
            </a:r>
            <a:endParaRPr lang="en-US" b="0" dirty="0">
              <a:latin typeface="+mj-lt"/>
            </a:endParaRPr>
          </a:p>
        </p:txBody>
      </p:sp>
      <p:sp>
        <p:nvSpPr>
          <p:cNvPr id="3" name="Content Placeholder 2"/>
          <p:cNvSpPr>
            <a:spLocks noGrp="1"/>
          </p:cNvSpPr>
          <p:nvPr>
            <p:ph idx="1"/>
          </p:nvPr>
        </p:nvSpPr>
        <p:spPr>
          <a:xfrm>
            <a:off x="1981200" y="1600202"/>
            <a:ext cx="8229600" cy="761999"/>
          </a:xfrm>
        </p:spPr>
        <p:txBody>
          <a:bodyPr/>
          <a:lstStyle/>
          <a:p>
            <a:pPr marL="0" indent="0">
              <a:buNone/>
            </a:pPr>
            <a:r>
              <a:rPr lang="en-IN" sz="2400" b="1" dirty="0"/>
              <a:t>Exhibit 18-9</a:t>
            </a:r>
            <a:r>
              <a:rPr lang="en-IN" sz="2400" dirty="0"/>
              <a:t> The Proposed Inverted-U Relationship between Stress and Job Performance</a:t>
            </a:r>
          </a:p>
        </p:txBody>
      </p:sp>
      <p:pic>
        <p:nvPicPr>
          <p:cNvPr id="4" name="Picture 3" descr="A bell-shaped curve shows the relationship between Stress and Job performance. &#10;The X-axis shows Stress from low to high. The Y-axis shows Performance from low to high. A bell-shaped curve is depicted with its peak in the middle of the stress level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53392" y="2500211"/>
            <a:ext cx="5285219" cy="3804844"/>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(1 of 11)</a:t>
            </a:r>
            <a:endParaRPr lang="en-US" b="0" dirty="0">
              <a:latin typeface="+mj-lt"/>
            </a:endParaRPr>
          </a:p>
        </p:txBody>
      </p:sp>
      <p:sp>
        <p:nvSpPr>
          <p:cNvPr id="3" name="Content Placeholder 2"/>
          <p:cNvSpPr>
            <a:spLocks noGrp="1"/>
          </p:cNvSpPr>
          <p:nvPr>
            <p:ph idx="1"/>
          </p:nvPr>
        </p:nvSpPr>
        <p:spPr>
          <a:xfrm>
            <a:off x="1981200" y="1600201"/>
            <a:ext cx="8382000" cy="4525963"/>
          </a:xfrm>
        </p:spPr>
        <p:txBody>
          <a:bodyPr/>
          <a:lstStyle/>
          <a:p>
            <a:pPr marL="256032" indent="-256032">
              <a:buSzPct val="100000"/>
            </a:pPr>
            <a:r>
              <a:rPr lang="en-US" sz="2400" dirty="0">
                <a:cs typeface="Arial" charset="0"/>
              </a:rPr>
              <a:t>Managing Stress</a:t>
            </a:r>
          </a:p>
          <a:p>
            <a:pPr marL="740664" lvl="1"/>
            <a:r>
              <a:rPr lang="en-US" sz="2400" dirty="0">
                <a:cs typeface="Arial" charset="0"/>
              </a:rPr>
              <a:t>Because low to moderate levels of stress can be functional and lead to higher performance, management may not be concerned when employees experience stress at these levels.</a:t>
            </a:r>
          </a:p>
          <a:p>
            <a:pPr marL="740664" lvl="1"/>
            <a:r>
              <a:rPr lang="en-US" sz="2400" dirty="0">
                <a:cs typeface="Arial" charset="0"/>
              </a:rPr>
              <a:t>What management may consider to be “a positive stimulus that keeps the adrenaline running” is very likely to be seen as “excessive pressure” by the employee.</a:t>
            </a:r>
            <a:endParaRPr lang="en-US" sz="2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(2 of 11)</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Individual Approaches</a:t>
            </a:r>
          </a:p>
          <a:p>
            <a:pPr marL="740664" lvl="1"/>
            <a:r>
              <a:rPr lang="en-US" sz="2400" dirty="0">
                <a:cs typeface="Arial" charset="0"/>
              </a:rPr>
              <a:t>An employee can take personal responsibility for reducing stress levels.</a:t>
            </a:r>
          </a:p>
          <a:p>
            <a:pPr marL="740664" lvl="1"/>
            <a:r>
              <a:rPr lang="en-US" sz="2400" dirty="0">
                <a:cs typeface="Arial" charset="0"/>
              </a:rPr>
              <a:t>Individual strategies include:</a:t>
            </a:r>
          </a:p>
          <a:p>
            <a:pPr lvl="2"/>
            <a:r>
              <a:rPr lang="en-US" sz="2400" dirty="0">
                <a:cs typeface="Arial" charset="0"/>
              </a:rPr>
              <a:t>Time-management techniques.</a:t>
            </a:r>
          </a:p>
          <a:p>
            <a:pPr lvl="2"/>
            <a:r>
              <a:rPr lang="en-US" sz="2400" dirty="0">
                <a:cs typeface="Arial" charset="0"/>
              </a:rPr>
              <a:t>Increased physical exercise.</a:t>
            </a:r>
          </a:p>
          <a:p>
            <a:pPr lvl="2"/>
            <a:r>
              <a:rPr lang="en-US" sz="2400" dirty="0">
                <a:cs typeface="Arial" charset="0"/>
              </a:rPr>
              <a:t>Relaxation training.</a:t>
            </a:r>
          </a:p>
          <a:p>
            <a:pPr lvl="2"/>
            <a:r>
              <a:rPr lang="en-US" sz="2400" dirty="0">
                <a:cs typeface="Arial" charset="0"/>
              </a:rPr>
              <a:t>Expanded social support networks.</a:t>
            </a:r>
            <a:endParaRPr lang="en-US" sz="2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(3 of 11)</a:t>
            </a:r>
            <a:endParaRPr lang="en-US" b="0" dirty="0">
              <a:latin typeface="+mj-lt"/>
            </a:endParaRPr>
          </a:p>
        </p:txBody>
      </p:sp>
      <p:sp>
        <p:nvSpPr>
          <p:cNvPr id="3" name="Content Placeholder 2"/>
          <p:cNvSpPr>
            <a:spLocks noGrp="1"/>
          </p:cNvSpPr>
          <p:nvPr>
            <p:ph idx="1"/>
          </p:nvPr>
        </p:nvSpPr>
        <p:spPr>
          <a:xfrm>
            <a:off x="1981200" y="1600201"/>
            <a:ext cx="8382000" cy="4525963"/>
          </a:xfrm>
        </p:spPr>
        <p:txBody>
          <a:bodyPr/>
          <a:lstStyle/>
          <a:p>
            <a:pPr marL="256032" indent="-256032">
              <a:buSzPct val="100000"/>
            </a:pPr>
            <a:r>
              <a:rPr lang="en-US" sz="2400" b="1" dirty="0">
                <a:cs typeface="Arial" charset="0"/>
              </a:rPr>
              <a:t>Organizational Approaches</a:t>
            </a:r>
          </a:p>
          <a:p>
            <a:pPr marL="740664" lvl="1"/>
            <a:r>
              <a:rPr lang="en-US" sz="2400" dirty="0">
                <a:cs typeface="Arial" charset="0"/>
              </a:rPr>
              <a:t>Several organizational factors that cause stress are controlled by management.</a:t>
            </a:r>
          </a:p>
          <a:p>
            <a:pPr lvl="2"/>
            <a:r>
              <a:rPr lang="en-US" sz="2400" dirty="0">
                <a:cs typeface="Arial" charset="0"/>
              </a:rPr>
              <a:t>Task and role demands can be modified or changed.</a:t>
            </a:r>
            <a:endParaRPr lang="en-US" sz="24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(4 of 11)</a:t>
            </a:r>
            <a:endParaRPr lang="en-US" b="0" dirty="0">
              <a:latin typeface="+mj-lt"/>
            </a:endParaRPr>
          </a:p>
        </p:txBody>
      </p:sp>
      <p:sp>
        <p:nvSpPr>
          <p:cNvPr id="3" name="Content Placeholder 2"/>
          <p:cNvSpPr>
            <a:spLocks noGrp="1"/>
          </p:cNvSpPr>
          <p:nvPr>
            <p:ph idx="1"/>
          </p:nvPr>
        </p:nvSpPr>
        <p:spPr/>
        <p:txBody>
          <a:bodyPr/>
          <a:lstStyle/>
          <a:p>
            <a:pPr marL="255600" indent="-255600">
              <a:buSzPct val="100000"/>
            </a:pPr>
            <a:r>
              <a:rPr lang="en-US" sz="2400" dirty="0">
                <a:cs typeface="Arial" charset="0"/>
              </a:rPr>
              <a:t>Strategies include:</a:t>
            </a:r>
          </a:p>
          <a:p>
            <a:pPr marL="741600" lvl="1"/>
            <a:r>
              <a:rPr lang="en-US" sz="2400" dirty="0">
                <a:cs typeface="Arial" charset="0"/>
              </a:rPr>
              <a:t>Better selection and placement, and training.</a:t>
            </a:r>
          </a:p>
          <a:p>
            <a:pPr marL="741600" lvl="1"/>
            <a:r>
              <a:rPr lang="en-US" sz="2400" dirty="0">
                <a:cs typeface="Arial" charset="0"/>
              </a:rPr>
              <a:t>Goal-setting.</a:t>
            </a:r>
          </a:p>
          <a:p>
            <a:pPr marL="741600" lvl="1"/>
            <a:r>
              <a:rPr lang="en-US" sz="2400" dirty="0">
                <a:cs typeface="Arial" charset="0"/>
              </a:rPr>
              <a:t>Redesigning jobs.</a:t>
            </a:r>
          </a:p>
          <a:p>
            <a:pPr marL="741600" lvl="1"/>
            <a:r>
              <a:rPr lang="en-US" sz="2400" dirty="0">
                <a:cs typeface="Arial" charset="0"/>
              </a:rPr>
              <a:t>Employee involvement.</a:t>
            </a:r>
          </a:p>
          <a:p>
            <a:pPr marL="741600" lvl="1"/>
            <a:r>
              <a:rPr lang="en-US" sz="2400" dirty="0">
                <a:cs typeface="Arial" charset="0"/>
              </a:rPr>
              <a:t>Organizational communication.</a:t>
            </a:r>
          </a:p>
          <a:p>
            <a:pPr marL="741600" lvl="1"/>
            <a:r>
              <a:rPr lang="en-US" sz="2400" dirty="0">
                <a:cs typeface="Arial" charset="0"/>
              </a:rPr>
              <a:t>Employee sabbaticals.</a:t>
            </a:r>
          </a:p>
          <a:p>
            <a:pPr marL="741600" lvl="1"/>
            <a:r>
              <a:rPr lang="en-US" sz="2400" dirty="0">
                <a:cs typeface="Arial" charset="0"/>
              </a:rPr>
              <a:t>Wellness programs.</a:t>
            </a:r>
            <a:endParaRPr lang="en-US" sz="2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(5 of 11)</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lvl="2" indent="-256032">
              <a:spcBef>
                <a:spcPts val="1500"/>
              </a:spcBef>
            </a:pPr>
            <a:r>
              <a:rPr lang="en-US" sz="2400" b="1" dirty="0">
                <a:cs typeface="Arial" charset="0"/>
              </a:rPr>
              <a:t>Selection and Placement</a:t>
            </a:r>
          </a:p>
          <a:p>
            <a:pPr marL="740664" lvl="1"/>
            <a:r>
              <a:rPr lang="en-US" sz="2400" dirty="0"/>
              <a:t>Individuals with little experience or an external locus of control tend to be more prone to stress.</a:t>
            </a:r>
          </a:p>
          <a:p>
            <a:pPr marL="740664" lvl="1"/>
            <a:r>
              <a:rPr lang="en-US" sz="2400" dirty="0"/>
              <a:t>Selection and placement decisions should take these facts into consideration.</a:t>
            </a:r>
          </a:p>
          <a:p>
            <a:pPr marL="740664" lvl="1"/>
            <a:r>
              <a:rPr lang="en-US" sz="2400" dirty="0"/>
              <a:t>Training can increase an individual’s self-efficacy and thus lessen job strain in these situations.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(6 of 11)</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Goal-setting</a:t>
            </a:r>
          </a:p>
          <a:p>
            <a:pPr marL="740664" lvl="1"/>
            <a:r>
              <a:rPr lang="en-US" sz="2400" dirty="0">
                <a:cs typeface="Arial" charset="0"/>
              </a:rPr>
              <a:t>Goals can reduce stress as well as provide motivation.</a:t>
            </a:r>
          </a:p>
          <a:p>
            <a:pPr marL="740664" lvl="1"/>
            <a:r>
              <a:rPr lang="en-US" sz="2400" dirty="0">
                <a:cs typeface="Arial" charset="0"/>
              </a:rPr>
              <a:t>Employees who are highly committed to their goals and see purpose in their jobs experience less stress.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(7 of 11)</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Redesigning Jobs</a:t>
            </a:r>
          </a:p>
          <a:p>
            <a:pPr marL="740664" lvl="1"/>
            <a:r>
              <a:rPr lang="en-US" sz="2400" dirty="0">
                <a:cs typeface="Arial" charset="0"/>
              </a:rPr>
              <a:t>Redesigning jobs to give employees more responsibility, more meaningful work, more autonomy, and increased feedback can reduce stress because these factors give employees greater control over work activities and lessen dependence on others.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(8 of 11)</a:t>
            </a:r>
            <a:endParaRPr lang="en-US" b="0" dirty="0">
              <a:latin typeface="+mj-lt"/>
            </a:endParaRPr>
          </a:p>
        </p:txBody>
      </p:sp>
      <p:sp>
        <p:nvSpPr>
          <p:cNvPr id="3" name="Content Placeholder 2"/>
          <p:cNvSpPr>
            <a:spLocks noGrp="1"/>
          </p:cNvSpPr>
          <p:nvPr>
            <p:ph idx="1"/>
          </p:nvPr>
        </p:nvSpPr>
        <p:spPr>
          <a:xfrm>
            <a:off x="1981200" y="1600201"/>
            <a:ext cx="8001000" cy="4525963"/>
          </a:xfrm>
        </p:spPr>
        <p:txBody>
          <a:bodyPr/>
          <a:lstStyle/>
          <a:p>
            <a:pPr marL="256032" indent="-256032">
              <a:buSzPct val="100000"/>
            </a:pPr>
            <a:r>
              <a:rPr lang="en-US" sz="2400" b="1" dirty="0">
                <a:cs typeface="Arial" charset="0"/>
              </a:rPr>
              <a:t>Employee involvement</a:t>
            </a:r>
          </a:p>
          <a:p>
            <a:pPr marL="740664" lvl="1"/>
            <a:r>
              <a:rPr lang="en-US" sz="2400" dirty="0">
                <a:cs typeface="Arial" charset="0"/>
              </a:rPr>
              <a:t>Role stress is detrimental to a large extent because employees feel uncertain about goals, expectations, how they’ll be evaluated, and the like.</a:t>
            </a:r>
          </a:p>
          <a:p>
            <a:pPr lvl="2"/>
            <a:r>
              <a:rPr lang="en-US" sz="2400" dirty="0">
                <a:cs typeface="Arial" charset="0"/>
              </a:rPr>
              <a:t>Giving employees a voice in management decisions can increase employee control and reduce role stress.</a:t>
            </a:r>
          </a:p>
          <a:p>
            <a:pPr lvl="2"/>
            <a:r>
              <a:rPr lang="en-US" sz="2400" dirty="0">
                <a:cs typeface="Arial" charset="0"/>
              </a:rPr>
              <a:t>Managers should consider increasing employee involvement in decision making.</a:t>
            </a:r>
            <a:endParaRPr lang="en-US" sz="2400" b="1" dirty="0">
              <a:latin typeface="Arial" charset="0"/>
              <a:cs typeface="Arial"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(9 of 11)</a:t>
            </a:r>
            <a:endParaRPr lang="en-US" b="0" dirty="0">
              <a:latin typeface="+mj-lt"/>
            </a:endParaRPr>
          </a:p>
        </p:txBody>
      </p:sp>
      <p:sp>
        <p:nvSpPr>
          <p:cNvPr id="3" name="Content Placeholder 2"/>
          <p:cNvSpPr>
            <a:spLocks noGrp="1"/>
          </p:cNvSpPr>
          <p:nvPr>
            <p:ph idx="1"/>
          </p:nvPr>
        </p:nvSpPr>
        <p:spPr>
          <a:xfrm>
            <a:off x="1981200" y="1600201"/>
            <a:ext cx="7924800" cy="4525963"/>
          </a:xfrm>
        </p:spPr>
        <p:txBody>
          <a:bodyPr/>
          <a:lstStyle/>
          <a:p>
            <a:pPr marL="256032" indent="-256032">
              <a:buSzPct val="100000"/>
            </a:pPr>
            <a:r>
              <a:rPr lang="en-US" sz="2400" b="1" dirty="0">
                <a:cs typeface="Arial" charset="0"/>
              </a:rPr>
              <a:t>Organizational Communication</a:t>
            </a:r>
          </a:p>
          <a:p>
            <a:pPr marL="740664" lvl="1"/>
            <a:r>
              <a:rPr lang="en-US" sz="2400" dirty="0">
                <a:cs typeface="Arial" charset="0"/>
              </a:rPr>
              <a:t>Increasing formal organizational communication with employees reduces uncertainty by lessening role ambiguity and role conflict.</a:t>
            </a:r>
          </a:p>
          <a:p>
            <a:pPr marL="740664" lvl="1"/>
            <a:r>
              <a:rPr lang="en-US" sz="2400" dirty="0">
                <a:cs typeface="Arial" charset="0"/>
              </a:rPr>
              <a:t>Given the importance that perceptions play in moderating the stress-response relationship, management can also use effective communications as a means to shape employee perceptions.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(10 of 11)</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b="1" dirty="0">
                <a:cs typeface="Arial" charset="0"/>
              </a:rPr>
              <a:t>Employee sabbaticals</a:t>
            </a:r>
          </a:p>
          <a:p>
            <a:pPr marL="740664" lvl="1"/>
            <a:r>
              <a:rPr lang="en-US" sz="2400" dirty="0">
                <a:cs typeface="Arial" charset="0"/>
              </a:rPr>
              <a:t>Some employees need an occasional escape from the frenetic pace of their work.</a:t>
            </a:r>
          </a:p>
          <a:p>
            <a:pPr marL="740664" lvl="1"/>
            <a:r>
              <a:rPr lang="en-US" sz="2400" dirty="0">
                <a:cs typeface="Arial" charset="0"/>
              </a:rPr>
              <a:t>These sabbaticals—ranging in length from a few weeks to several months—allow employees to travel, relax, or pursue personal projects that consume time beyond normal vacations.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Managing Stress at Work </a:t>
            </a:r>
            <a:r>
              <a:rPr lang="en-US" sz="2000" dirty="0"/>
              <a:t>(11 of 11)</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Corporate wellness programs</a:t>
            </a:r>
          </a:p>
          <a:p>
            <a:pPr marL="740664" lvl="1"/>
            <a:r>
              <a:rPr lang="en-US" sz="2400" dirty="0">
                <a:cs typeface="Arial" charset="0"/>
              </a:rPr>
              <a:t>Typically provide workshops to help people quit smoking, control alcohol use, lose weight, eat better, and develop a regular exercise program.</a:t>
            </a:r>
          </a:p>
          <a:p>
            <a:pPr marL="740664" lvl="1"/>
            <a:r>
              <a:rPr lang="en-US" sz="2400" dirty="0">
                <a:cs typeface="Arial" charset="0"/>
              </a:rPr>
              <a:t>Focus on the employee’s total physical and mental condition.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(1 of 3)</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dirty="0"/>
              <a:t>Consider that, as a manager, you are a change agent in your organization. The decisions you make and your role-modeling behaviors will help shape the organization’s change culture.</a:t>
            </a:r>
          </a:p>
          <a:p>
            <a:pPr marL="256032" indent="-256032">
              <a:buSzPct val="100000"/>
            </a:pPr>
            <a:r>
              <a:rPr lang="en-US" sz="2400" dirty="0"/>
              <a:t>Your management policies and practices will determine the degree to which the organization learns and adapts to changing environmental factors.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(2 of 3)</a:t>
            </a:r>
            <a:endParaRPr lang="en-US" b="0" dirty="0">
              <a:latin typeface="+mj-lt"/>
            </a:endParaRPr>
          </a:p>
        </p:txBody>
      </p:sp>
      <p:sp>
        <p:nvSpPr>
          <p:cNvPr id="3" name="Content Placeholder 2"/>
          <p:cNvSpPr>
            <a:spLocks noGrp="1"/>
          </p:cNvSpPr>
          <p:nvPr>
            <p:ph idx="1"/>
          </p:nvPr>
        </p:nvSpPr>
        <p:spPr>
          <a:xfrm>
            <a:off x="1981200" y="1600201"/>
            <a:ext cx="7924800" cy="4525963"/>
          </a:xfrm>
        </p:spPr>
        <p:txBody>
          <a:bodyPr/>
          <a:lstStyle/>
          <a:p>
            <a:pPr marL="256032" indent="-256032">
              <a:buSzPct val="100000"/>
            </a:pPr>
            <a:r>
              <a:rPr lang="en-US" sz="2400" dirty="0"/>
              <a:t>Some stress is good. Increasing challenges brought by autonomy and responsibility at work will lead to some stress, but they will also increase feelings of accomplishment and fulfillment. Hindrance stressors like bureaucracy and interpersonal conflicts, on the other hand, are entirely negative and should be eliminated. </a:t>
            </a:r>
            <a:endParaRPr lang="en-US" sz="2400" b="1" dirty="0">
              <a:latin typeface="Arial" charset="0"/>
              <a:cs typeface="Arial"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(3 of 3)</a:t>
            </a:r>
            <a:endParaRPr lang="en-US" b="0" dirty="0">
              <a:latin typeface="+mj-lt"/>
            </a:endParaRPr>
          </a:p>
        </p:txBody>
      </p:sp>
      <p:sp>
        <p:nvSpPr>
          <p:cNvPr id="3" name="Content Placeholder 2"/>
          <p:cNvSpPr>
            <a:spLocks noGrp="1"/>
          </p:cNvSpPr>
          <p:nvPr>
            <p:ph idx="1"/>
          </p:nvPr>
        </p:nvSpPr>
        <p:spPr>
          <a:xfrm>
            <a:off x="1981200" y="1600201"/>
            <a:ext cx="7924800" cy="4525963"/>
          </a:xfrm>
        </p:spPr>
        <p:txBody>
          <a:bodyPr/>
          <a:lstStyle/>
          <a:p>
            <a:pPr marL="256032" indent="-256032">
              <a:buSzPct val="100000"/>
            </a:pPr>
            <a:r>
              <a:rPr lang="en-US" sz="2400" dirty="0"/>
              <a:t>You can help alleviate harmful workplace stress for your employees by accurately matching work-loads to employees, providing employees with stress-coping resources, and responding to employee concerns.</a:t>
            </a:r>
          </a:p>
          <a:p>
            <a:pPr marL="256032" indent="-256032">
              <a:buSzPct val="100000"/>
            </a:pPr>
            <a:r>
              <a:rPr lang="en-US" sz="2400" dirty="0"/>
              <a:t>You can identify extreme stress in your employees when performance declines, turnover increases, health-related absenteeism increases, and engagement declines. Stay alert for early indicators and be proactive.</a:t>
            </a:r>
            <a:endParaRPr lang="en-US" sz="2400" b="1" dirty="0">
              <a:latin typeface="Arial" charset="0"/>
              <a:cs typeface="Arial"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10984</Words>
  <Application>Microsoft Office PowerPoint</Application>
  <PresentationFormat>Widescreen</PresentationFormat>
  <Paragraphs>507</Paragraphs>
  <Slides>49</Slides>
  <Notes>46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ＭＳ Ｐゴシック</vt:lpstr>
      <vt:lpstr>Arial</vt:lpstr>
      <vt:lpstr>Calibri</vt:lpstr>
      <vt:lpstr>Calibri Light</vt:lpstr>
      <vt:lpstr>Times New Roman</vt:lpstr>
      <vt:lpstr>Verdana</vt:lpstr>
      <vt:lpstr>Wingdings</vt:lpstr>
      <vt:lpstr>Office Theme</vt:lpstr>
      <vt:lpstr>LCDB7008 Visions for the Future : Theoretical Perspectives on Management</vt:lpstr>
      <vt:lpstr>Organizational Behavior</vt:lpstr>
      <vt:lpstr>Learning Objectives (1 of 2)</vt:lpstr>
      <vt:lpstr>Learning Objectives (2 of 2)</vt:lpstr>
      <vt:lpstr>Contrast the Forces for Change and Planned Change (1 of 2)</vt:lpstr>
      <vt:lpstr>Contrast the Forces for Change and Planned Change (2 of 2)</vt:lpstr>
      <vt:lpstr>Overcoming Resistance to Change (1 of 4)</vt:lpstr>
      <vt:lpstr>Overcoming Resistance to Change (2 of 4)</vt:lpstr>
      <vt:lpstr>Overcoming Resistance to Change (3 of 4)</vt:lpstr>
      <vt:lpstr>Overcoming Resistance to Change (4 of 4)</vt:lpstr>
      <vt:lpstr>Approaches to Managing Organizational Change (1 of 7)</vt:lpstr>
      <vt:lpstr>Approaches to Managing Organizational Change (2 of 7)</vt:lpstr>
      <vt:lpstr>Approaches to Managing Organizational Change (3 of 7)</vt:lpstr>
      <vt:lpstr>Approaches to Managing Organizational Change (4 of 7)</vt:lpstr>
      <vt:lpstr>Approaches to Managing Organizational Change (5 of 7)</vt:lpstr>
      <vt:lpstr>Approaches to Managing Organizational Change (6 of 7)</vt:lpstr>
      <vt:lpstr>Approaches to Managing Organizational Change (7 of 7)</vt:lpstr>
      <vt:lpstr>Creating a Culture for Change (1 of 8)</vt:lpstr>
      <vt:lpstr>Creating a Culture for Change (2 of 8)</vt:lpstr>
      <vt:lpstr>Creating a Culture for Change (3 of 8)</vt:lpstr>
      <vt:lpstr>Creating a Culture for Change (4 of 8)</vt:lpstr>
      <vt:lpstr>Creating a Culture for Change (5 of 8)</vt:lpstr>
      <vt:lpstr>Creating a Culture for Change (6 of 8)</vt:lpstr>
      <vt:lpstr>Creating a Culture for Change (7 of 8)</vt:lpstr>
      <vt:lpstr>Creating a Culture for Change (8 of 8)</vt:lpstr>
      <vt:lpstr>Stress at Work (1 of 4)</vt:lpstr>
      <vt:lpstr>Stress at Work (2 of 4) </vt:lpstr>
      <vt:lpstr>Stress at Work (3 of 4)</vt:lpstr>
      <vt:lpstr>Stress at Work (4 of 4)</vt:lpstr>
      <vt:lpstr>Consequences of Stress at Work (1 of 2)</vt:lpstr>
      <vt:lpstr>Consequences of Stress at Work (2 of 2)</vt:lpstr>
      <vt:lpstr>Managing Stress at Work (1 of 11)</vt:lpstr>
      <vt:lpstr>Managing Stress at Work (2 of 11)</vt:lpstr>
      <vt:lpstr>Managing Stress at Work (3 of 11)</vt:lpstr>
      <vt:lpstr>Managing Stress at Work (4 of 11)</vt:lpstr>
      <vt:lpstr>Managing Stress at Work (5 of 11)</vt:lpstr>
      <vt:lpstr>Managing Stress at Work (6 of 11)</vt:lpstr>
      <vt:lpstr>Managing Stress at Work (7 of 11)</vt:lpstr>
      <vt:lpstr>Managing Stress at Work (8 of 11)</vt:lpstr>
      <vt:lpstr>Managing Stress at Work (9 of 11)</vt:lpstr>
      <vt:lpstr>Managing Stress at Work (10 of 11)</vt:lpstr>
      <vt:lpstr>Managing Stress at Work (11 of 11)</vt:lpstr>
      <vt:lpstr>Implications for Managers (1 of 3)</vt:lpstr>
      <vt:lpstr>Implications for Managers (2 of 3)</vt:lpstr>
      <vt:lpstr>Implications for Managers (3 of 3)</vt:lpstr>
      <vt:lpstr>Copyright</vt:lpstr>
      <vt:lpstr>Literature Reading</vt:lpstr>
      <vt:lpstr>Q&amp;A ! </vt:lpstr>
      <vt:lpstr>Thank You!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13</cp:revision>
  <cp:lastPrinted>2024-06-04T13:22:47Z</cp:lastPrinted>
  <dcterms:created xsi:type="dcterms:W3CDTF">2024-05-03T11:57:05Z</dcterms:created>
  <dcterms:modified xsi:type="dcterms:W3CDTF">2024-10-21T11:15:23Z</dcterms:modified>
</cp:coreProperties>
</file>