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321" r:id="rId4"/>
    <p:sldId id="323" r:id="rId5"/>
    <p:sldId id="330" r:id="rId6"/>
    <p:sldId id="328" r:id="rId7"/>
    <p:sldId id="329" r:id="rId8"/>
    <p:sldId id="326" r:id="rId9"/>
    <p:sldId id="324" r:id="rId10"/>
    <p:sldId id="278" r:id="rId11"/>
    <p:sldId id="297" r:id="rId12"/>
    <p:sldId id="298" r:id="rId13"/>
    <p:sldId id="299" r:id="rId14"/>
    <p:sldId id="300" r:id="rId15"/>
    <p:sldId id="302" r:id="rId16"/>
    <p:sldId id="303" r:id="rId17"/>
    <p:sldId id="305" r:id="rId18"/>
    <p:sldId id="306" r:id="rId19"/>
    <p:sldId id="307" r:id="rId20"/>
    <p:sldId id="308" r:id="rId21"/>
    <p:sldId id="309" r:id="rId22"/>
    <p:sldId id="316" r:id="rId23"/>
    <p:sldId id="317" r:id="rId24"/>
    <p:sldId id="318" r:id="rId25"/>
    <p:sldId id="331" r:id="rId26"/>
    <p:sldId id="320" r:id="rId27"/>
    <p:sldId id="319" r:id="rId28"/>
    <p:sldId id="33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7" d="100"/>
          <a:sy n="107" d="100"/>
        </p:scale>
        <p:origin x="-304"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en-GB" smtClean="0"/>
              <a:t>Drag picture to placeholder or click icon to add</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spcBef>
                <a:spcPts val="600"/>
              </a:spcBef>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B9D2C864-9362-43C7-A136-D9C41D93A96D}" type="slidenum">
              <a:rPr lang="en-US" smtClean="0"/>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10/05/17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10/05/17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2DF66AD8-BC4A-4004-9882-414398D930CA}" type="datetimeFigureOut">
              <a:rPr lang="en-US" smtClean="0"/>
              <a:t>10/05/17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GB" smtClean="0"/>
              <a:t>Click to edit Master title style</a:t>
            </a:r>
            <a:endParaRPr dirty="0"/>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381093" y="3733800"/>
            <a:ext cx="325526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en-GB" smtClean="0"/>
              <a:t>Drag picture to placeholder or click icon to add</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en-GB" smtClean="0"/>
              <a:t>Drag picture to placeholder or click icon to add</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2DF66AD8-BC4A-4004-9882-414398D930CA}" type="datetimeFigureOut">
              <a:rPr lang="en-US" smtClean="0"/>
              <a:t>10/05/17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en-GB" smtClean="0"/>
              <a:t>Drag picture to placeholder or click icon to add</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en-GB" smtClean="0"/>
              <a:t>Drag picture to placeholder or click icon to add</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10/05/17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en-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2DF66AD8-BC4A-4004-9882-414398D930CA}" type="datetimeFigureOut">
              <a:rPr lang="en-US" smtClean="0"/>
              <a:t>10/05/17</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B9D2C864-9362-43C7-A136-D9C41D93A9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 id="2147483780" r:id="rId18"/>
    <p:sldLayoutId id="2147483781" r:id="rId19"/>
    <p:sldLayoutId id="2147483782"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 Id="rId3" Type="http://schemas.openxmlformats.org/officeDocument/2006/relationships/image" Target="../media/image1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gi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 Id="rId3" Type="http://schemas.openxmlformats.org/officeDocument/2006/relationships/image" Target="../media/image20.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 Id="rId3" Type="http://schemas.openxmlformats.org/officeDocument/2006/relationships/image" Target="../media/image2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jpeg"/><Relationship Id="rId3" Type="http://schemas.openxmlformats.org/officeDocument/2006/relationships/image" Target="../media/image3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86604" y="4624668"/>
            <a:ext cx="5552596" cy="933450"/>
          </a:xfrm>
        </p:spPr>
        <p:txBody>
          <a:bodyPr>
            <a:normAutofit/>
          </a:bodyPr>
          <a:lstStyle/>
          <a:p>
            <a:pPr algn="ctr"/>
            <a:r>
              <a:rPr lang="en-US" dirty="0" smtClean="0"/>
              <a:t>Religion and Food	</a:t>
            </a:r>
            <a:endParaRPr lang="en-US" dirty="0"/>
          </a:p>
        </p:txBody>
      </p:sp>
      <p:sp>
        <p:nvSpPr>
          <p:cNvPr id="3" name="Subtitle 2"/>
          <p:cNvSpPr>
            <a:spLocks noGrp="1"/>
          </p:cNvSpPr>
          <p:nvPr>
            <p:ph type="subTitle" idx="1"/>
          </p:nvPr>
        </p:nvSpPr>
        <p:spPr/>
        <p:txBody>
          <a:bodyPr/>
          <a:lstStyle/>
          <a:p>
            <a:r>
              <a:rPr lang="en-US" dirty="0" smtClean="0"/>
              <a:t>GATEWAY TO THE HUMANITIES</a:t>
            </a:r>
            <a:endParaRPr lang="en-US" dirty="0"/>
          </a:p>
        </p:txBody>
      </p:sp>
    </p:spTree>
    <p:extLst>
      <p:ext uri="{BB962C8B-B14F-4D97-AF65-F5344CB8AC3E}">
        <p14:creationId xmlns:p14="http://schemas.microsoft.com/office/powerpoint/2010/main" val="81009239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7030A0"/>
                </a:solidFill>
              </a:rPr>
              <a:t>Most </a:t>
            </a:r>
            <a:r>
              <a:rPr lang="en-US" dirty="0">
                <a:solidFill>
                  <a:srgbClr val="7030A0"/>
                </a:solidFill>
              </a:rPr>
              <a:t>religions have something to say about </a:t>
            </a:r>
            <a:r>
              <a:rPr lang="en-US" dirty="0" smtClean="0">
                <a:solidFill>
                  <a:srgbClr val="7030A0"/>
                </a:solidFill>
              </a:rPr>
              <a:t>food…</a:t>
            </a:r>
            <a:r>
              <a:rPr lang="en-US" dirty="0" smtClean="0">
                <a:solidFill>
                  <a:schemeClr val="tx1"/>
                </a:solidFill>
              </a:rPr>
              <a:t> </a:t>
            </a:r>
            <a:r>
              <a:rPr lang="en-US" dirty="0">
                <a:solidFill>
                  <a:schemeClr val="tx1"/>
                </a:solidFill>
              </a:rPr>
              <a:t/>
            </a:r>
            <a:br>
              <a:rPr lang="en-US" dirty="0">
                <a:solidFill>
                  <a:schemeClr val="tx1"/>
                </a:solidFill>
              </a:rPr>
            </a:br>
            <a:r>
              <a:rPr lang="en-US" sz="3600" dirty="0" smtClean="0"/>
              <a:t>	</a:t>
            </a:r>
            <a:endParaRPr lang="en-US" sz="3600" dirty="0"/>
          </a:p>
        </p:txBody>
      </p:sp>
      <p:sp>
        <p:nvSpPr>
          <p:cNvPr id="3" name="Content Placeholder 2"/>
          <p:cNvSpPr>
            <a:spLocks noGrp="1"/>
          </p:cNvSpPr>
          <p:nvPr>
            <p:ph idx="1"/>
          </p:nvPr>
        </p:nvSpPr>
        <p:spPr/>
        <p:txBody>
          <a:bodyPr>
            <a:normAutofit lnSpcReduction="10000"/>
          </a:bodyPr>
          <a:lstStyle/>
          <a:p>
            <a:r>
              <a:rPr lang="en-US" dirty="0" smtClean="0">
                <a:solidFill>
                  <a:srgbClr val="7030A0"/>
                </a:solidFill>
              </a:rPr>
              <a:t>Celebration </a:t>
            </a:r>
          </a:p>
          <a:p>
            <a:r>
              <a:rPr lang="en-US" dirty="0" smtClean="0">
                <a:solidFill>
                  <a:srgbClr val="7030A0"/>
                </a:solidFill>
              </a:rPr>
              <a:t>Commemoration</a:t>
            </a:r>
          </a:p>
          <a:p>
            <a:r>
              <a:rPr lang="en-US" dirty="0" smtClean="0">
                <a:solidFill>
                  <a:srgbClr val="7030A0"/>
                </a:solidFill>
              </a:rPr>
              <a:t>Worship</a:t>
            </a:r>
          </a:p>
          <a:p>
            <a:r>
              <a:rPr lang="en-US" dirty="0" smtClean="0">
                <a:solidFill>
                  <a:srgbClr val="7030A0"/>
                </a:solidFill>
              </a:rPr>
              <a:t>Forbidden</a:t>
            </a:r>
          </a:p>
          <a:p>
            <a:r>
              <a:rPr lang="en-US" dirty="0" smtClean="0">
                <a:solidFill>
                  <a:srgbClr val="7030A0"/>
                </a:solidFill>
              </a:rPr>
              <a:t>Fasting</a:t>
            </a:r>
          </a:p>
          <a:p>
            <a:r>
              <a:rPr lang="en-US" dirty="0" smtClean="0">
                <a:solidFill>
                  <a:srgbClr val="7030A0"/>
                </a:solidFill>
              </a:rPr>
              <a:t>Vegetarianism</a:t>
            </a:r>
            <a:endParaRPr lang="en-US" dirty="0" smtClean="0">
              <a:solidFill>
                <a:srgbClr val="7030A0"/>
              </a:solidFill>
            </a:endParaRPr>
          </a:p>
          <a:p>
            <a:r>
              <a:rPr lang="en-US" dirty="0" smtClean="0">
                <a:solidFill>
                  <a:srgbClr val="7030A0"/>
                </a:solidFill>
              </a:rPr>
              <a:t>Veganism</a:t>
            </a:r>
            <a:endParaRPr lang="en-US" dirty="0" smtClean="0">
              <a:solidFill>
                <a:srgbClr val="7030A0"/>
              </a:solidFill>
            </a:endParaRPr>
          </a:p>
          <a:p>
            <a:r>
              <a:rPr lang="en-US" dirty="0" smtClean="0">
                <a:solidFill>
                  <a:srgbClr val="7030A0"/>
                </a:solidFill>
              </a:rPr>
              <a:t>Food as religion</a:t>
            </a:r>
            <a:endParaRPr lang="en-US" dirty="0">
              <a:solidFill>
                <a:srgbClr val="7030A0"/>
              </a:solidFill>
            </a:endParaRPr>
          </a:p>
        </p:txBody>
      </p:sp>
      <p:pic>
        <p:nvPicPr>
          <p:cNvPr id="4" name="Content Placeholder 3" descr="religions signs.jpg"/>
          <p:cNvPicPr>
            <a:picLocks noChangeAspect="1"/>
          </p:cNvPicPr>
          <p:nvPr/>
        </p:nvPicPr>
        <p:blipFill>
          <a:blip r:embed="rId2">
            <a:extLst>
              <a:ext uri="{28A0092B-C50C-407E-A947-70E740481C1C}">
                <a14:useLocalDpi xmlns:a14="http://schemas.microsoft.com/office/drawing/2010/main" val="0"/>
              </a:ext>
            </a:extLst>
          </a:blip>
          <a:srcRect t="-5297" b="-5297"/>
          <a:stretch>
            <a:fillRect/>
          </a:stretch>
        </p:blipFill>
        <p:spPr>
          <a:xfrm>
            <a:off x="3781532" y="2856571"/>
            <a:ext cx="5362468" cy="2941545"/>
          </a:xfrm>
          <a:prstGeom prst="rect">
            <a:avLst/>
          </a:prstGeom>
        </p:spPr>
      </p:pic>
    </p:spTree>
    <p:extLst>
      <p:ext uri="{BB962C8B-B14F-4D97-AF65-F5344CB8AC3E}">
        <p14:creationId xmlns:p14="http://schemas.microsoft.com/office/powerpoint/2010/main" val="370383387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halal green.jpg"/>
          <p:cNvPicPr>
            <a:picLocks noGrp="1" noChangeAspect="1"/>
          </p:cNvPicPr>
          <p:nvPr>
            <p:ph idx="1"/>
          </p:nvPr>
        </p:nvPicPr>
        <p:blipFill>
          <a:blip r:embed="rId2" cstate="email">
            <a:extLst>
              <a:ext uri="{28A0092B-C50C-407E-A947-70E740481C1C}">
                <a14:useLocalDpi xmlns:a14="http://schemas.microsoft.com/office/drawing/2010/main" val="0"/>
              </a:ext>
            </a:extLst>
          </a:blip>
          <a:srcRect l="-41151" r="-41151"/>
          <a:stretch>
            <a:fillRect/>
          </a:stretch>
        </p:blipFill>
        <p:spPr/>
      </p:pic>
    </p:spTree>
    <p:extLst>
      <p:ext uri="{BB962C8B-B14F-4D97-AF65-F5344CB8AC3E}">
        <p14:creationId xmlns:p14="http://schemas.microsoft.com/office/powerpoint/2010/main" val="3541065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kosher.png"/>
          <p:cNvPicPr>
            <a:picLocks noGrp="1" noChangeAspect="1"/>
          </p:cNvPicPr>
          <p:nvPr>
            <p:ph idx="1"/>
          </p:nvPr>
        </p:nvPicPr>
        <p:blipFill>
          <a:blip r:embed="rId2" cstate="email">
            <a:extLst>
              <a:ext uri="{28A0092B-C50C-407E-A947-70E740481C1C}">
                <a14:useLocalDpi xmlns:a14="http://schemas.microsoft.com/office/drawing/2010/main" val="0"/>
              </a:ext>
            </a:extLst>
          </a:blip>
          <a:srcRect l="-41151" r="-41151"/>
          <a:stretch>
            <a:fillRect/>
          </a:stretch>
        </p:blipFill>
        <p:spPr/>
      </p:pic>
    </p:spTree>
    <p:extLst>
      <p:ext uri="{BB962C8B-B14F-4D97-AF65-F5344CB8AC3E}">
        <p14:creationId xmlns:p14="http://schemas.microsoft.com/office/powerpoint/2010/main" val="3731218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Leviticus 11</a:t>
            </a:r>
            <a:endParaRPr lang="en-US" dirty="0"/>
          </a:p>
        </p:txBody>
      </p:sp>
      <p:sp>
        <p:nvSpPr>
          <p:cNvPr id="3" name="Content Placeholder 2"/>
          <p:cNvSpPr>
            <a:spLocks noGrp="1"/>
          </p:cNvSpPr>
          <p:nvPr>
            <p:ph idx="1"/>
          </p:nvPr>
        </p:nvSpPr>
        <p:spPr/>
        <p:txBody>
          <a:bodyPr/>
          <a:lstStyle/>
          <a:p>
            <a:pPr marL="0" indent="0">
              <a:buNone/>
            </a:pPr>
            <a:r>
              <a:rPr lang="en-US" dirty="0" smtClean="0"/>
              <a:t>Clean </a:t>
            </a:r>
            <a:r>
              <a:rPr lang="en-US" dirty="0"/>
              <a:t>and Unclean Food</a:t>
            </a:r>
            <a:endParaRPr lang="en-GB" b="1" dirty="0"/>
          </a:p>
          <a:p>
            <a:pPr marL="0" indent="0">
              <a:buNone/>
            </a:pPr>
            <a:r>
              <a:rPr lang="en-US" dirty="0"/>
              <a:t>11 </a:t>
            </a:r>
            <a:r>
              <a:rPr lang="en-US" b="1" dirty="0"/>
              <a:t>The Lord said to Moses and Aaron, 2</a:t>
            </a:r>
            <a:r>
              <a:rPr lang="en-US" baseline="30000" dirty="0"/>
              <a:t> </a:t>
            </a:r>
            <a:r>
              <a:rPr lang="en-US" b="1" dirty="0"/>
              <a:t>“Say to the Israelites: ‘Of all the animals that live on land, these are the ones you may eat: </a:t>
            </a:r>
            <a:endParaRPr lang="en-US" b="1" dirty="0" smtClean="0"/>
          </a:p>
          <a:p>
            <a:pPr marL="0" indent="0">
              <a:buNone/>
            </a:pPr>
            <a:r>
              <a:rPr lang="en-US" baseline="30000" dirty="0" smtClean="0"/>
              <a:t>3</a:t>
            </a:r>
            <a:r>
              <a:rPr lang="en-US" baseline="30000" dirty="0"/>
              <a:t> You may eat any animal that has a divided hoof and that chews the cud.</a:t>
            </a:r>
            <a:r>
              <a:rPr lang="en-GB" baseline="30000" dirty="0"/>
              <a:t> </a:t>
            </a:r>
            <a:r>
              <a:rPr lang="en-US" baseline="30000" dirty="0"/>
              <a:t>9 “‘Of all the creatures living in the water of the seas and the streams you may eat any that have fins and scales. 10 But all creatures in the seas or streams that do not have fins and scales—whether among all the swarming things or among all the other living creatures in the water—you are to regard as unclean.</a:t>
            </a:r>
            <a:endParaRPr lang="en-GB" baseline="30000" dirty="0"/>
          </a:p>
          <a:p>
            <a:pPr marL="0" indent="0">
              <a:buNone/>
            </a:pPr>
            <a:r>
              <a:rPr lang="en-US" baseline="30000" dirty="0"/>
              <a:t>46 “‘These are the regulations concerning animals, birds, every living thing that moves about in the water and every creature that moves along the ground.  47 You must distinguish between the unclean and the clean, between living creatures that may be eaten and those that may not be eaten.’”</a:t>
            </a:r>
            <a:endParaRPr lang="en-GB" baseline="30000" dirty="0"/>
          </a:p>
          <a:p>
            <a:endParaRPr lang="en-US" dirty="0"/>
          </a:p>
        </p:txBody>
      </p:sp>
    </p:spTree>
    <p:extLst>
      <p:ext uri="{BB962C8B-B14F-4D97-AF65-F5344CB8AC3E}">
        <p14:creationId xmlns:p14="http://schemas.microsoft.com/office/powerpoint/2010/main" val="424837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Judaism – Passover – Seder Plate</a:t>
            </a:r>
            <a:endParaRPr lang="en-US" dirty="0"/>
          </a:p>
        </p:txBody>
      </p:sp>
      <p:pic>
        <p:nvPicPr>
          <p:cNvPr id="4" name="Content Placeholder 3" descr="seder plate.jpg"/>
          <p:cNvPicPr>
            <a:picLocks noGrp="1" noChangeAspect="1"/>
          </p:cNvPicPr>
          <p:nvPr>
            <p:ph idx="1"/>
          </p:nvPr>
        </p:nvPicPr>
        <p:blipFill>
          <a:blip r:embed="rId2">
            <a:extLst>
              <a:ext uri="{28A0092B-C50C-407E-A947-70E740481C1C}">
                <a14:useLocalDpi xmlns:a14="http://schemas.microsoft.com/office/drawing/2010/main" val="0"/>
              </a:ext>
            </a:extLst>
          </a:blip>
          <a:srcRect l="-10440" r="-10440"/>
          <a:stretch>
            <a:fillRect/>
          </a:stretch>
        </p:blipFill>
        <p:spPr/>
      </p:pic>
    </p:spTree>
    <p:extLst>
      <p:ext uri="{BB962C8B-B14F-4D97-AF65-F5344CB8AC3E}">
        <p14:creationId xmlns:p14="http://schemas.microsoft.com/office/powerpoint/2010/main" val="1421404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eder-plate-guide.gif"/>
          <p:cNvPicPr>
            <a:picLocks noGrp="1" noChangeAspect="1"/>
          </p:cNvPicPr>
          <p:nvPr>
            <p:ph idx="1"/>
          </p:nvPr>
        </p:nvPicPr>
        <p:blipFill>
          <a:blip r:embed="rId2" cstate="email">
            <a:extLst>
              <a:ext uri="{28A0092B-C50C-407E-A947-70E740481C1C}">
                <a14:useLocalDpi xmlns:a14="http://schemas.microsoft.com/office/drawing/2010/main" val="0"/>
              </a:ext>
            </a:extLst>
          </a:blip>
          <a:srcRect l="-8181" r="-8181"/>
          <a:stretch>
            <a:fillRect/>
          </a:stretch>
        </p:blipFill>
        <p:spPr>
          <a:xfrm>
            <a:off x="198788" y="1023076"/>
            <a:ext cx="9302983" cy="5103087"/>
          </a:xfrm>
        </p:spPr>
      </p:pic>
    </p:spTree>
    <p:extLst>
      <p:ext uri="{BB962C8B-B14F-4D97-AF65-F5344CB8AC3E}">
        <p14:creationId xmlns:p14="http://schemas.microsoft.com/office/powerpoint/2010/main" val="1344177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Loaves and fishes – feeding the multitude</a:t>
            </a:r>
            <a:endParaRPr lang="en-US" dirty="0"/>
          </a:p>
        </p:txBody>
      </p:sp>
      <p:pic>
        <p:nvPicPr>
          <p:cNvPr id="4" name="Content Placeholder 3" descr="loaves and fishes.jpg"/>
          <p:cNvPicPr>
            <a:picLocks noGrp="1" noChangeAspect="1"/>
          </p:cNvPicPr>
          <p:nvPr>
            <p:ph idx="1"/>
          </p:nvPr>
        </p:nvPicPr>
        <p:blipFill>
          <a:blip r:embed="rId2">
            <a:extLst>
              <a:ext uri="{28A0092B-C50C-407E-A947-70E740481C1C}">
                <a14:useLocalDpi xmlns:a14="http://schemas.microsoft.com/office/drawing/2010/main" val="0"/>
              </a:ext>
            </a:extLst>
          </a:blip>
          <a:srcRect l="-42774" r="-42774"/>
          <a:stretch>
            <a:fillRect/>
          </a:stretch>
        </p:blipFill>
        <p:spPr/>
      </p:pic>
    </p:spTree>
    <p:extLst>
      <p:ext uri="{BB962C8B-B14F-4D97-AF65-F5344CB8AC3E}">
        <p14:creationId xmlns:p14="http://schemas.microsoft.com/office/powerpoint/2010/main" val="1644263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Last Supper</a:t>
            </a:r>
            <a:endParaRPr lang="en-US" dirty="0"/>
          </a:p>
        </p:txBody>
      </p:sp>
      <p:pic>
        <p:nvPicPr>
          <p:cNvPr id="4" name="Content Placeholder 3" descr="last supper.jpg"/>
          <p:cNvPicPr>
            <a:picLocks noGrp="1" noChangeAspect="1"/>
          </p:cNvPicPr>
          <p:nvPr>
            <p:ph idx="1"/>
          </p:nvPr>
        </p:nvPicPr>
        <p:blipFill>
          <a:blip r:embed="rId2">
            <a:extLst>
              <a:ext uri="{28A0092B-C50C-407E-A947-70E740481C1C}">
                <a14:useLocalDpi xmlns:a14="http://schemas.microsoft.com/office/drawing/2010/main" val="0"/>
              </a:ext>
            </a:extLst>
          </a:blip>
          <a:srcRect l="-1272" r="-1272"/>
          <a:stretch>
            <a:fillRect/>
          </a:stretch>
        </p:blipFill>
        <p:spPr/>
      </p:pic>
    </p:spTree>
    <p:extLst>
      <p:ext uri="{BB962C8B-B14F-4D97-AF65-F5344CB8AC3E}">
        <p14:creationId xmlns:p14="http://schemas.microsoft.com/office/powerpoint/2010/main" val="25776682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Beer and Religion</a:t>
            </a:r>
            <a:endParaRPr lang="en-US" dirty="0"/>
          </a:p>
        </p:txBody>
      </p:sp>
      <p:pic>
        <p:nvPicPr>
          <p:cNvPr id="4" name="Content Placeholder 3" descr="IMAGE Ampleforth beer.jpg"/>
          <p:cNvPicPr>
            <a:picLocks noGrp="1" noChangeAspect="1"/>
          </p:cNvPicPr>
          <p:nvPr>
            <p:ph idx="1"/>
          </p:nvPr>
        </p:nvPicPr>
        <p:blipFill>
          <a:blip r:embed="rId2" cstate="email">
            <a:extLst>
              <a:ext uri="{28A0092B-C50C-407E-A947-70E740481C1C}">
                <a14:useLocalDpi xmlns:a14="http://schemas.microsoft.com/office/drawing/2010/main" val="0"/>
              </a:ext>
            </a:extLst>
          </a:blip>
          <a:srcRect l="-174171" r="-174171"/>
          <a:stretch>
            <a:fillRect/>
          </a:stretch>
        </p:blipFill>
        <p:spPr/>
      </p:pic>
    </p:spTree>
    <p:extLst>
      <p:ext uri="{BB962C8B-B14F-4D97-AF65-F5344CB8AC3E}">
        <p14:creationId xmlns:p14="http://schemas.microsoft.com/office/powerpoint/2010/main" val="350858647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 monk beer.jpg"/>
          <p:cNvPicPr>
            <a:picLocks noGrp="1" noChangeAspect="1"/>
          </p:cNvPicPr>
          <p:nvPr>
            <p:ph idx="1"/>
          </p:nvPr>
        </p:nvPicPr>
        <p:blipFill>
          <a:blip r:embed="rId2" cstate="email">
            <a:extLst>
              <a:ext uri="{28A0092B-C50C-407E-A947-70E740481C1C}">
                <a14:useLocalDpi xmlns:a14="http://schemas.microsoft.com/office/drawing/2010/main" val="0"/>
              </a:ext>
            </a:extLst>
          </a:blip>
          <a:srcRect l="-18363" r="-18363"/>
          <a:stretch>
            <a:fillRect/>
          </a:stretch>
        </p:blipFill>
        <p:spPr/>
      </p:pic>
    </p:spTree>
    <p:extLst>
      <p:ext uri="{BB962C8B-B14F-4D97-AF65-F5344CB8AC3E}">
        <p14:creationId xmlns:p14="http://schemas.microsoft.com/office/powerpoint/2010/main" val="419263321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do monks brew beer?</a:t>
            </a:r>
            <a:endParaRPr lang="en-US" dirty="0"/>
          </a:p>
        </p:txBody>
      </p:sp>
      <p:sp>
        <p:nvSpPr>
          <p:cNvPr id="3" name="TextBox 2"/>
          <p:cNvSpPr txBox="1"/>
          <p:nvPr/>
        </p:nvSpPr>
        <p:spPr>
          <a:xfrm>
            <a:off x="824437" y="1938342"/>
            <a:ext cx="3108277" cy="1754326"/>
          </a:xfrm>
          <a:prstGeom prst="rect">
            <a:avLst/>
          </a:prstGeom>
          <a:noFill/>
        </p:spPr>
        <p:txBody>
          <a:bodyPr wrap="square" rtlCol="0">
            <a:spAutoFit/>
          </a:bodyPr>
          <a:lstStyle/>
          <a:p>
            <a:r>
              <a:rPr lang="en-US" sz="2400" dirty="0" smtClean="0">
                <a:solidFill>
                  <a:schemeClr val="accent2">
                    <a:lumMod val="75000"/>
                    <a:lumOff val="25000"/>
                  </a:schemeClr>
                </a:solidFill>
              </a:rPr>
              <a:t>Nutritional reasons</a:t>
            </a:r>
          </a:p>
          <a:p>
            <a:endParaRPr lang="en-US" sz="2400" dirty="0">
              <a:solidFill>
                <a:schemeClr val="accent2">
                  <a:lumMod val="75000"/>
                  <a:lumOff val="25000"/>
                </a:schemeClr>
              </a:solidFill>
            </a:endParaRPr>
          </a:p>
          <a:p>
            <a:r>
              <a:rPr lang="en-US" sz="2400" dirty="0" smtClean="0">
                <a:solidFill>
                  <a:schemeClr val="accent2">
                    <a:lumMod val="75000"/>
                    <a:lumOff val="25000"/>
                  </a:schemeClr>
                </a:solidFill>
              </a:rPr>
              <a:t>Economic reasons</a:t>
            </a:r>
          </a:p>
          <a:p>
            <a:endParaRPr lang="en-US" dirty="0" smtClean="0"/>
          </a:p>
          <a:p>
            <a:endParaRPr lang="en-US" dirty="0"/>
          </a:p>
        </p:txBody>
      </p:sp>
      <p:pic>
        <p:nvPicPr>
          <p:cNvPr id="6" name="Content Placeholder 3" descr="IMAGE Ampleforth beer.jpg"/>
          <p:cNvPicPr>
            <a:picLocks noChangeAspect="1"/>
          </p:cNvPicPr>
          <p:nvPr/>
        </p:nvPicPr>
        <p:blipFill>
          <a:blip r:embed="rId2" cstate="email">
            <a:extLst>
              <a:ext uri="{28A0092B-C50C-407E-A947-70E740481C1C}">
                <a14:useLocalDpi xmlns:a14="http://schemas.microsoft.com/office/drawing/2010/main" val="0"/>
              </a:ext>
            </a:extLst>
          </a:blip>
          <a:srcRect l="-174171" r="-174171"/>
          <a:stretch>
            <a:fillRect/>
          </a:stretch>
        </p:blipFill>
        <p:spPr>
          <a:xfrm>
            <a:off x="5704207" y="3822725"/>
            <a:ext cx="5533340" cy="3035275"/>
          </a:xfrm>
          <a:prstGeom prst="rect">
            <a:avLst/>
          </a:prstGeom>
        </p:spPr>
      </p:pic>
    </p:spTree>
    <p:extLst>
      <p:ext uri="{BB962C8B-B14F-4D97-AF65-F5344CB8AC3E}">
        <p14:creationId xmlns:p14="http://schemas.microsoft.com/office/powerpoint/2010/main" val="148381564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4770" y="735233"/>
            <a:ext cx="7442208" cy="2462213"/>
          </a:xfrm>
          <a:prstGeom prst="rect">
            <a:avLst/>
          </a:prstGeom>
        </p:spPr>
        <p:txBody>
          <a:bodyPr wrap="square">
            <a:spAutoFit/>
          </a:bodyPr>
          <a:lstStyle/>
          <a:p>
            <a:r>
              <a:rPr lang="en-US" sz="2800" dirty="0">
                <a:solidFill>
                  <a:srgbClr val="772399"/>
                </a:solidFill>
              </a:rPr>
              <a:t>International </a:t>
            </a:r>
            <a:r>
              <a:rPr lang="en-US" sz="2800" dirty="0" err="1">
                <a:solidFill>
                  <a:srgbClr val="772399"/>
                </a:solidFill>
              </a:rPr>
              <a:t>Trappist</a:t>
            </a:r>
            <a:r>
              <a:rPr lang="en-US" sz="2800" dirty="0">
                <a:solidFill>
                  <a:srgbClr val="772399"/>
                </a:solidFill>
              </a:rPr>
              <a:t> </a:t>
            </a:r>
            <a:r>
              <a:rPr lang="en-US" sz="2800" dirty="0" smtClean="0">
                <a:solidFill>
                  <a:srgbClr val="772399"/>
                </a:solidFill>
              </a:rPr>
              <a:t>Association criteria:</a:t>
            </a:r>
          </a:p>
          <a:p>
            <a:endParaRPr lang="en-GB" dirty="0">
              <a:solidFill>
                <a:srgbClr val="772399"/>
              </a:solidFill>
            </a:endParaRPr>
          </a:p>
          <a:p>
            <a:pPr marL="285750" lvl="0" indent="-285750">
              <a:buFont typeface="Arial"/>
              <a:buChar char="•"/>
            </a:pPr>
            <a:r>
              <a:rPr lang="en-US" dirty="0">
                <a:solidFill>
                  <a:srgbClr val="772399"/>
                </a:solidFill>
              </a:rPr>
              <a:t>The beer must be brewed within the walls of a </a:t>
            </a:r>
            <a:r>
              <a:rPr lang="en-US" dirty="0" err="1">
                <a:solidFill>
                  <a:srgbClr val="772399"/>
                </a:solidFill>
              </a:rPr>
              <a:t>Trappist</a:t>
            </a:r>
            <a:r>
              <a:rPr lang="en-US" dirty="0">
                <a:solidFill>
                  <a:srgbClr val="772399"/>
                </a:solidFill>
              </a:rPr>
              <a:t> </a:t>
            </a:r>
            <a:r>
              <a:rPr lang="en-US" dirty="0" smtClean="0">
                <a:solidFill>
                  <a:srgbClr val="772399"/>
                </a:solidFill>
              </a:rPr>
              <a:t>monastery</a:t>
            </a:r>
          </a:p>
          <a:p>
            <a:pPr lvl="0"/>
            <a:endParaRPr lang="en-GB" dirty="0">
              <a:solidFill>
                <a:srgbClr val="772399"/>
              </a:solidFill>
            </a:endParaRPr>
          </a:p>
          <a:p>
            <a:pPr marL="285750" lvl="0" indent="-285750">
              <a:buFont typeface="Arial"/>
              <a:buChar char="•"/>
            </a:pPr>
            <a:r>
              <a:rPr lang="en-US" dirty="0">
                <a:solidFill>
                  <a:srgbClr val="772399"/>
                </a:solidFill>
              </a:rPr>
              <a:t>The brewery must be of secondary importance within the </a:t>
            </a:r>
            <a:r>
              <a:rPr lang="en-US" dirty="0" smtClean="0">
                <a:solidFill>
                  <a:srgbClr val="772399"/>
                </a:solidFill>
              </a:rPr>
              <a:t>monastery.</a:t>
            </a:r>
            <a:br>
              <a:rPr lang="en-US" dirty="0" smtClean="0">
                <a:solidFill>
                  <a:srgbClr val="772399"/>
                </a:solidFill>
              </a:rPr>
            </a:br>
            <a:r>
              <a:rPr lang="en-US" dirty="0" smtClean="0">
                <a:solidFill>
                  <a:srgbClr val="772399"/>
                </a:solidFill>
              </a:rPr>
              <a:t> </a:t>
            </a:r>
            <a:endParaRPr lang="en-GB" dirty="0">
              <a:solidFill>
                <a:srgbClr val="772399"/>
              </a:solidFill>
            </a:endParaRPr>
          </a:p>
          <a:p>
            <a:pPr marL="285750" lvl="0" indent="-285750">
              <a:buFont typeface="Arial"/>
              <a:buChar char="•"/>
            </a:pPr>
            <a:r>
              <a:rPr lang="en-US" dirty="0">
                <a:solidFill>
                  <a:srgbClr val="772399"/>
                </a:solidFill>
              </a:rPr>
              <a:t>The brewery is not intended to be a profit-making venture. </a:t>
            </a:r>
            <a:endParaRPr lang="en-GB" dirty="0">
              <a:solidFill>
                <a:srgbClr val="772399"/>
              </a:solidFill>
            </a:endParaRPr>
          </a:p>
        </p:txBody>
      </p:sp>
      <p:pic>
        <p:nvPicPr>
          <p:cNvPr id="6" name="Content Placeholder 3" descr="IMAGE Chimay.jpg"/>
          <p:cNvPicPr>
            <a:picLocks noGrp="1" noChangeAspect="1"/>
          </p:cNvPicPr>
          <p:nvPr>
            <p:ph idx="1"/>
          </p:nvPr>
        </p:nvPicPr>
        <p:blipFill>
          <a:blip r:embed="rId2" cstate="email">
            <a:extLst>
              <a:ext uri="{28A0092B-C50C-407E-A947-70E740481C1C}">
                <a14:useLocalDpi xmlns:a14="http://schemas.microsoft.com/office/drawing/2010/main" val="0"/>
              </a:ext>
            </a:extLst>
          </a:blip>
          <a:srcRect l="-5925" r="-5925"/>
          <a:stretch>
            <a:fillRect/>
          </a:stretch>
        </p:blipFill>
        <p:spPr>
          <a:xfrm>
            <a:off x="3344718" y="3542488"/>
            <a:ext cx="5889365" cy="3230570"/>
          </a:xfrm>
        </p:spPr>
      </p:pic>
    </p:spTree>
    <p:extLst>
      <p:ext uri="{BB962C8B-B14F-4D97-AF65-F5344CB8AC3E}">
        <p14:creationId xmlns:p14="http://schemas.microsoft.com/office/powerpoint/2010/main" val="224514042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dissolv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 calcmode="lin" valueType="num">
                                      <p:cBhvr additive="base">
                                        <p:cTn id="1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 calcmode="lin" valueType="num">
                                      <p:cBhvr additive="base">
                                        <p:cTn id="18"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Chocolate and religion</a:t>
            </a:r>
            <a:endParaRPr lang="en-US" dirty="0"/>
          </a:p>
        </p:txBody>
      </p:sp>
      <p:pic>
        <p:nvPicPr>
          <p:cNvPr id="5" name="Content Placeholder 3" descr="IMAGE oats.jpg"/>
          <p:cNvPicPr>
            <a:picLocks noGrp="1" noChangeAspect="1"/>
          </p:cNvPicPr>
          <p:nvPr>
            <p:ph idx="1"/>
          </p:nvPr>
        </p:nvPicPr>
        <p:blipFill>
          <a:blip r:embed="rId2" cstate="email">
            <a:extLst>
              <a:ext uri="{28A0092B-C50C-407E-A947-70E740481C1C}">
                <a14:useLocalDpi xmlns:a14="http://schemas.microsoft.com/office/drawing/2010/main" val="0"/>
              </a:ext>
            </a:extLst>
          </a:blip>
          <a:srcRect l="-41151" r="-41151"/>
          <a:stretch>
            <a:fillRect/>
          </a:stretch>
        </p:blipFill>
        <p:spPr/>
      </p:pic>
    </p:spTree>
    <p:extLst>
      <p:ext uri="{BB962C8B-B14F-4D97-AF65-F5344CB8AC3E}">
        <p14:creationId xmlns:p14="http://schemas.microsoft.com/office/powerpoint/2010/main" val="34291887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dairy milk.jpg"/>
          <p:cNvPicPr>
            <a:picLocks noGrp="1" noChangeAspect="1"/>
          </p:cNvPicPr>
          <p:nvPr>
            <p:ph idx="1"/>
          </p:nvPr>
        </p:nvPicPr>
        <p:blipFill>
          <a:blip r:embed="rId2">
            <a:extLst>
              <a:ext uri="{28A0092B-C50C-407E-A947-70E740481C1C}">
                <a14:useLocalDpi xmlns:a14="http://schemas.microsoft.com/office/drawing/2010/main" val="0"/>
              </a:ext>
            </a:extLst>
          </a:blip>
          <a:srcRect l="4120" r="4120"/>
          <a:stretch>
            <a:fillRect/>
          </a:stretch>
        </p:blipFill>
        <p:spPr>
          <a:xfrm>
            <a:off x="290503" y="0"/>
            <a:ext cx="5890246" cy="3266676"/>
          </a:xfrm>
        </p:spPr>
      </p:pic>
      <p:pic>
        <p:nvPicPr>
          <p:cNvPr id="5" name="Picture 4" descr="IMAGE flake.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236128" y="2878614"/>
            <a:ext cx="3743231" cy="3556069"/>
          </a:xfrm>
          <a:prstGeom prst="rect">
            <a:avLst/>
          </a:prstGeom>
        </p:spPr>
      </p:pic>
      <p:pic>
        <p:nvPicPr>
          <p:cNvPr id="2" name="Picture 1"/>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597993" y="3061774"/>
            <a:ext cx="4330646" cy="3796226"/>
          </a:xfrm>
          <a:prstGeom prst="rect">
            <a:avLst/>
          </a:prstGeom>
        </p:spPr>
      </p:pic>
    </p:spTree>
    <p:extLst>
      <p:ext uri="{BB962C8B-B14F-4D97-AF65-F5344CB8AC3E}">
        <p14:creationId xmlns:p14="http://schemas.microsoft.com/office/powerpoint/2010/main" val="2672142234"/>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frys.jpg"/>
          <p:cNvPicPr>
            <a:picLocks noGrp="1" noChangeAspect="1"/>
          </p:cNvPicPr>
          <p:nvPr>
            <p:ph idx="1"/>
          </p:nvPr>
        </p:nvPicPr>
        <p:blipFill>
          <a:blip r:embed="rId2">
            <a:extLst>
              <a:ext uri="{28A0092B-C50C-407E-A947-70E740481C1C}">
                <a14:useLocalDpi xmlns:a14="http://schemas.microsoft.com/office/drawing/2010/main" val="0"/>
              </a:ext>
            </a:extLst>
          </a:blip>
          <a:srcRect l="9792" r="9792"/>
          <a:stretch>
            <a:fillRect/>
          </a:stretch>
        </p:blipFill>
        <p:spPr>
          <a:xfrm>
            <a:off x="189141" y="786297"/>
            <a:ext cx="4238890" cy="3531703"/>
          </a:xfrm>
        </p:spPr>
      </p:pic>
      <p:pic>
        <p:nvPicPr>
          <p:cNvPr id="5" name="Picture 4" descr="IMAGE frys turkishj.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8628" y="3531703"/>
            <a:ext cx="3365500" cy="2413000"/>
          </a:xfrm>
          <a:prstGeom prst="rect">
            <a:avLst/>
          </a:prstGeom>
        </p:spPr>
      </p:pic>
    </p:spTree>
    <p:extLst>
      <p:ext uri="{BB962C8B-B14F-4D97-AF65-F5344CB8AC3E}">
        <p14:creationId xmlns:p14="http://schemas.microsoft.com/office/powerpoint/2010/main" val="1080980793"/>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Quakers.gif"/>
          <p:cNvPicPr>
            <a:picLocks noGrp="1" noChangeAspect="1"/>
          </p:cNvPicPr>
          <p:nvPr>
            <p:ph idx="1"/>
          </p:nvPr>
        </p:nvPicPr>
        <p:blipFill>
          <a:blip r:embed="rId2">
            <a:extLst>
              <a:ext uri="{28A0092B-C50C-407E-A947-70E740481C1C}">
                <a14:useLocalDpi xmlns:a14="http://schemas.microsoft.com/office/drawing/2010/main" val="0"/>
              </a:ext>
            </a:extLst>
          </a:blip>
          <a:srcRect l="-11245" r="-11245"/>
          <a:stretch>
            <a:fillRect/>
          </a:stretch>
        </p:blipFill>
        <p:spPr>
          <a:xfrm>
            <a:off x="498474" y="367618"/>
            <a:ext cx="8185897" cy="6238342"/>
          </a:xfrm>
        </p:spPr>
      </p:pic>
    </p:spTree>
    <p:extLst>
      <p:ext uri="{BB962C8B-B14F-4D97-AF65-F5344CB8AC3E}">
        <p14:creationId xmlns:p14="http://schemas.microsoft.com/office/powerpoint/2010/main" val="335979400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1851 census</a:t>
            </a:r>
            <a:endParaRPr lang="en-US" dirty="0"/>
          </a:p>
        </p:txBody>
      </p:sp>
      <p:sp>
        <p:nvSpPr>
          <p:cNvPr id="3" name="Content Placeholder 2"/>
          <p:cNvSpPr>
            <a:spLocks noGrp="1"/>
          </p:cNvSpPr>
          <p:nvPr>
            <p:ph idx="1"/>
          </p:nvPr>
        </p:nvSpPr>
        <p:spPr/>
        <p:txBody>
          <a:bodyPr/>
          <a:lstStyle/>
          <a:p>
            <a:r>
              <a:rPr lang="en-US" dirty="0" smtClean="0"/>
              <a:t>Less than 0.1% of the population of the UK was Quaker. </a:t>
            </a:r>
          </a:p>
          <a:p>
            <a:r>
              <a:rPr lang="en-US" dirty="0" smtClean="0"/>
              <a:t>Excluded and persecuted</a:t>
            </a:r>
          </a:p>
          <a:p>
            <a:r>
              <a:rPr lang="en-US" dirty="0" smtClean="0"/>
              <a:t>Concern over alcohol consumption – temperance - cocoa</a:t>
            </a:r>
          </a:p>
          <a:p>
            <a:r>
              <a:rPr lang="en-US" dirty="0" smtClean="0"/>
              <a:t>From cocoa drinks to hard molded chocolate</a:t>
            </a:r>
            <a:endParaRPr lang="en-US" dirty="0"/>
          </a:p>
        </p:txBody>
      </p:sp>
      <p:pic>
        <p:nvPicPr>
          <p:cNvPr id="4" name="Picture 3" descr="IMAGE crunchi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9041" y="-438737"/>
            <a:ext cx="2540000" cy="2540000"/>
          </a:xfrm>
          <a:prstGeom prst="rect">
            <a:avLst/>
          </a:prstGeom>
        </p:spPr>
      </p:pic>
      <p:pic>
        <p:nvPicPr>
          <p:cNvPr id="5" name="Picture 4" descr="IMAGE wispa.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448398" y="4087208"/>
            <a:ext cx="4428031" cy="2597086"/>
          </a:xfrm>
          <a:prstGeom prst="rect">
            <a:avLst/>
          </a:prstGeom>
        </p:spPr>
      </p:pic>
    </p:spTree>
    <p:extLst>
      <p:ext uri="{BB962C8B-B14F-4D97-AF65-F5344CB8AC3E}">
        <p14:creationId xmlns:p14="http://schemas.microsoft.com/office/powerpoint/2010/main" val="3686487385"/>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Cadbury – </a:t>
            </a:r>
            <a:r>
              <a:rPr lang="en-US" dirty="0" err="1" smtClean="0"/>
              <a:t>Bournville</a:t>
            </a:r>
            <a:r>
              <a:rPr lang="en-US" dirty="0" smtClean="0"/>
              <a:t> Village</a:t>
            </a:r>
            <a:endParaRPr lang="en-US" dirty="0"/>
          </a:p>
        </p:txBody>
      </p:sp>
      <p:sp>
        <p:nvSpPr>
          <p:cNvPr id="3" name="Content Placeholder 2"/>
          <p:cNvSpPr>
            <a:spLocks noGrp="1"/>
          </p:cNvSpPr>
          <p:nvPr>
            <p:ph idx="1"/>
          </p:nvPr>
        </p:nvSpPr>
        <p:spPr/>
        <p:txBody>
          <a:bodyPr/>
          <a:lstStyle/>
          <a:p>
            <a:r>
              <a:rPr lang="en-US" dirty="0" smtClean="0"/>
              <a:t>Schools</a:t>
            </a:r>
          </a:p>
          <a:p>
            <a:r>
              <a:rPr lang="en-US" dirty="0" smtClean="0"/>
              <a:t>Parks</a:t>
            </a:r>
          </a:p>
          <a:p>
            <a:r>
              <a:rPr lang="en-US" dirty="0" smtClean="0"/>
              <a:t>Heating</a:t>
            </a:r>
          </a:p>
          <a:p>
            <a:r>
              <a:rPr lang="en-US" dirty="0" smtClean="0"/>
              <a:t>Clean air</a:t>
            </a:r>
          </a:p>
          <a:p>
            <a:r>
              <a:rPr lang="en-US" dirty="0" smtClean="0"/>
              <a:t>Dentists and doctors</a:t>
            </a:r>
          </a:p>
          <a:p>
            <a:r>
              <a:rPr lang="en-US" dirty="0" smtClean="0"/>
              <a:t>Education</a:t>
            </a:r>
          </a:p>
          <a:p>
            <a:r>
              <a:rPr lang="en-US" dirty="0" smtClean="0"/>
              <a:t>No alcohol</a:t>
            </a:r>
            <a:endParaRPr lang="en-US" dirty="0"/>
          </a:p>
        </p:txBody>
      </p:sp>
      <p:pic>
        <p:nvPicPr>
          <p:cNvPr id="4" name="Picture 3" descr="bournville 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0393" y="2918653"/>
            <a:ext cx="5771558" cy="3858699"/>
          </a:xfrm>
          <a:prstGeom prst="rect">
            <a:avLst/>
          </a:prstGeom>
        </p:spPr>
      </p:pic>
    </p:spTree>
    <p:extLst>
      <p:ext uri="{BB962C8B-B14F-4D97-AF65-F5344CB8AC3E}">
        <p14:creationId xmlns:p14="http://schemas.microsoft.com/office/powerpoint/2010/main" val="141049060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BOurnville 3.png"/>
          <p:cNvPicPr>
            <a:picLocks noGrp="1" noChangeAspect="1"/>
          </p:cNvPicPr>
          <p:nvPr>
            <p:ph idx="1"/>
          </p:nvPr>
        </p:nvPicPr>
        <p:blipFill>
          <a:blip r:embed="rId2">
            <a:extLst>
              <a:ext uri="{28A0092B-C50C-407E-A947-70E740481C1C}">
                <a14:useLocalDpi xmlns:a14="http://schemas.microsoft.com/office/drawing/2010/main" val="0"/>
              </a:ext>
            </a:extLst>
          </a:blip>
          <a:srcRect l="-50485" r="-50485"/>
          <a:stretch>
            <a:fillRect/>
          </a:stretch>
        </p:blipFill>
        <p:spPr>
          <a:xfrm>
            <a:off x="498475" y="166688"/>
            <a:ext cx="7556500" cy="5959475"/>
          </a:xfrm>
        </p:spPr>
      </p:pic>
    </p:spTree>
    <p:extLst>
      <p:ext uri="{BB962C8B-B14F-4D97-AF65-F5344CB8AC3E}">
        <p14:creationId xmlns:p14="http://schemas.microsoft.com/office/powerpoint/2010/main" val="3284824179"/>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ournville 4.jpg"/>
          <p:cNvPicPr>
            <a:picLocks noGrp="1" noChangeAspect="1"/>
          </p:cNvPicPr>
          <p:nvPr>
            <p:ph idx="1"/>
          </p:nvPr>
        </p:nvPicPr>
        <p:blipFill>
          <a:blip r:embed="rId2">
            <a:extLst>
              <a:ext uri="{28A0092B-C50C-407E-A947-70E740481C1C}">
                <a14:useLocalDpi xmlns:a14="http://schemas.microsoft.com/office/drawing/2010/main" val="0"/>
              </a:ext>
            </a:extLst>
          </a:blip>
          <a:srcRect t="-10853" b="-10853"/>
          <a:stretch>
            <a:fillRect/>
          </a:stretch>
        </p:blipFill>
        <p:spPr>
          <a:xfrm>
            <a:off x="122238" y="277813"/>
            <a:ext cx="7932737" cy="6450012"/>
          </a:xfrm>
        </p:spPr>
      </p:pic>
    </p:spTree>
    <p:extLst>
      <p:ext uri="{BB962C8B-B14F-4D97-AF65-F5344CB8AC3E}">
        <p14:creationId xmlns:p14="http://schemas.microsoft.com/office/powerpoint/2010/main" val="648096687"/>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bournville 5.jpg"/>
          <p:cNvPicPr>
            <a:picLocks noGrp="1" noChangeAspect="1"/>
          </p:cNvPicPr>
          <p:nvPr>
            <p:ph idx="1"/>
          </p:nvPr>
        </p:nvPicPr>
        <p:blipFill>
          <a:blip r:embed="rId2" cstate="email">
            <a:extLst>
              <a:ext uri="{28A0092B-C50C-407E-A947-70E740481C1C}">
                <a14:useLocalDpi xmlns:a14="http://schemas.microsoft.com/office/drawing/2010/main" val="0"/>
              </a:ext>
            </a:extLst>
          </a:blip>
          <a:srcRect t="-1499" b="-1499"/>
          <a:stretch>
            <a:fillRect/>
          </a:stretch>
        </p:blipFill>
        <p:spPr>
          <a:xfrm>
            <a:off x="498475" y="288925"/>
            <a:ext cx="7556500" cy="5837238"/>
          </a:xfrm>
        </p:spPr>
      </p:pic>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bournville 6.jpg"/>
          <p:cNvPicPr>
            <a:picLocks noGrp="1" noChangeAspect="1"/>
          </p:cNvPicPr>
          <p:nvPr>
            <p:ph idx="1"/>
          </p:nvPr>
        </p:nvPicPr>
        <p:blipFill>
          <a:blip r:embed="rId2">
            <a:extLst>
              <a:ext uri="{28A0092B-C50C-407E-A947-70E740481C1C}">
                <a14:useLocalDpi xmlns:a14="http://schemas.microsoft.com/office/drawing/2010/main" val="0"/>
              </a:ext>
            </a:extLst>
          </a:blip>
          <a:srcRect t="-1499" b="-1499"/>
          <a:stretch>
            <a:fillRect/>
          </a:stretch>
        </p:blipFill>
        <p:spPr>
          <a:xfrm>
            <a:off x="665591" y="422604"/>
            <a:ext cx="7556500" cy="5837238"/>
          </a:xfrm>
        </p:spPr>
      </p:pic>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BOurnville 7.jpg"/>
          <p:cNvPicPr>
            <a:picLocks noGrp="1" noChangeAspect="1"/>
          </p:cNvPicPr>
          <p:nvPr>
            <p:ph idx="1"/>
          </p:nvPr>
        </p:nvPicPr>
        <p:blipFill>
          <a:blip r:embed="rId2" cstate="email">
            <a:extLst>
              <a:ext uri="{28A0092B-C50C-407E-A947-70E740481C1C}">
                <a14:useLocalDpi xmlns:a14="http://schemas.microsoft.com/office/drawing/2010/main" val="0"/>
              </a:ext>
            </a:extLst>
          </a:blip>
          <a:srcRect l="-44582" r="-44582"/>
          <a:stretch>
            <a:fillRect/>
          </a:stretch>
        </p:blipFill>
        <p:spPr>
          <a:xfrm>
            <a:off x="498475" y="288925"/>
            <a:ext cx="7556500" cy="5837238"/>
          </a:xfrm>
        </p:spPr>
      </p:pic>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‘…even ordinary objects can be transformed into icons…’ (</a:t>
            </a:r>
            <a:r>
              <a:rPr lang="en-GB" dirty="0" err="1" smtClean="0"/>
              <a:t>Chidester</a:t>
            </a:r>
            <a:r>
              <a:rPr lang="en-GB" dirty="0" smtClean="0"/>
              <a:t>, 33)</a:t>
            </a:r>
          </a:p>
          <a:p>
            <a:r>
              <a:rPr lang="en-GB" dirty="0"/>
              <a:t>‘The Fetish of Coca Cola’ (</a:t>
            </a:r>
            <a:r>
              <a:rPr lang="en-GB" dirty="0" err="1"/>
              <a:t>Chidester</a:t>
            </a:r>
            <a:r>
              <a:rPr lang="en-GB" dirty="0"/>
              <a:t>, 40):</a:t>
            </a:r>
          </a:p>
          <a:p>
            <a:r>
              <a:rPr lang="en-GB" dirty="0"/>
              <a:t>‘Medicine’, ‘tonic’, ‘heavenly dew’, secret flavouring, shape of the bottle, Santa Clause, missionaries all over the world.</a:t>
            </a:r>
          </a:p>
          <a:p>
            <a:r>
              <a:rPr lang="en-GB" dirty="0"/>
              <a:t>For US soldiers in World War Two – an important icon of home.</a:t>
            </a:r>
          </a:p>
          <a:p>
            <a:r>
              <a:rPr lang="en-GB" dirty="0"/>
              <a:t>1970s advert: ‘Build a better world in perfect harmony’.</a:t>
            </a:r>
          </a:p>
          <a:p>
            <a:endParaRPr lang="en-GB" dirty="0"/>
          </a:p>
          <a:p>
            <a:endParaRPr lang="en-US" dirty="0"/>
          </a:p>
        </p:txBody>
      </p:sp>
      <p:pic>
        <p:nvPicPr>
          <p:cNvPr id="4" name="Picture 3" descr="PDP_Coca-Cola_HFCS_glass_8oz.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7557" y="2038388"/>
            <a:ext cx="1836486" cy="4468782"/>
          </a:xfrm>
          <a:prstGeom prst="rect">
            <a:avLst/>
          </a:prstGeom>
        </p:spPr>
      </p:pic>
      <p:pic>
        <p:nvPicPr>
          <p:cNvPr id="5" name="Picture 4" descr="McDonald's_Golden_Arches.sv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47" y="0"/>
            <a:ext cx="1555705" cy="1362798"/>
          </a:xfrm>
          <a:prstGeom prst="rect">
            <a:avLst/>
          </a:prstGeom>
        </p:spPr>
      </p:pic>
    </p:spTree>
    <p:extLst>
      <p:ext uri="{BB962C8B-B14F-4D97-AF65-F5344CB8AC3E}">
        <p14:creationId xmlns:p14="http://schemas.microsoft.com/office/powerpoint/2010/main" val="486153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SM adam.jpg"/>
          <p:cNvPicPr>
            <a:picLocks noGrp="1" noChangeAspect="1"/>
          </p:cNvPicPr>
          <p:nvPr>
            <p:ph idx="1"/>
          </p:nvPr>
        </p:nvPicPr>
        <p:blipFill>
          <a:blip r:embed="rId2">
            <a:extLst>
              <a:ext uri="{28A0092B-C50C-407E-A947-70E740481C1C}">
                <a14:useLocalDpi xmlns:a14="http://schemas.microsoft.com/office/drawing/2010/main" val="0"/>
              </a:ext>
            </a:extLst>
          </a:blip>
          <a:srcRect t="-13960" b="-13960"/>
          <a:stretch>
            <a:fillRect/>
          </a:stretch>
        </p:blipFill>
        <p:spPr>
          <a:xfrm>
            <a:off x="498474" y="390595"/>
            <a:ext cx="7556313" cy="4144963"/>
          </a:xfrm>
        </p:spPr>
      </p:pic>
      <p:sp>
        <p:nvSpPr>
          <p:cNvPr id="3" name="TextBox 2"/>
          <p:cNvSpPr txBox="1"/>
          <p:nvPr/>
        </p:nvSpPr>
        <p:spPr>
          <a:xfrm>
            <a:off x="498474" y="4318035"/>
            <a:ext cx="5717769" cy="1477328"/>
          </a:xfrm>
          <a:prstGeom prst="rect">
            <a:avLst/>
          </a:prstGeom>
          <a:noFill/>
        </p:spPr>
        <p:txBody>
          <a:bodyPr wrap="none" rtlCol="0">
            <a:spAutoFit/>
          </a:bodyPr>
          <a:lstStyle/>
          <a:p>
            <a:r>
              <a:rPr lang="en-GB" dirty="0"/>
              <a:t>Recreation of </a:t>
            </a:r>
            <a:r>
              <a:rPr lang="en-GB" dirty="0" err="1"/>
              <a:t>Michaelangelo’s</a:t>
            </a:r>
            <a:r>
              <a:rPr lang="en-GB" dirty="0"/>
              <a:t> The Creation of Adam</a:t>
            </a:r>
            <a:r>
              <a:rPr lang="en-GB" dirty="0"/>
              <a:t> </a:t>
            </a:r>
            <a:endParaRPr lang="en-GB" dirty="0" smtClean="0"/>
          </a:p>
          <a:p>
            <a:endParaRPr lang="en-GB" dirty="0" smtClean="0"/>
          </a:p>
          <a:p>
            <a:r>
              <a:rPr lang="en-GB" dirty="0" smtClean="0"/>
              <a:t>‘He boiled for our sins’</a:t>
            </a:r>
          </a:p>
          <a:p>
            <a:endParaRPr lang="en-GB" dirty="0"/>
          </a:p>
          <a:p>
            <a:r>
              <a:rPr lang="en-GB" dirty="0" err="1" smtClean="0"/>
              <a:t>R’amen</a:t>
            </a:r>
            <a:endParaRPr lang="en-US" dirty="0"/>
          </a:p>
        </p:txBody>
      </p:sp>
    </p:spTree>
    <p:extLst>
      <p:ext uri="{BB962C8B-B14F-4D97-AF65-F5344CB8AC3E}">
        <p14:creationId xmlns:p14="http://schemas.microsoft.com/office/powerpoint/2010/main" val="1799963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8474" y="289637"/>
            <a:ext cx="8369786" cy="6416581"/>
          </a:xfrm>
        </p:spPr>
        <p:txBody>
          <a:bodyPr/>
          <a:lstStyle/>
          <a:p>
            <a:r>
              <a:rPr lang="en-GB" sz="4800" dirty="0" smtClean="0">
                <a:solidFill>
                  <a:srgbClr val="7030A0"/>
                </a:solidFill>
              </a:rPr>
              <a:t>FOOD AS </a:t>
            </a:r>
            <a:r>
              <a:rPr lang="en-GB" sz="4800" dirty="0" smtClean="0">
                <a:solidFill>
                  <a:srgbClr val="7030A0"/>
                </a:solidFill>
              </a:rPr>
              <a:t>RELIGION?</a:t>
            </a:r>
            <a:endParaRPr lang="en-GB" sz="4800" dirty="0">
              <a:solidFill>
                <a:srgbClr val="7030A0"/>
              </a:solidFill>
            </a:endParaRPr>
          </a:p>
          <a:p>
            <a:endParaRPr lang="en-US" dirty="0"/>
          </a:p>
        </p:txBody>
      </p:sp>
      <p:pic>
        <p:nvPicPr>
          <p:cNvPr id="5" name="Picture 4" descr="PC_Slim_Logo_Proces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8562" y="1451516"/>
            <a:ext cx="4099560" cy="2029968"/>
          </a:xfrm>
          <a:prstGeom prst="rect">
            <a:avLst/>
          </a:prstGeom>
        </p:spPr>
      </p:pic>
      <p:pic>
        <p:nvPicPr>
          <p:cNvPr id="6" name="Picture 5" descr="livehappy-ligh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4000" y="3586165"/>
            <a:ext cx="5080000" cy="2806700"/>
          </a:xfrm>
          <a:prstGeom prst="rect">
            <a:avLst/>
          </a:prstGeom>
        </p:spPr>
      </p:pic>
      <p:sp>
        <p:nvSpPr>
          <p:cNvPr id="7" name="TextBox 6"/>
          <p:cNvSpPr txBox="1"/>
          <p:nvPr/>
        </p:nvSpPr>
        <p:spPr>
          <a:xfrm>
            <a:off x="178575" y="3586165"/>
            <a:ext cx="3073679" cy="2677656"/>
          </a:xfrm>
          <a:prstGeom prst="rect">
            <a:avLst/>
          </a:prstGeom>
          <a:noFill/>
        </p:spPr>
        <p:txBody>
          <a:bodyPr wrap="square" rtlCol="0">
            <a:spAutoFit/>
          </a:bodyPr>
          <a:lstStyle/>
          <a:p>
            <a:r>
              <a:rPr lang="en-GB" sz="2800" dirty="0" smtClean="0">
                <a:solidFill>
                  <a:srgbClr val="660066"/>
                </a:solidFill>
              </a:rPr>
              <a:t>Conversion</a:t>
            </a:r>
          </a:p>
          <a:p>
            <a:r>
              <a:rPr lang="en-GB" sz="2800" dirty="0" smtClean="0">
                <a:solidFill>
                  <a:srgbClr val="660066"/>
                </a:solidFill>
              </a:rPr>
              <a:t>Commitment </a:t>
            </a:r>
          </a:p>
          <a:p>
            <a:r>
              <a:rPr lang="en-GB" sz="2800" dirty="0" smtClean="0">
                <a:solidFill>
                  <a:srgbClr val="660066"/>
                </a:solidFill>
              </a:rPr>
              <a:t>Leader</a:t>
            </a:r>
          </a:p>
          <a:p>
            <a:r>
              <a:rPr lang="en-GB" sz="2800" dirty="0" smtClean="0">
                <a:solidFill>
                  <a:srgbClr val="660066"/>
                </a:solidFill>
              </a:rPr>
              <a:t>Food laws</a:t>
            </a:r>
          </a:p>
          <a:p>
            <a:r>
              <a:rPr lang="en-GB" sz="2800" dirty="0" err="1" smtClean="0">
                <a:solidFill>
                  <a:srgbClr val="660066"/>
                </a:solidFill>
              </a:rPr>
              <a:t>Syns</a:t>
            </a:r>
            <a:endParaRPr lang="en-GB" sz="2800" dirty="0">
              <a:solidFill>
                <a:srgbClr val="660066"/>
              </a:solidFill>
            </a:endParaRPr>
          </a:p>
          <a:p>
            <a:r>
              <a:rPr lang="en-GB" sz="2800" dirty="0" smtClean="0">
                <a:solidFill>
                  <a:srgbClr val="660066"/>
                </a:solidFill>
              </a:rPr>
              <a:t>Community </a:t>
            </a:r>
            <a:endParaRPr lang="en-US" sz="2800" dirty="0">
              <a:solidFill>
                <a:srgbClr val="660066"/>
              </a:solidFill>
            </a:endParaRPr>
          </a:p>
        </p:txBody>
      </p:sp>
    </p:spTree>
    <p:extLst>
      <p:ext uri="{BB962C8B-B14F-4D97-AF65-F5344CB8AC3E}">
        <p14:creationId xmlns:p14="http://schemas.microsoft.com/office/powerpoint/2010/main" val="282141954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lstStyle/>
          <a:p>
            <a:r>
              <a:rPr lang="en-US" dirty="0" err="1"/>
              <a:t>Chidester</a:t>
            </a:r>
            <a:r>
              <a:rPr lang="en-US" dirty="0"/>
              <a:t>, D. (2005) </a:t>
            </a:r>
            <a:r>
              <a:rPr lang="en-US" i="1" dirty="0"/>
              <a:t>Authentic fakes: Religion and American popular culture</a:t>
            </a:r>
            <a:r>
              <a:rPr lang="en-US" dirty="0"/>
              <a:t>. Berkeley, </a:t>
            </a:r>
            <a:r>
              <a:rPr lang="en-US" dirty="0" err="1"/>
              <a:t>Calif</a:t>
            </a:r>
            <a:r>
              <a:rPr lang="en-US" dirty="0"/>
              <a:t>: University of California Press.</a:t>
            </a:r>
            <a:endParaRPr lang="en-GB" dirty="0"/>
          </a:p>
          <a:p>
            <a:r>
              <a:rPr lang="en-GB" dirty="0"/>
              <a:t>Cusack, Carole M (2010) </a:t>
            </a:r>
            <a:r>
              <a:rPr lang="en-GB" i="1" dirty="0"/>
              <a:t>Invented </a:t>
            </a:r>
            <a:r>
              <a:rPr lang="en-GB" dirty="0"/>
              <a:t>Religion, London: </a:t>
            </a:r>
            <a:r>
              <a:rPr lang="en-GB" dirty="0" err="1"/>
              <a:t>Ashgate</a:t>
            </a:r>
            <a:r>
              <a:rPr lang="en-GB" dirty="0"/>
              <a:t>.  </a:t>
            </a:r>
          </a:p>
          <a:p>
            <a:endParaRPr lang="en-US" dirty="0"/>
          </a:p>
        </p:txBody>
      </p:sp>
    </p:spTree>
    <p:extLst>
      <p:ext uri="{BB962C8B-B14F-4D97-AF65-F5344CB8AC3E}">
        <p14:creationId xmlns:p14="http://schemas.microsoft.com/office/powerpoint/2010/main" val="2997858032"/>
      </p:ext>
    </p:extLst>
  </p:cSld>
  <p:clrMapOvr>
    <a:masterClrMapping/>
  </p:clrMapOvr>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1531</TotalTime>
  <Words>293</Words>
  <Application>Microsoft Macintosh PowerPoint</Application>
  <PresentationFormat>On-screen Show (4:3)</PresentationFormat>
  <Paragraphs>64</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Advantage</vt:lpstr>
      <vt:lpstr>Religion and Food </vt:lpstr>
      <vt:lpstr>Most religions have something to say about food…   </vt:lpstr>
      <vt:lpstr>PowerPoint Presentation</vt:lpstr>
      <vt:lpstr>PowerPoint Presentation</vt:lpstr>
      <vt:lpstr>Leviticus 11</vt:lpstr>
      <vt:lpstr>Judaism – Passover – Seder Plate</vt:lpstr>
      <vt:lpstr>PowerPoint Presentation</vt:lpstr>
      <vt:lpstr>Loaves and fishes – feeding the multitude</vt:lpstr>
      <vt:lpstr>Last Supper</vt:lpstr>
      <vt:lpstr>Beer and Religion</vt:lpstr>
      <vt:lpstr>PowerPoint Presentation</vt:lpstr>
      <vt:lpstr>Why do monks brew beer?</vt:lpstr>
      <vt:lpstr>PowerPoint Presentation</vt:lpstr>
      <vt:lpstr>Chocolate and religion</vt:lpstr>
      <vt:lpstr>PowerPoint Presentation</vt:lpstr>
      <vt:lpstr>PowerPoint Presentation</vt:lpstr>
      <vt:lpstr>PowerPoint Presentation</vt:lpstr>
      <vt:lpstr>1851 census</vt:lpstr>
      <vt:lpstr>Cadbury – Bournville Village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Food </dc:title>
  <dc:creator>Sarah</dc:creator>
  <cp:lastModifiedBy>Sarah</cp:lastModifiedBy>
  <cp:revision>31</cp:revision>
  <dcterms:created xsi:type="dcterms:W3CDTF">2015-07-24T16:08:36Z</dcterms:created>
  <dcterms:modified xsi:type="dcterms:W3CDTF">2017-05-11T09:29:25Z</dcterms:modified>
</cp:coreProperties>
</file>