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notesMasterIdLst>
    <p:notesMasterId r:id="rId37"/>
  </p:notesMasterIdLst>
  <p:handoutMasterIdLst>
    <p:handoutMasterId r:id="rId38"/>
  </p:handoutMasterIdLst>
  <p:sldIdLst>
    <p:sldId id="256" r:id="rId2"/>
    <p:sldId id="291" r:id="rId3"/>
    <p:sldId id="292" r:id="rId4"/>
    <p:sldId id="294" r:id="rId5"/>
    <p:sldId id="295" r:id="rId6"/>
    <p:sldId id="296" r:id="rId7"/>
    <p:sldId id="297" r:id="rId8"/>
    <p:sldId id="298" r:id="rId9"/>
    <p:sldId id="300" r:id="rId10"/>
    <p:sldId id="290" r:id="rId11"/>
    <p:sldId id="289" r:id="rId12"/>
    <p:sldId id="258" r:id="rId13"/>
    <p:sldId id="259" r:id="rId14"/>
    <p:sldId id="260" r:id="rId15"/>
    <p:sldId id="261" r:id="rId16"/>
    <p:sldId id="262" r:id="rId17"/>
    <p:sldId id="263" r:id="rId18"/>
    <p:sldId id="264" r:id="rId19"/>
    <p:sldId id="265" r:id="rId20"/>
    <p:sldId id="266" r:id="rId21"/>
    <p:sldId id="270" r:id="rId22"/>
    <p:sldId id="271" r:id="rId23"/>
    <p:sldId id="272" r:id="rId24"/>
    <p:sldId id="273" r:id="rId25"/>
    <p:sldId id="274" r:id="rId26"/>
    <p:sldId id="275" r:id="rId27"/>
    <p:sldId id="276" r:id="rId28"/>
    <p:sldId id="278" r:id="rId29"/>
    <p:sldId id="280" r:id="rId30"/>
    <p:sldId id="282" r:id="rId31"/>
    <p:sldId id="283" r:id="rId32"/>
    <p:sldId id="284" r:id="rId33"/>
    <p:sldId id="285" r:id="rId34"/>
    <p:sldId id="287" r:id="rId35"/>
    <p:sldId id="288" r:id="rId3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52" d="100"/>
          <a:sy n="52" d="100"/>
        </p:scale>
        <p:origin x="739"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CCA4E9-448F-4623-B4D7-E116AE99D87D}" type="doc">
      <dgm:prSet loTypeId="urn:microsoft.com/office/officeart/2005/8/layout/venn1" loCatId="relationship" qsTypeId="urn:microsoft.com/office/officeart/2005/8/quickstyle/simple1" qsCatId="simple" csTypeId="urn:microsoft.com/office/officeart/2005/8/colors/accent1_2" csCatId="accent1"/>
      <dgm:spPr/>
    </dgm:pt>
    <dgm:pt modelId="{A4A0096F-D10E-4FDD-90E2-2581A9531AF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Arial" charset="0"/>
            </a:rPr>
            <a:t>Health education</a:t>
          </a:r>
        </a:p>
      </dgm:t>
    </dgm:pt>
    <dgm:pt modelId="{AA769136-07AC-44C0-837D-30AC1E5C5D91}" type="parTrans" cxnId="{2688D856-9B1A-4552-8039-6159DDE42731}">
      <dgm:prSet/>
      <dgm:spPr/>
      <dgm:t>
        <a:bodyPr/>
        <a:lstStyle/>
        <a:p>
          <a:endParaRPr lang="en-GB"/>
        </a:p>
      </dgm:t>
    </dgm:pt>
    <dgm:pt modelId="{6A2D1AD0-3EF8-4E77-BB9F-87B9C232B1CE}" type="sibTrans" cxnId="{2688D856-9B1A-4552-8039-6159DDE42731}">
      <dgm:prSet/>
      <dgm:spPr/>
      <dgm:t>
        <a:bodyPr/>
        <a:lstStyle/>
        <a:p>
          <a:endParaRPr lang="en-GB"/>
        </a:p>
      </dgm:t>
    </dgm:pt>
    <dgm:pt modelId="{B66F1BBC-0769-4B69-9412-5EE81808E3E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Arial" charset="0"/>
            </a:rPr>
            <a:t>Health protection</a:t>
          </a:r>
        </a:p>
      </dgm:t>
    </dgm:pt>
    <dgm:pt modelId="{FC1C5D96-9AC9-4046-8D8D-F01B1B948F12}" type="parTrans" cxnId="{AFD2AC3B-359E-4FEA-9EF3-92ECD59E17F7}">
      <dgm:prSet/>
      <dgm:spPr/>
      <dgm:t>
        <a:bodyPr/>
        <a:lstStyle/>
        <a:p>
          <a:endParaRPr lang="en-GB"/>
        </a:p>
      </dgm:t>
    </dgm:pt>
    <dgm:pt modelId="{974829E7-46D9-47EA-93FA-91A0CF2881EE}" type="sibTrans" cxnId="{AFD2AC3B-359E-4FEA-9EF3-92ECD59E17F7}">
      <dgm:prSet/>
      <dgm:spPr/>
      <dgm:t>
        <a:bodyPr/>
        <a:lstStyle/>
        <a:p>
          <a:endParaRPr lang="en-GB"/>
        </a:p>
      </dgm:t>
    </dgm:pt>
    <dgm:pt modelId="{86EEB8FF-B1A0-44F4-8DD1-A15A04643BE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Arial" charset="0"/>
            </a:rPr>
            <a:t>Prevention</a:t>
          </a:r>
        </a:p>
      </dgm:t>
    </dgm:pt>
    <dgm:pt modelId="{B96E8D40-797A-4059-B3B5-1C93CA1E8BD3}" type="parTrans" cxnId="{0B57FF0F-3FFE-4B6A-8BB1-40280CEDDEB3}">
      <dgm:prSet/>
      <dgm:spPr/>
      <dgm:t>
        <a:bodyPr/>
        <a:lstStyle/>
        <a:p>
          <a:endParaRPr lang="en-GB"/>
        </a:p>
      </dgm:t>
    </dgm:pt>
    <dgm:pt modelId="{5C6BB72B-316D-4332-A12A-C9446DAC0659}" type="sibTrans" cxnId="{0B57FF0F-3FFE-4B6A-8BB1-40280CEDDEB3}">
      <dgm:prSet/>
      <dgm:spPr/>
      <dgm:t>
        <a:bodyPr/>
        <a:lstStyle/>
        <a:p>
          <a:endParaRPr lang="en-GB"/>
        </a:p>
      </dgm:t>
    </dgm:pt>
    <dgm:pt modelId="{17171979-4D8C-466A-BBCF-CA37CBCC2C09}" type="pres">
      <dgm:prSet presAssocID="{33CCA4E9-448F-4623-B4D7-E116AE99D87D}" presName="compositeShape" presStyleCnt="0">
        <dgm:presLayoutVars>
          <dgm:chMax val="7"/>
          <dgm:dir/>
          <dgm:resizeHandles val="exact"/>
        </dgm:presLayoutVars>
      </dgm:prSet>
      <dgm:spPr/>
    </dgm:pt>
    <dgm:pt modelId="{1CA30CAC-F769-4931-862E-B243072E89E2}" type="pres">
      <dgm:prSet presAssocID="{A4A0096F-D10E-4FDD-90E2-2581A9531AF3}" presName="circ1" presStyleLbl="vennNode1" presStyleIdx="0" presStyleCnt="3"/>
      <dgm:spPr/>
    </dgm:pt>
    <dgm:pt modelId="{4BE67767-4108-4C43-A3F6-2CC5D59252A9}" type="pres">
      <dgm:prSet presAssocID="{A4A0096F-D10E-4FDD-90E2-2581A9531AF3}" presName="circ1Tx" presStyleLbl="revTx" presStyleIdx="0" presStyleCnt="0">
        <dgm:presLayoutVars>
          <dgm:chMax val="0"/>
          <dgm:chPref val="0"/>
          <dgm:bulletEnabled val="1"/>
        </dgm:presLayoutVars>
      </dgm:prSet>
      <dgm:spPr/>
    </dgm:pt>
    <dgm:pt modelId="{E3CAD3AE-202E-46D9-BEAB-D627766B66BF}" type="pres">
      <dgm:prSet presAssocID="{B66F1BBC-0769-4B69-9412-5EE81808E3E6}" presName="circ2" presStyleLbl="vennNode1" presStyleIdx="1" presStyleCnt="3"/>
      <dgm:spPr/>
    </dgm:pt>
    <dgm:pt modelId="{DA6A7FEE-8B74-4695-A0ED-7B044BAA330B}" type="pres">
      <dgm:prSet presAssocID="{B66F1BBC-0769-4B69-9412-5EE81808E3E6}" presName="circ2Tx" presStyleLbl="revTx" presStyleIdx="0" presStyleCnt="0">
        <dgm:presLayoutVars>
          <dgm:chMax val="0"/>
          <dgm:chPref val="0"/>
          <dgm:bulletEnabled val="1"/>
        </dgm:presLayoutVars>
      </dgm:prSet>
      <dgm:spPr/>
    </dgm:pt>
    <dgm:pt modelId="{BF786171-2D85-475A-98EB-5B1AF655154E}" type="pres">
      <dgm:prSet presAssocID="{86EEB8FF-B1A0-44F4-8DD1-A15A04643BE9}" presName="circ3" presStyleLbl="vennNode1" presStyleIdx="2" presStyleCnt="3"/>
      <dgm:spPr/>
    </dgm:pt>
    <dgm:pt modelId="{5D6134CE-2793-40C5-B7CE-8944D174C7A8}" type="pres">
      <dgm:prSet presAssocID="{86EEB8FF-B1A0-44F4-8DD1-A15A04643BE9}" presName="circ3Tx" presStyleLbl="revTx" presStyleIdx="0" presStyleCnt="0">
        <dgm:presLayoutVars>
          <dgm:chMax val="0"/>
          <dgm:chPref val="0"/>
          <dgm:bulletEnabled val="1"/>
        </dgm:presLayoutVars>
      </dgm:prSet>
      <dgm:spPr/>
    </dgm:pt>
  </dgm:ptLst>
  <dgm:cxnLst>
    <dgm:cxn modelId="{0B57FF0F-3FFE-4B6A-8BB1-40280CEDDEB3}" srcId="{33CCA4E9-448F-4623-B4D7-E116AE99D87D}" destId="{86EEB8FF-B1A0-44F4-8DD1-A15A04643BE9}" srcOrd="2" destOrd="0" parTransId="{B96E8D40-797A-4059-B3B5-1C93CA1E8BD3}" sibTransId="{5C6BB72B-316D-4332-A12A-C9446DAC0659}"/>
    <dgm:cxn modelId="{673D7117-824B-4A43-A379-255C625D2A8E}" type="presOf" srcId="{86EEB8FF-B1A0-44F4-8DD1-A15A04643BE9}" destId="{5D6134CE-2793-40C5-B7CE-8944D174C7A8}" srcOrd="1" destOrd="0" presId="urn:microsoft.com/office/officeart/2005/8/layout/venn1"/>
    <dgm:cxn modelId="{E9342B1F-0DA9-4F39-9163-9F1BB05022CD}" type="presOf" srcId="{A4A0096F-D10E-4FDD-90E2-2581A9531AF3}" destId="{1CA30CAC-F769-4931-862E-B243072E89E2}" srcOrd="0" destOrd="0" presId="urn:microsoft.com/office/officeart/2005/8/layout/venn1"/>
    <dgm:cxn modelId="{6A954138-D953-4F2B-82BD-99053D071D7A}" type="presOf" srcId="{33CCA4E9-448F-4623-B4D7-E116AE99D87D}" destId="{17171979-4D8C-466A-BBCF-CA37CBCC2C09}" srcOrd="0" destOrd="0" presId="urn:microsoft.com/office/officeart/2005/8/layout/venn1"/>
    <dgm:cxn modelId="{AFD2AC3B-359E-4FEA-9EF3-92ECD59E17F7}" srcId="{33CCA4E9-448F-4623-B4D7-E116AE99D87D}" destId="{B66F1BBC-0769-4B69-9412-5EE81808E3E6}" srcOrd="1" destOrd="0" parTransId="{FC1C5D96-9AC9-4046-8D8D-F01B1B948F12}" sibTransId="{974829E7-46D9-47EA-93FA-91A0CF2881EE}"/>
    <dgm:cxn modelId="{D71F883C-E83C-4778-B5E5-D58A17331941}" type="presOf" srcId="{86EEB8FF-B1A0-44F4-8DD1-A15A04643BE9}" destId="{BF786171-2D85-475A-98EB-5B1AF655154E}" srcOrd="0" destOrd="0" presId="urn:microsoft.com/office/officeart/2005/8/layout/venn1"/>
    <dgm:cxn modelId="{DDB8CF75-F99E-4C26-8DD8-791A90172DEB}" type="presOf" srcId="{B66F1BBC-0769-4B69-9412-5EE81808E3E6}" destId="{E3CAD3AE-202E-46D9-BEAB-D627766B66BF}" srcOrd="0" destOrd="0" presId="urn:microsoft.com/office/officeart/2005/8/layout/venn1"/>
    <dgm:cxn modelId="{2688D856-9B1A-4552-8039-6159DDE42731}" srcId="{33CCA4E9-448F-4623-B4D7-E116AE99D87D}" destId="{A4A0096F-D10E-4FDD-90E2-2581A9531AF3}" srcOrd="0" destOrd="0" parTransId="{AA769136-07AC-44C0-837D-30AC1E5C5D91}" sibTransId="{6A2D1AD0-3EF8-4E77-BB9F-87B9C232B1CE}"/>
    <dgm:cxn modelId="{008476A1-CCDF-4B0A-9C27-72C0E8A35762}" type="presOf" srcId="{B66F1BBC-0769-4B69-9412-5EE81808E3E6}" destId="{DA6A7FEE-8B74-4695-A0ED-7B044BAA330B}" srcOrd="1" destOrd="0" presId="urn:microsoft.com/office/officeart/2005/8/layout/venn1"/>
    <dgm:cxn modelId="{8F0095A3-83C7-4E21-942C-C01A99A093EA}" type="presOf" srcId="{A4A0096F-D10E-4FDD-90E2-2581A9531AF3}" destId="{4BE67767-4108-4C43-A3F6-2CC5D59252A9}" srcOrd="1" destOrd="0" presId="urn:microsoft.com/office/officeart/2005/8/layout/venn1"/>
    <dgm:cxn modelId="{414070EC-42AC-4177-9002-4A79FE2EB612}" type="presParOf" srcId="{17171979-4D8C-466A-BBCF-CA37CBCC2C09}" destId="{1CA30CAC-F769-4931-862E-B243072E89E2}" srcOrd="0" destOrd="0" presId="urn:microsoft.com/office/officeart/2005/8/layout/venn1"/>
    <dgm:cxn modelId="{F7A5B1E4-396A-4177-8FD3-A90E7BF19209}" type="presParOf" srcId="{17171979-4D8C-466A-BBCF-CA37CBCC2C09}" destId="{4BE67767-4108-4C43-A3F6-2CC5D59252A9}" srcOrd="1" destOrd="0" presId="urn:microsoft.com/office/officeart/2005/8/layout/venn1"/>
    <dgm:cxn modelId="{27572EB6-B3DD-4A9E-9908-2F657477D18B}" type="presParOf" srcId="{17171979-4D8C-466A-BBCF-CA37CBCC2C09}" destId="{E3CAD3AE-202E-46D9-BEAB-D627766B66BF}" srcOrd="2" destOrd="0" presId="urn:microsoft.com/office/officeart/2005/8/layout/venn1"/>
    <dgm:cxn modelId="{BE3F5CDA-A994-46FB-9F10-6F2811A0D360}" type="presParOf" srcId="{17171979-4D8C-466A-BBCF-CA37CBCC2C09}" destId="{DA6A7FEE-8B74-4695-A0ED-7B044BAA330B}" srcOrd="3" destOrd="0" presId="urn:microsoft.com/office/officeart/2005/8/layout/venn1"/>
    <dgm:cxn modelId="{20F39686-3E18-4E2A-99E9-7A9C688D642F}" type="presParOf" srcId="{17171979-4D8C-466A-BBCF-CA37CBCC2C09}" destId="{BF786171-2D85-475A-98EB-5B1AF655154E}" srcOrd="4" destOrd="0" presId="urn:microsoft.com/office/officeart/2005/8/layout/venn1"/>
    <dgm:cxn modelId="{F2303FBC-7FC0-4076-B693-D214789F63DD}" type="presParOf" srcId="{17171979-4D8C-466A-BBCF-CA37CBCC2C09}" destId="{5D6134CE-2793-40C5-B7CE-8944D174C7A8}"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A30CAC-F769-4931-862E-B243072E89E2}">
      <dsp:nvSpPr>
        <dsp:cNvPr id="0" name=""/>
        <dsp:cNvSpPr/>
      </dsp:nvSpPr>
      <dsp:spPr>
        <a:xfrm>
          <a:off x="2757011" y="56574"/>
          <a:ext cx="2715577" cy="2715577"/>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kern="1200" cap="none" normalizeH="0" baseline="0" dirty="0">
              <a:ln>
                <a:noFill/>
              </a:ln>
              <a:solidFill>
                <a:schemeClr val="tx1"/>
              </a:solidFill>
              <a:effectLst/>
              <a:latin typeface="Arial" charset="0"/>
            </a:rPr>
            <a:t>Health education</a:t>
          </a:r>
        </a:p>
      </dsp:txBody>
      <dsp:txXfrm>
        <a:off x="3119088" y="531800"/>
        <a:ext cx="1991423" cy="1222010"/>
      </dsp:txXfrm>
    </dsp:sp>
    <dsp:sp modelId="{E3CAD3AE-202E-46D9-BEAB-D627766B66BF}">
      <dsp:nvSpPr>
        <dsp:cNvPr id="0" name=""/>
        <dsp:cNvSpPr/>
      </dsp:nvSpPr>
      <dsp:spPr>
        <a:xfrm>
          <a:off x="3736882" y="1753810"/>
          <a:ext cx="2715577" cy="2715577"/>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kern="1200" cap="none" normalizeH="0" baseline="0" dirty="0">
              <a:ln>
                <a:noFill/>
              </a:ln>
              <a:solidFill>
                <a:schemeClr val="tx1"/>
              </a:solidFill>
              <a:effectLst/>
              <a:latin typeface="Arial" charset="0"/>
            </a:rPr>
            <a:t>Health protection</a:t>
          </a:r>
        </a:p>
      </dsp:txBody>
      <dsp:txXfrm>
        <a:off x="4567396" y="2455334"/>
        <a:ext cx="1629346" cy="1493567"/>
      </dsp:txXfrm>
    </dsp:sp>
    <dsp:sp modelId="{BF786171-2D85-475A-98EB-5B1AF655154E}">
      <dsp:nvSpPr>
        <dsp:cNvPr id="0" name=""/>
        <dsp:cNvSpPr/>
      </dsp:nvSpPr>
      <dsp:spPr>
        <a:xfrm>
          <a:off x="1777140" y="1753810"/>
          <a:ext cx="2715577" cy="2715577"/>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kern="1200" cap="none" normalizeH="0" baseline="0" dirty="0">
              <a:ln>
                <a:noFill/>
              </a:ln>
              <a:solidFill>
                <a:schemeClr val="tx1"/>
              </a:solidFill>
              <a:effectLst/>
              <a:latin typeface="Arial" charset="0"/>
            </a:rPr>
            <a:t>Prevention</a:t>
          </a:r>
        </a:p>
      </dsp:txBody>
      <dsp:txXfrm>
        <a:off x="2032857" y="2455334"/>
        <a:ext cx="1629346" cy="1493567"/>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FB9AC92B-DD7C-4AF8-85AD-2C45C39C0C81}" type="datetimeFigureOut">
              <a:rPr lang="en-GB" smtClean="0"/>
              <a:t>09/11/2019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2B03FD86-EBE1-4660-9CE3-C3C7C0E7A38D}" type="slidenum">
              <a:rPr lang="en-GB" smtClean="0"/>
              <a:t>‹#›</a:t>
            </a:fld>
            <a:endParaRPr lang="en-GB"/>
          </a:p>
        </p:txBody>
      </p:sp>
    </p:spTree>
    <p:extLst>
      <p:ext uri="{BB962C8B-B14F-4D97-AF65-F5344CB8AC3E}">
        <p14:creationId xmlns:p14="http://schemas.microsoft.com/office/powerpoint/2010/main" val="9608029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B56601B8-EB15-4454-8787-2D5756BAE3AD}" type="datetimeFigureOut">
              <a:rPr lang="en-GB" smtClean="0"/>
              <a:t>09/11/2019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86F09AD-A47A-443A-9579-67F76E679C0E}" type="slidenum">
              <a:rPr lang="en-GB" smtClean="0"/>
              <a:t>‹#›</a:t>
            </a:fld>
            <a:endParaRPr lang="en-GB"/>
          </a:p>
        </p:txBody>
      </p:sp>
    </p:spTree>
    <p:extLst>
      <p:ext uri="{BB962C8B-B14F-4D97-AF65-F5344CB8AC3E}">
        <p14:creationId xmlns:p14="http://schemas.microsoft.com/office/powerpoint/2010/main" val="23753428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kumimoji="1" sz="1200">
                <a:solidFill>
                  <a:schemeClr val="tx1"/>
                </a:solidFill>
                <a:latin typeface="Arial" charset="0"/>
              </a:defRPr>
            </a:lvl1pPr>
            <a:lvl2pPr marL="742950" indent="-285750" eaLnBrk="0" hangingPunct="0">
              <a:spcBef>
                <a:spcPct val="30000"/>
              </a:spcBef>
              <a:defRPr kumimoji="1" sz="1200">
                <a:solidFill>
                  <a:schemeClr val="tx1"/>
                </a:solidFill>
                <a:latin typeface="Arial" charset="0"/>
              </a:defRPr>
            </a:lvl2pPr>
            <a:lvl3pPr marL="1143000" indent="-228600" eaLnBrk="0" hangingPunct="0">
              <a:spcBef>
                <a:spcPct val="30000"/>
              </a:spcBef>
              <a:defRPr kumimoji="1" sz="1200">
                <a:solidFill>
                  <a:schemeClr val="tx1"/>
                </a:solidFill>
                <a:latin typeface="Arial" charset="0"/>
              </a:defRPr>
            </a:lvl3pPr>
            <a:lvl4pPr marL="1600200" indent="-228600" eaLnBrk="0" hangingPunct="0">
              <a:spcBef>
                <a:spcPct val="30000"/>
              </a:spcBef>
              <a:defRPr kumimoji="1" sz="1200">
                <a:solidFill>
                  <a:schemeClr val="tx1"/>
                </a:solidFill>
                <a:latin typeface="Arial" charset="0"/>
              </a:defRPr>
            </a:lvl4pPr>
            <a:lvl5pPr marL="2057400" indent="-228600" eaLnBrk="0" hangingPunct="0">
              <a:spcBef>
                <a:spcPct val="30000"/>
              </a:spcBef>
              <a:defRPr kumimoji="1" sz="1200">
                <a:solidFill>
                  <a:schemeClr val="tx1"/>
                </a:solidFill>
                <a:latin typeface="Arial" charset="0"/>
              </a:defRPr>
            </a:lvl5pPr>
            <a:lvl6pPr marL="2514600" indent="-228600" eaLnBrk="0" fontAlgn="base" hangingPunct="0">
              <a:spcBef>
                <a:spcPct val="30000"/>
              </a:spcBef>
              <a:spcAft>
                <a:spcPct val="0"/>
              </a:spcAft>
              <a:defRPr kumimoji="1" sz="1200">
                <a:solidFill>
                  <a:schemeClr val="tx1"/>
                </a:solidFill>
                <a:latin typeface="Arial" charset="0"/>
              </a:defRPr>
            </a:lvl6pPr>
            <a:lvl7pPr marL="2971800" indent="-228600" eaLnBrk="0" fontAlgn="base" hangingPunct="0">
              <a:spcBef>
                <a:spcPct val="30000"/>
              </a:spcBef>
              <a:spcAft>
                <a:spcPct val="0"/>
              </a:spcAft>
              <a:defRPr kumimoji="1" sz="1200">
                <a:solidFill>
                  <a:schemeClr val="tx1"/>
                </a:solidFill>
                <a:latin typeface="Arial" charset="0"/>
              </a:defRPr>
            </a:lvl7pPr>
            <a:lvl8pPr marL="3429000" indent="-228600" eaLnBrk="0" fontAlgn="base" hangingPunct="0">
              <a:spcBef>
                <a:spcPct val="30000"/>
              </a:spcBef>
              <a:spcAft>
                <a:spcPct val="0"/>
              </a:spcAft>
              <a:defRPr kumimoji="1" sz="1200">
                <a:solidFill>
                  <a:schemeClr val="tx1"/>
                </a:solidFill>
                <a:latin typeface="Arial" charset="0"/>
              </a:defRPr>
            </a:lvl8pPr>
            <a:lvl9pPr marL="3886200" indent="-228600" eaLnBrk="0" fontAlgn="base" hangingPunct="0">
              <a:spcBef>
                <a:spcPct val="30000"/>
              </a:spcBef>
              <a:spcAft>
                <a:spcPct val="0"/>
              </a:spcAft>
              <a:defRPr kumimoji="1" sz="1200">
                <a:solidFill>
                  <a:schemeClr val="tx1"/>
                </a:solidFill>
                <a:latin typeface="Arial" charset="0"/>
              </a:defRPr>
            </a:lvl9pPr>
          </a:lstStyle>
          <a:p>
            <a:pPr eaLnBrk="1" hangingPunct="1">
              <a:spcBef>
                <a:spcPct val="0"/>
              </a:spcBef>
            </a:pPr>
            <a:fld id="{6ABB2D91-8829-47C4-875E-F24B5543159E}" type="slidenum">
              <a:rPr kumimoji="0" lang="en-GB" altLang="en-US" smtClean="0">
                <a:latin typeface="Verdana" pitchFamily="34" charset="0"/>
              </a:rPr>
              <a:pPr eaLnBrk="1" hangingPunct="1">
                <a:spcBef>
                  <a:spcPct val="0"/>
                </a:spcBef>
              </a:pPr>
              <a:t>3</a:t>
            </a:fld>
            <a:endParaRPr kumimoji="0" lang="en-GB" altLang="en-US">
              <a:latin typeface="Verdana" pitchFamily="34" charset="0"/>
            </a:endParaRPr>
          </a:p>
        </p:txBody>
      </p:sp>
    </p:spTree>
    <p:extLst>
      <p:ext uri="{BB962C8B-B14F-4D97-AF65-F5344CB8AC3E}">
        <p14:creationId xmlns:p14="http://schemas.microsoft.com/office/powerpoint/2010/main" val="3471629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kumimoji="1" sz="1200">
                <a:solidFill>
                  <a:schemeClr val="tx1"/>
                </a:solidFill>
                <a:latin typeface="Arial" charset="0"/>
              </a:defRPr>
            </a:lvl1pPr>
            <a:lvl2pPr marL="742950" indent="-285750" eaLnBrk="0" hangingPunct="0">
              <a:spcBef>
                <a:spcPct val="30000"/>
              </a:spcBef>
              <a:defRPr kumimoji="1" sz="1200">
                <a:solidFill>
                  <a:schemeClr val="tx1"/>
                </a:solidFill>
                <a:latin typeface="Arial" charset="0"/>
              </a:defRPr>
            </a:lvl2pPr>
            <a:lvl3pPr marL="1143000" indent="-228600" eaLnBrk="0" hangingPunct="0">
              <a:spcBef>
                <a:spcPct val="30000"/>
              </a:spcBef>
              <a:defRPr kumimoji="1" sz="1200">
                <a:solidFill>
                  <a:schemeClr val="tx1"/>
                </a:solidFill>
                <a:latin typeface="Arial" charset="0"/>
              </a:defRPr>
            </a:lvl3pPr>
            <a:lvl4pPr marL="1600200" indent="-228600" eaLnBrk="0" hangingPunct="0">
              <a:spcBef>
                <a:spcPct val="30000"/>
              </a:spcBef>
              <a:defRPr kumimoji="1" sz="1200">
                <a:solidFill>
                  <a:schemeClr val="tx1"/>
                </a:solidFill>
                <a:latin typeface="Arial" charset="0"/>
              </a:defRPr>
            </a:lvl4pPr>
            <a:lvl5pPr marL="2057400" indent="-228600" eaLnBrk="0" hangingPunct="0">
              <a:spcBef>
                <a:spcPct val="30000"/>
              </a:spcBef>
              <a:defRPr kumimoji="1" sz="1200">
                <a:solidFill>
                  <a:schemeClr val="tx1"/>
                </a:solidFill>
                <a:latin typeface="Arial" charset="0"/>
              </a:defRPr>
            </a:lvl5pPr>
            <a:lvl6pPr marL="2514600" indent="-228600" eaLnBrk="0" fontAlgn="base" hangingPunct="0">
              <a:spcBef>
                <a:spcPct val="30000"/>
              </a:spcBef>
              <a:spcAft>
                <a:spcPct val="0"/>
              </a:spcAft>
              <a:defRPr kumimoji="1" sz="1200">
                <a:solidFill>
                  <a:schemeClr val="tx1"/>
                </a:solidFill>
                <a:latin typeface="Arial" charset="0"/>
              </a:defRPr>
            </a:lvl6pPr>
            <a:lvl7pPr marL="2971800" indent="-228600" eaLnBrk="0" fontAlgn="base" hangingPunct="0">
              <a:spcBef>
                <a:spcPct val="30000"/>
              </a:spcBef>
              <a:spcAft>
                <a:spcPct val="0"/>
              </a:spcAft>
              <a:defRPr kumimoji="1" sz="1200">
                <a:solidFill>
                  <a:schemeClr val="tx1"/>
                </a:solidFill>
                <a:latin typeface="Arial" charset="0"/>
              </a:defRPr>
            </a:lvl7pPr>
            <a:lvl8pPr marL="3429000" indent="-228600" eaLnBrk="0" fontAlgn="base" hangingPunct="0">
              <a:spcBef>
                <a:spcPct val="30000"/>
              </a:spcBef>
              <a:spcAft>
                <a:spcPct val="0"/>
              </a:spcAft>
              <a:defRPr kumimoji="1" sz="1200">
                <a:solidFill>
                  <a:schemeClr val="tx1"/>
                </a:solidFill>
                <a:latin typeface="Arial" charset="0"/>
              </a:defRPr>
            </a:lvl8pPr>
            <a:lvl9pPr marL="3886200" indent="-228600" eaLnBrk="0" fontAlgn="base" hangingPunct="0">
              <a:spcBef>
                <a:spcPct val="30000"/>
              </a:spcBef>
              <a:spcAft>
                <a:spcPct val="0"/>
              </a:spcAft>
              <a:defRPr kumimoji="1" sz="1200">
                <a:solidFill>
                  <a:schemeClr val="tx1"/>
                </a:solidFill>
                <a:latin typeface="Arial" charset="0"/>
              </a:defRPr>
            </a:lvl9pPr>
          </a:lstStyle>
          <a:p>
            <a:pPr eaLnBrk="1" hangingPunct="1">
              <a:spcBef>
                <a:spcPct val="0"/>
              </a:spcBef>
            </a:pPr>
            <a:fld id="{FA0C3E37-0168-464C-8D5F-E874A99164B3}" type="slidenum">
              <a:rPr kumimoji="0" lang="en-GB" altLang="en-US" smtClean="0">
                <a:latin typeface="Verdana" pitchFamily="34" charset="0"/>
              </a:rPr>
              <a:pPr eaLnBrk="1" hangingPunct="1">
                <a:spcBef>
                  <a:spcPct val="0"/>
                </a:spcBef>
              </a:pPr>
              <a:t>4</a:t>
            </a:fld>
            <a:endParaRPr kumimoji="0" lang="en-GB" altLang="en-US">
              <a:latin typeface="Verdana" pitchFamily="34" charset="0"/>
            </a:endParaRPr>
          </a:p>
        </p:txBody>
      </p:sp>
    </p:spTree>
    <p:extLst>
      <p:ext uri="{BB962C8B-B14F-4D97-AF65-F5344CB8AC3E}">
        <p14:creationId xmlns:p14="http://schemas.microsoft.com/office/powerpoint/2010/main" val="6691891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419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kumimoji="1" sz="1200">
                <a:solidFill>
                  <a:schemeClr val="tx1"/>
                </a:solidFill>
                <a:latin typeface="Arial" charset="0"/>
              </a:defRPr>
            </a:lvl1pPr>
            <a:lvl2pPr marL="742950" indent="-285750" eaLnBrk="0" hangingPunct="0">
              <a:spcBef>
                <a:spcPct val="30000"/>
              </a:spcBef>
              <a:defRPr kumimoji="1" sz="1200">
                <a:solidFill>
                  <a:schemeClr val="tx1"/>
                </a:solidFill>
                <a:latin typeface="Arial" charset="0"/>
              </a:defRPr>
            </a:lvl2pPr>
            <a:lvl3pPr marL="1143000" indent="-228600" eaLnBrk="0" hangingPunct="0">
              <a:spcBef>
                <a:spcPct val="30000"/>
              </a:spcBef>
              <a:defRPr kumimoji="1" sz="1200">
                <a:solidFill>
                  <a:schemeClr val="tx1"/>
                </a:solidFill>
                <a:latin typeface="Arial" charset="0"/>
              </a:defRPr>
            </a:lvl3pPr>
            <a:lvl4pPr marL="1600200" indent="-228600" eaLnBrk="0" hangingPunct="0">
              <a:spcBef>
                <a:spcPct val="30000"/>
              </a:spcBef>
              <a:defRPr kumimoji="1" sz="1200">
                <a:solidFill>
                  <a:schemeClr val="tx1"/>
                </a:solidFill>
                <a:latin typeface="Arial" charset="0"/>
              </a:defRPr>
            </a:lvl4pPr>
            <a:lvl5pPr marL="2057400" indent="-228600" eaLnBrk="0" hangingPunct="0">
              <a:spcBef>
                <a:spcPct val="30000"/>
              </a:spcBef>
              <a:defRPr kumimoji="1" sz="1200">
                <a:solidFill>
                  <a:schemeClr val="tx1"/>
                </a:solidFill>
                <a:latin typeface="Arial" charset="0"/>
              </a:defRPr>
            </a:lvl5pPr>
            <a:lvl6pPr marL="2514600" indent="-228600" eaLnBrk="0" fontAlgn="base" hangingPunct="0">
              <a:spcBef>
                <a:spcPct val="30000"/>
              </a:spcBef>
              <a:spcAft>
                <a:spcPct val="0"/>
              </a:spcAft>
              <a:defRPr kumimoji="1" sz="1200">
                <a:solidFill>
                  <a:schemeClr val="tx1"/>
                </a:solidFill>
                <a:latin typeface="Arial" charset="0"/>
              </a:defRPr>
            </a:lvl6pPr>
            <a:lvl7pPr marL="2971800" indent="-228600" eaLnBrk="0" fontAlgn="base" hangingPunct="0">
              <a:spcBef>
                <a:spcPct val="30000"/>
              </a:spcBef>
              <a:spcAft>
                <a:spcPct val="0"/>
              </a:spcAft>
              <a:defRPr kumimoji="1" sz="1200">
                <a:solidFill>
                  <a:schemeClr val="tx1"/>
                </a:solidFill>
                <a:latin typeface="Arial" charset="0"/>
              </a:defRPr>
            </a:lvl7pPr>
            <a:lvl8pPr marL="3429000" indent="-228600" eaLnBrk="0" fontAlgn="base" hangingPunct="0">
              <a:spcBef>
                <a:spcPct val="30000"/>
              </a:spcBef>
              <a:spcAft>
                <a:spcPct val="0"/>
              </a:spcAft>
              <a:defRPr kumimoji="1" sz="1200">
                <a:solidFill>
                  <a:schemeClr val="tx1"/>
                </a:solidFill>
                <a:latin typeface="Arial" charset="0"/>
              </a:defRPr>
            </a:lvl8pPr>
            <a:lvl9pPr marL="3886200" indent="-228600" eaLnBrk="0" fontAlgn="base" hangingPunct="0">
              <a:spcBef>
                <a:spcPct val="30000"/>
              </a:spcBef>
              <a:spcAft>
                <a:spcPct val="0"/>
              </a:spcAft>
              <a:defRPr kumimoji="1" sz="1200">
                <a:solidFill>
                  <a:schemeClr val="tx1"/>
                </a:solidFill>
                <a:latin typeface="Arial" charset="0"/>
              </a:defRPr>
            </a:lvl9pPr>
          </a:lstStyle>
          <a:p>
            <a:pPr eaLnBrk="1" hangingPunct="1">
              <a:spcBef>
                <a:spcPct val="0"/>
              </a:spcBef>
            </a:pPr>
            <a:fld id="{35147CB6-8045-4354-8F2D-6E63C55E1D6C}" type="slidenum">
              <a:rPr kumimoji="0" lang="en-GB" altLang="en-US" smtClean="0">
                <a:latin typeface="Verdana" pitchFamily="34" charset="0"/>
              </a:rPr>
              <a:pPr eaLnBrk="1" hangingPunct="1">
                <a:spcBef>
                  <a:spcPct val="0"/>
                </a:spcBef>
              </a:pPr>
              <a:t>8</a:t>
            </a:fld>
            <a:endParaRPr kumimoji="0" lang="en-GB" altLang="en-US">
              <a:latin typeface="Verdana" pitchFamily="34" charset="0"/>
            </a:endParaRPr>
          </a:p>
        </p:txBody>
      </p:sp>
    </p:spTree>
    <p:extLst>
      <p:ext uri="{BB962C8B-B14F-4D97-AF65-F5344CB8AC3E}">
        <p14:creationId xmlns:p14="http://schemas.microsoft.com/office/powerpoint/2010/main" val="24494571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p:spPr>
      </p:sp>
      <p:sp>
        <p:nvSpPr>
          <p:cNvPr id="19459" name="Notes Placeholder 2"/>
          <p:cNvSpPr>
            <a:spLocks noGrp="1"/>
          </p:cNvSpPr>
          <p:nvPr>
            <p:ph type="body" idx="1"/>
          </p:nvPr>
        </p:nvSpPr>
        <p:spPr>
          <a:noFill/>
          <a:ln/>
        </p:spPr>
        <p:txBody>
          <a:bodyPr/>
          <a:lstStyle/>
          <a:p>
            <a:pPr eaLnBrk="1" hangingPunct="1"/>
            <a:endParaRPr lang="en-US" altLang="en-US"/>
          </a:p>
        </p:txBody>
      </p:sp>
      <p:sp>
        <p:nvSpPr>
          <p:cNvPr id="19460" name="Slide Number Placeholder 3"/>
          <p:cNvSpPr>
            <a:spLocks noGrp="1"/>
          </p:cNvSpPr>
          <p:nvPr>
            <p:ph type="sldNum" sz="quarter" idx="5"/>
          </p:nvPr>
        </p:nvSpPr>
        <p:spPr>
          <a:noFill/>
        </p:spPr>
        <p:txBody>
          <a:bodyPr/>
          <a:lstStyle/>
          <a:p>
            <a:fld id="{AC8E2B43-A266-4956-BEA3-FEDC1A3AE5D4}" type="slidenum">
              <a:rPr lang="en-GB" altLang="en-US"/>
              <a:pPr/>
              <a:t>11</a:t>
            </a:fld>
            <a:endParaRPr lang="en-GB" altLang="en-US"/>
          </a:p>
        </p:txBody>
      </p:sp>
    </p:spTree>
    <p:extLst>
      <p:ext uri="{BB962C8B-B14F-4D97-AF65-F5344CB8AC3E}">
        <p14:creationId xmlns:p14="http://schemas.microsoft.com/office/powerpoint/2010/main" val="594923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p:spPr>
        <p:txBody>
          <a:bodyPr/>
          <a:lstStyle/>
          <a:p>
            <a:pPr eaLnBrk="1" hangingPunct="1"/>
            <a:endParaRPr lang="en-US" altLang="en-US"/>
          </a:p>
        </p:txBody>
      </p:sp>
      <p:sp>
        <p:nvSpPr>
          <p:cNvPr id="27652" name="Slide Number Placeholder 3"/>
          <p:cNvSpPr>
            <a:spLocks noGrp="1"/>
          </p:cNvSpPr>
          <p:nvPr>
            <p:ph type="sldNum" sz="quarter" idx="5"/>
          </p:nvPr>
        </p:nvSpPr>
        <p:spPr>
          <a:noFill/>
        </p:spPr>
        <p:txBody>
          <a:bodyPr/>
          <a:lstStyle/>
          <a:p>
            <a:fld id="{593220BF-E36D-4A6E-BFF7-DDF0A332C076}" type="slidenum">
              <a:rPr lang="en-GB" altLang="en-US"/>
              <a:pPr/>
              <a:t>12</a:t>
            </a:fld>
            <a:endParaRPr lang="en-GB" altLang="en-US"/>
          </a:p>
        </p:txBody>
      </p:sp>
    </p:spTree>
    <p:extLst>
      <p:ext uri="{BB962C8B-B14F-4D97-AF65-F5344CB8AC3E}">
        <p14:creationId xmlns:p14="http://schemas.microsoft.com/office/powerpoint/2010/main" val="210820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p:spPr>
        <p:txBody>
          <a:bodyPr/>
          <a:lstStyle/>
          <a:p>
            <a:pPr eaLnBrk="1" hangingPunct="1"/>
            <a:endParaRPr lang="en-US" altLang="en-US"/>
          </a:p>
        </p:txBody>
      </p:sp>
      <p:sp>
        <p:nvSpPr>
          <p:cNvPr id="29700" name="Slide Number Placeholder 3"/>
          <p:cNvSpPr>
            <a:spLocks noGrp="1"/>
          </p:cNvSpPr>
          <p:nvPr>
            <p:ph type="sldNum" sz="quarter" idx="5"/>
          </p:nvPr>
        </p:nvSpPr>
        <p:spPr>
          <a:noFill/>
        </p:spPr>
        <p:txBody>
          <a:bodyPr/>
          <a:lstStyle/>
          <a:p>
            <a:fld id="{080BBF70-8688-40F7-910F-FBE7D8670F61}" type="slidenum">
              <a:rPr lang="en-GB" altLang="en-US"/>
              <a:pPr/>
              <a:t>13</a:t>
            </a:fld>
            <a:endParaRPr lang="en-GB" altLang="en-US"/>
          </a:p>
        </p:txBody>
      </p:sp>
    </p:spTree>
    <p:extLst>
      <p:ext uri="{BB962C8B-B14F-4D97-AF65-F5344CB8AC3E}">
        <p14:creationId xmlns:p14="http://schemas.microsoft.com/office/powerpoint/2010/main" val="29188960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p:spPr>
        <p:txBody>
          <a:bodyPr/>
          <a:lstStyle/>
          <a:p>
            <a:pPr eaLnBrk="1" hangingPunct="1"/>
            <a:endParaRPr lang="en-US" altLang="en-US"/>
          </a:p>
        </p:txBody>
      </p:sp>
      <p:sp>
        <p:nvSpPr>
          <p:cNvPr id="31748" name="Slide Number Placeholder 3"/>
          <p:cNvSpPr>
            <a:spLocks noGrp="1"/>
          </p:cNvSpPr>
          <p:nvPr>
            <p:ph type="sldNum" sz="quarter" idx="5"/>
          </p:nvPr>
        </p:nvSpPr>
        <p:spPr>
          <a:noFill/>
        </p:spPr>
        <p:txBody>
          <a:bodyPr/>
          <a:lstStyle/>
          <a:p>
            <a:fld id="{1591FCA9-7A88-44D1-BD24-6BA97C300DDA}" type="slidenum">
              <a:rPr lang="en-GB" altLang="en-US"/>
              <a:pPr/>
              <a:t>14</a:t>
            </a:fld>
            <a:endParaRPr lang="en-GB" altLang="en-US"/>
          </a:p>
        </p:txBody>
      </p:sp>
    </p:spTree>
    <p:extLst>
      <p:ext uri="{BB962C8B-B14F-4D97-AF65-F5344CB8AC3E}">
        <p14:creationId xmlns:p14="http://schemas.microsoft.com/office/powerpoint/2010/main" val="3443782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pPr eaLnBrk="1" hangingPunct="1"/>
            <a:endParaRPr lang="en-US" altLang="en-US"/>
          </a:p>
        </p:txBody>
      </p:sp>
      <p:sp>
        <p:nvSpPr>
          <p:cNvPr id="38916" name="Slide Number Placeholder 3"/>
          <p:cNvSpPr>
            <a:spLocks noGrp="1"/>
          </p:cNvSpPr>
          <p:nvPr>
            <p:ph type="sldNum" sz="quarter" idx="5"/>
          </p:nvPr>
        </p:nvSpPr>
        <p:spPr>
          <a:noFill/>
        </p:spPr>
        <p:txBody>
          <a:bodyPr/>
          <a:lstStyle/>
          <a:p>
            <a:fld id="{E2DFEA3C-88B5-4A37-92CD-43BAAE3310BC}" type="slidenum">
              <a:rPr lang="en-GB" altLang="en-US"/>
              <a:pPr/>
              <a:t>18</a:t>
            </a:fld>
            <a:endParaRPr lang="en-GB" altLang="en-US"/>
          </a:p>
        </p:txBody>
      </p:sp>
    </p:spTree>
    <p:extLst>
      <p:ext uri="{BB962C8B-B14F-4D97-AF65-F5344CB8AC3E}">
        <p14:creationId xmlns:p14="http://schemas.microsoft.com/office/powerpoint/2010/main" val="22651282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8355C17E-F3CD-48F8-AA06-60571F440823}" type="slidenum">
              <a:rPr lang="en-GB" altLang="en-US" smtClean="0"/>
              <a:pPr/>
              <a:t>23</a:t>
            </a:fld>
            <a:endParaRPr lang="en-GB" altLang="en-US"/>
          </a:p>
        </p:txBody>
      </p:sp>
      <p:sp>
        <p:nvSpPr>
          <p:cNvPr id="54275" name="Slide Image Placeholder 1"/>
          <p:cNvSpPr>
            <a:spLocks noGrp="1" noRot="1" noChangeAspect="1" noTextEdit="1"/>
          </p:cNvSpPr>
          <p:nvPr>
            <p:ph type="sldImg"/>
          </p:nvPr>
        </p:nvSpPr>
        <p:spPr>
          <a:ln/>
        </p:spPr>
      </p:sp>
      <p:sp>
        <p:nvSpPr>
          <p:cNvPr id="54276" name="Notes Placeholder 2"/>
          <p:cNvSpPr>
            <a:spLocks noGrp="1"/>
          </p:cNvSpPr>
          <p:nvPr>
            <p:ph type="body" idx="1"/>
          </p:nvPr>
        </p:nvSpPr>
        <p:spPr>
          <a:noFill/>
          <a:ln/>
        </p:spPr>
        <p:txBody>
          <a:bodyPr/>
          <a:lstStyle/>
          <a:p>
            <a:pPr eaLnBrk="1" hangingPunct="1"/>
            <a:endParaRPr lang="en-US" altLang="en-US"/>
          </a:p>
        </p:txBody>
      </p:sp>
      <p:sp>
        <p:nvSpPr>
          <p:cNvPr id="54277" name="Slide Number Placeholder 3"/>
          <p:cNvSpPr txBox="1">
            <a:spLocks noGrp="1"/>
          </p:cNvSpPr>
          <p:nvPr/>
        </p:nvSpPr>
        <p:spPr bwMode="auto">
          <a:xfrm>
            <a:off x="3777607" y="9264227"/>
            <a:ext cx="2889938" cy="487680"/>
          </a:xfrm>
          <a:prstGeom prst="rect">
            <a:avLst/>
          </a:prstGeom>
          <a:noFill/>
          <a:ln w="9525">
            <a:noFill/>
            <a:miter lim="800000"/>
            <a:headEnd/>
            <a:tailEnd/>
          </a:ln>
        </p:spPr>
        <p:txBody>
          <a:bodyPr anchor="b"/>
          <a:lstStyle/>
          <a:p>
            <a:pPr algn="r"/>
            <a:fld id="{B307F8DA-002C-4363-A426-E3F04D9C4AF5}" type="slidenum">
              <a:rPr kumimoji="1" lang="en-GB" altLang="en-US" sz="1200">
                <a:latin typeface="Times New Roman" pitchFamily="18" charset="0"/>
              </a:rPr>
              <a:pPr algn="r"/>
              <a:t>23</a:t>
            </a:fld>
            <a:endParaRPr kumimoji="1" lang="en-GB" altLang="en-US" sz="1200">
              <a:latin typeface="Times New Roman" pitchFamily="18" charset="0"/>
            </a:endParaRPr>
          </a:p>
        </p:txBody>
      </p:sp>
    </p:spTree>
    <p:extLst>
      <p:ext uri="{BB962C8B-B14F-4D97-AF65-F5344CB8AC3E}">
        <p14:creationId xmlns:p14="http://schemas.microsoft.com/office/powerpoint/2010/main" val="7541644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p>
            <a:fld id="{295B9BFB-2347-4A5F-AF46-B952A06F581A}" type="slidenum">
              <a:rPr lang="en-GB" altLang="en-US" smtClean="0"/>
              <a:pPr/>
              <a:t>24</a:t>
            </a:fld>
            <a:endParaRPr lang="en-GB" altLang="en-US"/>
          </a:p>
        </p:txBody>
      </p:sp>
      <p:sp>
        <p:nvSpPr>
          <p:cNvPr id="59395" name="Slide Image Placeholder 1"/>
          <p:cNvSpPr>
            <a:spLocks noGrp="1" noRot="1" noChangeAspect="1" noTextEdit="1"/>
          </p:cNvSpPr>
          <p:nvPr>
            <p:ph type="sldImg"/>
          </p:nvPr>
        </p:nvSpPr>
        <p:spPr>
          <a:ln/>
        </p:spPr>
      </p:sp>
      <p:sp>
        <p:nvSpPr>
          <p:cNvPr id="59396" name="Notes Placeholder 2"/>
          <p:cNvSpPr>
            <a:spLocks noGrp="1"/>
          </p:cNvSpPr>
          <p:nvPr>
            <p:ph type="body" idx="1"/>
          </p:nvPr>
        </p:nvSpPr>
        <p:spPr>
          <a:noFill/>
          <a:ln/>
        </p:spPr>
        <p:txBody>
          <a:bodyPr/>
          <a:lstStyle/>
          <a:p>
            <a:pPr eaLnBrk="1" hangingPunct="1"/>
            <a:endParaRPr lang="en-US" altLang="en-US"/>
          </a:p>
        </p:txBody>
      </p:sp>
      <p:sp>
        <p:nvSpPr>
          <p:cNvPr id="59397" name="Slide Number Placeholder 3"/>
          <p:cNvSpPr txBox="1">
            <a:spLocks noGrp="1"/>
          </p:cNvSpPr>
          <p:nvPr/>
        </p:nvSpPr>
        <p:spPr bwMode="auto">
          <a:xfrm>
            <a:off x="3777607" y="9264227"/>
            <a:ext cx="2889938" cy="487680"/>
          </a:xfrm>
          <a:prstGeom prst="rect">
            <a:avLst/>
          </a:prstGeom>
          <a:noFill/>
          <a:ln w="9525">
            <a:noFill/>
            <a:miter lim="800000"/>
            <a:headEnd/>
            <a:tailEnd/>
          </a:ln>
        </p:spPr>
        <p:txBody>
          <a:bodyPr anchor="b"/>
          <a:lstStyle/>
          <a:p>
            <a:pPr algn="r"/>
            <a:fld id="{08DF299B-DA13-4A4E-A126-DCF0F33574FF}" type="slidenum">
              <a:rPr kumimoji="1" lang="en-GB" altLang="en-US" sz="1200">
                <a:latin typeface="Times New Roman" pitchFamily="18" charset="0"/>
              </a:rPr>
              <a:pPr algn="r"/>
              <a:t>24</a:t>
            </a:fld>
            <a:endParaRPr kumimoji="1" lang="en-GB" altLang="en-US" sz="1200">
              <a:latin typeface="Times New Roman" pitchFamily="18" charset="0"/>
            </a:endParaRPr>
          </a:p>
        </p:txBody>
      </p:sp>
    </p:spTree>
    <p:extLst>
      <p:ext uri="{BB962C8B-B14F-4D97-AF65-F5344CB8AC3E}">
        <p14:creationId xmlns:p14="http://schemas.microsoft.com/office/powerpoint/2010/main" val="19164446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p:spPr>
        <p:txBody>
          <a:bodyPr/>
          <a:lstStyle/>
          <a:p>
            <a:pPr eaLnBrk="1" hangingPunct="1"/>
            <a:endParaRPr lang="en-US" altLang="en-US"/>
          </a:p>
        </p:txBody>
      </p:sp>
      <p:sp>
        <p:nvSpPr>
          <p:cNvPr id="60420" name="Slide Number Placeholder 3"/>
          <p:cNvSpPr>
            <a:spLocks noGrp="1"/>
          </p:cNvSpPr>
          <p:nvPr>
            <p:ph type="sldNum" sz="quarter" idx="5"/>
          </p:nvPr>
        </p:nvSpPr>
        <p:spPr>
          <a:noFill/>
        </p:spPr>
        <p:txBody>
          <a:bodyPr/>
          <a:lstStyle/>
          <a:p>
            <a:fld id="{293DAF91-9DFA-4942-80CD-EE9FAB9A3829}" type="slidenum">
              <a:rPr lang="en-GB" altLang="en-US" smtClean="0"/>
              <a:pPr/>
              <a:t>25</a:t>
            </a:fld>
            <a:endParaRPr lang="en-GB" altLang="en-US"/>
          </a:p>
        </p:txBody>
      </p:sp>
    </p:spTree>
    <p:extLst>
      <p:ext uri="{BB962C8B-B14F-4D97-AF65-F5344CB8AC3E}">
        <p14:creationId xmlns:p14="http://schemas.microsoft.com/office/powerpoint/2010/main" val="14378297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26B9F3D5-7FBC-40DA-B237-44E47681DFD3}" type="slidenum">
              <a:rPr lang="en-GB" altLang="en-US" smtClean="0"/>
              <a:pPr/>
              <a:t>26</a:t>
            </a:fld>
            <a:endParaRPr lang="en-GB" altLang="en-US"/>
          </a:p>
        </p:txBody>
      </p:sp>
      <p:sp>
        <p:nvSpPr>
          <p:cNvPr id="62467" name="Slide Image Placeholder 1"/>
          <p:cNvSpPr>
            <a:spLocks noGrp="1" noRot="1" noChangeAspect="1" noTextEdit="1"/>
          </p:cNvSpPr>
          <p:nvPr>
            <p:ph type="sldImg"/>
          </p:nvPr>
        </p:nvSpPr>
        <p:spPr>
          <a:ln/>
        </p:spPr>
      </p:sp>
      <p:sp>
        <p:nvSpPr>
          <p:cNvPr id="62468" name="Notes Placeholder 2"/>
          <p:cNvSpPr>
            <a:spLocks noGrp="1"/>
          </p:cNvSpPr>
          <p:nvPr>
            <p:ph type="body" idx="1"/>
          </p:nvPr>
        </p:nvSpPr>
        <p:spPr>
          <a:noFill/>
          <a:ln/>
        </p:spPr>
        <p:txBody>
          <a:bodyPr/>
          <a:lstStyle/>
          <a:p>
            <a:pPr eaLnBrk="1" hangingPunct="1"/>
            <a:endParaRPr lang="en-US" altLang="en-US"/>
          </a:p>
        </p:txBody>
      </p:sp>
      <p:sp>
        <p:nvSpPr>
          <p:cNvPr id="62469" name="Slide Number Placeholder 3"/>
          <p:cNvSpPr txBox="1">
            <a:spLocks noGrp="1"/>
          </p:cNvSpPr>
          <p:nvPr/>
        </p:nvSpPr>
        <p:spPr bwMode="auto">
          <a:xfrm>
            <a:off x="3777607" y="9264227"/>
            <a:ext cx="2889938" cy="487680"/>
          </a:xfrm>
          <a:prstGeom prst="rect">
            <a:avLst/>
          </a:prstGeom>
          <a:noFill/>
          <a:ln w="9525">
            <a:noFill/>
            <a:miter lim="800000"/>
            <a:headEnd/>
            <a:tailEnd/>
          </a:ln>
        </p:spPr>
        <p:txBody>
          <a:bodyPr anchor="b"/>
          <a:lstStyle/>
          <a:p>
            <a:pPr algn="r"/>
            <a:fld id="{FA7A23C7-8505-4EF9-8070-F8B881B72D34}" type="slidenum">
              <a:rPr kumimoji="1" lang="en-GB" altLang="en-US" sz="1200">
                <a:latin typeface="Times New Roman" pitchFamily="18" charset="0"/>
              </a:rPr>
              <a:pPr algn="r"/>
              <a:t>26</a:t>
            </a:fld>
            <a:endParaRPr kumimoji="1" lang="en-GB" altLang="en-US" sz="1200">
              <a:latin typeface="Times New Roman" pitchFamily="18" charset="0"/>
            </a:endParaRPr>
          </a:p>
        </p:txBody>
      </p:sp>
    </p:spTree>
    <p:extLst>
      <p:ext uri="{BB962C8B-B14F-4D97-AF65-F5344CB8AC3E}">
        <p14:creationId xmlns:p14="http://schemas.microsoft.com/office/powerpoint/2010/main" val="42247180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p:spPr>
        <p:txBody>
          <a:bodyPr/>
          <a:lstStyle/>
          <a:p>
            <a:pPr eaLnBrk="1" hangingPunct="1"/>
            <a:endParaRPr lang="en-US" altLang="en-US"/>
          </a:p>
        </p:txBody>
      </p:sp>
      <p:sp>
        <p:nvSpPr>
          <p:cNvPr id="63492" name="Slide Number Placeholder 3"/>
          <p:cNvSpPr>
            <a:spLocks noGrp="1"/>
          </p:cNvSpPr>
          <p:nvPr>
            <p:ph type="sldNum" sz="quarter" idx="5"/>
          </p:nvPr>
        </p:nvSpPr>
        <p:spPr>
          <a:noFill/>
        </p:spPr>
        <p:txBody>
          <a:bodyPr/>
          <a:lstStyle/>
          <a:p>
            <a:fld id="{6C81FF10-A188-4D04-BD46-7796723E7D07}" type="slidenum">
              <a:rPr lang="en-GB" altLang="en-US" smtClean="0"/>
              <a:pPr/>
              <a:t>27</a:t>
            </a:fld>
            <a:endParaRPr lang="en-GB" altLang="en-US"/>
          </a:p>
        </p:txBody>
      </p:sp>
    </p:spTree>
    <p:extLst>
      <p:ext uri="{BB962C8B-B14F-4D97-AF65-F5344CB8AC3E}">
        <p14:creationId xmlns:p14="http://schemas.microsoft.com/office/powerpoint/2010/main" val="32416006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p:spPr>
        <p:txBody>
          <a:bodyPr/>
          <a:lstStyle/>
          <a:p>
            <a:pPr eaLnBrk="1" hangingPunct="1"/>
            <a:endParaRPr lang="en-US" altLang="en-US"/>
          </a:p>
        </p:txBody>
      </p:sp>
      <p:sp>
        <p:nvSpPr>
          <p:cNvPr id="65540" name="Slide Number Placeholder 3"/>
          <p:cNvSpPr>
            <a:spLocks noGrp="1"/>
          </p:cNvSpPr>
          <p:nvPr>
            <p:ph type="sldNum" sz="quarter" idx="5"/>
          </p:nvPr>
        </p:nvSpPr>
        <p:spPr>
          <a:noFill/>
        </p:spPr>
        <p:txBody>
          <a:bodyPr/>
          <a:lstStyle/>
          <a:p>
            <a:fld id="{71B0992B-790E-47F3-8C98-33570C94A775}" type="slidenum">
              <a:rPr lang="en-GB" altLang="en-US" smtClean="0"/>
              <a:pPr/>
              <a:t>28</a:t>
            </a:fld>
            <a:endParaRPr lang="en-GB" altLang="en-US"/>
          </a:p>
        </p:txBody>
      </p:sp>
    </p:spTree>
    <p:extLst>
      <p:ext uri="{BB962C8B-B14F-4D97-AF65-F5344CB8AC3E}">
        <p14:creationId xmlns:p14="http://schemas.microsoft.com/office/powerpoint/2010/main" val="42018104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p>
            <a:fld id="{522006A1-0F3E-4BAA-BED2-0BC974D9BC98}" type="slidenum">
              <a:rPr lang="en-GB" altLang="en-US" smtClean="0"/>
              <a:pPr/>
              <a:t>30</a:t>
            </a:fld>
            <a:endParaRPr lang="en-GB" altLang="en-US"/>
          </a:p>
        </p:txBody>
      </p:sp>
      <p:sp>
        <p:nvSpPr>
          <p:cNvPr id="69635" name="Rectangle 7"/>
          <p:cNvSpPr txBox="1">
            <a:spLocks noGrp="1" noChangeArrowheads="1"/>
          </p:cNvSpPr>
          <p:nvPr/>
        </p:nvSpPr>
        <p:spPr bwMode="auto">
          <a:xfrm>
            <a:off x="3777607" y="9264227"/>
            <a:ext cx="2889938" cy="487680"/>
          </a:xfrm>
          <a:prstGeom prst="rect">
            <a:avLst/>
          </a:prstGeom>
          <a:noFill/>
          <a:ln w="9525">
            <a:noFill/>
            <a:miter lim="800000"/>
            <a:headEnd/>
            <a:tailEnd/>
          </a:ln>
        </p:spPr>
        <p:txBody>
          <a:bodyPr anchor="b"/>
          <a:lstStyle/>
          <a:p>
            <a:pPr algn="r"/>
            <a:fld id="{D76928D2-2939-400C-BE78-CC784FD0EC85}" type="slidenum">
              <a:rPr kumimoji="1" lang="en-GB" altLang="en-US" sz="1200">
                <a:latin typeface="Times New Roman" pitchFamily="18" charset="0"/>
              </a:rPr>
              <a:pPr algn="r"/>
              <a:t>30</a:t>
            </a:fld>
            <a:endParaRPr kumimoji="1" lang="en-GB" altLang="en-US" sz="1200">
              <a:latin typeface="Times New Roman" pitchFamily="18" charset="0"/>
            </a:endParaRPr>
          </a:p>
        </p:txBody>
      </p:sp>
      <p:sp>
        <p:nvSpPr>
          <p:cNvPr id="69636" name="Rectangle 2"/>
          <p:cNvSpPr>
            <a:spLocks noGrp="1" noRot="1" noChangeAspect="1" noChangeArrowheads="1" noTextEdit="1"/>
          </p:cNvSpPr>
          <p:nvPr>
            <p:ph type="sldImg"/>
          </p:nvPr>
        </p:nvSpPr>
        <p:spPr>
          <a:ln/>
        </p:spPr>
      </p:sp>
      <p:sp>
        <p:nvSpPr>
          <p:cNvPr id="69637"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5773140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p>
            <a:fld id="{78FD8326-5B39-4CC4-A218-F063799FD5BA}" type="slidenum">
              <a:rPr lang="en-GB" altLang="en-US" smtClean="0"/>
              <a:pPr/>
              <a:t>31</a:t>
            </a:fld>
            <a:endParaRPr lang="en-GB" altLang="en-US"/>
          </a:p>
        </p:txBody>
      </p:sp>
      <p:sp>
        <p:nvSpPr>
          <p:cNvPr id="70659" name="Rectangle 7"/>
          <p:cNvSpPr txBox="1">
            <a:spLocks noGrp="1" noChangeArrowheads="1"/>
          </p:cNvSpPr>
          <p:nvPr/>
        </p:nvSpPr>
        <p:spPr bwMode="auto">
          <a:xfrm>
            <a:off x="3777607" y="9264227"/>
            <a:ext cx="2889938" cy="487680"/>
          </a:xfrm>
          <a:prstGeom prst="rect">
            <a:avLst/>
          </a:prstGeom>
          <a:noFill/>
          <a:ln w="9525">
            <a:noFill/>
            <a:miter lim="800000"/>
            <a:headEnd/>
            <a:tailEnd/>
          </a:ln>
        </p:spPr>
        <p:txBody>
          <a:bodyPr anchor="b"/>
          <a:lstStyle/>
          <a:p>
            <a:pPr algn="r"/>
            <a:fld id="{E3AC1EBA-8135-4342-AFDA-C3580D853690}" type="slidenum">
              <a:rPr kumimoji="1" lang="en-GB" altLang="en-US" sz="1200">
                <a:latin typeface="Times New Roman" pitchFamily="18" charset="0"/>
              </a:rPr>
              <a:pPr algn="r"/>
              <a:t>31</a:t>
            </a:fld>
            <a:endParaRPr kumimoji="1" lang="en-GB" altLang="en-US" sz="1200">
              <a:latin typeface="Times New Roman" pitchFamily="18" charset="0"/>
            </a:endParaRPr>
          </a:p>
        </p:txBody>
      </p:sp>
      <p:sp>
        <p:nvSpPr>
          <p:cNvPr id="70660" name="Rectangle 2"/>
          <p:cNvSpPr>
            <a:spLocks noGrp="1" noRot="1" noChangeAspect="1" noChangeArrowheads="1" noTextEdit="1"/>
          </p:cNvSpPr>
          <p:nvPr>
            <p:ph type="sldImg"/>
          </p:nvPr>
        </p:nvSpPr>
        <p:spPr>
          <a:ln/>
        </p:spPr>
      </p:sp>
      <p:sp>
        <p:nvSpPr>
          <p:cNvPr id="70661"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52776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p>
            <a:fld id="{866A91FF-D6E9-4395-AF81-0464DA3877A5}" type="slidenum">
              <a:rPr lang="en-GB" altLang="en-US" smtClean="0"/>
              <a:pPr/>
              <a:t>32</a:t>
            </a:fld>
            <a:endParaRPr lang="en-GB" altLang="en-US"/>
          </a:p>
        </p:txBody>
      </p:sp>
      <p:sp>
        <p:nvSpPr>
          <p:cNvPr id="71683" name="Rectangle 7"/>
          <p:cNvSpPr txBox="1">
            <a:spLocks noGrp="1" noChangeArrowheads="1"/>
          </p:cNvSpPr>
          <p:nvPr/>
        </p:nvSpPr>
        <p:spPr bwMode="auto">
          <a:xfrm>
            <a:off x="3777607" y="9264227"/>
            <a:ext cx="2889938" cy="487680"/>
          </a:xfrm>
          <a:prstGeom prst="rect">
            <a:avLst/>
          </a:prstGeom>
          <a:noFill/>
          <a:ln w="9525">
            <a:noFill/>
            <a:miter lim="800000"/>
            <a:headEnd/>
            <a:tailEnd/>
          </a:ln>
        </p:spPr>
        <p:txBody>
          <a:bodyPr anchor="b"/>
          <a:lstStyle/>
          <a:p>
            <a:pPr algn="r"/>
            <a:fld id="{E293C6DB-CB7E-4E70-B170-40FAABCACD83}" type="slidenum">
              <a:rPr kumimoji="1" lang="en-GB" altLang="en-US" sz="1200">
                <a:latin typeface="Times New Roman" pitchFamily="18" charset="0"/>
              </a:rPr>
              <a:pPr algn="r"/>
              <a:t>32</a:t>
            </a:fld>
            <a:endParaRPr kumimoji="1" lang="en-GB" altLang="en-US" sz="1200">
              <a:latin typeface="Times New Roman" pitchFamily="18" charset="0"/>
            </a:endParaRPr>
          </a:p>
        </p:txBody>
      </p:sp>
      <p:sp>
        <p:nvSpPr>
          <p:cNvPr id="71684" name="Rectangle 2"/>
          <p:cNvSpPr>
            <a:spLocks noGrp="1" noRot="1" noChangeAspect="1" noChangeArrowheads="1" noTextEdit="1"/>
          </p:cNvSpPr>
          <p:nvPr>
            <p:ph type="sldImg"/>
          </p:nvPr>
        </p:nvSpPr>
        <p:spPr>
          <a:ln/>
        </p:spPr>
      </p:sp>
      <p:sp>
        <p:nvSpPr>
          <p:cNvPr id="71685"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32462250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p:spPr>
        <p:txBody>
          <a:bodyPr/>
          <a:lstStyle/>
          <a:p>
            <a:fld id="{6F76DF69-A4B9-4A7E-BC54-BB9CA763B79A}" type="slidenum">
              <a:rPr lang="en-GB" altLang="en-US" smtClean="0"/>
              <a:pPr/>
              <a:t>33</a:t>
            </a:fld>
            <a:endParaRPr lang="en-GB" altLang="en-US"/>
          </a:p>
        </p:txBody>
      </p:sp>
      <p:sp>
        <p:nvSpPr>
          <p:cNvPr id="72707" name="Rectangle 7"/>
          <p:cNvSpPr txBox="1">
            <a:spLocks noGrp="1" noChangeArrowheads="1"/>
          </p:cNvSpPr>
          <p:nvPr/>
        </p:nvSpPr>
        <p:spPr bwMode="auto">
          <a:xfrm>
            <a:off x="3777607" y="9264227"/>
            <a:ext cx="2889938" cy="487680"/>
          </a:xfrm>
          <a:prstGeom prst="rect">
            <a:avLst/>
          </a:prstGeom>
          <a:noFill/>
          <a:ln w="9525">
            <a:noFill/>
            <a:miter lim="800000"/>
            <a:headEnd/>
            <a:tailEnd/>
          </a:ln>
        </p:spPr>
        <p:txBody>
          <a:bodyPr anchor="b"/>
          <a:lstStyle/>
          <a:p>
            <a:pPr algn="r"/>
            <a:fld id="{6EDF4072-E24B-4BA2-82ED-21D723A6A279}" type="slidenum">
              <a:rPr kumimoji="1" lang="en-GB" altLang="en-US" sz="1200">
                <a:latin typeface="Times New Roman" pitchFamily="18" charset="0"/>
              </a:rPr>
              <a:pPr algn="r"/>
              <a:t>33</a:t>
            </a:fld>
            <a:endParaRPr kumimoji="1" lang="en-GB" altLang="en-US" sz="1200">
              <a:latin typeface="Times New Roman" pitchFamily="18" charset="0"/>
            </a:endParaRPr>
          </a:p>
        </p:txBody>
      </p:sp>
      <p:sp>
        <p:nvSpPr>
          <p:cNvPr id="72708" name="Rectangle 2"/>
          <p:cNvSpPr>
            <a:spLocks noGrp="1" noRot="1" noChangeAspect="1" noChangeArrowheads="1" noTextEdit="1"/>
          </p:cNvSpPr>
          <p:nvPr>
            <p:ph type="sldImg"/>
          </p:nvPr>
        </p:nvSpPr>
        <p:spPr>
          <a:ln/>
        </p:spPr>
      </p:sp>
      <p:sp>
        <p:nvSpPr>
          <p:cNvPr id="72709"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3189846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32AC2BD-91C3-493A-A36F-29CEB452F1C3}" type="datetimeFigureOut">
              <a:rPr lang="en-GB" smtClean="0"/>
              <a:t>09/11/2019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3215214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2AC2BD-91C3-493A-A36F-29CEB452F1C3}" type="datetimeFigureOut">
              <a:rPr lang="en-GB" smtClean="0"/>
              <a:t>09/11/2019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1857420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32AC2BD-91C3-493A-A36F-29CEB452F1C3}" type="datetimeFigureOut">
              <a:rPr lang="en-GB" smtClean="0"/>
              <a:t>09/11/2019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2738685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32AC2BD-91C3-493A-A36F-29CEB452F1C3}" type="datetimeFigureOut">
              <a:rPr lang="en-GB" smtClean="0"/>
              <a:t>09/11/2019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1414409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32AC2BD-91C3-493A-A36F-29CEB452F1C3}" type="datetimeFigureOut">
              <a:rPr lang="en-GB" smtClean="0"/>
              <a:t>09/11/2019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3541153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32AC2BD-91C3-493A-A36F-29CEB452F1C3}" type="datetimeFigureOut">
              <a:rPr lang="en-GB" smtClean="0"/>
              <a:t>09/11/2019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3434470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2AC2BD-91C3-493A-A36F-29CEB452F1C3}" type="datetimeFigureOut">
              <a:rPr lang="en-GB" smtClean="0"/>
              <a:t>09/11/2019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24391663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32AC2BD-91C3-493A-A36F-29CEB452F1C3}" type="datetimeFigureOut">
              <a:rPr lang="en-GB" smtClean="0"/>
              <a:t>09/11/2019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293474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E77F84-A619-4043-A25A-F5293167AE88}" type="slidenum">
              <a:rPr lang="en-GB" smtClean="0"/>
              <a:t>‹#›</a:t>
            </a:fld>
            <a:endParaRPr lang="en-GB"/>
          </a:p>
        </p:txBody>
      </p:sp>
      <p:sp>
        <p:nvSpPr>
          <p:cNvPr id="5" name="Date Placeholder 4"/>
          <p:cNvSpPr>
            <a:spLocks noGrp="1"/>
          </p:cNvSpPr>
          <p:nvPr>
            <p:ph type="dt" sz="half" idx="10"/>
          </p:nvPr>
        </p:nvSpPr>
        <p:spPr/>
        <p:txBody>
          <a:bodyPr/>
          <a:lstStyle/>
          <a:p>
            <a:fld id="{A32AC2BD-91C3-493A-A36F-29CEB452F1C3}" type="datetimeFigureOut">
              <a:rPr lang="en-GB" smtClean="0"/>
              <a:t>09/11/2019</a:t>
            </a:fld>
            <a:endParaRPr lang="en-GB"/>
          </a:p>
        </p:txBody>
      </p:sp>
    </p:spTree>
    <p:extLst>
      <p:ext uri="{BB962C8B-B14F-4D97-AF65-F5344CB8AC3E}">
        <p14:creationId xmlns:p14="http://schemas.microsoft.com/office/powerpoint/2010/main" val="1545802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32AC2BD-91C3-493A-A36F-29CEB452F1C3}" type="datetimeFigureOut">
              <a:rPr lang="en-GB" smtClean="0"/>
              <a:t>09/11/2019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3457554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32AC2BD-91C3-493A-A36F-29CEB452F1C3}" type="datetimeFigureOut">
              <a:rPr lang="en-GB" smtClean="0"/>
              <a:t>09/11/2019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E77F84-A619-4043-A25A-F5293167AE8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682198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32AC2BD-91C3-493A-A36F-29CEB452F1C3}" type="datetimeFigureOut">
              <a:rPr lang="en-GB" smtClean="0"/>
              <a:t>09/11/2019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3171770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32AC2BD-91C3-493A-A36F-29CEB452F1C3}" type="datetimeFigureOut">
              <a:rPr lang="en-GB" smtClean="0"/>
              <a:t>09/11/2019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E77F84-A619-4043-A25A-F5293167AE8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82694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32AC2BD-91C3-493A-A36F-29CEB452F1C3}" type="datetimeFigureOut">
              <a:rPr lang="en-GB" smtClean="0"/>
              <a:t>09/11/2019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6003273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2AC2BD-91C3-493A-A36F-29CEB452F1C3}" type="datetimeFigureOut">
              <a:rPr lang="en-GB" smtClean="0"/>
              <a:t>09/11/2019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34984062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2AC2BD-91C3-493A-A36F-29CEB452F1C3}" type="datetimeFigureOut">
              <a:rPr lang="en-GB" smtClean="0"/>
              <a:t>09/11/2019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E77F84-A619-4043-A25A-F5293167AE88}" type="slidenum">
              <a:rPr lang="en-GB" smtClean="0"/>
              <a:t>‹#›</a:t>
            </a:fld>
            <a:endParaRPr lang="en-GB"/>
          </a:p>
        </p:txBody>
      </p:sp>
    </p:spTree>
    <p:extLst>
      <p:ext uri="{BB962C8B-B14F-4D97-AF65-F5344CB8AC3E}">
        <p14:creationId xmlns:p14="http://schemas.microsoft.com/office/powerpoint/2010/main" val="40998658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609600" y="1600201"/>
            <a:ext cx="10972800" cy="4525963"/>
          </a:xfrm>
        </p:spPr>
        <p:txBody>
          <a:bodyPr rtlCol="0">
            <a:normAutofit/>
          </a:bodyPr>
          <a:lstStyle/>
          <a:p>
            <a:pPr lvl="0"/>
            <a:endParaRPr lang="en-GB" noProof="0"/>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C3B61DE-AA1A-4238-AF2C-135439EEBC65}" type="slidenum">
              <a:rPr lang="en-GB" altLang="en-US"/>
              <a:pPr/>
              <a:t>‹#›</a:t>
            </a:fld>
            <a:endParaRPr lang="en-GB" altLang="en-US"/>
          </a:p>
        </p:txBody>
      </p:sp>
    </p:spTree>
    <p:extLst>
      <p:ext uri="{BB962C8B-B14F-4D97-AF65-F5344CB8AC3E}">
        <p14:creationId xmlns:p14="http://schemas.microsoft.com/office/powerpoint/2010/main" val="261813682"/>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32AC2BD-91C3-493A-A36F-29CEB452F1C3}" type="datetimeFigureOut">
              <a:rPr lang="en-GB" smtClean="0"/>
              <a:t>09/11/2019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EE77F84-A619-4043-A25A-F5293167AE88}" type="slidenum">
              <a:rPr lang="en-GB" smtClean="0"/>
              <a:t>‹#›</a:t>
            </a:fld>
            <a:endParaRPr lang="en-GB"/>
          </a:p>
        </p:txBody>
      </p:sp>
    </p:spTree>
    <p:extLst>
      <p:ext uri="{BB962C8B-B14F-4D97-AF65-F5344CB8AC3E}">
        <p14:creationId xmlns:p14="http://schemas.microsoft.com/office/powerpoint/2010/main" val="1182849164"/>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who.int/healthpromotion/conferences/previous/ottawa/en/"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49CDE-4060-418D-90C3-EBCF14C5E0CA}"/>
              </a:ext>
            </a:extLst>
          </p:cNvPr>
          <p:cNvSpPr>
            <a:spLocks noGrp="1"/>
          </p:cNvSpPr>
          <p:nvPr>
            <p:ph type="ctrTitle"/>
          </p:nvPr>
        </p:nvSpPr>
        <p:spPr>
          <a:xfrm>
            <a:off x="1507067" y="1753153"/>
            <a:ext cx="7766936" cy="1646302"/>
          </a:xfrm>
        </p:spPr>
        <p:txBody>
          <a:bodyPr/>
          <a:lstStyle/>
          <a:p>
            <a:r>
              <a:rPr lang="en-GB" dirty="0"/>
              <a:t>Health Promotion</a:t>
            </a:r>
          </a:p>
        </p:txBody>
      </p:sp>
      <p:pic>
        <p:nvPicPr>
          <p:cNvPr id="5" name="Picture 4">
            <a:extLst>
              <a:ext uri="{FF2B5EF4-FFF2-40B4-BE49-F238E27FC236}">
                <a16:creationId xmlns:a16="http://schemas.microsoft.com/office/drawing/2014/main" id="{C00AB443-5CED-4A2B-ACBF-F6226EA83E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16903" y="3399455"/>
            <a:ext cx="7765714" cy="2571427"/>
          </a:xfrm>
          <a:prstGeom prst="rect">
            <a:avLst/>
          </a:prstGeom>
        </p:spPr>
      </p:pic>
    </p:spTree>
    <p:extLst>
      <p:ext uri="{BB962C8B-B14F-4D97-AF65-F5344CB8AC3E}">
        <p14:creationId xmlns:p14="http://schemas.microsoft.com/office/powerpoint/2010/main" val="3222265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77334" y="1930400"/>
            <a:ext cx="8596668" cy="4110962"/>
          </a:xfrm>
        </p:spPr>
        <p:txBody>
          <a:bodyPr>
            <a:normAutofit/>
          </a:bodyPr>
          <a:lstStyle/>
          <a:p>
            <a:r>
              <a:rPr lang="en-GB" sz="2400" dirty="0"/>
              <a:t>Share your ideas about what Health promotion means.</a:t>
            </a:r>
          </a:p>
          <a:p>
            <a:endParaRPr lang="en-GB" sz="2400" dirty="0"/>
          </a:p>
          <a:p>
            <a:r>
              <a:rPr lang="en-GB" sz="2400" dirty="0"/>
              <a:t>Can you suggest any current health promotion initiatives?</a:t>
            </a:r>
          </a:p>
          <a:p>
            <a:endParaRPr lang="en-GB" sz="2400" dirty="0"/>
          </a:p>
          <a:p>
            <a:r>
              <a:rPr lang="en-GB" sz="2400" dirty="0"/>
              <a:t>Can you suggest any groups of people targeted by health promotion activities?</a:t>
            </a:r>
          </a:p>
        </p:txBody>
      </p:sp>
      <p:sp>
        <p:nvSpPr>
          <p:cNvPr id="3" name="Title 2"/>
          <p:cNvSpPr>
            <a:spLocks noGrp="1"/>
          </p:cNvSpPr>
          <p:nvPr>
            <p:ph type="title"/>
          </p:nvPr>
        </p:nvSpPr>
        <p:spPr/>
        <p:txBody>
          <a:bodyPr/>
          <a:lstStyle/>
          <a:p>
            <a:r>
              <a:rPr lang="en-GB" dirty="0"/>
              <a:t>What is Health Promotion?</a:t>
            </a:r>
          </a:p>
        </p:txBody>
      </p:sp>
    </p:spTree>
    <p:extLst>
      <p:ext uri="{BB962C8B-B14F-4D97-AF65-F5344CB8AC3E}">
        <p14:creationId xmlns:p14="http://schemas.microsoft.com/office/powerpoint/2010/main" val="3283368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5" name="Rectangle 3"/>
          <p:cNvSpPr>
            <a:spLocks noGrp="1" noChangeArrowheads="1"/>
          </p:cNvSpPr>
          <p:nvPr>
            <p:ph idx="1"/>
          </p:nvPr>
        </p:nvSpPr>
        <p:spPr>
          <a:xfrm>
            <a:off x="677334" y="1666567"/>
            <a:ext cx="8596668" cy="4498259"/>
          </a:xfrm>
        </p:spPr>
        <p:txBody>
          <a:bodyPr>
            <a:normAutofit fontScale="70000" lnSpcReduction="20000"/>
          </a:bodyPr>
          <a:lstStyle/>
          <a:p>
            <a:pPr eaLnBrk="1" hangingPunct="1"/>
            <a:r>
              <a:rPr lang="en-GB" altLang="en-US" sz="3100" dirty="0"/>
              <a:t>Over the past three decades, the field of health promotion has emerged as a new way of thinking about the root causes of health and wellness. </a:t>
            </a:r>
          </a:p>
          <a:p>
            <a:pPr eaLnBrk="1" hangingPunct="1"/>
            <a:r>
              <a:rPr lang="en-GB" altLang="en-US" sz="3100" dirty="0"/>
              <a:t>This thinking has sparked the development of new approaches to improving the health of individuals and communities.</a:t>
            </a:r>
          </a:p>
          <a:p>
            <a:r>
              <a:rPr lang="en-GB" altLang="en-US" sz="3100" dirty="0"/>
              <a:t>Influenced by social and political factors and are therefore likely to vary across organisations and social contexts making universal definition almost impossible (Bunton and Macdonald 2002).</a:t>
            </a:r>
          </a:p>
          <a:p>
            <a:r>
              <a:rPr lang="en-GB" sz="3100" dirty="0"/>
              <a:t>Definitions vary, some focus on being disease free, however, this definition recognises the need for individuals to take control of the outside factors – environmental/social.</a:t>
            </a:r>
          </a:p>
          <a:p>
            <a:pPr marL="109537" indent="0" algn="r">
              <a:buNone/>
            </a:pPr>
            <a:r>
              <a:rPr lang="en-GB" sz="3100" dirty="0"/>
              <a:t>(WHO 1984)</a:t>
            </a:r>
          </a:p>
        </p:txBody>
      </p:sp>
      <p:sp>
        <p:nvSpPr>
          <p:cNvPr id="12290" name="Rectangle 2"/>
          <p:cNvSpPr>
            <a:spLocks noGrp="1" noChangeArrowheads="1"/>
          </p:cNvSpPr>
          <p:nvPr>
            <p:ph type="title"/>
          </p:nvPr>
        </p:nvSpPr>
        <p:spPr>
          <a:xfrm>
            <a:off x="677334" y="383458"/>
            <a:ext cx="8596668" cy="1002890"/>
          </a:xfrm>
        </p:spPr>
        <p:txBody>
          <a:bodyPr/>
          <a:lstStyle/>
          <a:p>
            <a:pPr>
              <a:defRPr/>
            </a:pPr>
            <a:r>
              <a:rPr lang="en-GB" dirty="0"/>
              <a:t>Definitions  </a:t>
            </a:r>
          </a:p>
        </p:txBody>
      </p:sp>
    </p:spTree>
    <p:extLst>
      <p:ext uri="{BB962C8B-B14F-4D97-AF65-F5344CB8AC3E}">
        <p14:creationId xmlns:p14="http://schemas.microsoft.com/office/powerpoint/2010/main" val="225978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3" name="Rectangle 3"/>
          <p:cNvSpPr>
            <a:spLocks noGrp="1" noChangeArrowheads="1"/>
          </p:cNvSpPr>
          <p:nvPr>
            <p:ph idx="1"/>
          </p:nvPr>
        </p:nvSpPr>
        <p:spPr>
          <a:xfrm>
            <a:off x="677334" y="1592827"/>
            <a:ext cx="8596668" cy="4448536"/>
          </a:xfrm>
        </p:spPr>
        <p:txBody>
          <a:bodyPr/>
          <a:lstStyle/>
          <a:p>
            <a:pPr eaLnBrk="1" hangingPunct="1"/>
            <a:endParaRPr lang="en-GB" altLang="en-US" i="1" dirty="0"/>
          </a:p>
          <a:p>
            <a:pPr eaLnBrk="1" hangingPunct="1"/>
            <a:r>
              <a:rPr lang="en-GB" altLang="en-US" sz="2800" dirty="0"/>
              <a:t>Health promotion is defined as “the process of enabling people to increase control over, and to improve, their health”   </a:t>
            </a:r>
          </a:p>
          <a:p>
            <a:pPr marL="109537" indent="0">
              <a:buNone/>
            </a:pPr>
            <a:endParaRPr lang="en-GB" altLang="en-US" sz="2800" i="1" dirty="0"/>
          </a:p>
          <a:p>
            <a:pPr marL="109537" indent="0">
              <a:buNone/>
            </a:pPr>
            <a:r>
              <a:rPr lang="en-GB" altLang="en-US" sz="2800" dirty="0"/>
              <a:t>(Ottawa Charter for Health Promotion, 1986 in WHO, 2014). </a:t>
            </a:r>
          </a:p>
          <a:p>
            <a:pPr eaLnBrk="1" hangingPunct="1"/>
            <a:endParaRPr lang="en-GB" altLang="en-US" dirty="0"/>
          </a:p>
        </p:txBody>
      </p:sp>
      <p:sp>
        <p:nvSpPr>
          <p:cNvPr id="13314" name="Rectangle 2"/>
          <p:cNvSpPr>
            <a:spLocks noGrp="1" noChangeArrowheads="1"/>
          </p:cNvSpPr>
          <p:nvPr>
            <p:ph type="title"/>
          </p:nvPr>
        </p:nvSpPr>
        <p:spPr/>
        <p:txBody>
          <a:bodyPr/>
          <a:lstStyle/>
          <a:p>
            <a:pPr>
              <a:defRPr/>
            </a:pPr>
            <a:r>
              <a:rPr lang="en-GB" sz="3200"/>
              <a:t>Definitions: </a:t>
            </a:r>
            <a:r>
              <a:rPr lang="en-GB" sz="3200" i="1"/>
              <a:t>What is health promotion?</a:t>
            </a:r>
            <a:br>
              <a:rPr lang="en-GB" sz="3200" i="1"/>
            </a:br>
            <a:endParaRPr lang="en-GB" sz="3200" i="1"/>
          </a:p>
        </p:txBody>
      </p:sp>
    </p:spTree>
    <p:extLst>
      <p:ext uri="{BB962C8B-B14F-4D97-AF65-F5344CB8AC3E}">
        <p14:creationId xmlns:p14="http://schemas.microsoft.com/office/powerpoint/2010/main" val="3208370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77334" y="1755059"/>
            <a:ext cx="8596668" cy="4286304"/>
          </a:xfrm>
        </p:spPr>
        <p:txBody>
          <a:bodyPr>
            <a:normAutofit/>
          </a:bodyPr>
          <a:lstStyle/>
          <a:p>
            <a:r>
              <a:rPr lang="en-GB" sz="2800" dirty="0"/>
              <a:t>First International Conference on Health Promotion, Ottawa, 21 November 1986.</a:t>
            </a:r>
          </a:p>
          <a:p>
            <a:r>
              <a:rPr lang="en-GB" sz="2800" dirty="0"/>
              <a:t>Presented this Charter for action to achieve Health for All by the year 2000 and beyond.</a:t>
            </a:r>
          </a:p>
          <a:p>
            <a:r>
              <a:rPr lang="en-GB" sz="2800" dirty="0"/>
              <a:t>This conference was primarily a response to growing expectations for a new public health movement around the world.</a:t>
            </a:r>
          </a:p>
        </p:txBody>
      </p:sp>
      <p:sp>
        <p:nvSpPr>
          <p:cNvPr id="3" name="Title 2"/>
          <p:cNvSpPr>
            <a:spLocks noGrp="1"/>
          </p:cNvSpPr>
          <p:nvPr>
            <p:ph type="title"/>
          </p:nvPr>
        </p:nvSpPr>
        <p:spPr/>
        <p:txBody>
          <a:bodyPr/>
          <a:lstStyle/>
          <a:p>
            <a:r>
              <a:rPr lang="en-GB" dirty="0"/>
              <a:t>Ottawa Charter</a:t>
            </a:r>
          </a:p>
        </p:txBody>
      </p:sp>
    </p:spTree>
    <p:extLst>
      <p:ext uri="{BB962C8B-B14F-4D97-AF65-F5344CB8AC3E}">
        <p14:creationId xmlns:p14="http://schemas.microsoft.com/office/powerpoint/2010/main" val="2312357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2400" dirty="0"/>
              <a:t>Discussions focused on the needs in industrialized countries but took into account similar concerns in all other regions.</a:t>
            </a:r>
          </a:p>
          <a:p>
            <a:pPr marL="0" indent="0">
              <a:buNone/>
            </a:pPr>
            <a:endParaRPr lang="en-GB" sz="2400" dirty="0"/>
          </a:p>
          <a:p>
            <a:r>
              <a:rPr lang="en-GB" sz="2400" dirty="0"/>
              <a:t>It built on the progress made through the Declaration on Primary Health Care at Alma-Ata, the World Health Organization's Targets for Health for All document, and the recent debate at the World Health Assembly on inter-sectoral action for health.</a:t>
            </a:r>
          </a:p>
          <a:p>
            <a:pPr algn="r">
              <a:buNone/>
            </a:pPr>
            <a:r>
              <a:rPr lang="en-GB" sz="2400" dirty="0"/>
              <a:t>		(WHO 2014)</a:t>
            </a:r>
          </a:p>
          <a:p>
            <a:endParaRPr lang="en-GB" dirty="0"/>
          </a:p>
        </p:txBody>
      </p:sp>
      <p:sp>
        <p:nvSpPr>
          <p:cNvPr id="3" name="Title 2"/>
          <p:cNvSpPr>
            <a:spLocks noGrp="1"/>
          </p:cNvSpPr>
          <p:nvPr>
            <p:ph type="title"/>
          </p:nvPr>
        </p:nvSpPr>
        <p:spPr/>
        <p:txBody>
          <a:bodyPr/>
          <a:lstStyle/>
          <a:p>
            <a:r>
              <a:rPr lang="en-GB" dirty="0"/>
              <a:t>Ottawa Charter</a:t>
            </a:r>
          </a:p>
        </p:txBody>
      </p:sp>
    </p:spTree>
    <p:extLst>
      <p:ext uri="{BB962C8B-B14F-4D97-AF65-F5344CB8AC3E}">
        <p14:creationId xmlns:p14="http://schemas.microsoft.com/office/powerpoint/2010/main" val="4257751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77334" y="1578078"/>
            <a:ext cx="8596668" cy="4463285"/>
          </a:xfrm>
        </p:spPr>
        <p:txBody>
          <a:bodyPr>
            <a:normAutofit fontScale="85000" lnSpcReduction="20000"/>
          </a:bodyPr>
          <a:lstStyle/>
          <a:p>
            <a:r>
              <a:rPr lang="en-GB" sz="2400" dirty="0"/>
              <a:t>The fundamental conditions and resources for health are:</a:t>
            </a:r>
          </a:p>
          <a:p>
            <a:r>
              <a:rPr lang="en-GB" sz="2400" dirty="0"/>
              <a:t>peace,</a:t>
            </a:r>
          </a:p>
          <a:p>
            <a:r>
              <a:rPr lang="en-GB" sz="2400" dirty="0"/>
              <a:t>shelter,</a:t>
            </a:r>
          </a:p>
          <a:p>
            <a:r>
              <a:rPr lang="en-GB" sz="2400" dirty="0"/>
              <a:t>education,</a:t>
            </a:r>
          </a:p>
          <a:p>
            <a:r>
              <a:rPr lang="en-GB" sz="2400" dirty="0"/>
              <a:t>food,</a:t>
            </a:r>
          </a:p>
          <a:p>
            <a:r>
              <a:rPr lang="en-GB" sz="2400" dirty="0"/>
              <a:t>income,</a:t>
            </a:r>
          </a:p>
          <a:p>
            <a:r>
              <a:rPr lang="en-GB" sz="2400" dirty="0"/>
              <a:t>a stable eco-system,</a:t>
            </a:r>
          </a:p>
          <a:p>
            <a:r>
              <a:rPr lang="en-GB" sz="2400" dirty="0"/>
              <a:t>sustainable resources,</a:t>
            </a:r>
          </a:p>
          <a:p>
            <a:r>
              <a:rPr lang="en-GB" sz="2400" dirty="0"/>
              <a:t>social justice, and equity.</a:t>
            </a:r>
          </a:p>
          <a:p>
            <a:r>
              <a:rPr lang="en-GB" sz="2400" dirty="0"/>
              <a:t>Improvement in health requires a secure foundation in these basic prerequisites.</a:t>
            </a:r>
          </a:p>
          <a:p>
            <a:pPr algn="r">
              <a:buNone/>
            </a:pPr>
            <a:r>
              <a:rPr lang="en-GB" sz="2400" dirty="0"/>
              <a:t>(WHO 2014)</a:t>
            </a:r>
          </a:p>
          <a:p>
            <a:endParaRPr lang="en-GB" sz="2000" dirty="0"/>
          </a:p>
        </p:txBody>
      </p:sp>
      <p:sp>
        <p:nvSpPr>
          <p:cNvPr id="3" name="Title 2"/>
          <p:cNvSpPr>
            <a:spLocks noGrp="1"/>
          </p:cNvSpPr>
          <p:nvPr>
            <p:ph type="title"/>
          </p:nvPr>
        </p:nvSpPr>
        <p:spPr>
          <a:xfrm>
            <a:off x="677334" y="324466"/>
            <a:ext cx="8596668" cy="1253612"/>
          </a:xfrm>
        </p:spPr>
        <p:txBody>
          <a:bodyPr>
            <a:normAutofit fontScale="90000"/>
          </a:bodyPr>
          <a:lstStyle/>
          <a:p>
            <a:br>
              <a:rPr lang="en-GB" dirty="0"/>
            </a:br>
            <a:r>
              <a:rPr lang="en-GB" dirty="0"/>
              <a:t>Prerequisites for Health</a:t>
            </a:r>
            <a:br>
              <a:rPr lang="en-GB" dirty="0"/>
            </a:br>
            <a:endParaRPr lang="en-GB" dirty="0"/>
          </a:p>
        </p:txBody>
      </p:sp>
    </p:spTree>
    <p:extLst>
      <p:ext uri="{BB962C8B-B14F-4D97-AF65-F5344CB8AC3E}">
        <p14:creationId xmlns:p14="http://schemas.microsoft.com/office/powerpoint/2010/main" val="2798912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9" name="Rectangle 3"/>
          <p:cNvSpPr>
            <a:spLocks noGrp="1" noChangeArrowheads="1"/>
          </p:cNvSpPr>
          <p:nvPr>
            <p:ph idx="1"/>
          </p:nvPr>
        </p:nvSpPr>
        <p:spPr/>
        <p:txBody>
          <a:bodyPr/>
          <a:lstStyle/>
          <a:p>
            <a:pPr eaLnBrk="1" hangingPunct="1"/>
            <a:endParaRPr lang="en-GB" altLang="en-US" sz="2500" dirty="0"/>
          </a:p>
          <a:p>
            <a:pPr eaLnBrk="1" hangingPunct="1"/>
            <a:r>
              <a:rPr lang="en-GB" altLang="en-US" sz="2500" dirty="0"/>
              <a:t>For more information about the Ottawa Charter and definitions of key terms see: </a:t>
            </a:r>
          </a:p>
          <a:p>
            <a:pPr eaLnBrk="1" hangingPunct="1"/>
            <a:r>
              <a:rPr lang="en-GB" altLang="en-US" sz="2500" dirty="0">
                <a:hlinkClick r:id="rId3"/>
              </a:rPr>
              <a:t>http://www.who.int/healthpromotion/conferences/previous/ottawa/en/</a:t>
            </a:r>
            <a:endParaRPr lang="en-GB" altLang="en-US" sz="2500" dirty="0"/>
          </a:p>
          <a:p>
            <a:pPr eaLnBrk="1" hangingPunct="1"/>
            <a:endParaRPr lang="en-GB" altLang="en-US" sz="2500" dirty="0"/>
          </a:p>
          <a:p>
            <a:pPr eaLnBrk="1" hangingPunct="1"/>
            <a:endParaRPr lang="en-GB" altLang="en-US" sz="2500" dirty="0"/>
          </a:p>
        </p:txBody>
      </p:sp>
      <p:sp>
        <p:nvSpPr>
          <p:cNvPr id="14338" name="Rectangle 2"/>
          <p:cNvSpPr>
            <a:spLocks noGrp="1" noChangeArrowheads="1"/>
          </p:cNvSpPr>
          <p:nvPr>
            <p:ph type="title"/>
          </p:nvPr>
        </p:nvSpPr>
        <p:spPr/>
        <p:txBody>
          <a:bodyPr/>
          <a:lstStyle/>
          <a:p>
            <a:pPr>
              <a:defRPr/>
            </a:pPr>
            <a:r>
              <a:rPr lang="en-GB" dirty="0"/>
              <a:t>Health Promotion </a:t>
            </a:r>
          </a:p>
        </p:txBody>
      </p:sp>
    </p:spTree>
    <p:extLst>
      <p:ext uri="{BB962C8B-B14F-4D97-AF65-F5344CB8AC3E}">
        <p14:creationId xmlns:p14="http://schemas.microsoft.com/office/powerpoint/2010/main" val="5029639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altLang="en-US" sz="2800" dirty="0"/>
              <a:t>Concerned with </a:t>
            </a:r>
            <a:r>
              <a:rPr lang="en-GB" altLang="en-US" sz="2800" b="1" dirty="0"/>
              <a:t>determinants of health </a:t>
            </a:r>
            <a:r>
              <a:rPr lang="en-GB" altLang="en-US" sz="2800" dirty="0"/>
              <a:t>as well as addressing health inequalities.</a:t>
            </a:r>
          </a:p>
          <a:p>
            <a:pPr>
              <a:buFont typeface="Wingdings 3" pitchFamily="18" charset="2"/>
              <a:buNone/>
            </a:pPr>
            <a:endParaRPr lang="en-GB" altLang="en-US" sz="2800" dirty="0"/>
          </a:p>
          <a:p>
            <a:r>
              <a:rPr lang="en-GB" altLang="en-US" sz="2800" dirty="0"/>
              <a:t>Many health problems are systemic and are influenced by social inequalities and discrimination. </a:t>
            </a:r>
          </a:p>
          <a:p>
            <a:pPr marL="0" indent="0">
              <a:buNone/>
            </a:pPr>
            <a:endParaRPr lang="en-GB" altLang="en-US" sz="2400" dirty="0"/>
          </a:p>
        </p:txBody>
      </p:sp>
      <p:sp>
        <p:nvSpPr>
          <p:cNvPr id="3" name="Title 2"/>
          <p:cNvSpPr>
            <a:spLocks noGrp="1"/>
          </p:cNvSpPr>
          <p:nvPr>
            <p:ph type="title"/>
          </p:nvPr>
        </p:nvSpPr>
        <p:spPr/>
        <p:txBody>
          <a:bodyPr/>
          <a:lstStyle/>
          <a:p>
            <a:pPr>
              <a:defRPr/>
            </a:pPr>
            <a:r>
              <a:rPr lang="en-GB" dirty="0"/>
              <a:t>Health promotion </a:t>
            </a:r>
          </a:p>
        </p:txBody>
      </p:sp>
    </p:spTree>
    <p:extLst>
      <p:ext uri="{BB962C8B-B14F-4D97-AF65-F5344CB8AC3E}">
        <p14:creationId xmlns:p14="http://schemas.microsoft.com/office/powerpoint/2010/main" val="1631064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C1F27-404F-4709-BCA8-3355567927A7}"/>
              </a:ext>
            </a:extLst>
          </p:cNvPr>
          <p:cNvSpPr>
            <a:spLocks noGrp="1"/>
          </p:cNvSpPr>
          <p:nvPr>
            <p:ph type="title"/>
          </p:nvPr>
        </p:nvSpPr>
        <p:spPr>
          <a:xfrm>
            <a:off x="677334" y="609600"/>
            <a:ext cx="8596668" cy="984725"/>
          </a:xfrm>
        </p:spPr>
        <p:txBody>
          <a:bodyPr/>
          <a:lstStyle/>
          <a:p>
            <a:r>
              <a:rPr lang="en-GB" dirty="0"/>
              <a:t>Health Promotion</a:t>
            </a:r>
          </a:p>
        </p:txBody>
      </p:sp>
      <p:pic>
        <p:nvPicPr>
          <p:cNvPr id="5" name="Content Placeholder 4">
            <a:extLst>
              <a:ext uri="{FF2B5EF4-FFF2-40B4-BE49-F238E27FC236}">
                <a16:creationId xmlns:a16="http://schemas.microsoft.com/office/drawing/2014/main" id="{63F13703-F3C8-4D78-B5CB-E14D74FE4B0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16614" y="1594325"/>
            <a:ext cx="5066506" cy="4916609"/>
          </a:xfrm>
        </p:spPr>
      </p:pic>
    </p:spTree>
    <p:extLst>
      <p:ext uri="{BB962C8B-B14F-4D97-AF65-F5344CB8AC3E}">
        <p14:creationId xmlns:p14="http://schemas.microsoft.com/office/powerpoint/2010/main" val="4522452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Title 1"/>
          <p:cNvSpPr>
            <a:spLocks noGrp="1"/>
          </p:cNvSpPr>
          <p:nvPr>
            <p:ph type="title" idx="4294967295"/>
          </p:nvPr>
        </p:nvSpPr>
        <p:spPr>
          <a:xfrm>
            <a:off x="680720" y="457200"/>
            <a:ext cx="8229600" cy="914400"/>
          </a:xfrm>
        </p:spPr>
        <p:txBody>
          <a:bodyPr>
            <a:normAutofit/>
          </a:bodyPr>
          <a:lstStyle/>
          <a:p>
            <a:pPr>
              <a:defRPr/>
            </a:pPr>
            <a:r>
              <a:rPr lang="en-GB" altLang="en-US" dirty="0"/>
              <a:t>Why Use Models of Health Promotion?</a:t>
            </a:r>
          </a:p>
        </p:txBody>
      </p:sp>
      <p:sp>
        <p:nvSpPr>
          <p:cNvPr id="3" name="Content Placeholder 2"/>
          <p:cNvSpPr>
            <a:spLocks noGrp="1"/>
          </p:cNvSpPr>
          <p:nvPr>
            <p:ph idx="4294967295"/>
          </p:nvPr>
        </p:nvSpPr>
        <p:spPr>
          <a:xfrm>
            <a:off x="1026160" y="1828800"/>
            <a:ext cx="7772400" cy="3886200"/>
          </a:xfrm>
        </p:spPr>
        <p:txBody>
          <a:bodyPr>
            <a:normAutofit lnSpcReduction="10000"/>
          </a:bodyPr>
          <a:lstStyle/>
          <a:p>
            <a:pPr marL="365760" indent="-256032">
              <a:buFont typeface="Wingdings 3"/>
              <a:buChar char=""/>
              <a:defRPr/>
            </a:pPr>
            <a:r>
              <a:rPr lang="en-GB" altLang="en-US" sz="2400" dirty="0"/>
              <a:t>To understand different health promotion perspectives to enable the practitioner to choose an effective approach or</a:t>
            </a:r>
          </a:p>
          <a:p>
            <a:pPr marL="365760" indent="-256032">
              <a:buFont typeface="Wingdings 3"/>
              <a:buChar char=""/>
              <a:defRPr/>
            </a:pPr>
            <a:endParaRPr lang="en-GB" altLang="en-US" sz="2400" dirty="0"/>
          </a:p>
          <a:p>
            <a:pPr marL="365760" indent="-256032">
              <a:buFont typeface="Wingdings 3"/>
              <a:buChar char=""/>
              <a:defRPr/>
            </a:pPr>
            <a:r>
              <a:rPr lang="en-GB" altLang="en-US" sz="2400" dirty="0"/>
              <a:t>To assist practitioners to integrate practice with theory and to analyse and reflect on health promotion activities.</a:t>
            </a:r>
          </a:p>
          <a:p>
            <a:pPr marL="365760" indent="-256032">
              <a:buNone/>
              <a:defRPr/>
            </a:pPr>
            <a:endParaRPr lang="en-GB" altLang="en-US" sz="2400" dirty="0"/>
          </a:p>
          <a:p>
            <a:pPr marL="365760" indent="-256032" algn="r">
              <a:buNone/>
              <a:defRPr/>
            </a:pPr>
            <a:r>
              <a:rPr lang="en-GB" altLang="en-US" sz="2400" dirty="0"/>
              <a:t>(Wilson and </a:t>
            </a:r>
            <a:r>
              <a:rPr lang="en-GB" altLang="en-US" sz="2400" dirty="0" err="1"/>
              <a:t>Mabhala</a:t>
            </a:r>
            <a:r>
              <a:rPr lang="en-GB" altLang="en-US" sz="2400" dirty="0"/>
              <a:t> 2009:150)</a:t>
            </a:r>
          </a:p>
        </p:txBody>
      </p:sp>
    </p:spTree>
    <p:extLst>
      <p:ext uri="{BB962C8B-B14F-4D97-AF65-F5344CB8AC3E}">
        <p14:creationId xmlns:p14="http://schemas.microsoft.com/office/powerpoint/2010/main" val="734718938"/>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idx="4294967295"/>
          </p:nvPr>
        </p:nvSpPr>
        <p:spPr>
          <a:xfrm>
            <a:off x="924560" y="457200"/>
            <a:ext cx="7000240" cy="1371600"/>
          </a:xfrm>
        </p:spPr>
        <p:txBody>
          <a:bodyPr/>
          <a:lstStyle/>
          <a:p>
            <a:pPr>
              <a:defRPr/>
            </a:pPr>
            <a:r>
              <a:rPr lang="en-GB" altLang="en-US" dirty="0"/>
              <a:t>Models of Health Promotion</a:t>
            </a:r>
          </a:p>
        </p:txBody>
      </p:sp>
      <p:sp>
        <p:nvSpPr>
          <p:cNvPr id="12291" name="Rectangle 3"/>
          <p:cNvSpPr>
            <a:spLocks noGrp="1" noChangeArrowheads="1"/>
          </p:cNvSpPr>
          <p:nvPr>
            <p:ph type="body" idx="4294967295"/>
          </p:nvPr>
        </p:nvSpPr>
        <p:spPr>
          <a:xfrm>
            <a:off x="843280" y="1828800"/>
            <a:ext cx="8229600" cy="3886200"/>
          </a:xfrm>
        </p:spPr>
        <p:txBody>
          <a:bodyPr>
            <a:normAutofit/>
          </a:bodyPr>
          <a:lstStyle/>
          <a:p>
            <a:pPr eaLnBrk="1" hangingPunct="1">
              <a:defRPr/>
            </a:pPr>
            <a:r>
              <a:rPr lang="en-GB" altLang="en-US" sz="2400" dirty="0" err="1"/>
              <a:t>Tannahill</a:t>
            </a:r>
            <a:r>
              <a:rPr lang="en-GB" altLang="en-US" sz="2400" dirty="0"/>
              <a:t> (1985)</a:t>
            </a:r>
          </a:p>
          <a:p>
            <a:pPr marL="0" indent="0" eaLnBrk="1" hangingPunct="1">
              <a:buNone/>
              <a:defRPr/>
            </a:pPr>
            <a:endParaRPr lang="en-GB" altLang="en-US" sz="2400" dirty="0"/>
          </a:p>
          <a:p>
            <a:pPr eaLnBrk="1" hangingPunct="1">
              <a:defRPr/>
            </a:pPr>
            <a:r>
              <a:rPr lang="en-GB" altLang="en-US" sz="2400" dirty="0" err="1"/>
              <a:t>Bronfenbrenner</a:t>
            </a:r>
            <a:endParaRPr lang="en-GB" altLang="en-US" sz="2400" dirty="0"/>
          </a:p>
          <a:p>
            <a:pPr eaLnBrk="1" hangingPunct="1">
              <a:defRPr/>
            </a:pPr>
            <a:endParaRPr lang="en-GB" altLang="en-US" sz="2400" dirty="0"/>
          </a:p>
          <a:p>
            <a:pPr eaLnBrk="1" hangingPunct="1">
              <a:defRPr/>
            </a:pPr>
            <a:r>
              <a:rPr lang="en-GB" altLang="en-US" sz="2400" dirty="0"/>
              <a:t>Tones and </a:t>
            </a:r>
            <a:r>
              <a:rPr lang="en-GB" altLang="en-US" sz="2400" dirty="0" err="1"/>
              <a:t>Tilford</a:t>
            </a:r>
            <a:endParaRPr lang="en-GB" altLang="en-US" sz="2400" dirty="0"/>
          </a:p>
        </p:txBody>
      </p:sp>
    </p:spTree>
    <p:extLst>
      <p:ext uri="{BB962C8B-B14F-4D97-AF65-F5344CB8AC3E}">
        <p14:creationId xmlns:p14="http://schemas.microsoft.com/office/powerpoint/2010/main" val="14019627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idx="4294967295"/>
          </p:nvPr>
        </p:nvSpPr>
        <p:spPr>
          <a:xfrm>
            <a:off x="1493520" y="457200"/>
            <a:ext cx="6202680" cy="1371600"/>
          </a:xfrm>
        </p:spPr>
        <p:txBody>
          <a:bodyPr/>
          <a:lstStyle/>
          <a:p>
            <a:pPr>
              <a:defRPr/>
            </a:pPr>
            <a:r>
              <a:rPr lang="en-GB" altLang="en-US" dirty="0" err="1"/>
              <a:t>Tannahill</a:t>
            </a:r>
            <a:r>
              <a:rPr lang="en-GB" altLang="en-US" dirty="0"/>
              <a:t> 1985</a:t>
            </a:r>
          </a:p>
        </p:txBody>
      </p:sp>
      <p:sp>
        <p:nvSpPr>
          <p:cNvPr id="6147" name="Rectangle 3"/>
          <p:cNvSpPr>
            <a:spLocks noGrp="1" noChangeArrowheads="1"/>
          </p:cNvSpPr>
          <p:nvPr>
            <p:ph idx="4294967295"/>
          </p:nvPr>
        </p:nvSpPr>
        <p:spPr>
          <a:xfrm>
            <a:off x="934720" y="1554480"/>
            <a:ext cx="8229600" cy="4561840"/>
          </a:xfrm>
        </p:spPr>
        <p:txBody>
          <a:bodyPr>
            <a:normAutofit/>
          </a:bodyPr>
          <a:lstStyle/>
          <a:p>
            <a:pPr marL="365760" indent="-256032">
              <a:buFont typeface="Wingdings" pitchFamily="2" charset="2"/>
              <a:buChar char="Ø"/>
              <a:defRPr/>
            </a:pPr>
            <a:r>
              <a:rPr lang="en-GB" altLang="en-US" sz="2400" dirty="0"/>
              <a:t>Widely accepted model.</a:t>
            </a:r>
          </a:p>
          <a:p>
            <a:pPr marL="365760" indent="-256032">
              <a:buFont typeface="Wingdings" pitchFamily="2" charset="2"/>
              <a:buChar char="Ø"/>
              <a:defRPr/>
            </a:pPr>
            <a:endParaRPr lang="en-GB" altLang="en-US" sz="2400" dirty="0"/>
          </a:p>
          <a:p>
            <a:pPr marL="365760" indent="-256032">
              <a:buFont typeface="Wingdings" pitchFamily="2" charset="2"/>
              <a:buChar char="Ø"/>
              <a:defRPr/>
            </a:pPr>
            <a:r>
              <a:rPr lang="en-GB" altLang="en-US" sz="2400" dirty="0"/>
              <a:t>Simple and easy to understand.</a:t>
            </a:r>
          </a:p>
          <a:p>
            <a:pPr marL="365760" indent="-256032">
              <a:buNone/>
              <a:defRPr/>
            </a:pPr>
            <a:endParaRPr lang="en-GB" altLang="en-US" sz="2400" dirty="0"/>
          </a:p>
          <a:p>
            <a:pPr marL="365760" indent="-256032">
              <a:buFont typeface="Wingdings" pitchFamily="2" charset="2"/>
              <a:buChar char="Ø"/>
              <a:defRPr/>
            </a:pPr>
            <a:r>
              <a:rPr lang="en-GB" altLang="en-US" sz="2400" dirty="0"/>
              <a:t>Three overlapping spheres of activity – health education, health protection and health prevention.</a:t>
            </a:r>
          </a:p>
          <a:p>
            <a:pPr marL="365760" indent="-256032">
              <a:buNone/>
              <a:defRPr/>
            </a:pPr>
            <a:endParaRPr lang="en-GB" altLang="en-US" sz="2400" dirty="0"/>
          </a:p>
          <a:p>
            <a:pPr marL="365760" indent="-256032">
              <a:buFont typeface="Wingdings" pitchFamily="2" charset="2"/>
              <a:buChar char="Ø"/>
              <a:defRPr/>
            </a:pPr>
            <a:r>
              <a:rPr lang="en-GB" altLang="en-US" sz="2400" dirty="0"/>
              <a:t>Demonstrates how different approaches relate to each other.</a:t>
            </a:r>
          </a:p>
          <a:p>
            <a:pPr marL="365760" indent="-256032">
              <a:buFont typeface="Wingdings 3"/>
              <a:buChar char=""/>
              <a:defRPr/>
            </a:pPr>
            <a:endParaRPr lang="en-GB" altLang="en-US" dirty="0"/>
          </a:p>
        </p:txBody>
      </p:sp>
    </p:spTree>
    <p:extLst>
      <p:ext uri="{BB962C8B-B14F-4D97-AF65-F5344CB8AC3E}">
        <p14:creationId xmlns:p14="http://schemas.microsoft.com/office/powerpoint/2010/main" val="1976623767"/>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09600" y="274638"/>
            <a:ext cx="7924800" cy="1143000"/>
          </a:xfrm>
        </p:spPr>
        <p:txBody>
          <a:bodyPr/>
          <a:lstStyle/>
          <a:p>
            <a:pPr eaLnBrk="1" hangingPunct="1"/>
            <a:r>
              <a:rPr lang="en-GB" altLang="en-US" dirty="0" err="1">
                <a:latin typeface="Calibri" pitchFamily="34" charset="0"/>
              </a:rPr>
              <a:t>Tannahill</a:t>
            </a:r>
            <a:r>
              <a:rPr lang="en-GB" altLang="en-US" dirty="0">
                <a:latin typeface="Calibri" pitchFamily="34" charset="0"/>
              </a:rPr>
              <a:t> (1985)</a:t>
            </a:r>
            <a:br>
              <a:rPr lang="en-GB" altLang="en-US" dirty="0">
                <a:latin typeface="Calibri" pitchFamily="34" charset="0"/>
              </a:rPr>
            </a:br>
            <a:r>
              <a:rPr lang="en-GB" altLang="en-US" sz="2400" dirty="0">
                <a:latin typeface="Calibri" pitchFamily="34" charset="0"/>
              </a:rPr>
              <a:t>(Naidoo &amp; Wills, 2000 cited in Sussex et al 20008:366</a:t>
            </a:r>
          </a:p>
        </p:txBody>
      </p:sp>
      <p:graphicFrame>
        <p:nvGraphicFramePr>
          <p:cNvPr id="4" name="Diagram 3"/>
          <p:cNvGraphicFramePr/>
          <p:nvPr>
            <p:extLst>
              <p:ext uri="{D42A27DB-BD31-4B8C-83A1-F6EECF244321}">
                <p14:modId xmlns:p14="http://schemas.microsoft.com/office/powerpoint/2010/main" val="2584943994"/>
              </p:ext>
            </p:extLst>
          </p:nvPr>
        </p:nvGraphicFramePr>
        <p:xfrm>
          <a:off x="457200" y="1884681"/>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9737258"/>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Health Education</a:t>
            </a:r>
          </a:p>
        </p:txBody>
      </p:sp>
      <p:sp>
        <p:nvSpPr>
          <p:cNvPr id="32771" name="Content Placeholder 2"/>
          <p:cNvSpPr>
            <a:spLocks noGrp="1"/>
          </p:cNvSpPr>
          <p:nvPr>
            <p:ph idx="1"/>
          </p:nvPr>
        </p:nvSpPr>
        <p:spPr>
          <a:xfrm>
            <a:off x="677334" y="1493521"/>
            <a:ext cx="8596668" cy="4547842"/>
          </a:xfrm>
        </p:spPr>
        <p:txBody>
          <a:bodyPr>
            <a:noAutofit/>
          </a:bodyPr>
          <a:lstStyle/>
          <a:p>
            <a:pPr eaLnBrk="1" hangingPunct="1">
              <a:buFont typeface="Wingdings 3" pitchFamily="18" charset="2"/>
              <a:buNone/>
            </a:pPr>
            <a:r>
              <a:rPr lang="en-GB" altLang="en-US" sz="2800" dirty="0"/>
              <a:t>Communication to:</a:t>
            </a:r>
          </a:p>
          <a:p>
            <a:pPr eaLnBrk="1" hangingPunct="1"/>
            <a:r>
              <a:rPr lang="en-GB" altLang="en-US" sz="2800" dirty="0"/>
              <a:t>Improve health and prevent ill health by improving people’s knowledge of their health.</a:t>
            </a:r>
          </a:p>
          <a:p>
            <a:pPr eaLnBrk="1" hangingPunct="1"/>
            <a:r>
              <a:rPr lang="en-GB" altLang="en-US" sz="2800" dirty="0"/>
              <a:t>To change people’s attitudes to aspects of their health.</a:t>
            </a:r>
          </a:p>
          <a:p>
            <a:pPr eaLnBrk="1" hangingPunct="1"/>
            <a:r>
              <a:rPr lang="en-GB" altLang="en-US" sz="2800" i="1" dirty="0"/>
              <a:t>Example:</a:t>
            </a:r>
          </a:p>
          <a:p>
            <a:pPr eaLnBrk="1" hangingPunct="1"/>
            <a:r>
              <a:rPr lang="en-GB" altLang="en-US" sz="2800" i="1" dirty="0"/>
              <a:t>Decline in smoking rates in the latter century</a:t>
            </a:r>
          </a:p>
          <a:p>
            <a:pPr eaLnBrk="1" hangingPunct="1"/>
            <a:endParaRPr lang="en-GB" altLang="en-US" sz="2800" i="1" dirty="0"/>
          </a:p>
          <a:p>
            <a:pPr eaLnBrk="1" hangingPunct="1"/>
            <a:r>
              <a:rPr lang="en-GB" altLang="en-US" sz="2800" i="1" dirty="0"/>
              <a:t>What has contributed to this?</a:t>
            </a:r>
          </a:p>
        </p:txBody>
      </p:sp>
    </p:spTree>
    <p:extLst>
      <p:ext uri="{BB962C8B-B14F-4D97-AF65-F5344CB8AC3E}">
        <p14:creationId xmlns:p14="http://schemas.microsoft.com/office/powerpoint/2010/main" val="5334070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GB" dirty="0"/>
              <a:t>Health Protection</a:t>
            </a:r>
          </a:p>
        </p:txBody>
      </p:sp>
      <p:sp>
        <p:nvSpPr>
          <p:cNvPr id="33794" name="Content Placeholder 1"/>
          <p:cNvSpPr>
            <a:spLocks noGrp="1"/>
          </p:cNvSpPr>
          <p:nvPr>
            <p:ph idx="1"/>
          </p:nvPr>
        </p:nvSpPr>
        <p:spPr>
          <a:xfrm>
            <a:off x="677334" y="1584961"/>
            <a:ext cx="8596668" cy="4456402"/>
          </a:xfrm>
        </p:spPr>
        <p:txBody>
          <a:bodyPr>
            <a:normAutofit/>
          </a:bodyPr>
          <a:lstStyle/>
          <a:p>
            <a:pPr eaLnBrk="1" hangingPunct="1"/>
            <a:r>
              <a:rPr lang="en-GB" altLang="en-US" sz="3200" dirty="0"/>
              <a:t>Population measures to safeguard health through legislation, financial and social means.</a:t>
            </a:r>
          </a:p>
          <a:p>
            <a:pPr eaLnBrk="1" hangingPunct="1"/>
            <a:endParaRPr lang="en-GB" altLang="en-US" sz="3200" dirty="0"/>
          </a:p>
          <a:p>
            <a:pPr eaLnBrk="1" hangingPunct="1"/>
            <a:r>
              <a:rPr lang="en-GB" altLang="en-US" sz="3200" i="1" dirty="0"/>
              <a:t>Can you think of any examples?</a:t>
            </a:r>
          </a:p>
          <a:p>
            <a:pPr eaLnBrk="1" hangingPunct="1">
              <a:buFont typeface="Wingdings 3" pitchFamily="18" charset="2"/>
              <a:buNone/>
            </a:pPr>
            <a:endParaRPr lang="en-GB" altLang="en-US" sz="3200" i="1" dirty="0"/>
          </a:p>
          <a:p>
            <a:pPr eaLnBrk="1" hangingPunct="1"/>
            <a:r>
              <a:rPr lang="en-GB" altLang="en-US" sz="3200" i="1" dirty="0"/>
              <a:t>What has been their impact?</a:t>
            </a:r>
          </a:p>
        </p:txBody>
      </p:sp>
    </p:spTree>
    <p:extLst>
      <p:ext uri="{BB962C8B-B14F-4D97-AF65-F5344CB8AC3E}">
        <p14:creationId xmlns:p14="http://schemas.microsoft.com/office/powerpoint/2010/main" val="41575549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GB" dirty="0"/>
              <a:t>Prevention</a:t>
            </a:r>
          </a:p>
        </p:txBody>
      </p:sp>
      <p:sp>
        <p:nvSpPr>
          <p:cNvPr id="34818" name="Content Placeholder 1"/>
          <p:cNvSpPr>
            <a:spLocks noGrp="1"/>
          </p:cNvSpPr>
          <p:nvPr>
            <p:ph idx="1"/>
          </p:nvPr>
        </p:nvSpPr>
        <p:spPr>
          <a:xfrm>
            <a:off x="677334" y="1666241"/>
            <a:ext cx="8596668" cy="4375122"/>
          </a:xfrm>
        </p:spPr>
        <p:txBody>
          <a:bodyPr>
            <a:normAutofit/>
          </a:bodyPr>
          <a:lstStyle/>
          <a:p>
            <a:pPr eaLnBrk="1" hangingPunct="1"/>
            <a:r>
              <a:rPr lang="en-GB" altLang="en-US" sz="3200" dirty="0"/>
              <a:t>Reducing or avoiding the risk of disease and ill health, primarily through medical interventions.</a:t>
            </a:r>
          </a:p>
          <a:p>
            <a:pPr eaLnBrk="1" hangingPunct="1"/>
            <a:endParaRPr lang="en-GB" altLang="en-US" sz="3200" dirty="0"/>
          </a:p>
          <a:p>
            <a:pPr eaLnBrk="1" hangingPunct="1"/>
            <a:r>
              <a:rPr lang="en-GB" altLang="en-US" sz="3200" i="1" dirty="0"/>
              <a:t>Can you think of any examples?</a:t>
            </a:r>
          </a:p>
          <a:p>
            <a:pPr eaLnBrk="1" hangingPunct="1"/>
            <a:endParaRPr lang="en-GB" altLang="en-US" sz="3200" i="1" dirty="0"/>
          </a:p>
          <a:p>
            <a:pPr algn="r" eaLnBrk="1" hangingPunct="1">
              <a:buFont typeface="Wingdings 3" pitchFamily="18" charset="2"/>
              <a:buNone/>
            </a:pPr>
            <a:r>
              <a:rPr lang="en-GB" altLang="en-US" sz="3200" dirty="0"/>
              <a:t>(Sussex et al 2008:366)</a:t>
            </a:r>
          </a:p>
        </p:txBody>
      </p:sp>
    </p:spTree>
    <p:extLst>
      <p:ext uri="{BB962C8B-B14F-4D97-AF65-F5344CB8AC3E}">
        <p14:creationId xmlns:p14="http://schemas.microsoft.com/office/powerpoint/2010/main" val="39045250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idx="4294967295"/>
          </p:nvPr>
        </p:nvSpPr>
        <p:spPr>
          <a:xfrm>
            <a:off x="762000" y="457200"/>
            <a:ext cx="7467600" cy="1371600"/>
          </a:xfrm>
        </p:spPr>
        <p:txBody>
          <a:bodyPr/>
          <a:lstStyle/>
          <a:p>
            <a:pPr>
              <a:defRPr/>
            </a:pPr>
            <a:r>
              <a:rPr lang="en-GB" altLang="en-US" dirty="0"/>
              <a:t>Health Promotion</a:t>
            </a:r>
          </a:p>
        </p:txBody>
      </p:sp>
      <p:sp>
        <p:nvSpPr>
          <p:cNvPr id="37891" name="Rectangle 3"/>
          <p:cNvSpPr>
            <a:spLocks noGrp="1" noChangeArrowheads="1"/>
          </p:cNvSpPr>
          <p:nvPr>
            <p:ph idx="4294967295"/>
          </p:nvPr>
        </p:nvSpPr>
        <p:spPr>
          <a:xfrm>
            <a:off x="914400" y="1706880"/>
            <a:ext cx="8001000" cy="4196080"/>
          </a:xfrm>
        </p:spPr>
        <p:txBody>
          <a:bodyPr>
            <a:normAutofit/>
          </a:bodyPr>
          <a:lstStyle/>
          <a:p>
            <a:pPr eaLnBrk="1" hangingPunct="1"/>
            <a:r>
              <a:rPr lang="en-GB" altLang="en-US" sz="2800" dirty="0"/>
              <a:t>Health promotion is about raising the health status of individuals and communities.</a:t>
            </a:r>
          </a:p>
          <a:p>
            <a:pPr eaLnBrk="1" hangingPunct="1">
              <a:buFont typeface="Wingdings 3" pitchFamily="18" charset="2"/>
              <a:buNone/>
            </a:pPr>
            <a:endParaRPr lang="en-GB" altLang="en-US" sz="2800" dirty="0"/>
          </a:p>
          <a:p>
            <a:pPr lvl="1" eaLnBrk="1" hangingPunct="1"/>
            <a:r>
              <a:rPr lang="en-GB" altLang="en-US" sz="2800" dirty="0"/>
              <a:t>Advancing</a:t>
            </a:r>
          </a:p>
          <a:p>
            <a:pPr lvl="1" eaLnBrk="1" hangingPunct="1"/>
            <a:r>
              <a:rPr lang="en-GB" altLang="en-US" sz="2800" dirty="0"/>
              <a:t>Supporting</a:t>
            </a:r>
          </a:p>
          <a:p>
            <a:pPr lvl="1" eaLnBrk="1" hangingPunct="1"/>
            <a:r>
              <a:rPr lang="en-GB" altLang="en-US" sz="2800" dirty="0"/>
              <a:t>Encouraging</a:t>
            </a:r>
          </a:p>
          <a:p>
            <a:pPr lvl="1" eaLnBrk="1" hangingPunct="1"/>
            <a:r>
              <a:rPr lang="en-GB" altLang="en-US" sz="2800" dirty="0"/>
              <a:t>Placing the wider concepts of health on personal and public agendas.</a:t>
            </a:r>
          </a:p>
          <a:p>
            <a:pPr lvl="1" eaLnBrk="1" hangingPunct="1"/>
            <a:endParaRPr lang="en-GB" altLang="en-US" dirty="0"/>
          </a:p>
          <a:p>
            <a:pPr eaLnBrk="1" hangingPunct="1"/>
            <a:endParaRPr lang="en-GB" altLang="en-US" dirty="0"/>
          </a:p>
        </p:txBody>
      </p:sp>
    </p:spTree>
    <p:extLst>
      <p:ext uri="{BB962C8B-B14F-4D97-AF65-F5344CB8AC3E}">
        <p14:creationId xmlns:p14="http://schemas.microsoft.com/office/powerpoint/2010/main" val="3029048019"/>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406400"/>
            <a:ext cx="8596668" cy="660400"/>
          </a:xfrm>
        </p:spPr>
        <p:txBody>
          <a:bodyPr/>
          <a:lstStyle/>
          <a:p>
            <a:pPr>
              <a:defRPr/>
            </a:pPr>
            <a:r>
              <a:rPr lang="en-GB" dirty="0"/>
              <a:t>Health Promotion Activities</a:t>
            </a:r>
          </a:p>
        </p:txBody>
      </p:sp>
      <p:sp>
        <p:nvSpPr>
          <p:cNvPr id="4" name="Content Placeholder 3"/>
          <p:cNvSpPr>
            <a:spLocks noGrp="1"/>
          </p:cNvSpPr>
          <p:nvPr>
            <p:ph sz="half" idx="2"/>
          </p:nvPr>
        </p:nvSpPr>
        <p:spPr>
          <a:xfrm>
            <a:off x="859280" y="1444626"/>
            <a:ext cx="4116388" cy="4956175"/>
          </a:xfrm>
        </p:spPr>
        <p:txBody>
          <a:bodyPr>
            <a:normAutofit/>
          </a:bodyPr>
          <a:lstStyle/>
          <a:p>
            <a:pPr>
              <a:defRPr/>
            </a:pPr>
            <a:r>
              <a:rPr lang="en-GB" dirty="0"/>
              <a:t>Preventative Services</a:t>
            </a:r>
          </a:p>
          <a:p>
            <a:pPr>
              <a:defRPr/>
            </a:pPr>
            <a:endParaRPr lang="en-GB" dirty="0"/>
          </a:p>
          <a:p>
            <a:pPr>
              <a:defRPr/>
            </a:pPr>
            <a:endParaRPr lang="en-GB" dirty="0"/>
          </a:p>
          <a:p>
            <a:pPr>
              <a:defRPr/>
            </a:pPr>
            <a:r>
              <a:rPr lang="en-GB" dirty="0"/>
              <a:t>Preventative Health Education</a:t>
            </a:r>
          </a:p>
          <a:p>
            <a:pPr>
              <a:defRPr/>
            </a:pPr>
            <a:endParaRPr lang="en-GB" dirty="0"/>
          </a:p>
          <a:p>
            <a:pPr>
              <a:defRPr/>
            </a:pPr>
            <a:r>
              <a:rPr lang="en-GB" dirty="0"/>
              <a:t>Preventative Health Protection</a:t>
            </a:r>
          </a:p>
          <a:p>
            <a:pPr marL="109537" indent="0">
              <a:buNone/>
              <a:defRPr/>
            </a:pPr>
            <a:endParaRPr lang="en-GB" dirty="0"/>
          </a:p>
          <a:p>
            <a:pPr>
              <a:defRPr/>
            </a:pPr>
            <a:r>
              <a:rPr lang="en-GB" dirty="0"/>
              <a:t>Health Education for preventive health education</a:t>
            </a:r>
          </a:p>
          <a:p>
            <a:pPr marL="109537" indent="0">
              <a:buNone/>
              <a:defRPr/>
            </a:pPr>
            <a:endParaRPr lang="en-GB" dirty="0"/>
          </a:p>
        </p:txBody>
      </p:sp>
      <p:sp>
        <p:nvSpPr>
          <p:cNvPr id="6" name="Content Placeholder 5"/>
          <p:cNvSpPr>
            <a:spLocks noGrp="1"/>
          </p:cNvSpPr>
          <p:nvPr>
            <p:ph sz="quarter" idx="4"/>
          </p:nvPr>
        </p:nvSpPr>
        <p:spPr>
          <a:xfrm>
            <a:off x="5365269" y="1270000"/>
            <a:ext cx="4038600" cy="4879975"/>
          </a:xfrm>
        </p:spPr>
        <p:txBody>
          <a:bodyPr>
            <a:normAutofit/>
          </a:bodyPr>
          <a:lstStyle/>
          <a:p>
            <a:pPr>
              <a:defRPr/>
            </a:pPr>
            <a:r>
              <a:rPr lang="en-GB" dirty="0"/>
              <a:t>Immunisation, Cervical Screening, developmental checks.</a:t>
            </a:r>
          </a:p>
          <a:p>
            <a:pPr marL="109537" indent="0">
              <a:buNone/>
              <a:defRPr/>
            </a:pPr>
            <a:endParaRPr lang="en-GB" dirty="0"/>
          </a:p>
          <a:p>
            <a:pPr>
              <a:defRPr/>
            </a:pPr>
            <a:r>
              <a:rPr lang="en-GB" dirty="0"/>
              <a:t>Substance use education in schools.</a:t>
            </a:r>
          </a:p>
          <a:p>
            <a:pPr marL="109537" indent="0">
              <a:buNone/>
              <a:defRPr/>
            </a:pPr>
            <a:endParaRPr lang="en-GB" dirty="0"/>
          </a:p>
          <a:p>
            <a:pPr>
              <a:defRPr/>
            </a:pPr>
            <a:r>
              <a:rPr lang="en-GB" dirty="0"/>
              <a:t>Fluoridation of water.</a:t>
            </a:r>
          </a:p>
          <a:p>
            <a:pPr>
              <a:defRPr/>
            </a:pPr>
            <a:endParaRPr lang="en-GB" dirty="0"/>
          </a:p>
          <a:p>
            <a:pPr>
              <a:defRPr/>
            </a:pPr>
            <a:endParaRPr lang="en-GB" dirty="0"/>
          </a:p>
          <a:p>
            <a:pPr>
              <a:defRPr/>
            </a:pPr>
            <a:r>
              <a:rPr lang="en-GB" dirty="0"/>
              <a:t>Lobbying for Fluoridation or seat belt legislation.</a:t>
            </a:r>
          </a:p>
          <a:p>
            <a:pPr marL="109537" indent="0">
              <a:buNone/>
              <a:defRPr/>
            </a:pPr>
            <a:endParaRPr lang="en-GB" dirty="0"/>
          </a:p>
        </p:txBody>
      </p:sp>
    </p:spTree>
    <p:extLst>
      <p:ext uri="{BB962C8B-B14F-4D97-AF65-F5344CB8AC3E}">
        <p14:creationId xmlns:p14="http://schemas.microsoft.com/office/powerpoint/2010/main" val="2799748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7654" y="280989"/>
            <a:ext cx="8596668" cy="835026"/>
          </a:xfrm>
        </p:spPr>
        <p:txBody>
          <a:bodyPr/>
          <a:lstStyle/>
          <a:p>
            <a:pPr>
              <a:defRPr/>
            </a:pPr>
            <a:r>
              <a:rPr lang="en-GB" dirty="0"/>
              <a:t>Health Promotion Activities</a:t>
            </a:r>
          </a:p>
        </p:txBody>
      </p:sp>
      <p:sp>
        <p:nvSpPr>
          <p:cNvPr id="40963" name="Text Placeholder 3"/>
          <p:cNvSpPr>
            <a:spLocks noGrp="1"/>
          </p:cNvSpPr>
          <p:nvPr>
            <p:ph type="body" idx="1"/>
          </p:nvPr>
        </p:nvSpPr>
        <p:spPr>
          <a:xfrm>
            <a:off x="2362200" y="5715000"/>
            <a:ext cx="7848600" cy="457200"/>
          </a:xfrm>
          <a:solidFill>
            <a:schemeClr val="bg1"/>
          </a:solidFill>
        </p:spPr>
        <p:txBody>
          <a:bodyPr/>
          <a:lstStyle/>
          <a:p>
            <a:pPr algn="r"/>
            <a:r>
              <a:rPr lang="en-GB" altLang="en-US">
                <a:solidFill>
                  <a:schemeClr val="tx1"/>
                </a:solidFill>
              </a:rPr>
              <a:t>(Sussex et al 2008:367)</a:t>
            </a:r>
          </a:p>
        </p:txBody>
      </p:sp>
      <p:sp>
        <p:nvSpPr>
          <p:cNvPr id="40964" name="Content Placeholder 4"/>
          <p:cNvSpPr>
            <a:spLocks noGrp="1"/>
          </p:cNvSpPr>
          <p:nvPr>
            <p:ph sz="half" idx="2"/>
          </p:nvPr>
        </p:nvSpPr>
        <p:spPr>
          <a:xfrm>
            <a:off x="697654" y="1444626"/>
            <a:ext cx="4040188" cy="3941763"/>
          </a:xfrm>
          <a:ln>
            <a:prstDash val="solid"/>
          </a:ln>
        </p:spPr>
        <p:txBody>
          <a:bodyPr>
            <a:normAutofit/>
          </a:bodyPr>
          <a:lstStyle/>
          <a:p>
            <a:r>
              <a:rPr lang="en-GB" altLang="en-US" dirty="0"/>
              <a:t>Positive Health Education</a:t>
            </a:r>
          </a:p>
          <a:p>
            <a:endParaRPr lang="en-GB" altLang="en-US" dirty="0"/>
          </a:p>
          <a:p>
            <a:r>
              <a:rPr lang="en-GB" altLang="en-US" dirty="0"/>
              <a:t>Positive Health Protection</a:t>
            </a:r>
          </a:p>
          <a:p>
            <a:endParaRPr lang="en-GB" altLang="en-US" dirty="0"/>
          </a:p>
          <a:p>
            <a:r>
              <a:rPr lang="en-GB" altLang="en-US" dirty="0"/>
              <a:t>Health education aimed at positive health promotion</a:t>
            </a:r>
          </a:p>
        </p:txBody>
      </p:sp>
      <p:sp>
        <p:nvSpPr>
          <p:cNvPr id="6" name="Content Placeholder 5"/>
          <p:cNvSpPr>
            <a:spLocks noGrp="1"/>
          </p:cNvSpPr>
          <p:nvPr>
            <p:ph sz="quarter" idx="4"/>
          </p:nvPr>
        </p:nvSpPr>
        <p:spPr>
          <a:xfrm>
            <a:off x="5163186" y="1268414"/>
            <a:ext cx="4041775" cy="4117975"/>
          </a:xfrm>
        </p:spPr>
        <p:txBody>
          <a:bodyPr>
            <a:normAutofit/>
          </a:bodyPr>
          <a:lstStyle/>
          <a:p>
            <a:pPr>
              <a:defRPr/>
            </a:pPr>
            <a:r>
              <a:rPr lang="en-GB" dirty="0"/>
              <a:t>Working with young people to develop positive self-esteem.</a:t>
            </a:r>
          </a:p>
          <a:p>
            <a:pPr marL="109537" indent="0">
              <a:buNone/>
              <a:defRPr/>
            </a:pPr>
            <a:endParaRPr lang="en-GB" dirty="0"/>
          </a:p>
          <a:p>
            <a:pPr>
              <a:defRPr/>
            </a:pPr>
            <a:r>
              <a:rPr lang="en-GB" dirty="0"/>
              <a:t>Smoking ban in public places.</a:t>
            </a:r>
          </a:p>
          <a:p>
            <a:pPr>
              <a:defRPr/>
            </a:pPr>
            <a:endParaRPr lang="en-GB" dirty="0"/>
          </a:p>
          <a:p>
            <a:pPr>
              <a:defRPr/>
            </a:pPr>
            <a:r>
              <a:rPr lang="en-GB" dirty="0"/>
              <a:t>Lobbying for a ban on tobacco advertising or smoking bans in public places.</a:t>
            </a:r>
          </a:p>
        </p:txBody>
      </p:sp>
    </p:spTree>
    <p:extLst>
      <p:ext uri="{BB962C8B-B14F-4D97-AF65-F5344CB8AC3E}">
        <p14:creationId xmlns:p14="http://schemas.microsoft.com/office/powerpoint/2010/main" val="4874174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GB" dirty="0" err="1"/>
              <a:t>Urie</a:t>
            </a:r>
            <a:r>
              <a:rPr lang="en-GB" dirty="0"/>
              <a:t> </a:t>
            </a:r>
            <a:r>
              <a:rPr lang="en-GB" dirty="0" err="1"/>
              <a:t>Bronfennbrenner</a:t>
            </a:r>
            <a:endParaRPr lang="en-GB" dirty="0"/>
          </a:p>
        </p:txBody>
      </p:sp>
      <p:pic>
        <p:nvPicPr>
          <p:cNvPr id="51203" name="Content Placeholder 3" descr="M07NF002"/>
          <p:cNvPicPr>
            <a:picLocks noGrp="1" noChangeAspect="1" noChangeArrowheads="1"/>
          </p:cNvPicPr>
          <p:nvPr>
            <p:ph idx="1"/>
          </p:nvPr>
        </p:nvPicPr>
        <p:blipFill>
          <a:blip r:embed="rId2" cstate="print"/>
          <a:srcRect/>
          <a:stretch>
            <a:fillRect/>
          </a:stretch>
        </p:blipFill>
        <p:spPr>
          <a:xfrm>
            <a:off x="1455420" y="1930400"/>
            <a:ext cx="5496672" cy="4167822"/>
          </a:xfrm>
          <a:noFill/>
        </p:spPr>
      </p:pic>
    </p:spTree>
    <p:extLst>
      <p:ext uri="{BB962C8B-B14F-4D97-AF65-F5344CB8AC3E}">
        <p14:creationId xmlns:p14="http://schemas.microsoft.com/office/powerpoint/2010/main" val="10318045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77334" y="344129"/>
            <a:ext cx="8596668" cy="1320800"/>
          </a:xfrm>
        </p:spPr>
        <p:txBody>
          <a:bodyPr>
            <a:normAutofit/>
          </a:bodyPr>
          <a:lstStyle/>
          <a:p>
            <a:pPr>
              <a:defRPr/>
            </a:pPr>
            <a:r>
              <a:rPr lang="en-GB" dirty="0" err="1"/>
              <a:t>Urie</a:t>
            </a:r>
            <a:r>
              <a:rPr lang="en-GB" dirty="0"/>
              <a:t> </a:t>
            </a:r>
            <a:r>
              <a:rPr lang="en-GB" dirty="0" err="1"/>
              <a:t>Bronfennbrenner</a:t>
            </a:r>
            <a:r>
              <a:rPr lang="en-GB" dirty="0"/>
              <a:t> and Health Promotion</a:t>
            </a:r>
          </a:p>
        </p:txBody>
      </p:sp>
      <p:sp>
        <p:nvSpPr>
          <p:cNvPr id="52226" name="Content Placeholder 1"/>
          <p:cNvSpPr>
            <a:spLocks noGrp="1"/>
          </p:cNvSpPr>
          <p:nvPr>
            <p:ph idx="1"/>
          </p:nvPr>
        </p:nvSpPr>
        <p:spPr>
          <a:xfrm>
            <a:off x="677334" y="1784555"/>
            <a:ext cx="8596668" cy="4463846"/>
          </a:xfrm>
        </p:spPr>
        <p:txBody>
          <a:bodyPr>
            <a:normAutofit/>
          </a:bodyPr>
          <a:lstStyle/>
          <a:p>
            <a:r>
              <a:rPr lang="en-GB" altLang="en-US" sz="2000" dirty="0"/>
              <a:t>Using </a:t>
            </a:r>
            <a:r>
              <a:rPr lang="en-GB" altLang="en-US" sz="2000" dirty="0" err="1"/>
              <a:t>Bronfenbrenner’s</a:t>
            </a:r>
            <a:r>
              <a:rPr lang="en-GB" altLang="en-US" sz="2000" dirty="0"/>
              <a:t> model think about your chosen topic.</a:t>
            </a:r>
          </a:p>
          <a:p>
            <a:endParaRPr lang="en-GB" altLang="en-US" sz="2000" dirty="0"/>
          </a:p>
          <a:p>
            <a:r>
              <a:rPr lang="en-GB" altLang="en-US" sz="2000" dirty="0"/>
              <a:t>What are the health promotion initiatives currently available to promote the health and well being of children/young people?</a:t>
            </a:r>
          </a:p>
          <a:p>
            <a:endParaRPr lang="en-GB" altLang="en-US" sz="2000" dirty="0"/>
          </a:p>
          <a:p>
            <a:r>
              <a:rPr lang="en-GB" altLang="en-US" sz="2000" dirty="0"/>
              <a:t>Which areas from </a:t>
            </a:r>
            <a:r>
              <a:rPr lang="en-GB" altLang="en-US" sz="2000" dirty="0" err="1"/>
              <a:t>Bronfenbrenner’s</a:t>
            </a:r>
            <a:r>
              <a:rPr lang="en-GB" altLang="en-US" sz="2000" dirty="0"/>
              <a:t> model influence these initiatives?</a:t>
            </a:r>
          </a:p>
          <a:p>
            <a:endParaRPr lang="en-GB" altLang="en-US" sz="2000" dirty="0"/>
          </a:p>
          <a:p>
            <a:r>
              <a:rPr lang="en-GB" altLang="en-US" sz="2000" dirty="0"/>
              <a:t>What are/might their impact be on children/young people’s health, development and well-being?</a:t>
            </a:r>
          </a:p>
          <a:p>
            <a:pPr marL="0" indent="0">
              <a:buNone/>
            </a:pPr>
            <a:endParaRPr lang="en-GB" altLang="en-US" sz="2000" dirty="0"/>
          </a:p>
          <a:p>
            <a:r>
              <a:rPr lang="en-GB" altLang="en-US" sz="2000" dirty="0"/>
              <a:t>Can this be applied to your evaluation for assignment 2?</a:t>
            </a:r>
          </a:p>
        </p:txBody>
      </p:sp>
    </p:spTree>
    <p:extLst>
      <p:ext uri="{BB962C8B-B14F-4D97-AF65-F5344CB8AC3E}">
        <p14:creationId xmlns:p14="http://schemas.microsoft.com/office/powerpoint/2010/main" val="14092240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Rot="1" noChangeArrowheads="1"/>
          </p:cNvSpPr>
          <p:nvPr>
            <p:ph type="title"/>
          </p:nvPr>
        </p:nvSpPr>
        <p:spPr>
          <a:xfrm>
            <a:off x="677334" y="609600"/>
            <a:ext cx="8596668" cy="700726"/>
          </a:xfrm>
        </p:spPr>
        <p:txBody>
          <a:bodyPr anchor="b"/>
          <a:lstStyle/>
          <a:p>
            <a:pPr algn="ctr">
              <a:defRPr/>
            </a:pPr>
            <a:r>
              <a:rPr lang="en-GB" dirty="0"/>
              <a:t>Health Promotion</a:t>
            </a:r>
          </a:p>
        </p:txBody>
      </p:sp>
      <p:sp>
        <p:nvSpPr>
          <p:cNvPr id="7171" name="Rectangle 3"/>
          <p:cNvSpPr>
            <a:spLocks noGrp="1" noRot="1" noChangeArrowheads="1"/>
          </p:cNvSpPr>
          <p:nvPr>
            <p:ph idx="1"/>
          </p:nvPr>
        </p:nvSpPr>
        <p:spPr>
          <a:xfrm>
            <a:off x="677334" y="1489587"/>
            <a:ext cx="8596668" cy="4127569"/>
          </a:xfrm>
        </p:spPr>
        <p:txBody>
          <a:bodyPr/>
          <a:lstStyle/>
          <a:p>
            <a:pPr eaLnBrk="1" hangingPunct="1"/>
            <a:r>
              <a:rPr lang="en-GB" altLang="en-US" sz="2400" dirty="0"/>
              <a:t>What is the aim of health promotion?</a:t>
            </a:r>
          </a:p>
          <a:p>
            <a:pPr marL="692150" lvl="1" indent="-347663"/>
            <a:r>
              <a:rPr lang="en-GB" altLang="en-US" sz="2800" dirty="0"/>
              <a:t>To change the individual’s behaviour/ lifestyle.</a:t>
            </a:r>
          </a:p>
          <a:p>
            <a:pPr marL="692150" lvl="1" indent="-347663"/>
            <a:r>
              <a:rPr lang="en-GB" altLang="en-US" sz="2800" dirty="0"/>
              <a:t>To change the socio-economic/physical environment.</a:t>
            </a:r>
          </a:p>
          <a:p>
            <a:pPr marL="692150" lvl="1" indent="-347663">
              <a:buNone/>
            </a:pPr>
            <a:r>
              <a:rPr lang="en-GB" altLang="en-US" sz="2800" dirty="0"/>
              <a:t>					</a:t>
            </a:r>
          </a:p>
        </p:txBody>
      </p:sp>
      <p:sp>
        <p:nvSpPr>
          <p:cNvPr id="28676" name="AutoShape 5"/>
          <p:cNvSpPr>
            <a:spLocks noChangeArrowheads="1"/>
          </p:cNvSpPr>
          <p:nvPr/>
        </p:nvSpPr>
        <p:spPr bwMode="auto">
          <a:xfrm>
            <a:off x="5562601" y="3429000"/>
            <a:ext cx="360363" cy="430213"/>
          </a:xfrm>
          <a:prstGeom prst="downArrow">
            <a:avLst>
              <a:gd name="adj1" fmla="val 50000"/>
              <a:gd name="adj2" fmla="val 29846"/>
            </a:avLst>
          </a:prstGeom>
          <a:solidFill>
            <a:schemeClr val="accent1"/>
          </a:solidFill>
          <a:ln w="9525">
            <a:solidFill>
              <a:schemeClr val="tx1"/>
            </a:solidFill>
            <a:miter lim="800000"/>
            <a:headEnd/>
            <a:tailEnd/>
          </a:ln>
        </p:spPr>
        <p:txBody>
          <a:bodyPr vert="eaVert" wrap="none" anchor="ctr"/>
          <a:lstStyle/>
          <a:p>
            <a:endParaRPr lang="en-US" altLang="en-US"/>
          </a:p>
        </p:txBody>
      </p:sp>
      <p:sp>
        <p:nvSpPr>
          <p:cNvPr id="28677" name="Text Box 6"/>
          <p:cNvSpPr txBox="1">
            <a:spLocks noChangeArrowheads="1"/>
          </p:cNvSpPr>
          <p:nvPr/>
        </p:nvSpPr>
        <p:spPr bwMode="auto">
          <a:xfrm>
            <a:off x="1458120" y="4486373"/>
            <a:ext cx="8208962" cy="1384300"/>
          </a:xfrm>
          <a:prstGeom prst="rect">
            <a:avLst/>
          </a:prstGeom>
          <a:noFill/>
          <a:ln w="9525">
            <a:noFill/>
            <a:miter lim="800000"/>
            <a:headEnd/>
            <a:tailEnd/>
          </a:ln>
        </p:spPr>
        <p:txBody>
          <a:bodyPr>
            <a:spAutoFit/>
          </a:bodyPr>
          <a:lstStyle/>
          <a:p>
            <a:r>
              <a:rPr lang="en-GB" altLang="en-US" sz="2800" dirty="0">
                <a:solidFill>
                  <a:schemeClr val="hlink"/>
                </a:solidFill>
              </a:rPr>
              <a:t>Health</a:t>
            </a:r>
            <a:r>
              <a:rPr lang="en-GB" altLang="en-US" sz="2800" dirty="0"/>
              <a:t> </a:t>
            </a:r>
            <a:r>
              <a:rPr lang="en-GB" altLang="en-US" sz="2800" dirty="0">
                <a:solidFill>
                  <a:schemeClr val="hlink"/>
                </a:solidFill>
              </a:rPr>
              <a:t>promotion consists </a:t>
            </a:r>
            <a:r>
              <a:rPr lang="en-GB" altLang="en-US" sz="2800" b="1" dirty="0">
                <a:solidFill>
                  <a:schemeClr val="hlink"/>
                </a:solidFill>
              </a:rPr>
              <a:t>of a combination of approaches</a:t>
            </a:r>
            <a:r>
              <a:rPr lang="en-GB" altLang="en-US" sz="2800" dirty="0">
                <a:solidFill>
                  <a:schemeClr val="hlink"/>
                </a:solidFill>
              </a:rPr>
              <a:t> to facilitate the achievement of health and prevention of diseases.</a:t>
            </a:r>
          </a:p>
        </p:txBody>
      </p:sp>
    </p:spTree>
    <p:extLst>
      <p:ext uri="{BB962C8B-B14F-4D97-AF65-F5344CB8AC3E}">
        <p14:creationId xmlns:p14="http://schemas.microsoft.com/office/powerpoint/2010/main" val="21267620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17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Rot="1" noChangeArrowheads="1"/>
          </p:cNvSpPr>
          <p:nvPr>
            <p:ph type="title"/>
          </p:nvPr>
        </p:nvSpPr>
        <p:spPr>
          <a:xfrm>
            <a:off x="1029093" y="368907"/>
            <a:ext cx="8229600" cy="563562"/>
          </a:xfrm>
        </p:spPr>
        <p:txBody>
          <a:bodyPr anchor="b">
            <a:normAutofit fontScale="90000"/>
          </a:bodyPr>
          <a:lstStyle/>
          <a:p>
            <a:pPr>
              <a:defRPr/>
            </a:pPr>
            <a:r>
              <a:rPr lang="en-GB" sz="3200" dirty="0"/>
              <a:t>5 Main Approaches to Health Promotion</a:t>
            </a:r>
          </a:p>
        </p:txBody>
      </p:sp>
      <p:sp>
        <p:nvSpPr>
          <p:cNvPr id="15363" name="Rectangle 3"/>
          <p:cNvSpPr>
            <a:spLocks noGrp="1" noRot="1" noChangeArrowheads="1"/>
          </p:cNvSpPr>
          <p:nvPr>
            <p:ph idx="1"/>
          </p:nvPr>
        </p:nvSpPr>
        <p:spPr>
          <a:xfrm>
            <a:off x="1142214" y="1462726"/>
            <a:ext cx="8229600" cy="4940300"/>
          </a:xfrm>
        </p:spPr>
        <p:txBody>
          <a:bodyPr>
            <a:normAutofit/>
          </a:bodyPr>
          <a:lstStyle/>
          <a:p>
            <a:pPr marL="609600" indent="-609600">
              <a:lnSpc>
                <a:spcPct val="80000"/>
              </a:lnSpc>
              <a:buFont typeface="Wingdings" pitchFamily="2" charset="2"/>
              <a:buAutoNum type="arabicPeriod"/>
            </a:pPr>
            <a:r>
              <a:rPr lang="en-GB" altLang="en-US" sz="2000" b="1" dirty="0"/>
              <a:t>Medical</a:t>
            </a:r>
          </a:p>
          <a:p>
            <a:pPr marL="609600" indent="-609600">
              <a:lnSpc>
                <a:spcPct val="80000"/>
              </a:lnSpc>
              <a:buNone/>
            </a:pPr>
            <a:r>
              <a:rPr lang="en-GB" altLang="en-US" sz="2000" dirty="0"/>
              <a:t>	Screening</a:t>
            </a:r>
          </a:p>
          <a:p>
            <a:pPr marL="609600" indent="-609600">
              <a:lnSpc>
                <a:spcPct val="80000"/>
              </a:lnSpc>
              <a:buFont typeface="Wingdings" pitchFamily="2" charset="2"/>
              <a:buAutoNum type="arabicPeriod" startAt="2"/>
            </a:pPr>
            <a:r>
              <a:rPr lang="en-GB" altLang="en-US" sz="2000" b="1" dirty="0"/>
              <a:t>Behaviour Change</a:t>
            </a:r>
          </a:p>
          <a:p>
            <a:pPr marL="609600" indent="-609600">
              <a:lnSpc>
                <a:spcPct val="80000"/>
              </a:lnSpc>
              <a:buNone/>
            </a:pPr>
            <a:r>
              <a:rPr lang="en-GB" altLang="en-US" sz="2000" dirty="0"/>
              <a:t>	Health beliefs</a:t>
            </a:r>
          </a:p>
          <a:p>
            <a:pPr marL="609600" indent="-609600">
              <a:lnSpc>
                <a:spcPct val="80000"/>
              </a:lnSpc>
              <a:buFont typeface="Wingdings" pitchFamily="2" charset="2"/>
              <a:buAutoNum type="arabicPeriod" startAt="3"/>
            </a:pPr>
            <a:r>
              <a:rPr lang="en-GB" altLang="en-US" sz="2000" b="1" dirty="0"/>
              <a:t>Educational</a:t>
            </a:r>
          </a:p>
          <a:p>
            <a:pPr marL="609600" indent="-609600">
              <a:lnSpc>
                <a:spcPct val="80000"/>
              </a:lnSpc>
              <a:buNone/>
            </a:pPr>
            <a:r>
              <a:rPr lang="en-GB" altLang="en-US" sz="2000" dirty="0"/>
              <a:t>	The giving of knowledge</a:t>
            </a:r>
          </a:p>
          <a:p>
            <a:pPr marL="609600" indent="-609600">
              <a:lnSpc>
                <a:spcPct val="80000"/>
              </a:lnSpc>
              <a:buFont typeface="Wingdings" pitchFamily="2" charset="2"/>
              <a:buAutoNum type="arabicPeriod" startAt="4"/>
            </a:pPr>
            <a:r>
              <a:rPr lang="en-GB" altLang="en-US" sz="2000" b="1" dirty="0"/>
              <a:t>Empowerment – individual responsibility </a:t>
            </a:r>
          </a:p>
          <a:p>
            <a:pPr marL="609600" indent="-609600">
              <a:lnSpc>
                <a:spcPct val="80000"/>
              </a:lnSpc>
              <a:buNone/>
            </a:pPr>
            <a:r>
              <a:rPr lang="en-GB" altLang="en-US" sz="2000" dirty="0"/>
              <a:t>	Ottawa charter</a:t>
            </a:r>
          </a:p>
          <a:p>
            <a:pPr marL="609600" indent="-609600">
              <a:lnSpc>
                <a:spcPct val="80000"/>
              </a:lnSpc>
              <a:buFont typeface="Wingdings" pitchFamily="2" charset="2"/>
              <a:buAutoNum type="arabicPeriod" startAt="5"/>
            </a:pPr>
            <a:r>
              <a:rPr lang="en-GB" altLang="en-US" sz="2000" b="1" dirty="0"/>
              <a:t>Social Change</a:t>
            </a:r>
          </a:p>
          <a:p>
            <a:pPr marL="609600" indent="-609600">
              <a:lnSpc>
                <a:spcPct val="80000"/>
              </a:lnSpc>
              <a:buNone/>
            </a:pPr>
            <a:r>
              <a:rPr lang="en-GB" altLang="en-US" sz="2000" dirty="0"/>
              <a:t>	Challenging government policy - Smoking Drinking </a:t>
            </a:r>
          </a:p>
          <a:p>
            <a:pPr marL="609600" indent="-609600">
              <a:lnSpc>
                <a:spcPct val="80000"/>
              </a:lnSpc>
              <a:buNone/>
            </a:pPr>
            <a:endParaRPr lang="en-GB" altLang="en-US" dirty="0"/>
          </a:p>
          <a:p>
            <a:pPr marL="609600" indent="-609600">
              <a:lnSpc>
                <a:spcPct val="80000"/>
              </a:lnSpc>
              <a:buNone/>
            </a:pPr>
            <a:r>
              <a:rPr lang="en-GB" altLang="en-US" sz="1800" dirty="0"/>
              <a:t>(</a:t>
            </a:r>
            <a:r>
              <a:rPr lang="en-GB" altLang="en-US" sz="1800" dirty="0" err="1"/>
              <a:t>Ewles</a:t>
            </a:r>
            <a:r>
              <a:rPr lang="en-GB" altLang="en-US" sz="1800" dirty="0"/>
              <a:t> and </a:t>
            </a:r>
            <a:r>
              <a:rPr lang="en-GB" altLang="en-US" sz="1800" dirty="0" err="1"/>
              <a:t>Simnett</a:t>
            </a:r>
            <a:r>
              <a:rPr lang="en-GB" altLang="en-US" sz="1800" dirty="0"/>
              <a:t> 1999:43, Cited in Jones &amp; </a:t>
            </a:r>
            <a:r>
              <a:rPr lang="en-GB" altLang="en-US" sz="1800" dirty="0" err="1"/>
              <a:t>Naidoo</a:t>
            </a:r>
            <a:r>
              <a:rPr lang="en-GB" altLang="en-US" sz="1800" dirty="0"/>
              <a:t> 2000:82-83)</a:t>
            </a:r>
          </a:p>
        </p:txBody>
      </p:sp>
    </p:spTree>
    <p:extLst>
      <p:ext uri="{BB962C8B-B14F-4D97-AF65-F5344CB8AC3E}">
        <p14:creationId xmlns:p14="http://schemas.microsoft.com/office/powerpoint/2010/main" val="12976067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363">
                                            <p:txEl>
                                              <p:pRg st="8" end="8"/>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36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536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677334" y="609600"/>
            <a:ext cx="8596668" cy="823274"/>
          </a:xfrm>
        </p:spPr>
        <p:txBody>
          <a:bodyPr/>
          <a:lstStyle/>
          <a:p>
            <a:pPr>
              <a:defRPr/>
            </a:pPr>
            <a:r>
              <a:rPr lang="en-GB" dirty="0"/>
              <a:t>Read</a:t>
            </a:r>
          </a:p>
        </p:txBody>
      </p:sp>
      <p:sp>
        <p:nvSpPr>
          <p:cNvPr id="34818" name="Rectangle 3"/>
          <p:cNvSpPr>
            <a:spLocks noGrp="1" noChangeArrowheads="1"/>
          </p:cNvSpPr>
          <p:nvPr>
            <p:ph idx="1"/>
          </p:nvPr>
        </p:nvSpPr>
        <p:spPr>
          <a:xfrm>
            <a:off x="689903" y="1519566"/>
            <a:ext cx="8596668" cy="3880773"/>
          </a:xfrm>
        </p:spPr>
        <p:txBody>
          <a:bodyPr/>
          <a:lstStyle/>
          <a:p>
            <a:pPr eaLnBrk="1" hangingPunct="1"/>
            <a:r>
              <a:rPr lang="en-GB" altLang="en-US" dirty="0" err="1"/>
              <a:t>Naidoo</a:t>
            </a:r>
            <a:r>
              <a:rPr lang="en-GB" altLang="en-US" dirty="0"/>
              <a:t> &amp; Wills (2009) </a:t>
            </a:r>
            <a:r>
              <a:rPr lang="en-GB" altLang="en-US" i="1" dirty="0"/>
              <a:t>Health Promotion: Foundation for Practice</a:t>
            </a:r>
            <a:r>
              <a:rPr lang="en-GB" altLang="en-US" dirty="0"/>
              <a:t>, London, </a:t>
            </a:r>
            <a:r>
              <a:rPr lang="en-GB" altLang="en-US" dirty="0" err="1"/>
              <a:t>Bailiere</a:t>
            </a:r>
            <a:r>
              <a:rPr lang="en-GB" altLang="en-US" dirty="0"/>
              <a:t> </a:t>
            </a:r>
            <a:r>
              <a:rPr lang="en-GB" altLang="en-US" dirty="0" err="1"/>
              <a:t>Tindall</a:t>
            </a:r>
            <a:r>
              <a:rPr lang="en-GB" altLang="en-US" dirty="0"/>
              <a:t> </a:t>
            </a:r>
          </a:p>
          <a:p>
            <a:pPr eaLnBrk="1" hangingPunct="1"/>
            <a:r>
              <a:rPr lang="en-GB" altLang="en-US" dirty="0"/>
              <a:t>Chapter 5 Models and Approaches to Health promotion </a:t>
            </a:r>
          </a:p>
        </p:txBody>
      </p:sp>
      <p:pic>
        <p:nvPicPr>
          <p:cNvPr id="34820" name="Picture 5" descr="C:\Users\Family\AppData\Local\Microsoft\Windows\Temporary Internet Files\Content.IE5\8XWDTMPR\MP900448575[1].jpg"/>
          <p:cNvPicPr>
            <a:picLocks noChangeAspect="1" noChangeArrowheads="1"/>
          </p:cNvPicPr>
          <p:nvPr/>
        </p:nvPicPr>
        <p:blipFill>
          <a:blip r:embed="rId3" cstate="print"/>
          <a:srcRect/>
          <a:stretch>
            <a:fillRect/>
          </a:stretch>
        </p:blipFill>
        <p:spPr bwMode="auto">
          <a:xfrm>
            <a:off x="4462020" y="2702351"/>
            <a:ext cx="5791200" cy="3876675"/>
          </a:xfrm>
          <a:prstGeom prst="rect">
            <a:avLst/>
          </a:prstGeom>
          <a:noFill/>
          <a:ln w="9525">
            <a:noFill/>
            <a:miter lim="800000"/>
            <a:headEnd/>
            <a:tailEnd/>
          </a:ln>
        </p:spPr>
      </p:pic>
    </p:spTree>
    <p:extLst>
      <p:ext uri="{BB962C8B-B14F-4D97-AF65-F5344CB8AC3E}">
        <p14:creationId xmlns:p14="http://schemas.microsoft.com/office/powerpoint/2010/main" val="17646421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idx="4294967295"/>
          </p:nvPr>
        </p:nvSpPr>
        <p:spPr>
          <a:xfrm>
            <a:off x="0" y="260350"/>
            <a:ext cx="8358188" cy="792163"/>
          </a:xfrm>
        </p:spPr>
        <p:txBody>
          <a:bodyPr anchor="b">
            <a:noAutofit/>
          </a:bodyPr>
          <a:lstStyle/>
          <a:p>
            <a:pPr algn="ctr">
              <a:defRPr/>
            </a:pPr>
            <a:r>
              <a:rPr lang="en-GB" sz="2400" dirty="0"/>
              <a:t>Approaches to Health Promotion – Example Healthy Eating</a:t>
            </a:r>
          </a:p>
        </p:txBody>
      </p:sp>
      <p:graphicFrame>
        <p:nvGraphicFramePr>
          <p:cNvPr id="25655" name="Group 55"/>
          <p:cNvGraphicFramePr>
            <a:graphicFrameLocks noGrp="1"/>
          </p:cNvGraphicFramePr>
          <p:nvPr>
            <p:ph idx="4294967295"/>
            <p:extLst>
              <p:ext uri="{D42A27DB-BD31-4B8C-83A1-F6EECF244321}">
                <p14:modId xmlns:p14="http://schemas.microsoft.com/office/powerpoint/2010/main" val="3562549457"/>
              </p:ext>
            </p:extLst>
          </p:nvPr>
        </p:nvGraphicFramePr>
        <p:xfrm>
          <a:off x="575035" y="1215829"/>
          <a:ext cx="8540750" cy="5424488"/>
        </p:xfrm>
        <a:graphic>
          <a:graphicData uri="http://schemas.openxmlformats.org/drawingml/2006/table">
            <a:tbl>
              <a:tblPr/>
              <a:tblGrid>
                <a:gridCol w="2135188">
                  <a:extLst>
                    <a:ext uri="{9D8B030D-6E8A-4147-A177-3AD203B41FA5}">
                      <a16:colId xmlns:a16="http://schemas.microsoft.com/office/drawing/2014/main" val="20000"/>
                    </a:ext>
                  </a:extLst>
                </a:gridCol>
                <a:gridCol w="2135187">
                  <a:extLst>
                    <a:ext uri="{9D8B030D-6E8A-4147-A177-3AD203B41FA5}">
                      <a16:colId xmlns:a16="http://schemas.microsoft.com/office/drawing/2014/main" val="20001"/>
                    </a:ext>
                  </a:extLst>
                </a:gridCol>
                <a:gridCol w="2135188">
                  <a:extLst>
                    <a:ext uri="{9D8B030D-6E8A-4147-A177-3AD203B41FA5}">
                      <a16:colId xmlns:a16="http://schemas.microsoft.com/office/drawing/2014/main" val="20002"/>
                    </a:ext>
                  </a:extLst>
                </a:gridCol>
                <a:gridCol w="2135187">
                  <a:extLst>
                    <a:ext uri="{9D8B030D-6E8A-4147-A177-3AD203B41FA5}">
                      <a16:colId xmlns:a16="http://schemas.microsoft.com/office/drawing/2014/main" val="20003"/>
                    </a:ext>
                  </a:extLst>
                </a:gridCol>
              </a:tblGrid>
              <a:tr h="431805">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dirty="0">
                          <a:ln>
                            <a:noFill/>
                          </a:ln>
                          <a:solidFill>
                            <a:schemeClr val="tx1"/>
                          </a:solidFill>
                          <a:effectLst>
                            <a:outerShdw blurRad="38100" dist="38100" dir="2700000" algn="tl">
                              <a:srgbClr val="C0C0C0"/>
                            </a:outerShdw>
                          </a:effectLst>
                          <a:latin typeface="Arial" charset="0"/>
                        </a:rPr>
                        <a:t>Approach</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a:ln>
                            <a:noFill/>
                          </a:ln>
                          <a:solidFill>
                            <a:schemeClr val="tx1"/>
                          </a:solidFill>
                          <a:effectLst>
                            <a:outerShdw blurRad="38100" dist="38100" dir="2700000" algn="tl">
                              <a:srgbClr val="C0C0C0"/>
                            </a:outerShdw>
                          </a:effectLst>
                          <a:latin typeface="Arial" charset="0"/>
                        </a:rPr>
                        <a:t>Aims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a:ln>
                            <a:noFill/>
                          </a:ln>
                          <a:solidFill>
                            <a:schemeClr val="tx1"/>
                          </a:solidFill>
                          <a:effectLst>
                            <a:outerShdw blurRad="38100" dist="38100" dir="2700000" algn="tl">
                              <a:srgbClr val="C0C0C0"/>
                            </a:outerShdw>
                          </a:effectLst>
                          <a:latin typeface="Arial" charset="0"/>
                        </a:rPr>
                        <a:t>Methods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a:ln>
                            <a:noFill/>
                          </a:ln>
                          <a:solidFill>
                            <a:schemeClr val="tx1"/>
                          </a:solidFill>
                          <a:effectLst>
                            <a:outerShdw blurRad="38100" dist="38100" dir="2700000" algn="tl">
                              <a:srgbClr val="C0C0C0"/>
                            </a:outerShdw>
                          </a:effectLst>
                          <a:latin typeface="Arial" charset="0"/>
                        </a:rPr>
                        <a:t>Relationship</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22970">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dirty="0">
                          <a:ln>
                            <a:noFill/>
                          </a:ln>
                          <a:solidFill>
                            <a:schemeClr val="tx1"/>
                          </a:solidFill>
                          <a:effectLst>
                            <a:outerShdw blurRad="38100" dist="38100" dir="2700000" algn="tl">
                              <a:srgbClr val="C0C0C0"/>
                            </a:outerShdw>
                          </a:effectLst>
                          <a:latin typeface="Arial" charset="0"/>
                        </a:rPr>
                        <a:t>Medical</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Identify those at risk</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Primary Health Care consultation e.g. body mass index</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Expert led, passive, conforming client</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213118">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a:ln>
                            <a:noFill/>
                          </a:ln>
                          <a:solidFill>
                            <a:schemeClr val="tx1"/>
                          </a:solidFill>
                          <a:effectLst>
                            <a:outerShdw blurRad="38100" dist="38100" dir="2700000" algn="tl">
                              <a:srgbClr val="C0C0C0"/>
                            </a:outerShdw>
                          </a:effectLst>
                          <a:latin typeface="Arial" charset="0"/>
                        </a:rPr>
                        <a:t>Behaviour change</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dirty="0">
                          <a:ln>
                            <a:noFill/>
                          </a:ln>
                          <a:solidFill>
                            <a:schemeClr val="tx1"/>
                          </a:solidFill>
                          <a:effectLst>
                            <a:outerShdw blurRad="38100" dist="38100" dir="2700000" algn="tl">
                              <a:srgbClr val="C0C0C0"/>
                            </a:outerShdw>
                          </a:effectLst>
                          <a:latin typeface="Arial" charset="0"/>
                        </a:rPr>
                        <a:t>To encourage individuals to take responsibility for their own health</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Persuasion, one to one advice, mass campaigns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Expert led</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Dependent client</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Victim blaming</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Ideology</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22970">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a:ln>
                            <a:noFill/>
                          </a:ln>
                          <a:solidFill>
                            <a:schemeClr val="tx1"/>
                          </a:solidFill>
                          <a:effectLst>
                            <a:outerShdw blurRad="38100" dist="38100" dir="2700000" algn="tl">
                              <a:srgbClr val="C0C0C0"/>
                            </a:outerShdw>
                          </a:effectLst>
                          <a:latin typeface="Arial" charset="0"/>
                        </a:rPr>
                        <a:t>Educational</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Increase knowledge and skills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Information, exploration, development of skills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Client involvement, negotiation, discussion</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1310655">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a:ln>
                            <a:noFill/>
                          </a:ln>
                          <a:solidFill>
                            <a:schemeClr val="tx1"/>
                          </a:solidFill>
                          <a:effectLst>
                            <a:outerShdw blurRad="38100" dist="38100" dir="2700000" algn="tl">
                              <a:srgbClr val="C0C0C0"/>
                            </a:outerShdw>
                          </a:effectLst>
                          <a:latin typeface="Arial" charset="0"/>
                        </a:rPr>
                        <a:t>Empowerment</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Work with clients, communities to meet their perceived needs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Advocacy, negotiation, networking – food groups co-op</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Health promoter becomes facilitator – client becomes empowered – bottom up</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822970">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a:ln>
                            <a:noFill/>
                          </a:ln>
                          <a:solidFill>
                            <a:schemeClr val="tx1"/>
                          </a:solidFill>
                          <a:effectLst>
                            <a:outerShdw blurRad="38100" dist="38100" dir="2700000" algn="tl">
                              <a:srgbClr val="C0C0C0"/>
                            </a:outerShdw>
                          </a:effectLst>
                          <a:latin typeface="Arial" charset="0"/>
                        </a:rPr>
                        <a:t>Social change</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Address inequalities -  geography</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Policy setting – food labelling, school meals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dirty="0">
                          <a:ln>
                            <a:noFill/>
                          </a:ln>
                          <a:solidFill>
                            <a:schemeClr val="tx1"/>
                          </a:solidFill>
                          <a:effectLst>
                            <a:outerShdw blurRad="38100" dist="38100" dir="2700000" algn="tl">
                              <a:srgbClr val="C0C0C0"/>
                            </a:outerShdw>
                          </a:effectLst>
                          <a:latin typeface="Arial" charset="0"/>
                        </a:rPr>
                        <a:t>Entails social regulation and is top down</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pic>
        <p:nvPicPr>
          <p:cNvPr id="3" name="Picture 2">
            <a:extLst>
              <a:ext uri="{FF2B5EF4-FFF2-40B4-BE49-F238E27FC236}">
                <a16:creationId xmlns:a16="http://schemas.microsoft.com/office/drawing/2014/main" id="{B6E860A3-C44E-428B-B5CD-5919B941ED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35440" y="0"/>
            <a:ext cx="2956560" cy="3339818"/>
          </a:xfrm>
          <a:prstGeom prst="rect">
            <a:avLst/>
          </a:prstGeom>
        </p:spPr>
      </p:pic>
    </p:spTree>
    <p:extLst>
      <p:ext uri="{BB962C8B-B14F-4D97-AF65-F5344CB8AC3E}">
        <p14:creationId xmlns:p14="http://schemas.microsoft.com/office/powerpoint/2010/main" val="4018286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77334" y="609600"/>
            <a:ext cx="8596668" cy="1198880"/>
          </a:xfrm>
        </p:spPr>
        <p:txBody>
          <a:bodyPr>
            <a:normAutofit/>
          </a:bodyPr>
          <a:lstStyle/>
          <a:p>
            <a:pPr>
              <a:defRPr/>
            </a:pPr>
            <a:r>
              <a:rPr lang="en-GB" dirty="0"/>
              <a:t>Medical Approach – </a:t>
            </a:r>
            <a:br>
              <a:rPr lang="en-GB" dirty="0"/>
            </a:br>
            <a:r>
              <a:rPr lang="en-GB" dirty="0"/>
              <a:t>preventative/interventional</a:t>
            </a:r>
          </a:p>
        </p:txBody>
      </p:sp>
      <p:sp>
        <p:nvSpPr>
          <p:cNvPr id="37890" name="Rectangle 3"/>
          <p:cNvSpPr>
            <a:spLocks noGrp="1" noChangeArrowheads="1"/>
          </p:cNvSpPr>
          <p:nvPr>
            <p:ph idx="1"/>
          </p:nvPr>
        </p:nvSpPr>
        <p:spPr>
          <a:xfrm>
            <a:off x="677334" y="2055043"/>
            <a:ext cx="8596668" cy="3986319"/>
          </a:xfrm>
        </p:spPr>
        <p:txBody>
          <a:bodyPr>
            <a:normAutofit fontScale="92500" lnSpcReduction="20000"/>
          </a:bodyPr>
          <a:lstStyle/>
          <a:p>
            <a:pPr eaLnBrk="1" hangingPunct="1">
              <a:buFont typeface="Wingdings" pitchFamily="2" charset="2"/>
              <a:buNone/>
            </a:pPr>
            <a:r>
              <a:rPr lang="en-GB" altLang="en-US" sz="2400" dirty="0">
                <a:solidFill>
                  <a:srgbClr val="A50021"/>
                </a:solidFill>
              </a:rPr>
              <a:t>Methods.</a:t>
            </a:r>
          </a:p>
          <a:p>
            <a:pPr eaLnBrk="1" hangingPunct="1">
              <a:buFont typeface="Wingdings" pitchFamily="2" charset="2"/>
              <a:buChar char="§"/>
            </a:pPr>
            <a:r>
              <a:rPr lang="en-GB" altLang="en-US" sz="2400" dirty="0"/>
              <a:t>Primary preventive services (e.g. immunisation).</a:t>
            </a:r>
          </a:p>
          <a:p>
            <a:pPr eaLnBrk="1" hangingPunct="1">
              <a:buFont typeface="Wingdings" pitchFamily="2" charset="2"/>
              <a:buNone/>
            </a:pPr>
            <a:endParaRPr lang="en-GB" altLang="en-US" sz="2400" dirty="0">
              <a:solidFill>
                <a:srgbClr val="A50021"/>
              </a:solidFill>
            </a:endParaRPr>
          </a:p>
          <a:p>
            <a:pPr eaLnBrk="1" hangingPunct="1">
              <a:buFont typeface="Wingdings" pitchFamily="2" charset="2"/>
              <a:buNone/>
            </a:pPr>
            <a:r>
              <a:rPr lang="en-GB" altLang="en-US" sz="2400" dirty="0">
                <a:solidFill>
                  <a:srgbClr val="A50021"/>
                </a:solidFill>
              </a:rPr>
              <a:t>Evaluation.</a:t>
            </a:r>
          </a:p>
          <a:p>
            <a:pPr eaLnBrk="1" hangingPunct="1">
              <a:buFont typeface="Wingdings" pitchFamily="2" charset="2"/>
              <a:buChar char="§"/>
            </a:pPr>
            <a:r>
              <a:rPr lang="en-GB" altLang="en-US" sz="2400" dirty="0"/>
              <a:t>Short-term uptake of preventive services.</a:t>
            </a:r>
          </a:p>
          <a:p>
            <a:pPr eaLnBrk="1" hangingPunct="1">
              <a:buFont typeface="Wingdings" pitchFamily="2" charset="2"/>
              <a:buChar char="§"/>
            </a:pPr>
            <a:r>
              <a:rPr lang="en-GB" altLang="en-US" sz="2400" dirty="0"/>
              <a:t>Long-term morbidity and mortality rates.</a:t>
            </a:r>
          </a:p>
          <a:p>
            <a:pPr>
              <a:buNone/>
            </a:pPr>
            <a:r>
              <a:rPr lang="en-GB" altLang="en-US" sz="2400" dirty="0">
                <a:solidFill>
                  <a:srgbClr val="A50021"/>
                </a:solidFill>
              </a:rPr>
              <a:t>Disadvantage</a:t>
            </a:r>
          </a:p>
          <a:p>
            <a:pPr>
              <a:buFont typeface="Wingdings" pitchFamily="2" charset="2"/>
              <a:buChar char="§"/>
            </a:pPr>
            <a:r>
              <a:rPr lang="en-GB" altLang="en-US" sz="2400" dirty="0"/>
              <a:t>Does not promote positive health.</a:t>
            </a:r>
          </a:p>
          <a:p>
            <a:pPr>
              <a:buFont typeface="Wingdings" pitchFamily="2" charset="2"/>
              <a:buChar char="§"/>
            </a:pPr>
            <a:r>
              <a:rPr lang="en-GB" altLang="en-US" sz="2400" dirty="0"/>
              <a:t>Ignores social/environmental aspects of health.</a:t>
            </a:r>
          </a:p>
          <a:p>
            <a:pPr>
              <a:buFont typeface="Wingdings" pitchFamily="2" charset="2"/>
              <a:buChar char="§"/>
            </a:pPr>
            <a:r>
              <a:rPr lang="en-GB" altLang="en-US" sz="2400" dirty="0"/>
              <a:t>Reinforces the medical model and medical hierarchy.</a:t>
            </a:r>
          </a:p>
          <a:p>
            <a:pPr eaLnBrk="1" hangingPunct="1">
              <a:buFont typeface="Wingdings" pitchFamily="2" charset="2"/>
              <a:buChar char="§"/>
            </a:pPr>
            <a:endParaRPr lang="en-GB" altLang="en-US" sz="2400" dirty="0"/>
          </a:p>
          <a:p>
            <a:pPr eaLnBrk="1" hangingPunct="1"/>
            <a:endParaRPr lang="en-GB" altLang="en-US" dirty="0"/>
          </a:p>
        </p:txBody>
      </p:sp>
    </p:spTree>
    <p:extLst>
      <p:ext uri="{BB962C8B-B14F-4D97-AF65-F5344CB8AC3E}">
        <p14:creationId xmlns:p14="http://schemas.microsoft.com/office/powerpoint/2010/main" val="1472675787"/>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a:defRPr/>
            </a:pPr>
            <a:r>
              <a:rPr lang="en-GB" dirty="0"/>
              <a:t>Behaviour Change Approach </a:t>
            </a:r>
          </a:p>
        </p:txBody>
      </p:sp>
      <p:graphicFrame>
        <p:nvGraphicFramePr>
          <p:cNvPr id="30723" name="Group 3"/>
          <p:cNvGraphicFramePr>
            <a:graphicFrameLocks noGrp="1"/>
          </p:cNvGraphicFramePr>
          <p:nvPr>
            <p:ph idx="1"/>
            <p:extLst>
              <p:ext uri="{D42A27DB-BD31-4B8C-83A1-F6EECF244321}">
                <p14:modId xmlns:p14="http://schemas.microsoft.com/office/powerpoint/2010/main" val="606242341"/>
              </p:ext>
            </p:extLst>
          </p:nvPr>
        </p:nvGraphicFramePr>
        <p:xfrm>
          <a:off x="848412" y="1481138"/>
          <a:ext cx="9362388" cy="5254752"/>
        </p:xfrm>
        <a:graphic>
          <a:graphicData uri="http://schemas.openxmlformats.org/drawingml/2006/table">
            <a:tbl>
              <a:tblPr/>
              <a:tblGrid>
                <a:gridCol w="9362388">
                  <a:extLst>
                    <a:ext uri="{9D8B030D-6E8A-4147-A177-3AD203B41FA5}">
                      <a16:colId xmlns:a16="http://schemas.microsoft.com/office/drawing/2014/main" val="20000"/>
                    </a:ext>
                  </a:extLst>
                </a:gridCol>
              </a:tblGrid>
              <a:tr h="480654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a:ln>
                            <a:noFill/>
                          </a:ln>
                          <a:solidFill>
                            <a:srgbClr val="A50021"/>
                          </a:solidFill>
                          <a:effectLst/>
                          <a:latin typeface="Arial" charset="0"/>
                        </a:rPr>
                        <a:t>Aims</a:t>
                      </a:r>
                    </a:p>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2800" b="0" i="0" u="none" strike="noStrike" cap="none" normalizeH="0" baseline="0" dirty="0">
                          <a:ln>
                            <a:noFill/>
                          </a:ln>
                          <a:solidFill>
                            <a:schemeClr val="tx1"/>
                          </a:solidFill>
                          <a:effectLst/>
                          <a:latin typeface="Arial" charset="0"/>
                        </a:rPr>
                        <a:t>Encourages individuals to adopt healthy behaviours and focuses on health being in the ownership of the individual.</a:t>
                      </a:r>
                    </a:p>
                    <a:p>
                      <a:pPr eaLnBrk="1" hangingPunct="1">
                        <a:lnSpc>
                          <a:spcPct val="90000"/>
                        </a:lnSpc>
                        <a:buFont typeface="Wingdings" pitchFamily="2" charset="2"/>
                        <a:buNone/>
                      </a:pPr>
                      <a:endParaRPr lang="en-GB" altLang="en-US" sz="2800" dirty="0">
                        <a:solidFill>
                          <a:srgbClr val="A50021"/>
                        </a:solidFill>
                      </a:endParaRPr>
                    </a:p>
                    <a:p>
                      <a:pPr eaLnBrk="1" hangingPunct="1">
                        <a:lnSpc>
                          <a:spcPct val="90000"/>
                        </a:lnSpc>
                        <a:buFont typeface="Wingdings" pitchFamily="2" charset="2"/>
                        <a:buNone/>
                      </a:pPr>
                      <a:r>
                        <a:rPr lang="en-GB" altLang="en-US" sz="2800" dirty="0">
                          <a:solidFill>
                            <a:srgbClr val="A50021"/>
                          </a:solidFill>
                        </a:rPr>
                        <a:t>Methods</a:t>
                      </a:r>
                    </a:p>
                    <a:p>
                      <a:pPr eaLnBrk="1" hangingPunct="1">
                        <a:lnSpc>
                          <a:spcPct val="90000"/>
                        </a:lnSpc>
                        <a:buFont typeface="Wingdings" pitchFamily="2" charset="2"/>
                        <a:buNone/>
                      </a:pPr>
                      <a:r>
                        <a:rPr lang="en-GB" altLang="en-US" sz="2800" dirty="0"/>
                        <a:t>Expert lead (top down) but has the potential to be client led (bottom up).</a:t>
                      </a:r>
                    </a:p>
                    <a:p>
                      <a:pPr eaLnBrk="1" hangingPunct="1">
                        <a:lnSpc>
                          <a:spcPct val="90000"/>
                        </a:lnSpc>
                        <a:buFont typeface="Wingdings" pitchFamily="2" charset="2"/>
                        <a:buNone/>
                      </a:pPr>
                      <a:endParaRPr lang="en-GB" altLang="en-US" sz="2800" dirty="0">
                        <a:solidFill>
                          <a:srgbClr val="A50021"/>
                        </a:solidFill>
                      </a:endParaRPr>
                    </a:p>
                    <a:p>
                      <a:pPr eaLnBrk="1" hangingPunct="1">
                        <a:lnSpc>
                          <a:spcPct val="90000"/>
                        </a:lnSpc>
                        <a:buFont typeface="Wingdings" pitchFamily="2" charset="2"/>
                        <a:buNone/>
                      </a:pPr>
                      <a:r>
                        <a:rPr lang="en-GB" altLang="en-US" sz="2800" dirty="0">
                          <a:solidFill>
                            <a:srgbClr val="A50021"/>
                          </a:solidFill>
                        </a:rPr>
                        <a:t>Evaluation</a:t>
                      </a:r>
                    </a:p>
                    <a:p>
                      <a:pPr eaLnBrk="1" hangingPunct="1">
                        <a:lnSpc>
                          <a:spcPct val="90000"/>
                        </a:lnSpc>
                        <a:buFont typeface="Wingdings" pitchFamily="2" charset="2"/>
                        <a:buNone/>
                      </a:pPr>
                      <a:r>
                        <a:rPr lang="en-GB" altLang="en-US" sz="2800" dirty="0"/>
                        <a:t>Is the result a change in behaviour? – Problems with measuring behaviour.</a:t>
                      </a:r>
                    </a:p>
                    <a:p>
                      <a:pPr eaLnBrk="1" hangingPunct="1">
                        <a:lnSpc>
                          <a:spcPct val="90000"/>
                        </a:lnSpc>
                        <a:buFont typeface="Wingdings" pitchFamily="2" charset="2"/>
                        <a:buNone/>
                      </a:pPr>
                      <a:endParaRPr lang="en-GB" altLang="en-US" sz="2800" dirty="0"/>
                    </a:p>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endParaRPr kumimoji="0" lang="en-GB" sz="2800" b="0" i="0" u="none" strike="noStrike" cap="none" normalizeH="0" baseline="0" dirty="0">
                        <a:ln>
                          <a:noFill/>
                        </a:ln>
                        <a:solidFill>
                          <a:schemeClr val="tx1"/>
                        </a:solidFill>
                        <a:effectLst/>
                        <a:latin typeface="Arial" charset="0"/>
                      </a:endParaRPr>
                    </a:p>
                  </a:txBody>
                  <a:tcPr marL="96819" marR="96819" horzOverflow="overflow">
                    <a:lnL cap="flat">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457812312"/>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Social Change</a:t>
            </a:r>
          </a:p>
        </p:txBody>
      </p:sp>
      <p:sp>
        <p:nvSpPr>
          <p:cNvPr id="2" name="Content Placeholder 1"/>
          <p:cNvSpPr>
            <a:spLocks noGrp="1"/>
          </p:cNvSpPr>
          <p:nvPr>
            <p:ph idx="1"/>
          </p:nvPr>
        </p:nvSpPr>
        <p:spPr>
          <a:xfrm>
            <a:off x="677334" y="1397018"/>
            <a:ext cx="8596668" cy="5041489"/>
          </a:xfrm>
        </p:spPr>
        <p:txBody>
          <a:bodyPr>
            <a:normAutofit/>
          </a:bodyPr>
          <a:lstStyle/>
          <a:p>
            <a:r>
              <a:rPr lang="en-GB" dirty="0">
                <a:solidFill>
                  <a:srgbClr val="C00000"/>
                </a:solidFill>
              </a:rPr>
              <a:t>Aim</a:t>
            </a:r>
          </a:p>
          <a:p>
            <a:r>
              <a:rPr lang="en-GB" dirty="0"/>
              <a:t>Policy and environmental change.</a:t>
            </a:r>
          </a:p>
          <a:p>
            <a:r>
              <a:rPr lang="en-GB" dirty="0"/>
              <a:t>To make the healthier choice the easier choice.</a:t>
            </a:r>
          </a:p>
          <a:p>
            <a:pPr marL="365760" indent="-256032">
              <a:buNone/>
              <a:defRPr/>
            </a:pPr>
            <a:r>
              <a:rPr lang="en-GB" dirty="0">
                <a:solidFill>
                  <a:srgbClr val="A50021"/>
                </a:solidFill>
              </a:rPr>
              <a:t>Method </a:t>
            </a:r>
          </a:p>
          <a:p>
            <a:pPr marL="365760" indent="-256032">
              <a:buFont typeface="Wingdings" pitchFamily="2" charset="2"/>
              <a:buChar char="§"/>
              <a:defRPr/>
            </a:pPr>
            <a:r>
              <a:rPr lang="en-GB" dirty="0"/>
              <a:t>Targeting groups- organisational level (top-down).</a:t>
            </a:r>
          </a:p>
          <a:p>
            <a:pPr marL="365760" indent="-256032">
              <a:buFont typeface="Wingdings" pitchFamily="2" charset="2"/>
              <a:buChar char="§"/>
              <a:defRPr/>
            </a:pPr>
            <a:r>
              <a:rPr lang="en-GB" dirty="0"/>
              <a:t>Public health legislation.</a:t>
            </a:r>
          </a:p>
          <a:p>
            <a:pPr marL="365760" indent="-256032">
              <a:buFont typeface="Wingdings" pitchFamily="2" charset="2"/>
              <a:buChar char="§"/>
              <a:defRPr/>
            </a:pPr>
            <a:r>
              <a:rPr lang="en-GB" dirty="0"/>
              <a:t>Support of groups or populations.</a:t>
            </a:r>
          </a:p>
          <a:p>
            <a:pPr marL="365760" indent="-256032">
              <a:buFont typeface="Wingdings" pitchFamily="2" charset="2"/>
              <a:buChar char="§"/>
              <a:defRPr/>
            </a:pPr>
            <a:r>
              <a:rPr lang="en-GB" dirty="0"/>
              <a:t>Lobbying, policy planning.</a:t>
            </a:r>
            <a:endParaRPr lang="en-GB" dirty="0">
              <a:solidFill>
                <a:srgbClr val="A50021"/>
              </a:solidFill>
            </a:endParaRPr>
          </a:p>
          <a:p>
            <a:pPr marL="365760" indent="-256032">
              <a:buNone/>
              <a:defRPr/>
            </a:pPr>
            <a:endParaRPr lang="en-GB" dirty="0">
              <a:solidFill>
                <a:srgbClr val="A50021"/>
              </a:solidFill>
            </a:endParaRPr>
          </a:p>
          <a:p>
            <a:pPr marL="365760" indent="-256032">
              <a:buNone/>
              <a:defRPr/>
            </a:pPr>
            <a:r>
              <a:rPr lang="en-GB" dirty="0">
                <a:solidFill>
                  <a:srgbClr val="A50021"/>
                </a:solidFill>
              </a:rPr>
              <a:t>Evaluation</a:t>
            </a:r>
          </a:p>
          <a:p>
            <a:pPr marL="365760" indent="-256032">
              <a:buFont typeface="Wingdings" pitchFamily="2" charset="2"/>
              <a:buChar char="§"/>
              <a:defRPr/>
            </a:pPr>
            <a:r>
              <a:rPr lang="en-GB" dirty="0">
                <a:solidFill>
                  <a:srgbClr val="A50021"/>
                </a:solidFill>
              </a:rPr>
              <a:t> </a:t>
            </a:r>
            <a:r>
              <a:rPr lang="en-GB" dirty="0"/>
              <a:t>Effectiveness of policy change. </a:t>
            </a:r>
          </a:p>
          <a:p>
            <a:pPr marL="365760" indent="-256032">
              <a:buNone/>
              <a:defRPr/>
            </a:pPr>
            <a:r>
              <a:rPr lang="en-GB" dirty="0"/>
              <a:t>	 E.g. </a:t>
            </a:r>
            <a:r>
              <a:rPr lang="en-GB" b="1" dirty="0"/>
              <a:t>smoking /drinking </a:t>
            </a:r>
            <a:endParaRPr lang="en-GB" b="1" dirty="0">
              <a:solidFill>
                <a:srgbClr val="A50021"/>
              </a:solidFill>
            </a:endParaRPr>
          </a:p>
          <a:p>
            <a:endParaRPr lang="en-GB" dirty="0"/>
          </a:p>
          <a:p>
            <a:endParaRPr lang="en-GB" dirty="0"/>
          </a:p>
        </p:txBody>
      </p:sp>
    </p:spTree>
    <p:extLst>
      <p:ext uri="{BB962C8B-B14F-4D97-AF65-F5344CB8AC3E}">
        <p14:creationId xmlns:p14="http://schemas.microsoft.com/office/powerpoint/2010/main" val="37712378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a:xfrm>
            <a:off x="735290" y="277813"/>
            <a:ext cx="7494309" cy="839787"/>
          </a:xfrm>
        </p:spPr>
        <p:txBody>
          <a:bodyPr anchor="b"/>
          <a:lstStyle/>
          <a:p>
            <a:pPr>
              <a:defRPr/>
            </a:pPr>
            <a:r>
              <a:rPr lang="en-GB" dirty="0"/>
              <a:t>Educational Change</a:t>
            </a:r>
          </a:p>
        </p:txBody>
      </p:sp>
      <p:graphicFrame>
        <p:nvGraphicFramePr>
          <p:cNvPr id="573462" name="Group 22"/>
          <p:cNvGraphicFramePr>
            <a:graphicFrameLocks noGrp="1"/>
          </p:cNvGraphicFramePr>
          <p:nvPr>
            <p:extLst>
              <p:ext uri="{D42A27DB-BD31-4B8C-83A1-F6EECF244321}">
                <p14:modId xmlns:p14="http://schemas.microsoft.com/office/powerpoint/2010/main" val="3547874243"/>
              </p:ext>
            </p:extLst>
          </p:nvPr>
        </p:nvGraphicFramePr>
        <p:xfrm>
          <a:off x="735290" y="1249052"/>
          <a:ext cx="9144000" cy="5486400"/>
        </p:xfrm>
        <a:graphic>
          <a:graphicData uri="http://schemas.openxmlformats.org/drawingml/2006/table">
            <a:tbl>
              <a:tblPr/>
              <a:tblGrid>
                <a:gridCol w="22860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2286000">
                  <a:extLst>
                    <a:ext uri="{9D8B030D-6E8A-4147-A177-3AD203B41FA5}">
                      <a16:colId xmlns:a16="http://schemas.microsoft.com/office/drawing/2014/main" val="20003"/>
                    </a:ext>
                  </a:extLst>
                </a:gridCol>
              </a:tblGrid>
              <a:tr h="5486400">
                <a:tc>
                  <a:txBody>
                    <a:body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1800" b="1" i="0" u="none" strike="noStrike" cap="none" normalizeH="0" baseline="0" dirty="0">
                          <a:ln>
                            <a:noFill/>
                          </a:ln>
                          <a:solidFill>
                            <a:srgbClr val="A50021"/>
                          </a:solidFill>
                          <a:effectLst/>
                          <a:latin typeface="Comic Sans MS" pitchFamily="66" charset="0"/>
                        </a:rPr>
                        <a:t>Aims</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a:ln>
                            <a:noFill/>
                          </a:ln>
                          <a:solidFill>
                            <a:schemeClr val="tx1"/>
                          </a:solidFill>
                          <a:effectLst/>
                          <a:latin typeface="Comic Sans MS" pitchFamily="66" charset="0"/>
                        </a:rPr>
                        <a:t>Provision of knowledge and skills to enable informed choice about behaviour</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a:ln>
                            <a:noFill/>
                          </a:ln>
                          <a:solidFill>
                            <a:schemeClr val="tx1"/>
                          </a:solidFill>
                          <a:effectLst/>
                          <a:latin typeface="Comic Sans MS" pitchFamily="66" charset="0"/>
                        </a:rPr>
                        <a:t>Does not aim to persuade or motivate in particular direction leads on a voluntary choice</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1800" b="1" i="0" u="none" strike="noStrike" cap="none" normalizeH="0" baseline="0" dirty="0">
                          <a:ln>
                            <a:noFill/>
                          </a:ln>
                          <a:solidFill>
                            <a:srgbClr val="A50021"/>
                          </a:solidFill>
                          <a:effectLst/>
                          <a:latin typeface="Comic Sans MS" pitchFamily="66" charset="0"/>
                        </a:rPr>
                        <a:t>Methods</a:t>
                      </a:r>
                    </a:p>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1800" b="1" i="0" u="none" strike="noStrike" cap="none" normalizeH="0" baseline="0" dirty="0">
                          <a:ln>
                            <a:noFill/>
                          </a:ln>
                          <a:solidFill>
                            <a:srgbClr val="A50021"/>
                          </a:solidFill>
                          <a:effectLst/>
                          <a:latin typeface="Comic Sans MS" pitchFamily="66" charset="0"/>
                        </a:rPr>
                        <a:t>Three aspects of learning.</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a:ln>
                            <a:noFill/>
                          </a:ln>
                          <a:solidFill>
                            <a:srgbClr val="A50021"/>
                          </a:solidFill>
                          <a:effectLst/>
                          <a:latin typeface="Comic Sans MS" pitchFamily="66" charset="0"/>
                        </a:rPr>
                        <a:t> </a:t>
                      </a:r>
                      <a:r>
                        <a:rPr kumimoji="0" lang="en-GB" sz="1800" b="1" i="0" u="none" strike="noStrike" cap="none" normalizeH="0" baseline="0" dirty="0">
                          <a:ln>
                            <a:noFill/>
                          </a:ln>
                          <a:solidFill>
                            <a:schemeClr val="tx1"/>
                          </a:solidFill>
                          <a:effectLst/>
                          <a:latin typeface="Comic Sans MS" pitchFamily="66" charset="0"/>
                        </a:rPr>
                        <a:t>Cognitive (information and understanding)</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a:ln>
                            <a:noFill/>
                          </a:ln>
                          <a:solidFill>
                            <a:schemeClr val="tx1"/>
                          </a:solidFill>
                          <a:effectLst/>
                          <a:latin typeface="Comic Sans MS" pitchFamily="66" charset="0"/>
                        </a:rPr>
                        <a:t>Affective (</a:t>
                      </a:r>
                      <a:r>
                        <a:rPr kumimoji="0" lang="en-GB" sz="1800" b="1" i="0" u="none" strike="noStrike" cap="none" normalizeH="0" baseline="0" dirty="0" err="1">
                          <a:ln>
                            <a:noFill/>
                          </a:ln>
                          <a:solidFill>
                            <a:schemeClr val="tx1"/>
                          </a:solidFill>
                          <a:effectLst/>
                          <a:latin typeface="Comic Sans MS" pitchFamily="66" charset="0"/>
                        </a:rPr>
                        <a:t>attitiudes</a:t>
                      </a:r>
                      <a:r>
                        <a:rPr kumimoji="0" lang="en-GB" sz="1800" b="1" i="0" u="none" strike="noStrike" cap="none" normalizeH="0" baseline="0" dirty="0">
                          <a:ln>
                            <a:noFill/>
                          </a:ln>
                          <a:solidFill>
                            <a:schemeClr val="tx1"/>
                          </a:solidFill>
                          <a:effectLst/>
                          <a:latin typeface="Comic Sans MS" pitchFamily="66" charset="0"/>
                        </a:rPr>
                        <a:t> and feelings)</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a:ln>
                            <a:noFill/>
                          </a:ln>
                          <a:solidFill>
                            <a:schemeClr val="tx1"/>
                          </a:solidFill>
                          <a:effectLst/>
                          <a:latin typeface="Comic Sans MS" pitchFamily="66" charset="0"/>
                        </a:rPr>
                        <a:t>Behavioural (skills)</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a:ln>
                            <a:noFill/>
                          </a:ln>
                          <a:solidFill>
                            <a:schemeClr val="tx1"/>
                          </a:solidFill>
                          <a:effectLst/>
                          <a:latin typeface="Comic Sans MS" pitchFamily="66" charset="0"/>
                        </a:rPr>
                        <a:t>Teacher/ facilitator</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err="1">
                          <a:ln>
                            <a:noFill/>
                          </a:ln>
                          <a:solidFill>
                            <a:schemeClr val="tx1"/>
                          </a:solidFill>
                          <a:effectLst/>
                          <a:latin typeface="Comic Sans MS" pitchFamily="66" charset="0"/>
                        </a:rPr>
                        <a:t>Counselling,group</a:t>
                      </a:r>
                      <a:r>
                        <a:rPr kumimoji="0" lang="en-GB" sz="1800" b="1" i="0" u="none" strike="noStrike" cap="none" normalizeH="0" baseline="0" dirty="0">
                          <a:ln>
                            <a:noFill/>
                          </a:ln>
                          <a:solidFill>
                            <a:schemeClr val="tx1"/>
                          </a:solidFill>
                          <a:effectLst/>
                          <a:latin typeface="Comic Sans MS" pitchFamily="66" charset="0"/>
                        </a:rPr>
                        <a:t> discussion role play</a:t>
                      </a:r>
                      <a:endParaRPr kumimoji="0" lang="en-GB" sz="1800" b="1" i="0" u="none" strike="noStrike" cap="none" normalizeH="0" baseline="0" dirty="0">
                        <a:ln>
                          <a:noFill/>
                        </a:ln>
                        <a:solidFill>
                          <a:srgbClr val="A50021"/>
                        </a:solidFill>
                        <a:effectLst/>
                        <a:latin typeface="Comic Sans MS" pitchFamily="66"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1800" b="1" i="0" u="none" strike="noStrike" cap="none" normalizeH="0" baseline="0" dirty="0">
                          <a:ln>
                            <a:noFill/>
                          </a:ln>
                          <a:solidFill>
                            <a:srgbClr val="A50021"/>
                          </a:solidFill>
                          <a:effectLst/>
                          <a:latin typeface="Comic Sans MS" pitchFamily="66" charset="0"/>
                        </a:rPr>
                        <a:t>Evaluation</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a:ln>
                            <a:noFill/>
                          </a:ln>
                          <a:solidFill>
                            <a:schemeClr val="tx1"/>
                          </a:solidFill>
                          <a:effectLst/>
                          <a:latin typeface="Comic Sans MS" pitchFamily="66" charset="0"/>
                        </a:rPr>
                        <a:t>Increased knowledge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1800" b="1" i="0" u="none" strike="noStrike" cap="none" normalizeH="0" baseline="0" dirty="0">
                          <a:ln>
                            <a:noFill/>
                          </a:ln>
                          <a:solidFill>
                            <a:srgbClr val="A50021"/>
                          </a:solidFill>
                          <a:effectLst/>
                          <a:latin typeface="Comic Sans MS" pitchFamily="66" charset="0"/>
                        </a:rPr>
                        <a:t>Disadvantages</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a:ln>
                            <a:noFill/>
                          </a:ln>
                          <a:solidFill>
                            <a:schemeClr val="tx1"/>
                          </a:solidFill>
                          <a:effectLst/>
                          <a:latin typeface="Comic Sans MS" pitchFamily="66" charset="0"/>
                        </a:rPr>
                        <a:t>Ignores social/economic factors</a:t>
                      </a:r>
                    </a:p>
                    <a:p>
                      <a:pPr marL="0" marR="0" lvl="0" indent="0" algn="l" defTabSz="914400" rtl="0" eaLnBrk="1" fontAlgn="base" latinLnBrk="0" hangingPunct="1">
                        <a:lnSpc>
                          <a:spcPct val="100000"/>
                        </a:lnSpc>
                        <a:spcBef>
                          <a:spcPct val="0"/>
                        </a:spcBef>
                        <a:spcAft>
                          <a:spcPct val="0"/>
                        </a:spcAft>
                        <a:buClrTx/>
                        <a:buSzTx/>
                        <a:buFont typeface="Wingdings" pitchFamily="2" charset="2"/>
                        <a:buChar char="§"/>
                        <a:tabLst/>
                      </a:pPr>
                      <a:r>
                        <a:rPr kumimoji="0" lang="en-GB" sz="1800" b="1" i="0" u="none" strike="noStrike" cap="none" normalizeH="0" baseline="0" dirty="0">
                          <a:ln>
                            <a:noFill/>
                          </a:ln>
                          <a:solidFill>
                            <a:schemeClr val="tx1"/>
                          </a:solidFill>
                          <a:effectLst/>
                          <a:latin typeface="Comic Sans MS" pitchFamily="66" charset="0"/>
                        </a:rPr>
                        <a:t>Information alone insufficient to change behaviour</a:t>
                      </a:r>
                    </a:p>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endParaRPr kumimoji="0" lang="en-GB" sz="1800" b="1" i="0" u="none" strike="noStrike" cap="none" normalizeH="0" baseline="0" dirty="0">
                        <a:ln>
                          <a:noFill/>
                        </a:ln>
                        <a:solidFill>
                          <a:srgbClr val="A50021"/>
                        </a:solidFill>
                        <a:effectLst/>
                        <a:latin typeface="Comic Sans MS" pitchFamily="66" charset="0"/>
                      </a:endParaRP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4955273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idx="4294967295"/>
          </p:nvPr>
        </p:nvSpPr>
        <p:spPr>
          <a:xfrm>
            <a:off x="1310326" y="277813"/>
            <a:ext cx="6919274" cy="749709"/>
          </a:xfrm>
        </p:spPr>
        <p:txBody>
          <a:bodyPr anchor="b"/>
          <a:lstStyle/>
          <a:p>
            <a:pPr>
              <a:defRPr/>
            </a:pPr>
            <a:r>
              <a:rPr lang="en-GB" dirty="0"/>
              <a:t>Empowerment</a:t>
            </a:r>
          </a:p>
        </p:txBody>
      </p:sp>
      <p:graphicFrame>
        <p:nvGraphicFramePr>
          <p:cNvPr id="39962" name="Group 26"/>
          <p:cNvGraphicFramePr>
            <a:graphicFrameLocks noGrp="1"/>
          </p:cNvGraphicFramePr>
          <p:nvPr>
            <p:extLst>
              <p:ext uri="{D42A27DB-BD31-4B8C-83A1-F6EECF244321}">
                <p14:modId xmlns:p14="http://schemas.microsoft.com/office/powerpoint/2010/main" val="166596159"/>
              </p:ext>
            </p:extLst>
          </p:nvPr>
        </p:nvGraphicFramePr>
        <p:xfrm>
          <a:off x="713294" y="1428946"/>
          <a:ext cx="9144000" cy="4819650"/>
        </p:xfrm>
        <a:graphic>
          <a:graphicData uri="http://schemas.openxmlformats.org/drawingml/2006/table">
            <a:tbl>
              <a:tblPr/>
              <a:tblGrid>
                <a:gridCol w="2905125">
                  <a:extLst>
                    <a:ext uri="{9D8B030D-6E8A-4147-A177-3AD203B41FA5}">
                      <a16:colId xmlns:a16="http://schemas.microsoft.com/office/drawing/2014/main" val="20000"/>
                    </a:ext>
                  </a:extLst>
                </a:gridCol>
                <a:gridCol w="2132013">
                  <a:extLst>
                    <a:ext uri="{9D8B030D-6E8A-4147-A177-3AD203B41FA5}">
                      <a16:colId xmlns:a16="http://schemas.microsoft.com/office/drawing/2014/main" val="20001"/>
                    </a:ext>
                  </a:extLst>
                </a:gridCol>
                <a:gridCol w="2054225">
                  <a:extLst>
                    <a:ext uri="{9D8B030D-6E8A-4147-A177-3AD203B41FA5}">
                      <a16:colId xmlns:a16="http://schemas.microsoft.com/office/drawing/2014/main" val="20002"/>
                    </a:ext>
                  </a:extLst>
                </a:gridCol>
                <a:gridCol w="2052637">
                  <a:extLst>
                    <a:ext uri="{9D8B030D-6E8A-4147-A177-3AD203B41FA5}">
                      <a16:colId xmlns:a16="http://schemas.microsoft.com/office/drawing/2014/main" val="20003"/>
                    </a:ext>
                  </a:extLst>
                </a:gridCol>
              </a:tblGrid>
              <a:tr h="481965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700" b="1" i="0" u="none" strike="noStrike" cap="none" normalizeH="0" baseline="0" dirty="0">
                          <a:ln>
                            <a:noFill/>
                          </a:ln>
                          <a:solidFill>
                            <a:srgbClr val="A50021"/>
                          </a:solidFill>
                          <a:effectLst/>
                          <a:latin typeface="Comic Sans MS" pitchFamily="66" charset="0"/>
                        </a:rPr>
                        <a:t>Aim</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a:ln>
                            <a:noFill/>
                          </a:ln>
                          <a:solidFill>
                            <a:schemeClr val="tx1"/>
                          </a:solidFill>
                          <a:effectLst/>
                          <a:latin typeface="Comic Sans MS" pitchFamily="66" charset="0"/>
                        </a:rPr>
                        <a:t>Help people identify own health concerns</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a:ln>
                            <a:noFill/>
                          </a:ln>
                          <a:solidFill>
                            <a:schemeClr val="tx1"/>
                          </a:solidFill>
                          <a:effectLst/>
                          <a:latin typeface="Comic Sans MS" pitchFamily="66" charset="0"/>
                        </a:rPr>
                        <a:t>Health educator facilitates (bottom-up)</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a:ln>
                            <a:noFill/>
                          </a:ln>
                          <a:solidFill>
                            <a:schemeClr val="tx1"/>
                          </a:solidFill>
                          <a:effectLst/>
                          <a:latin typeface="Comic Sans MS" pitchFamily="66" charset="0"/>
                        </a:rPr>
                        <a:t>Self-empowerment</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a:ln>
                            <a:noFill/>
                          </a:ln>
                          <a:solidFill>
                            <a:schemeClr val="tx1"/>
                          </a:solidFill>
                          <a:effectLst/>
                          <a:latin typeface="Comic Sans MS" pitchFamily="66" charset="0"/>
                        </a:rPr>
                        <a:t> Community empowerment</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700" b="1" i="0" u="none" strike="noStrike" cap="none" normalizeH="0" baseline="0" dirty="0">
                        <a:ln>
                          <a:noFill/>
                        </a:ln>
                        <a:solidFill>
                          <a:schemeClr val="tx1"/>
                        </a:solidFill>
                        <a:effectLst/>
                        <a:latin typeface="Comic Sans MS" pitchFamily="66" charset="0"/>
                      </a:endParaRPr>
                    </a:p>
                  </a:txBody>
                  <a:tcPr marT="45727" marB="45727"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700" b="1" i="0" u="none" strike="noStrike" cap="none" normalizeH="0" baseline="0">
                          <a:ln>
                            <a:noFill/>
                          </a:ln>
                          <a:solidFill>
                            <a:srgbClr val="A50021"/>
                          </a:solidFill>
                          <a:effectLst/>
                          <a:latin typeface="Comic Sans MS" pitchFamily="66" charset="0"/>
                        </a:rPr>
                        <a:t>Method </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a:ln>
                            <a:noFill/>
                          </a:ln>
                          <a:solidFill>
                            <a:schemeClr val="tx1"/>
                          </a:solidFill>
                          <a:effectLst/>
                          <a:latin typeface="Comic Sans MS" pitchFamily="66" charset="0"/>
                        </a:rPr>
                        <a:t>Developing plan with client.</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a:ln>
                            <a:noFill/>
                          </a:ln>
                          <a:solidFill>
                            <a:schemeClr val="tx1"/>
                          </a:solidFill>
                          <a:effectLst/>
                          <a:latin typeface="Comic Sans MS" pitchFamily="66" charset="0"/>
                        </a:rPr>
                        <a:t>Client identifies areas of change.</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a:ln>
                            <a:noFill/>
                          </a:ln>
                          <a:solidFill>
                            <a:schemeClr val="tx1"/>
                          </a:solidFill>
                          <a:effectLst/>
                          <a:latin typeface="Comic Sans MS" pitchFamily="66" charset="0"/>
                        </a:rPr>
                        <a:t>Community development- identify shared concerns-plan action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700" b="1" i="0" u="none" strike="noStrike" cap="none" normalizeH="0" baseline="0">
                        <a:ln>
                          <a:noFill/>
                        </a:ln>
                        <a:solidFill>
                          <a:srgbClr val="A50021"/>
                        </a:solidFill>
                        <a:effectLst/>
                        <a:latin typeface="Comic Sans MS" pitchFamily="66" charset="0"/>
                      </a:endParaRPr>
                    </a:p>
                  </a:txBody>
                  <a:tcPr marT="45727" marB="4572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700" b="1" i="0" u="none" strike="noStrike" cap="none" normalizeH="0" baseline="0">
                          <a:ln>
                            <a:noFill/>
                          </a:ln>
                          <a:solidFill>
                            <a:srgbClr val="A50021"/>
                          </a:solidFill>
                          <a:effectLst/>
                          <a:latin typeface="Comic Sans MS" pitchFamily="66" charset="0"/>
                        </a:rPr>
                        <a:t>Evaluation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a:ln>
                            <a:noFill/>
                          </a:ln>
                          <a:solidFill>
                            <a:schemeClr val="tx1"/>
                          </a:solidFill>
                          <a:effectLst/>
                          <a:latin typeface="Comic Sans MS" pitchFamily="66" charset="0"/>
                        </a:rPr>
                        <a:t>Extent to which specified aims met (outcome evaluation)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a:ln>
                            <a:noFill/>
                          </a:ln>
                          <a:solidFill>
                            <a:schemeClr val="tx1"/>
                          </a:solidFill>
                          <a:effectLst/>
                          <a:latin typeface="Comic Sans MS" pitchFamily="66" charset="0"/>
                        </a:rPr>
                        <a:t>How group has been empowered  (process evaluation)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endParaRPr kumimoji="0" lang="en-GB" sz="1700" b="1" i="0" u="none" strike="noStrike" cap="none" normalizeH="0" baseline="0">
                        <a:ln>
                          <a:noFill/>
                        </a:ln>
                        <a:solidFill>
                          <a:schemeClr val="tx1"/>
                        </a:solidFill>
                        <a:effectLst/>
                        <a:latin typeface="Comic Sans MS" pitchFamily="66" charset="0"/>
                      </a:endParaRPr>
                    </a:p>
                  </a:txBody>
                  <a:tcPr marT="45727" marB="45727"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700" b="1" i="0" u="none" strike="noStrike" cap="none" normalizeH="0" baseline="0" dirty="0">
                          <a:ln>
                            <a:noFill/>
                          </a:ln>
                          <a:solidFill>
                            <a:srgbClr val="A50021"/>
                          </a:solidFill>
                          <a:effectLst/>
                          <a:latin typeface="Comic Sans MS" pitchFamily="66" charset="0"/>
                        </a:rPr>
                        <a:t>Disadvantages</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a:ln>
                            <a:noFill/>
                          </a:ln>
                          <a:solidFill>
                            <a:schemeClr val="tx1"/>
                          </a:solidFill>
                          <a:effectLst/>
                          <a:latin typeface="Comic Sans MS" pitchFamily="66" charset="0"/>
                        </a:rPr>
                        <a:t>Evaluation problematic-long term-difficult to decide the causes of change.</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a:ln>
                            <a:noFill/>
                          </a:ln>
                          <a:solidFill>
                            <a:schemeClr val="tx1"/>
                          </a:solidFill>
                          <a:effectLst/>
                          <a:latin typeface="Comic Sans MS" pitchFamily="66" charset="0"/>
                        </a:rPr>
                        <a:t>Community development time-consuming and expensive</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a:ln>
                            <a:noFill/>
                          </a:ln>
                          <a:solidFill>
                            <a:schemeClr val="tx1"/>
                          </a:solidFill>
                          <a:effectLst/>
                          <a:latin typeface="Comic Sans MS" pitchFamily="66" charset="0"/>
                        </a:rPr>
                        <a:t>Relinquishing control difficult- for many professionals</a:t>
                      </a:r>
                    </a:p>
                  </a:txBody>
                  <a:tcPr marT="45727" marB="45727"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0332740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idx="4294967295"/>
          </p:nvPr>
        </p:nvSpPr>
        <p:spPr>
          <a:xfrm>
            <a:off x="754145" y="588898"/>
            <a:ext cx="7437748" cy="664867"/>
          </a:xfrm>
        </p:spPr>
        <p:txBody>
          <a:bodyPr anchor="b"/>
          <a:lstStyle/>
          <a:p>
            <a:pPr>
              <a:defRPr/>
            </a:pPr>
            <a:r>
              <a:rPr lang="en-GB" dirty="0"/>
              <a:t>Social Change</a:t>
            </a:r>
          </a:p>
        </p:txBody>
      </p:sp>
      <p:graphicFrame>
        <p:nvGraphicFramePr>
          <p:cNvPr id="574479" name="Group 15"/>
          <p:cNvGraphicFramePr>
            <a:graphicFrameLocks noGrp="1"/>
          </p:cNvGraphicFramePr>
          <p:nvPr>
            <p:extLst>
              <p:ext uri="{D42A27DB-BD31-4B8C-83A1-F6EECF244321}">
                <p14:modId xmlns:p14="http://schemas.microsoft.com/office/powerpoint/2010/main" val="333281983"/>
              </p:ext>
            </p:extLst>
          </p:nvPr>
        </p:nvGraphicFramePr>
        <p:xfrm>
          <a:off x="754145" y="1681556"/>
          <a:ext cx="8610600" cy="4411662"/>
        </p:xfrm>
        <a:graphic>
          <a:graphicData uri="http://schemas.openxmlformats.org/drawingml/2006/table">
            <a:tbl>
              <a:tblPr/>
              <a:tblGrid>
                <a:gridCol w="2438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4411662">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700" b="1" i="0" u="none" strike="noStrike" cap="none" normalizeH="0" baseline="0" dirty="0">
                          <a:ln>
                            <a:noFill/>
                          </a:ln>
                          <a:solidFill>
                            <a:srgbClr val="A50021"/>
                          </a:solidFill>
                          <a:effectLst/>
                          <a:latin typeface="Comic Sans MS" pitchFamily="66" charset="0"/>
                        </a:rPr>
                        <a:t>Aim </a:t>
                      </a:r>
                      <a:endParaRPr kumimoji="0" lang="en-GB" sz="1700" b="1" i="0" u="none" strike="noStrike" cap="none" normalizeH="0" baseline="0" dirty="0">
                        <a:ln>
                          <a:noFill/>
                        </a:ln>
                        <a:solidFill>
                          <a:schemeClr val="tx1"/>
                        </a:solidFill>
                        <a:effectLst/>
                        <a:latin typeface="Comic Sans MS" pitchFamily="66"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a:ln>
                            <a:noFill/>
                          </a:ln>
                          <a:solidFill>
                            <a:schemeClr val="tx1"/>
                          </a:solidFill>
                          <a:effectLst/>
                          <a:latin typeface="Comic Sans MS" pitchFamily="66" charset="0"/>
                        </a:rPr>
                        <a:t>Policy and environmental changes</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a:ln>
                            <a:noFill/>
                          </a:ln>
                          <a:solidFill>
                            <a:schemeClr val="tx1"/>
                          </a:solidFill>
                          <a:effectLst/>
                          <a:latin typeface="Comic Sans MS" pitchFamily="66" charset="0"/>
                        </a:rPr>
                        <a:t>To make the healthier choice the easier choice</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700" b="1" i="0" u="none" strike="noStrike" cap="none" normalizeH="0" baseline="0" dirty="0">
                          <a:ln>
                            <a:noFill/>
                          </a:ln>
                          <a:solidFill>
                            <a:srgbClr val="A50021"/>
                          </a:solidFill>
                          <a:effectLst/>
                          <a:latin typeface="Comic Sans MS" pitchFamily="66" charset="0"/>
                        </a:rPr>
                        <a:t>Method </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a:ln>
                            <a:noFill/>
                          </a:ln>
                          <a:solidFill>
                            <a:srgbClr val="A50021"/>
                          </a:solidFill>
                          <a:effectLst/>
                          <a:latin typeface="Comic Sans MS" pitchFamily="66" charset="0"/>
                        </a:rPr>
                        <a:t> </a:t>
                      </a:r>
                      <a:r>
                        <a:rPr kumimoji="0" lang="en-GB" sz="1700" b="1" i="0" u="none" strike="noStrike" cap="none" normalizeH="0" baseline="0" dirty="0">
                          <a:ln>
                            <a:noFill/>
                          </a:ln>
                          <a:solidFill>
                            <a:schemeClr val="tx1"/>
                          </a:solidFill>
                          <a:effectLst/>
                          <a:latin typeface="Comic Sans MS" pitchFamily="66" charset="0"/>
                        </a:rPr>
                        <a:t>Targeting groups- organisational level (top-down)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a:ln>
                            <a:noFill/>
                          </a:ln>
                          <a:solidFill>
                            <a:schemeClr val="tx1"/>
                          </a:solidFill>
                          <a:effectLst/>
                          <a:latin typeface="Comic Sans MS" pitchFamily="66" charset="0"/>
                        </a:rPr>
                        <a:t>Public health legislation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a:ln>
                            <a:noFill/>
                          </a:ln>
                          <a:solidFill>
                            <a:schemeClr val="tx1"/>
                          </a:solidFill>
                          <a:effectLst/>
                          <a:latin typeface="Comic Sans MS" pitchFamily="66" charset="0"/>
                        </a:rPr>
                        <a:t>Support of groups or populations</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a:ln>
                            <a:noFill/>
                          </a:ln>
                          <a:solidFill>
                            <a:schemeClr val="tx1"/>
                          </a:solidFill>
                          <a:effectLst/>
                          <a:latin typeface="Comic Sans MS" pitchFamily="66" charset="0"/>
                        </a:rPr>
                        <a:t>Lobbying, policy planning</a:t>
                      </a:r>
                      <a:endParaRPr kumimoji="0" lang="en-GB" sz="1700" b="1" i="0" u="none" strike="noStrike" cap="none" normalizeH="0" baseline="0" dirty="0">
                        <a:ln>
                          <a:noFill/>
                        </a:ln>
                        <a:solidFill>
                          <a:srgbClr val="A50021"/>
                        </a:solidFill>
                        <a:effectLst/>
                        <a:latin typeface="Comic Sans MS" pitchFamily="66"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700" b="1" i="0" u="none" strike="noStrike" cap="none" normalizeH="0" baseline="0" dirty="0">
                          <a:ln>
                            <a:noFill/>
                          </a:ln>
                          <a:solidFill>
                            <a:srgbClr val="A50021"/>
                          </a:solidFill>
                          <a:effectLst/>
                          <a:latin typeface="Comic Sans MS" pitchFamily="66" charset="0"/>
                        </a:rPr>
                        <a:t>Evaluation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a:ln>
                            <a:noFill/>
                          </a:ln>
                          <a:solidFill>
                            <a:srgbClr val="A50021"/>
                          </a:solidFill>
                          <a:effectLst/>
                          <a:latin typeface="Comic Sans MS" pitchFamily="66" charset="0"/>
                        </a:rPr>
                        <a:t> </a:t>
                      </a:r>
                      <a:r>
                        <a:rPr kumimoji="0" lang="en-GB" sz="1700" b="1" i="0" u="none" strike="noStrike" cap="none" normalizeH="0" baseline="0" dirty="0">
                          <a:ln>
                            <a:noFill/>
                          </a:ln>
                          <a:solidFill>
                            <a:schemeClr val="tx1"/>
                          </a:solidFill>
                          <a:effectLst/>
                          <a:latin typeface="Comic Sans MS" pitchFamily="66" charset="0"/>
                        </a:rPr>
                        <a:t>Effectiveness of policy change</a:t>
                      </a:r>
                      <a:endParaRPr kumimoji="0" lang="en-GB" sz="1700" b="1" i="0" u="none" strike="noStrike" cap="none" normalizeH="0" baseline="0" dirty="0">
                        <a:ln>
                          <a:noFill/>
                        </a:ln>
                        <a:solidFill>
                          <a:srgbClr val="A50021"/>
                        </a:solidFill>
                        <a:effectLst/>
                        <a:latin typeface="Comic Sans MS" pitchFamily="66"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700" b="1" i="0" u="none" strike="noStrike" cap="none" normalizeH="0" baseline="0" dirty="0">
                          <a:ln>
                            <a:noFill/>
                          </a:ln>
                          <a:solidFill>
                            <a:srgbClr val="A50021"/>
                          </a:solidFill>
                          <a:effectLst/>
                          <a:latin typeface="Comic Sans MS" pitchFamily="66" charset="0"/>
                        </a:rPr>
                        <a:t>Disadvantages</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a:ln>
                            <a:noFill/>
                          </a:ln>
                          <a:solidFill>
                            <a:srgbClr val="A50021"/>
                          </a:solidFill>
                          <a:effectLst/>
                          <a:latin typeface="Comic Sans MS" pitchFamily="66" charset="0"/>
                        </a:rPr>
                        <a:t> </a:t>
                      </a:r>
                      <a:r>
                        <a:rPr kumimoji="0" lang="en-GB" sz="1700" b="1" i="0" u="none" strike="noStrike" cap="none" normalizeH="0" baseline="0" dirty="0">
                          <a:ln>
                            <a:noFill/>
                          </a:ln>
                          <a:solidFill>
                            <a:schemeClr val="tx1"/>
                          </a:solidFill>
                          <a:effectLst/>
                          <a:latin typeface="Comic Sans MS" pitchFamily="66" charset="0"/>
                        </a:rPr>
                        <a:t>Long term and expensive</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Char char="§"/>
                        <a:tabLst/>
                      </a:pPr>
                      <a:r>
                        <a:rPr kumimoji="0" lang="en-GB" sz="1700" b="1" i="0" u="none" strike="noStrike" cap="none" normalizeH="0" baseline="0" dirty="0">
                          <a:ln>
                            <a:noFill/>
                          </a:ln>
                          <a:solidFill>
                            <a:schemeClr val="tx1"/>
                          </a:solidFill>
                          <a:effectLst/>
                          <a:latin typeface="Comic Sans MS" pitchFamily="66" charset="0"/>
                        </a:rPr>
                        <a:t>Politically sensitive e.g. no smoking in all public places.</a:t>
                      </a:r>
                      <a:endParaRPr kumimoji="0" lang="en-GB" sz="1700" b="1" i="0" u="none" strike="noStrike" cap="none" normalizeH="0" baseline="0" dirty="0">
                        <a:ln>
                          <a:noFill/>
                        </a:ln>
                        <a:solidFill>
                          <a:srgbClr val="A50021"/>
                        </a:solidFill>
                        <a:effectLst/>
                        <a:latin typeface="Comic Sans MS" pitchFamily="66" charset="0"/>
                      </a:endParaRP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4100522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chor="b"/>
          <a:lstStyle/>
          <a:p>
            <a:pPr>
              <a:defRPr/>
            </a:pPr>
            <a:r>
              <a:rPr lang="en-US" dirty="0"/>
              <a:t>Empowerment - </a:t>
            </a:r>
            <a:r>
              <a:rPr lang="en-GB" dirty="0" err="1"/>
              <a:t>Rissell</a:t>
            </a:r>
            <a:r>
              <a:rPr lang="en-GB" dirty="0"/>
              <a:t> (1994) </a:t>
            </a:r>
            <a:endParaRPr lang="en-US" dirty="0"/>
          </a:p>
        </p:txBody>
      </p:sp>
      <p:sp>
        <p:nvSpPr>
          <p:cNvPr id="30723" name="Rectangle 3"/>
          <p:cNvSpPr>
            <a:spLocks noGrp="1" noChangeArrowheads="1"/>
          </p:cNvSpPr>
          <p:nvPr>
            <p:ph idx="1"/>
          </p:nvPr>
        </p:nvSpPr>
        <p:spPr/>
        <p:txBody>
          <a:bodyPr>
            <a:normAutofit fontScale="92500" lnSpcReduction="10000"/>
          </a:bodyPr>
          <a:lstStyle/>
          <a:p>
            <a:pPr eaLnBrk="1" hangingPunct="1">
              <a:lnSpc>
                <a:spcPct val="80000"/>
              </a:lnSpc>
            </a:pPr>
            <a:r>
              <a:rPr lang="en-GB" altLang="en-US" sz="2400" dirty="0"/>
              <a:t>Suggests empowerment as the holy grail of health promotion, defining it as ‘a process through which people become strong enough to participate and sharing the control of, and influence events and institutions effecting their lives.</a:t>
            </a:r>
          </a:p>
          <a:p>
            <a:pPr eaLnBrk="1" hangingPunct="1">
              <a:lnSpc>
                <a:spcPct val="80000"/>
              </a:lnSpc>
            </a:pPr>
            <a:endParaRPr lang="en-GB" altLang="en-US" sz="2400" dirty="0"/>
          </a:p>
          <a:p>
            <a:pPr eaLnBrk="1" hangingPunct="1">
              <a:lnSpc>
                <a:spcPct val="80000"/>
              </a:lnSpc>
            </a:pPr>
            <a:r>
              <a:rPr lang="en-GB" altLang="en-US" sz="2400" dirty="0"/>
              <a:t>Tones (1995) argues that, for individuals to be empowered, they need to acquire information or decision-making skills’ Tones feels that health education is the mainstay of population health improvement.</a:t>
            </a:r>
          </a:p>
          <a:p>
            <a:pPr marL="0" indent="0" eaLnBrk="1" hangingPunct="1">
              <a:lnSpc>
                <a:spcPct val="80000"/>
              </a:lnSpc>
              <a:buNone/>
            </a:pPr>
            <a:endParaRPr lang="en-GB" altLang="en-US" sz="2400" dirty="0"/>
          </a:p>
          <a:p>
            <a:pPr>
              <a:lnSpc>
                <a:spcPct val="80000"/>
              </a:lnSpc>
            </a:pPr>
            <a:r>
              <a:rPr lang="en-GB" altLang="en-US" sz="2400" dirty="0"/>
              <a:t>Tones felt that if people are to feel more able to make changes in their lives, they need to be supported by the people around them – Communities.</a:t>
            </a:r>
          </a:p>
          <a:p>
            <a:pPr eaLnBrk="1" hangingPunct="1">
              <a:lnSpc>
                <a:spcPct val="80000"/>
              </a:lnSpc>
            </a:pPr>
            <a:endParaRPr lang="en-GB" altLang="en-US" sz="2400" dirty="0"/>
          </a:p>
          <a:p>
            <a:pPr eaLnBrk="1" hangingPunct="1">
              <a:lnSpc>
                <a:spcPct val="80000"/>
              </a:lnSpc>
              <a:buFont typeface="Wingdings" pitchFamily="2" charset="2"/>
              <a:buNone/>
            </a:pPr>
            <a:endParaRPr lang="en-GB" altLang="en-US" sz="2600" dirty="0"/>
          </a:p>
          <a:p>
            <a:pPr eaLnBrk="1" hangingPunct="1">
              <a:lnSpc>
                <a:spcPct val="80000"/>
              </a:lnSpc>
            </a:pPr>
            <a:endParaRPr lang="en-GB" altLang="en-US" sz="2600" dirty="0"/>
          </a:p>
        </p:txBody>
      </p:sp>
    </p:spTree>
    <p:extLst>
      <p:ext uri="{BB962C8B-B14F-4D97-AF65-F5344CB8AC3E}">
        <p14:creationId xmlns:p14="http://schemas.microsoft.com/office/powerpoint/2010/main" val="27866358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defRPr/>
            </a:pPr>
            <a:r>
              <a:rPr lang="en-GB" dirty="0"/>
              <a:t>References and Further Reading</a:t>
            </a:r>
          </a:p>
        </p:txBody>
      </p:sp>
      <p:sp>
        <p:nvSpPr>
          <p:cNvPr id="49154" name="Content Placeholder 1"/>
          <p:cNvSpPr>
            <a:spLocks noGrp="1"/>
          </p:cNvSpPr>
          <p:nvPr>
            <p:ph idx="1"/>
          </p:nvPr>
        </p:nvSpPr>
        <p:spPr>
          <a:xfrm>
            <a:off x="677334" y="1649691"/>
            <a:ext cx="8596668" cy="4391671"/>
          </a:xfrm>
        </p:spPr>
        <p:txBody>
          <a:bodyPr>
            <a:normAutofit lnSpcReduction="10000"/>
          </a:bodyPr>
          <a:lstStyle/>
          <a:p>
            <a:pPr eaLnBrk="1" hangingPunct="1"/>
            <a:r>
              <a:rPr lang="en-GB" altLang="en-US" sz="2000" dirty="0"/>
              <a:t>Doherty, J. and Hughes, M. (2009) </a:t>
            </a:r>
            <a:r>
              <a:rPr lang="en-GB" altLang="en-US" sz="2000" i="1" dirty="0"/>
              <a:t>Child Development Theory and Practice 0-11 </a:t>
            </a:r>
            <a:r>
              <a:rPr lang="en-GB" altLang="en-US" sz="2000" dirty="0"/>
              <a:t>Pearson Education: Harlow</a:t>
            </a:r>
          </a:p>
          <a:p>
            <a:pPr eaLnBrk="1" hangingPunct="1"/>
            <a:r>
              <a:rPr lang="en-GB" sz="2000" dirty="0"/>
              <a:t>Green, J. &amp; Tones, K. (2010) </a:t>
            </a:r>
            <a:r>
              <a:rPr lang="en-GB" sz="2000" i="1" dirty="0"/>
              <a:t>Health Promotion: Planning and Strategies</a:t>
            </a:r>
            <a:r>
              <a:rPr lang="en-GB" sz="2000" dirty="0"/>
              <a:t>, 2nd Edition, London: Sage</a:t>
            </a:r>
          </a:p>
          <a:p>
            <a:pPr eaLnBrk="1" hangingPunct="1"/>
            <a:r>
              <a:rPr lang="en-GB" sz="2000" dirty="0"/>
              <a:t>Jones, L. (2000) What is Health? , in Katz, J., </a:t>
            </a:r>
            <a:r>
              <a:rPr lang="en-GB" sz="2000" dirty="0" err="1"/>
              <a:t>Peberdy</a:t>
            </a:r>
            <a:r>
              <a:rPr lang="en-GB" sz="2000" dirty="0"/>
              <a:t>, A. &amp; Douglas, J. (</a:t>
            </a:r>
            <a:r>
              <a:rPr lang="en-GB" sz="2000" dirty="0" err="1"/>
              <a:t>Eds</a:t>
            </a:r>
            <a:r>
              <a:rPr lang="en-GB" sz="2000" dirty="0"/>
              <a:t>), </a:t>
            </a:r>
            <a:r>
              <a:rPr lang="en-GB" sz="2000" i="1" dirty="0"/>
              <a:t>Promoting Health: Knowledge and Practice, </a:t>
            </a:r>
            <a:r>
              <a:rPr lang="en-GB" sz="2000" dirty="0"/>
              <a:t>Basingstoke: Macmillan Press Ltd.</a:t>
            </a:r>
          </a:p>
          <a:p>
            <a:pPr eaLnBrk="1" hangingPunct="1"/>
            <a:r>
              <a:rPr lang="en-GB" sz="2000" dirty="0"/>
              <a:t>Jones, L. &amp; Douglas, J. (2000) The Rise of Health Promotion , in Katz, J., </a:t>
            </a:r>
            <a:r>
              <a:rPr lang="en-GB" sz="2000" dirty="0" err="1"/>
              <a:t>Peberdy</a:t>
            </a:r>
            <a:r>
              <a:rPr lang="en-GB" sz="2000" dirty="0"/>
              <a:t>, A. &amp; Douglas, J. (</a:t>
            </a:r>
            <a:r>
              <a:rPr lang="en-GB" sz="2000" dirty="0" err="1"/>
              <a:t>Eds</a:t>
            </a:r>
            <a:r>
              <a:rPr lang="en-GB" sz="2000" dirty="0"/>
              <a:t>), </a:t>
            </a:r>
            <a:r>
              <a:rPr lang="en-GB" sz="2000" i="1" dirty="0"/>
              <a:t>Promoting Health: Knowledge and Practice, </a:t>
            </a:r>
            <a:r>
              <a:rPr lang="en-GB" sz="2000" dirty="0"/>
              <a:t>Basingstoke: Macmillan Press Ltd.</a:t>
            </a:r>
          </a:p>
          <a:p>
            <a:pPr eaLnBrk="1" hangingPunct="1"/>
            <a:r>
              <a:rPr lang="en-GB" sz="2000" dirty="0"/>
              <a:t>Jones, L. &amp; </a:t>
            </a:r>
            <a:r>
              <a:rPr lang="en-GB" sz="2000" dirty="0" err="1"/>
              <a:t>Naidoo</a:t>
            </a:r>
            <a:r>
              <a:rPr lang="en-GB" sz="2000" dirty="0"/>
              <a:t>, J. (2000) Theories and Models in Health Promotion, in Katz, J., </a:t>
            </a:r>
            <a:r>
              <a:rPr lang="en-GB" sz="2000" dirty="0" err="1"/>
              <a:t>Peberdy</a:t>
            </a:r>
            <a:r>
              <a:rPr lang="en-GB" sz="2000" dirty="0"/>
              <a:t>, A. &amp; Douglas, J. (</a:t>
            </a:r>
            <a:r>
              <a:rPr lang="en-GB" sz="2000" dirty="0" err="1"/>
              <a:t>Eds</a:t>
            </a:r>
            <a:r>
              <a:rPr lang="en-GB" sz="2000" dirty="0"/>
              <a:t>), </a:t>
            </a:r>
            <a:r>
              <a:rPr lang="en-GB" sz="2000" i="1" dirty="0"/>
              <a:t>Promoting Health: Knowledge and Practice, </a:t>
            </a:r>
            <a:r>
              <a:rPr lang="en-GB" sz="2000" dirty="0"/>
              <a:t>Basingstoke: Macmillan Press Ltd.</a:t>
            </a:r>
          </a:p>
        </p:txBody>
      </p:sp>
    </p:spTree>
    <p:extLst>
      <p:ext uri="{BB962C8B-B14F-4D97-AF65-F5344CB8AC3E}">
        <p14:creationId xmlns:p14="http://schemas.microsoft.com/office/powerpoint/2010/main" val="30716142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defRPr/>
            </a:pPr>
            <a:r>
              <a:rPr lang="en-GB" dirty="0"/>
              <a:t>References and Further Reading</a:t>
            </a:r>
          </a:p>
        </p:txBody>
      </p:sp>
      <p:sp>
        <p:nvSpPr>
          <p:cNvPr id="2" name="Content Placeholder 1"/>
          <p:cNvSpPr>
            <a:spLocks noGrp="1"/>
          </p:cNvSpPr>
          <p:nvPr>
            <p:ph idx="1"/>
          </p:nvPr>
        </p:nvSpPr>
        <p:spPr>
          <a:xfrm>
            <a:off x="677334" y="1593131"/>
            <a:ext cx="8596668" cy="4448232"/>
          </a:xfrm>
        </p:spPr>
        <p:txBody>
          <a:bodyPr>
            <a:normAutofit/>
          </a:bodyPr>
          <a:lstStyle/>
          <a:p>
            <a:pPr>
              <a:defRPr/>
            </a:pPr>
            <a:r>
              <a:rPr lang="en-GB" sz="2000" dirty="0"/>
              <a:t>Katz, J. (2000) Studying Populations, in Katz, J., </a:t>
            </a:r>
            <a:r>
              <a:rPr lang="en-GB" sz="2000" dirty="0" err="1"/>
              <a:t>Peberdy</a:t>
            </a:r>
            <a:r>
              <a:rPr lang="en-GB" sz="2000" dirty="0"/>
              <a:t>, A. &amp; Douglas, J. (</a:t>
            </a:r>
            <a:r>
              <a:rPr lang="en-GB" sz="2000" dirty="0" err="1"/>
              <a:t>Eds</a:t>
            </a:r>
            <a:r>
              <a:rPr lang="en-GB" sz="2000" dirty="0"/>
              <a:t>), </a:t>
            </a:r>
            <a:r>
              <a:rPr lang="en-GB" sz="2000" i="1" dirty="0"/>
              <a:t>Promoting Health: Knowledge and Practice, </a:t>
            </a:r>
            <a:r>
              <a:rPr lang="en-GB" sz="2000" dirty="0"/>
              <a:t>Basingstoke: Macmillan Press Ltd.</a:t>
            </a:r>
            <a:endParaRPr lang="en-GB" sz="2000" i="1" dirty="0"/>
          </a:p>
          <a:p>
            <a:pPr>
              <a:defRPr/>
            </a:pPr>
            <a:r>
              <a:rPr lang="en-GB" altLang="en-US" sz="2000" dirty="0" err="1"/>
              <a:t>Naidoo</a:t>
            </a:r>
            <a:r>
              <a:rPr lang="en-GB" altLang="en-US" sz="2000" dirty="0"/>
              <a:t>, J. &amp; Wills, J. (1994) </a:t>
            </a:r>
            <a:r>
              <a:rPr lang="en-GB" altLang="en-US" sz="2000" i="1" dirty="0"/>
              <a:t>Health Promotion: Foundations for </a:t>
            </a:r>
            <a:r>
              <a:rPr lang="en-GB" altLang="en-US" sz="2000" i="1" dirty="0" err="1"/>
              <a:t>Practice</a:t>
            </a:r>
            <a:r>
              <a:rPr lang="en-GB" altLang="en-US" sz="2000" dirty="0" err="1"/>
              <a:t>,London</a:t>
            </a:r>
            <a:r>
              <a:rPr lang="en-GB" altLang="en-US" sz="2000" dirty="0"/>
              <a:t>: </a:t>
            </a:r>
            <a:r>
              <a:rPr lang="en-GB" altLang="en-US" sz="2000" dirty="0" err="1"/>
              <a:t>BalliereTindall</a:t>
            </a:r>
            <a:endParaRPr lang="en-GB" altLang="en-US" sz="2000" dirty="0"/>
          </a:p>
          <a:p>
            <a:pPr>
              <a:defRPr/>
            </a:pPr>
            <a:r>
              <a:rPr lang="en-GB" altLang="en-US" sz="2000" i="1" dirty="0">
                <a:solidFill>
                  <a:srgbClr val="000000"/>
                </a:solidFill>
              </a:rPr>
              <a:t>Source</a:t>
            </a:r>
            <a:r>
              <a:rPr lang="en-GB" altLang="en-US" sz="2000" dirty="0">
                <a:solidFill>
                  <a:srgbClr val="000000"/>
                </a:solidFill>
              </a:rPr>
              <a:t>: </a:t>
            </a:r>
            <a:r>
              <a:rPr lang="en-GB" altLang="en-US" sz="2000" dirty="0" err="1">
                <a:solidFill>
                  <a:srgbClr val="000000"/>
                </a:solidFill>
              </a:rPr>
              <a:t>Bronfenbrenner</a:t>
            </a:r>
            <a:r>
              <a:rPr lang="en-GB" altLang="en-US" sz="2000" dirty="0">
                <a:solidFill>
                  <a:srgbClr val="000000"/>
                </a:solidFill>
              </a:rPr>
              <a:t>, 1995, </a:t>
            </a:r>
            <a:r>
              <a:rPr lang="en-GB" altLang="en-US" sz="2000">
                <a:solidFill>
                  <a:srgbClr val="000000"/>
                </a:solidFill>
              </a:rPr>
              <a:t>The Bio-ecological </a:t>
            </a:r>
            <a:r>
              <a:rPr lang="en-GB" altLang="en-US" sz="2000" dirty="0">
                <a:solidFill>
                  <a:srgbClr val="000000"/>
                </a:solidFill>
              </a:rPr>
              <a:t>Model from a Life Course Perspective, in Moen, P. </a:t>
            </a:r>
            <a:r>
              <a:rPr lang="en-GB" altLang="en-US" sz="2000" i="1" dirty="0">
                <a:solidFill>
                  <a:srgbClr val="000000"/>
                </a:solidFill>
              </a:rPr>
              <a:t>et al</a:t>
            </a:r>
            <a:r>
              <a:rPr lang="en-GB" altLang="en-US" sz="2000" dirty="0">
                <a:solidFill>
                  <a:srgbClr val="000000"/>
                </a:solidFill>
              </a:rPr>
              <a:t>. (</a:t>
            </a:r>
            <a:r>
              <a:rPr lang="en-GB" altLang="en-US" sz="2000" dirty="0" err="1">
                <a:solidFill>
                  <a:srgbClr val="000000"/>
                </a:solidFill>
              </a:rPr>
              <a:t>eds</a:t>
            </a:r>
            <a:r>
              <a:rPr lang="en-GB" altLang="en-US" sz="2000" dirty="0">
                <a:solidFill>
                  <a:srgbClr val="000000"/>
                </a:solidFill>
              </a:rPr>
              <a:t>) </a:t>
            </a:r>
            <a:r>
              <a:rPr lang="en-GB" altLang="en-US" sz="2000" i="1" dirty="0">
                <a:solidFill>
                  <a:srgbClr val="000000"/>
                </a:solidFill>
              </a:rPr>
              <a:t>Examining Lives in Context</a:t>
            </a:r>
            <a:r>
              <a:rPr lang="en-GB" altLang="en-US" sz="2000" dirty="0">
                <a:solidFill>
                  <a:srgbClr val="000000"/>
                </a:solidFill>
              </a:rPr>
              <a:t>, American Psychological Association, Washington, DC, Copyright 1995. Reprinted with permission</a:t>
            </a:r>
          </a:p>
          <a:p>
            <a:pPr>
              <a:defRPr/>
            </a:pPr>
            <a:r>
              <a:rPr lang="en-GB" sz="2000" dirty="0"/>
              <a:t>Sussex, F., Herne, D. &amp; </a:t>
            </a:r>
            <a:r>
              <a:rPr lang="en-GB" sz="2000" dirty="0" err="1"/>
              <a:t>Scourfield</a:t>
            </a:r>
            <a:r>
              <a:rPr lang="en-GB" sz="2000" dirty="0"/>
              <a:t>, P. (2008) </a:t>
            </a:r>
            <a:r>
              <a:rPr lang="en-GB" sz="2000" i="1" dirty="0"/>
              <a:t>Advanced Health and Social Care: For NVQ/SVQ Level 4 and Foundation Degrees</a:t>
            </a:r>
            <a:r>
              <a:rPr lang="en-GB" sz="2000" dirty="0"/>
              <a:t>, Harlow; Heinemann</a:t>
            </a:r>
            <a:endParaRPr lang="en-GB" altLang="en-US" sz="2000" dirty="0"/>
          </a:p>
          <a:p>
            <a:pPr marL="109537" indent="0">
              <a:buNone/>
              <a:defRPr/>
            </a:pPr>
            <a:endParaRPr lang="en-GB" altLang="en-US" sz="2000" dirty="0"/>
          </a:p>
          <a:p>
            <a:pPr>
              <a:defRPr/>
            </a:pPr>
            <a:endParaRPr lang="en-GB" altLang="en-US" dirty="0"/>
          </a:p>
          <a:p>
            <a:pPr>
              <a:defRPr/>
            </a:pPr>
            <a:endParaRPr lang="en-GB" dirty="0"/>
          </a:p>
        </p:txBody>
      </p:sp>
    </p:spTree>
    <p:extLst>
      <p:ext uri="{BB962C8B-B14F-4D97-AF65-F5344CB8AC3E}">
        <p14:creationId xmlns:p14="http://schemas.microsoft.com/office/powerpoint/2010/main" val="257535736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71</TotalTime>
  <Words>1960</Words>
  <Application>Microsoft Office PowerPoint</Application>
  <PresentationFormat>Widescreen</PresentationFormat>
  <Paragraphs>313</Paragraphs>
  <Slides>35</Slides>
  <Notes>18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Arial</vt:lpstr>
      <vt:lpstr>Calibri</vt:lpstr>
      <vt:lpstr>Comic Sans MS</vt:lpstr>
      <vt:lpstr>Times New Roman</vt:lpstr>
      <vt:lpstr>Trebuchet MS</vt:lpstr>
      <vt:lpstr>Verdana</vt:lpstr>
      <vt:lpstr>Wingdings</vt:lpstr>
      <vt:lpstr>Wingdings 3</vt:lpstr>
      <vt:lpstr>Facet</vt:lpstr>
      <vt:lpstr>Health Promotion</vt:lpstr>
      <vt:lpstr>What is Health Promotion?</vt:lpstr>
      <vt:lpstr>Definitions  </vt:lpstr>
      <vt:lpstr>Definitions: What is health promotion? </vt:lpstr>
      <vt:lpstr>Ottawa Charter</vt:lpstr>
      <vt:lpstr>Ottawa Charter</vt:lpstr>
      <vt:lpstr> Prerequisites for Health </vt:lpstr>
      <vt:lpstr>Health Promotion </vt:lpstr>
      <vt:lpstr>Health promotion </vt:lpstr>
      <vt:lpstr>Health Promotion</vt:lpstr>
      <vt:lpstr>Why Use Models of Health Promotion?</vt:lpstr>
      <vt:lpstr>Models of Health Promotion</vt:lpstr>
      <vt:lpstr>Tannahill 1985</vt:lpstr>
      <vt:lpstr>Tannahill (1985) (Naidoo &amp; Wills, 2000 cited in Sussex et al 20008:366</vt:lpstr>
      <vt:lpstr>Health Education</vt:lpstr>
      <vt:lpstr>Health Protection</vt:lpstr>
      <vt:lpstr>Prevention</vt:lpstr>
      <vt:lpstr>Health Promotion</vt:lpstr>
      <vt:lpstr>Health Promotion Activities</vt:lpstr>
      <vt:lpstr>Health Promotion Activities</vt:lpstr>
      <vt:lpstr>Urie Bronfennbrenner</vt:lpstr>
      <vt:lpstr>Urie Bronfennbrenner and Health Promotion</vt:lpstr>
      <vt:lpstr>Health Promotion</vt:lpstr>
      <vt:lpstr>5 Main Approaches to Health Promotion</vt:lpstr>
      <vt:lpstr>Read</vt:lpstr>
      <vt:lpstr>Approaches to Health Promotion – Example Healthy Eating</vt:lpstr>
      <vt:lpstr>Medical Approach –  preventative/interventional</vt:lpstr>
      <vt:lpstr>Behaviour Change Approach </vt:lpstr>
      <vt:lpstr>Social Change</vt:lpstr>
      <vt:lpstr>Educational Change</vt:lpstr>
      <vt:lpstr>Empowerment</vt:lpstr>
      <vt:lpstr>Social Change</vt:lpstr>
      <vt:lpstr>Empowerment - Rissell (1994) </vt:lpstr>
      <vt:lpstr>References and Further Reading</vt:lpstr>
      <vt:lpstr>References and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Promotion</dc:title>
  <dc:creator>Karen Hudson</dc:creator>
  <cp:lastModifiedBy>Karen Hudson</cp:lastModifiedBy>
  <cp:revision>10</cp:revision>
  <cp:lastPrinted>2017-10-10T15:34:03Z</cp:lastPrinted>
  <dcterms:created xsi:type="dcterms:W3CDTF">2017-10-07T08:29:39Z</dcterms:created>
  <dcterms:modified xsi:type="dcterms:W3CDTF">2019-11-09T14:06:13Z</dcterms:modified>
</cp:coreProperties>
</file>