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8" r:id="rId11"/>
    <p:sldId id="269" r:id="rId12"/>
    <p:sldId id="276" r:id="rId13"/>
    <p:sldId id="270" r:id="rId14"/>
    <p:sldId id="271" r:id="rId15"/>
    <p:sldId id="272" r:id="rId16"/>
    <p:sldId id="273" r:id="rId17"/>
    <p:sldId id="274" r:id="rId18"/>
    <p:sldId id="404" r:id="rId19"/>
    <p:sldId id="405" r:id="rId20"/>
    <p:sldId id="406" r:id="rId21"/>
    <p:sldId id="407" r:id="rId22"/>
    <p:sldId id="408" r:id="rId23"/>
    <p:sldId id="409" r:id="rId24"/>
    <p:sldId id="410" r:id="rId25"/>
    <p:sldId id="411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960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92221E59-9835-4275-A830-2AF2D2038E12}"/>
    <pc:docChg chg="modSld">
      <pc:chgData name="Cerys Davies" userId="61e71dc1-9594-4277-b52b-4420989f68ee" providerId="ADAL" clId="{92221E59-9835-4275-A830-2AF2D2038E12}" dt="2025-10-26T14:37:35.214" v="23" actId="6549"/>
      <pc:docMkLst>
        <pc:docMk/>
      </pc:docMkLst>
      <pc:sldChg chg="modNotesTx">
        <pc:chgData name="Cerys Davies" userId="61e71dc1-9594-4277-b52b-4420989f68ee" providerId="ADAL" clId="{92221E59-9835-4275-A830-2AF2D2038E12}" dt="2025-10-26T14:35:07.713" v="0" actId="6549"/>
        <pc:sldMkLst>
          <pc:docMk/>
          <pc:sldMk cId="0" sldId="256"/>
        </pc:sldMkLst>
      </pc:sldChg>
      <pc:sldChg chg="modNotesTx">
        <pc:chgData name="Cerys Davies" userId="61e71dc1-9594-4277-b52b-4420989f68ee" providerId="ADAL" clId="{92221E59-9835-4275-A830-2AF2D2038E12}" dt="2025-10-26T14:35:13.255" v="1" actId="6549"/>
        <pc:sldMkLst>
          <pc:docMk/>
          <pc:sldMk cId="0" sldId="257"/>
        </pc:sldMkLst>
      </pc:sldChg>
      <pc:sldChg chg="modNotesTx">
        <pc:chgData name="Cerys Davies" userId="61e71dc1-9594-4277-b52b-4420989f68ee" providerId="ADAL" clId="{92221E59-9835-4275-A830-2AF2D2038E12}" dt="2025-10-26T14:35:18.145" v="2" actId="6549"/>
        <pc:sldMkLst>
          <pc:docMk/>
          <pc:sldMk cId="0" sldId="258"/>
        </pc:sldMkLst>
      </pc:sldChg>
      <pc:sldChg chg="modNotesTx">
        <pc:chgData name="Cerys Davies" userId="61e71dc1-9594-4277-b52b-4420989f68ee" providerId="ADAL" clId="{92221E59-9835-4275-A830-2AF2D2038E12}" dt="2025-10-26T14:35:23.054" v="3" actId="6549"/>
        <pc:sldMkLst>
          <pc:docMk/>
          <pc:sldMk cId="0" sldId="259"/>
        </pc:sldMkLst>
      </pc:sldChg>
      <pc:sldChg chg="modNotesTx">
        <pc:chgData name="Cerys Davies" userId="61e71dc1-9594-4277-b52b-4420989f68ee" providerId="ADAL" clId="{92221E59-9835-4275-A830-2AF2D2038E12}" dt="2025-10-26T14:35:28.604" v="4" actId="6549"/>
        <pc:sldMkLst>
          <pc:docMk/>
          <pc:sldMk cId="0" sldId="260"/>
        </pc:sldMkLst>
      </pc:sldChg>
      <pc:sldChg chg="modNotesTx">
        <pc:chgData name="Cerys Davies" userId="61e71dc1-9594-4277-b52b-4420989f68ee" providerId="ADAL" clId="{92221E59-9835-4275-A830-2AF2D2038E12}" dt="2025-10-26T14:35:36.325" v="5" actId="6549"/>
        <pc:sldMkLst>
          <pc:docMk/>
          <pc:sldMk cId="0" sldId="262"/>
        </pc:sldMkLst>
      </pc:sldChg>
      <pc:sldChg chg="modNotesTx">
        <pc:chgData name="Cerys Davies" userId="61e71dc1-9594-4277-b52b-4420989f68ee" providerId="ADAL" clId="{92221E59-9835-4275-A830-2AF2D2038E12}" dt="2025-10-26T14:35:41.434" v="6" actId="6549"/>
        <pc:sldMkLst>
          <pc:docMk/>
          <pc:sldMk cId="0" sldId="263"/>
        </pc:sldMkLst>
      </pc:sldChg>
      <pc:sldChg chg="modNotesTx">
        <pc:chgData name="Cerys Davies" userId="61e71dc1-9594-4277-b52b-4420989f68ee" providerId="ADAL" clId="{92221E59-9835-4275-A830-2AF2D2038E12}" dt="2025-10-26T14:35:47.566" v="7" actId="6549"/>
        <pc:sldMkLst>
          <pc:docMk/>
          <pc:sldMk cId="0" sldId="265"/>
        </pc:sldMkLst>
      </pc:sldChg>
      <pc:sldChg chg="modNotesTx">
        <pc:chgData name="Cerys Davies" userId="61e71dc1-9594-4277-b52b-4420989f68ee" providerId="ADAL" clId="{92221E59-9835-4275-A830-2AF2D2038E12}" dt="2025-10-26T14:35:55.245" v="8" actId="6549"/>
        <pc:sldMkLst>
          <pc:docMk/>
          <pc:sldMk cId="0" sldId="266"/>
        </pc:sldMkLst>
      </pc:sldChg>
      <pc:sldChg chg="modNotesTx">
        <pc:chgData name="Cerys Davies" userId="61e71dc1-9594-4277-b52b-4420989f68ee" providerId="ADAL" clId="{92221E59-9835-4275-A830-2AF2D2038E12}" dt="2025-10-26T14:36:00.924" v="9" actId="6549"/>
        <pc:sldMkLst>
          <pc:docMk/>
          <pc:sldMk cId="0" sldId="268"/>
        </pc:sldMkLst>
      </pc:sldChg>
      <pc:sldChg chg="modNotesTx">
        <pc:chgData name="Cerys Davies" userId="61e71dc1-9594-4277-b52b-4420989f68ee" providerId="ADAL" clId="{92221E59-9835-4275-A830-2AF2D2038E12}" dt="2025-10-26T14:36:07.375" v="10" actId="6549"/>
        <pc:sldMkLst>
          <pc:docMk/>
          <pc:sldMk cId="0" sldId="269"/>
        </pc:sldMkLst>
      </pc:sldChg>
      <pc:sldChg chg="modNotesTx">
        <pc:chgData name="Cerys Davies" userId="61e71dc1-9594-4277-b52b-4420989f68ee" providerId="ADAL" clId="{92221E59-9835-4275-A830-2AF2D2038E12}" dt="2025-10-26T14:36:21.624" v="11" actId="6549"/>
        <pc:sldMkLst>
          <pc:docMk/>
          <pc:sldMk cId="0" sldId="270"/>
        </pc:sldMkLst>
      </pc:sldChg>
      <pc:sldChg chg="modNotesTx">
        <pc:chgData name="Cerys Davies" userId="61e71dc1-9594-4277-b52b-4420989f68ee" providerId="ADAL" clId="{92221E59-9835-4275-A830-2AF2D2038E12}" dt="2025-10-26T14:36:27.246" v="12" actId="6549"/>
        <pc:sldMkLst>
          <pc:docMk/>
          <pc:sldMk cId="0" sldId="271"/>
        </pc:sldMkLst>
      </pc:sldChg>
      <pc:sldChg chg="modNotesTx">
        <pc:chgData name="Cerys Davies" userId="61e71dc1-9594-4277-b52b-4420989f68ee" providerId="ADAL" clId="{92221E59-9835-4275-A830-2AF2D2038E12}" dt="2025-10-26T14:36:32.376" v="13" actId="6549"/>
        <pc:sldMkLst>
          <pc:docMk/>
          <pc:sldMk cId="0" sldId="272"/>
        </pc:sldMkLst>
      </pc:sldChg>
      <pc:sldChg chg="modNotesTx">
        <pc:chgData name="Cerys Davies" userId="61e71dc1-9594-4277-b52b-4420989f68ee" providerId="ADAL" clId="{92221E59-9835-4275-A830-2AF2D2038E12}" dt="2025-10-26T14:36:38.497" v="14" actId="6549"/>
        <pc:sldMkLst>
          <pc:docMk/>
          <pc:sldMk cId="0" sldId="273"/>
        </pc:sldMkLst>
      </pc:sldChg>
      <pc:sldChg chg="modNotesTx">
        <pc:chgData name="Cerys Davies" userId="61e71dc1-9594-4277-b52b-4420989f68ee" providerId="ADAL" clId="{92221E59-9835-4275-A830-2AF2D2038E12}" dt="2025-10-26T14:36:45.736" v="15" actId="6549"/>
        <pc:sldMkLst>
          <pc:docMk/>
          <pc:sldMk cId="0" sldId="274"/>
        </pc:sldMkLst>
      </pc:sldChg>
      <pc:sldChg chg="modNotesTx">
        <pc:chgData name="Cerys Davies" userId="61e71dc1-9594-4277-b52b-4420989f68ee" providerId="ADAL" clId="{92221E59-9835-4275-A830-2AF2D2038E12}" dt="2025-10-26T14:36:51.946" v="16" actId="6549"/>
        <pc:sldMkLst>
          <pc:docMk/>
          <pc:sldMk cId="2708985701" sldId="404"/>
        </pc:sldMkLst>
      </pc:sldChg>
      <pc:sldChg chg="modNotesTx">
        <pc:chgData name="Cerys Davies" userId="61e71dc1-9594-4277-b52b-4420989f68ee" providerId="ADAL" clId="{92221E59-9835-4275-A830-2AF2D2038E12}" dt="2025-10-26T14:36:58.845" v="17" actId="6549"/>
        <pc:sldMkLst>
          <pc:docMk/>
          <pc:sldMk cId="3627133720" sldId="405"/>
        </pc:sldMkLst>
      </pc:sldChg>
      <pc:sldChg chg="modNotesTx">
        <pc:chgData name="Cerys Davies" userId="61e71dc1-9594-4277-b52b-4420989f68ee" providerId="ADAL" clId="{92221E59-9835-4275-A830-2AF2D2038E12}" dt="2025-10-26T14:37:04.395" v="18" actId="6549"/>
        <pc:sldMkLst>
          <pc:docMk/>
          <pc:sldMk cId="2774443501" sldId="406"/>
        </pc:sldMkLst>
      </pc:sldChg>
      <pc:sldChg chg="modNotesTx">
        <pc:chgData name="Cerys Davies" userId="61e71dc1-9594-4277-b52b-4420989f68ee" providerId="ADAL" clId="{92221E59-9835-4275-A830-2AF2D2038E12}" dt="2025-10-26T14:37:10.026" v="19" actId="6549"/>
        <pc:sldMkLst>
          <pc:docMk/>
          <pc:sldMk cId="1930885233" sldId="407"/>
        </pc:sldMkLst>
      </pc:sldChg>
      <pc:sldChg chg="modNotesTx">
        <pc:chgData name="Cerys Davies" userId="61e71dc1-9594-4277-b52b-4420989f68ee" providerId="ADAL" clId="{92221E59-9835-4275-A830-2AF2D2038E12}" dt="2025-10-26T14:37:17.762" v="20" actId="6549"/>
        <pc:sldMkLst>
          <pc:docMk/>
          <pc:sldMk cId="1910529510" sldId="408"/>
        </pc:sldMkLst>
      </pc:sldChg>
      <pc:sldChg chg="modNotesTx">
        <pc:chgData name="Cerys Davies" userId="61e71dc1-9594-4277-b52b-4420989f68ee" providerId="ADAL" clId="{92221E59-9835-4275-A830-2AF2D2038E12}" dt="2025-10-26T14:37:22.952" v="21" actId="6549"/>
        <pc:sldMkLst>
          <pc:docMk/>
          <pc:sldMk cId="2772175030" sldId="409"/>
        </pc:sldMkLst>
      </pc:sldChg>
      <pc:sldChg chg="modNotesTx">
        <pc:chgData name="Cerys Davies" userId="61e71dc1-9594-4277-b52b-4420989f68ee" providerId="ADAL" clId="{92221E59-9835-4275-A830-2AF2D2038E12}" dt="2025-10-26T14:37:29.348" v="22" actId="6549"/>
        <pc:sldMkLst>
          <pc:docMk/>
          <pc:sldMk cId="3349665178" sldId="410"/>
        </pc:sldMkLst>
      </pc:sldChg>
      <pc:sldChg chg="modNotesTx">
        <pc:chgData name="Cerys Davies" userId="61e71dc1-9594-4277-b52b-4420989f68ee" providerId="ADAL" clId="{92221E59-9835-4275-A830-2AF2D2038E12}" dt="2025-10-26T14:37:35.214" v="23" actId="6549"/>
        <pc:sldMkLst>
          <pc:docMk/>
          <pc:sldMk cId="1100364125" sldId="41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74704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559652-8C12-4FE2-AB1D-324B33413F2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61907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8135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6387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69931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04263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101547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1324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984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63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199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364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518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8159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90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337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931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936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863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791749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8771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30908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6416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8412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647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029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623" y="1564706"/>
            <a:ext cx="6347713" cy="2947416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latin typeface="Trebuchet MS" panose="020B0603020202020204" pitchFamily="34" charset="0"/>
              </a:rPr>
              <a:t>PPLP Week 5:</a:t>
            </a:r>
            <a:br>
              <a:rPr lang="en-GB" sz="4400" b="1" dirty="0">
                <a:latin typeface="Trebuchet MS" panose="020B0603020202020204" pitchFamily="34" charset="0"/>
              </a:rPr>
            </a:br>
            <a:r>
              <a:rPr sz="4400" b="1" dirty="0">
                <a:latin typeface="Trebuchet MS" panose="020B0603020202020204" pitchFamily="34" charset="0"/>
              </a:rPr>
              <a:t>Risk Management in Solicitors' Firms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970" y="1488613"/>
            <a:ext cx="6966963" cy="3880773"/>
          </a:xfrm>
        </p:spPr>
        <p:txBody>
          <a:bodyPr>
            <a:normAutofit/>
          </a:bodyPr>
          <a:lstStyle/>
          <a:p>
            <a:r>
              <a:rPr sz="3200" dirty="0">
                <a:latin typeface="Trebuchet MS" panose="020B0603020202020204" pitchFamily="34" charset="0"/>
              </a:rPr>
              <a:t>Importance of risk management in legal practice</a:t>
            </a:r>
          </a:p>
          <a:p>
            <a:r>
              <a:rPr sz="3200" dirty="0">
                <a:latin typeface="Trebuchet MS" panose="020B0603020202020204" pitchFamily="34" charset="0"/>
              </a:rPr>
              <a:t>Overview of regulatory landscape</a:t>
            </a:r>
          </a:p>
          <a:p>
            <a:r>
              <a:rPr sz="3200" dirty="0">
                <a:latin typeface="Trebuchet MS" panose="020B0603020202020204" pitchFamily="34" charset="0"/>
              </a:rPr>
              <a:t>Focus on AML and fraud prevention</a:t>
            </a:r>
            <a:endParaRPr lang="en-GB" sz="3200" dirty="0">
              <a:latin typeface="Trebuchet MS" panose="020B0603020202020204" pitchFamily="34" charset="0"/>
            </a:endParaRPr>
          </a:p>
          <a:p>
            <a:r>
              <a:rPr lang="en-GB" sz="3200" dirty="0">
                <a:latin typeface="Trebuchet MS" panose="020B0603020202020204" pitchFamily="34" charset="0"/>
              </a:rPr>
              <a:t>Identifying other equally important risk areas</a:t>
            </a:r>
            <a:endParaRPr sz="3200" dirty="0">
              <a:latin typeface="Trebuchet MS" panose="020B0603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Regulatory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15" y="1677959"/>
            <a:ext cx="6907554" cy="3880773"/>
          </a:xfrm>
        </p:spPr>
        <p:txBody>
          <a:bodyPr>
            <a:normAutofit/>
          </a:bodyPr>
          <a:lstStyle/>
          <a:p>
            <a:r>
              <a:rPr sz="3200" dirty="0"/>
              <a:t>Solicitors Regulation Authority (SRA)</a:t>
            </a:r>
          </a:p>
          <a:p>
            <a:r>
              <a:rPr sz="3200" dirty="0"/>
              <a:t>Legal Sector Affinity Group (LSAG)</a:t>
            </a:r>
          </a:p>
          <a:p>
            <a:r>
              <a:rPr sz="3200" dirty="0"/>
              <a:t>Money Laundering Regulations 2017 (MLR 2017)</a:t>
            </a:r>
            <a:r>
              <a:rPr lang="en-GB" sz="3200" dirty="0"/>
              <a:t> as amended and updated from time to time</a:t>
            </a:r>
            <a:endParaRPr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>
                <a:latin typeface="Trebuchet MS" panose="020B0603020202020204" pitchFamily="34" charset="0"/>
              </a:rPr>
              <a:t>Key Risk Areas in Law Firms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2479" y="1960438"/>
            <a:ext cx="6347714" cy="3880773"/>
          </a:xfrm>
        </p:spPr>
        <p:txBody>
          <a:bodyPr>
            <a:normAutofit/>
          </a:bodyPr>
          <a:lstStyle/>
          <a:p>
            <a:r>
              <a:rPr sz="3200" dirty="0">
                <a:latin typeface="Trebuchet MS" panose="020B0603020202020204" pitchFamily="34" charset="0"/>
              </a:rPr>
              <a:t>Financial crime (fraud, money laundering)</a:t>
            </a:r>
          </a:p>
          <a:p>
            <a:r>
              <a:rPr sz="3200" dirty="0">
                <a:latin typeface="Trebuchet MS" panose="020B0603020202020204" pitchFamily="34" charset="0"/>
              </a:rPr>
              <a:t>Cybersecurity threats</a:t>
            </a:r>
          </a:p>
          <a:p>
            <a:r>
              <a:rPr sz="3200" dirty="0">
                <a:latin typeface="Trebuchet MS" panose="020B0603020202020204" pitchFamily="34" charset="0"/>
              </a:rPr>
              <a:t>Reputational risks</a:t>
            </a:r>
          </a:p>
          <a:p>
            <a:r>
              <a:rPr sz="3200" dirty="0">
                <a:latin typeface="Trebuchet MS" panose="020B0603020202020204" pitchFamily="34" charset="0"/>
              </a:rPr>
              <a:t>Compliance failures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132" y="263144"/>
            <a:ext cx="7131947" cy="1320800"/>
          </a:xfrm>
        </p:spPr>
        <p:txBody>
          <a:bodyPr>
            <a:normAutofit/>
          </a:bodyPr>
          <a:lstStyle/>
          <a:p>
            <a:r>
              <a:rPr sz="4400" b="1" dirty="0">
                <a:latin typeface="Trebuchet MS" panose="020B0603020202020204" pitchFamily="34" charset="0"/>
              </a:rPr>
              <a:t>Fraud Risks in Law Firms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868" y="1244887"/>
            <a:ext cx="7131947" cy="5015668"/>
          </a:xfrm>
        </p:spPr>
        <p:txBody>
          <a:bodyPr>
            <a:normAutofit lnSpcReduction="10000"/>
          </a:bodyPr>
          <a:lstStyle/>
          <a:p>
            <a:r>
              <a:rPr sz="3200" dirty="0">
                <a:latin typeface="Trebuchet MS" panose="020B0603020202020204" pitchFamily="34" charset="0"/>
              </a:rPr>
              <a:t>Internal vs. external threats</a:t>
            </a:r>
          </a:p>
          <a:p>
            <a:r>
              <a:rPr sz="3200" dirty="0">
                <a:latin typeface="Trebuchet MS" panose="020B0603020202020204" pitchFamily="34" charset="0"/>
              </a:rPr>
              <a:t>Impact of remote working and high-pressure environments</a:t>
            </a:r>
            <a:endParaRPr lang="en-GB" sz="3200" dirty="0">
              <a:latin typeface="Trebuchet MS" panose="020B0603020202020204" pitchFamily="34" charset="0"/>
            </a:endParaRPr>
          </a:p>
          <a:p>
            <a:r>
              <a:rPr lang="en-GB" sz="3200" dirty="0">
                <a:latin typeface="Trebuchet MS" panose="020B0603020202020204" pitchFamily="34" charset="0"/>
              </a:rPr>
              <a:t>The “Fraud Triangle”</a:t>
            </a:r>
          </a:p>
          <a:p>
            <a:pPr lvl="1"/>
            <a:r>
              <a:rPr lang="en-GB" sz="3200" dirty="0">
                <a:latin typeface="Trebuchet MS" panose="020B0603020202020204" pitchFamily="34" charset="0"/>
              </a:rPr>
              <a:t>Pressure, Rationalisation, Opportunity</a:t>
            </a:r>
          </a:p>
          <a:p>
            <a:r>
              <a:rPr lang="en-GB" sz="3200" dirty="0">
                <a:latin typeface="Trebuchet MS" panose="020B0603020202020204" pitchFamily="34" charset="0"/>
              </a:rPr>
              <a:t>Examples in legal practice</a:t>
            </a:r>
          </a:p>
          <a:p>
            <a:r>
              <a:rPr lang="en-GB" sz="3200" dirty="0">
                <a:latin typeface="Trebuchet MS" panose="020B0603020202020204" pitchFamily="34" charset="0"/>
              </a:rPr>
              <a:t>Role of firm culture in fraud prevention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206" y="156237"/>
            <a:ext cx="7272193" cy="1320800"/>
          </a:xfrm>
        </p:spPr>
        <p:txBody>
          <a:bodyPr>
            <a:normAutofit/>
          </a:bodyPr>
          <a:lstStyle/>
          <a:p>
            <a:r>
              <a:rPr b="1" dirty="0">
                <a:latin typeface="Trebuchet MS" panose="020B0603020202020204" pitchFamily="34" charset="0"/>
              </a:rPr>
              <a:t>Economic Crime and Corporate Transparency Act 2023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610828"/>
            <a:ext cx="6347714" cy="3880773"/>
          </a:xfrm>
        </p:spPr>
        <p:txBody>
          <a:bodyPr>
            <a:normAutofit/>
          </a:bodyPr>
          <a:lstStyle/>
          <a:p>
            <a:r>
              <a:rPr sz="3600" dirty="0">
                <a:latin typeface="Trebuchet MS" panose="020B0603020202020204" pitchFamily="34" charset="0"/>
              </a:rPr>
              <a:t>“Failure to prevent fraud” offence</a:t>
            </a:r>
          </a:p>
          <a:p>
            <a:r>
              <a:rPr sz="3600" dirty="0">
                <a:latin typeface="Trebuchet MS" panose="020B0603020202020204" pitchFamily="34" charset="0"/>
              </a:rPr>
              <a:t>Effective from 1 September 2025</a:t>
            </a:r>
          </a:p>
          <a:p>
            <a:r>
              <a:rPr sz="3600" dirty="0">
                <a:latin typeface="Trebuchet MS" panose="020B0603020202020204" pitchFamily="34" charset="0"/>
              </a:rPr>
              <a:t>Implications for law firms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623" y="267401"/>
            <a:ext cx="6906769" cy="882611"/>
          </a:xfrm>
        </p:spPr>
        <p:txBody>
          <a:bodyPr/>
          <a:lstStyle/>
          <a:p>
            <a:r>
              <a:rPr b="1" dirty="0">
                <a:latin typeface="Trebuchet MS" panose="020B0603020202020204" pitchFamily="34" charset="0"/>
              </a:rPr>
              <a:t>AML Overview</a:t>
            </a:r>
            <a:r>
              <a:rPr lang="en-GB" b="1" dirty="0">
                <a:latin typeface="Trebuchet MS" panose="020B0603020202020204" pitchFamily="34" charset="0"/>
              </a:rPr>
              <a:t> and Governance</a:t>
            </a:r>
            <a:endParaRPr b="1" dirty="0">
              <a:latin typeface="Trebuchet MS" panose="020B0603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7892" y="1286659"/>
            <a:ext cx="6823406" cy="4849545"/>
          </a:xfrm>
        </p:spPr>
        <p:txBody>
          <a:bodyPr>
            <a:normAutofit fontScale="92500"/>
          </a:bodyPr>
          <a:lstStyle/>
          <a:p>
            <a:r>
              <a:rPr sz="3200" dirty="0">
                <a:latin typeface="Trebuchet MS" panose="020B0603020202020204" pitchFamily="34" charset="0"/>
              </a:rPr>
              <a:t>Definition and purpose</a:t>
            </a:r>
          </a:p>
          <a:p>
            <a:r>
              <a:rPr sz="3200" dirty="0">
                <a:latin typeface="Trebuchet MS" panose="020B0603020202020204" pitchFamily="34" charset="0"/>
              </a:rPr>
              <a:t>Legal obligations under MLR 2017</a:t>
            </a:r>
          </a:p>
          <a:p>
            <a:r>
              <a:rPr sz="3200" dirty="0">
                <a:latin typeface="Trebuchet MS" panose="020B0603020202020204" pitchFamily="34" charset="0"/>
              </a:rPr>
              <a:t>Role of the SRA and other regulators</a:t>
            </a:r>
            <a:endParaRPr lang="en-GB" sz="3200" dirty="0">
              <a:latin typeface="Trebuchet MS" panose="020B0603020202020204" pitchFamily="34" charset="0"/>
            </a:endParaRPr>
          </a:p>
          <a:p>
            <a:r>
              <a:rPr lang="en-GB" sz="3200" dirty="0">
                <a:latin typeface="Trebuchet MS" panose="020B0603020202020204" pitchFamily="34" charset="0"/>
              </a:rPr>
              <a:t>MLRO (Money Laundering Reporting Officer)</a:t>
            </a:r>
          </a:p>
          <a:p>
            <a:r>
              <a:rPr lang="en-GB" sz="3200" dirty="0">
                <a:latin typeface="Trebuchet MS" panose="020B0603020202020204" pitchFamily="34" charset="0"/>
              </a:rPr>
              <a:t>MLCO (Money Laundering Compliance Officer)</a:t>
            </a:r>
          </a:p>
          <a:p>
            <a:r>
              <a:rPr lang="en-GB" sz="3200" dirty="0">
                <a:latin typeface="Trebuchet MS" panose="020B0603020202020204" pitchFamily="34" charset="0"/>
              </a:rPr>
              <a:t>Senior management responsibilities</a:t>
            </a:r>
          </a:p>
          <a:p>
            <a:endParaRPr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362" y="156237"/>
            <a:ext cx="6812188" cy="1320800"/>
          </a:xfrm>
        </p:spPr>
        <p:txBody>
          <a:bodyPr>
            <a:noAutofit/>
          </a:bodyPr>
          <a:lstStyle/>
          <a:p>
            <a:r>
              <a:rPr sz="4400" b="1" dirty="0">
                <a:latin typeface="Trebuchet MS" panose="020B0603020202020204" pitchFamily="34" charset="0"/>
              </a:rPr>
              <a:t>Firm-Wide Risk Assessment (FWRA)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452" y="2014735"/>
            <a:ext cx="6347714" cy="3880773"/>
          </a:xfrm>
        </p:spPr>
        <p:txBody>
          <a:bodyPr>
            <a:normAutofit/>
          </a:bodyPr>
          <a:lstStyle/>
          <a:p>
            <a:r>
              <a:rPr sz="3600" dirty="0">
                <a:latin typeface="Trebuchet MS" panose="020B0603020202020204" pitchFamily="34" charset="0"/>
              </a:rPr>
              <a:t>Mandatory under MLR 2017</a:t>
            </a:r>
          </a:p>
          <a:p>
            <a:r>
              <a:rPr sz="3600" dirty="0">
                <a:latin typeface="Trebuchet MS" panose="020B0603020202020204" pitchFamily="34" charset="0"/>
              </a:rPr>
              <a:t>Tailored to firm’s services and clients</a:t>
            </a:r>
          </a:p>
          <a:p>
            <a:r>
              <a:rPr sz="3600" dirty="0">
                <a:latin typeface="Trebuchet MS" panose="020B0603020202020204" pitchFamily="34" charset="0"/>
              </a:rPr>
              <a:t>Must be documented and regularly reviewed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252984"/>
            <a:ext cx="6347713" cy="1320800"/>
          </a:xfrm>
        </p:spPr>
        <p:txBody>
          <a:bodyPr/>
          <a:lstStyle/>
          <a:p>
            <a:r>
              <a:rPr b="1" dirty="0">
                <a:latin typeface="Trebuchet MS" panose="020B0603020202020204" pitchFamily="34" charset="0"/>
              </a:rPr>
              <a:t>Client and Matter Risk 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1650097"/>
            <a:ext cx="6840237" cy="4745093"/>
          </a:xfrm>
        </p:spPr>
        <p:txBody>
          <a:bodyPr>
            <a:normAutofit/>
          </a:bodyPr>
          <a:lstStyle/>
          <a:p>
            <a:r>
              <a:rPr sz="2800" dirty="0">
                <a:latin typeface="Trebuchet MS" panose="020B0603020202020204" pitchFamily="34" charset="0"/>
              </a:rPr>
              <a:t>Assess risk at individual client level</a:t>
            </a:r>
          </a:p>
          <a:p>
            <a:r>
              <a:rPr sz="2800" dirty="0">
                <a:latin typeface="Trebuchet MS" panose="020B0603020202020204" pitchFamily="34" charset="0"/>
              </a:rPr>
              <a:t>Use of SRA templates</a:t>
            </a:r>
          </a:p>
          <a:p>
            <a:r>
              <a:rPr sz="2800" dirty="0">
                <a:latin typeface="Trebuchet MS" panose="020B0603020202020204" pitchFamily="34" charset="0"/>
              </a:rPr>
              <a:t>Factors: PEPs, jurisdictions, transaction types</a:t>
            </a:r>
            <a:endParaRPr lang="en-GB" sz="2800" dirty="0">
              <a:latin typeface="Trebuchet MS" panose="020B0603020202020204" pitchFamily="34" charset="0"/>
            </a:endParaRPr>
          </a:p>
          <a:p>
            <a:r>
              <a:rPr lang="en-GB" sz="2800" b="1" dirty="0">
                <a:latin typeface="Trebuchet MS" panose="020B0603020202020204" pitchFamily="34" charset="0"/>
              </a:rPr>
              <a:t>Source of funds verification: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Importance in AML compliance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Regulatory expectations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Risk mitigation strategies</a:t>
            </a:r>
          </a:p>
          <a:p>
            <a:endParaRPr lang="en-GB" dirty="0"/>
          </a:p>
          <a:p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4800" b="1" dirty="0">
                <a:latin typeface="Trebuchet MS" panose="020B0603020202020204" pitchFamily="34" charset="0"/>
              </a:rPr>
              <a:t>High-Risk Areas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451" y="1881838"/>
            <a:ext cx="6347714" cy="3880773"/>
          </a:xfrm>
        </p:spPr>
        <p:txBody>
          <a:bodyPr>
            <a:normAutofit/>
          </a:bodyPr>
          <a:lstStyle/>
          <a:p>
            <a:r>
              <a:rPr sz="4000" dirty="0">
                <a:latin typeface="Trebuchet MS" panose="020B0603020202020204" pitchFamily="34" charset="0"/>
              </a:rPr>
              <a:t>Conveyancing</a:t>
            </a:r>
          </a:p>
          <a:p>
            <a:r>
              <a:rPr sz="4000" dirty="0">
                <a:latin typeface="Trebuchet MS" panose="020B0603020202020204" pitchFamily="34" charset="0"/>
              </a:rPr>
              <a:t>Trust and company formation</a:t>
            </a:r>
          </a:p>
          <a:p>
            <a:r>
              <a:rPr sz="4000" dirty="0">
                <a:latin typeface="Trebuchet MS" panose="020B0603020202020204" pitchFamily="34" charset="0"/>
              </a:rPr>
              <a:t>Client account services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7636830" cy="1320800"/>
          </a:xfrm>
        </p:spPr>
        <p:txBody>
          <a:bodyPr>
            <a:noAutofit/>
          </a:bodyPr>
          <a:lstStyle/>
          <a:p>
            <a:r>
              <a:rPr sz="4000" b="1" dirty="0">
                <a:latin typeface="Trebuchet MS" panose="020B0603020202020204" pitchFamily="34" charset="0"/>
              </a:rPr>
              <a:t>AML Policies, Controls, and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8" y="2160590"/>
            <a:ext cx="6772919" cy="3880773"/>
          </a:xfrm>
        </p:spPr>
        <p:txBody>
          <a:bodyPr>
            <a:normAutofit/>
          </a:bodyPr>
          <a:lstStyle/>
          <a:p>
            <a:r>
              <a:rPr sz="4000" dirty="0">
                <a:latin typeface="Trebuchet MS" panose="020B0603020202020204" pitchFamily="34" charset="0"/>
              </a:rPr>
              <a:t>PCPs must be comprehensive</a:t>
            </a:r>
          </a:p>
          <a:p>
            <a:r>
              <a:rPr sz="4000" dirty="0">
                <a:latin typeface="Trebuchet MS" panose="020B0603020202020204" pitchFamily="34" charset="0"/>
              </a:rPr>
              <a:t>Monitoring and updating</a:t>
            </a:r>
          </a:p>
          <a:p>
            <a:r>
              <a:rPr sz="4000" dirty="0">
                <a:latin typeface="Trebuchet MS" panose="020B0603020202020204" pitchFamily="34" charset="0"/>
              </a:rPr>
              <a:t>Group-level vs. firm-level PCPs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E78D5-C37A-6202-8104-FC8CD4907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77" y="127156"/>
            <a:ext cx="7075849" cy="1320800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rebuchet MS" panose="020B0603020202020204" pitchFamily="34" charset="0"/>
              </a:rPr>
              <a:t>Other risks for a legal practitioner in practice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60ABB-5415-7D16-5827-EF74C0199D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963" y="1683570"/>
            <a:ext cx="7311461" cy="3880773"/>
          </a:xfrm>
        </p:spPr>
        <p:txBody>
          <a:bodyPr>
            <a:noAutofit/>
          </a:bodyPr>
          <a:lstStyle/>
          <a:p>
            <a:r>
              <a:rPr lang="en-GB" sz="2800" dirty="0">
                <a:latin typeface="Trebuchet MS" panose="020B0603020202020204" pitchFamily="34" charset="0"/>
              </a:rPr>
              <a:t>Ethical breaches – breaches of the Codes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Cyber attacks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Data Protection issues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AI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Training and Support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Costs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Client Expectations</a:t>
            </a:r>
          </a:p>
          <a:p>
            <a:r>
              <a:rPr lang="en-GB" sz="2800" dirty="0">
                <a:latin typeface="Trebuchet MS" panose="020B0603020202020204" pitchFamily="34" charset="0"/>
              </a:rPr>
              <a:t>Professional Negligence</a:t>
            </a:r>
          </a:p>
        </p:txBody>
      </p:sp>
    </p:spTree>
    <p:extLst>
      <p:ext uri="{BB962C8B-B14F-4D97-AF65-F5344CB8AC3E}">
        <p14:creationId xmlns:p14="http://schemas.microsoft.com/office/powerpoint/2010/main" val="17911465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327" y="256181"/>
            <a:ext cx="7019751" cy="1320800"/>
          </a:xfrm>
        </p:spPr>
        <p:txBody>
          <a:bodyPr/>
          <a:lstStyle/>
          <a:p>
            <a:r>
              <a:rPr b="1" dirty="0">
                <a:latin typeface="Trebuchet MS" panose="020B0603020202020204" pitchFamily="34" charset="0"/>
              </a:rPr>
              <a:t>Suspicious Activity Reporting (SAR)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4000" dirty="0">
                <a:latin typeface="Trebuchet MS" panose="020B0603020202020204" pitchFamily="34" charset="0"/>
              </a:rPr>
              <a:t>Role of MLRO</a:t>
            </a:r>
          </a:p>
          <a:p>
            <a:r>
              <a:rPr sz="4000" dirty="0">
                <a:latin typeface="Trebuchet MS" panose="020B0603020202020204" pitchFamily="34" charset="0"/>
              </a:rPr>
              <a:t>Reporting to National Crime Agency (NCA)</a:t>
            </a:r>
          </a:p>
          <a:p>
            <a:r>
              <a:rPr sz="4000" dirty="0">
                <a:latin typeface="Trebuchet MS" panose="020B0603020202020204" pitchFamily="34" charset="0"/>
              </a:rPr>
              <a:t>Quality and accuracy of SARs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964" y="368378"/>
            <a:ext cx="6963653" cy="1320800"/>
          </a:xfrm>
        </p:spPr>
        <p:txBody>
          <a:bodyPr>
            <a:noAutofit/>
          </a:bodyPr>
          <a:lstStyle/>
          <a:p>
            <a:r>
              <a:rPr sz="4400" b="1" dirty="0">
                <a:latin typeface="Trebuchet MS" panose="020B0603020202020204" pitchFamily="34" charset="0"/>
              </a:rPr>
              <a:t>AML Training and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3600" dirty="0">
                <a:latin typeface="Trebuchet MS" panose="020B0603020202020204" pitchFamily="34" charset="0"/>
              </a:rPr>
              <a:t>Regular staff training</a:t>
            </a:r>
          </a:p>
          <a:p>
            <a:r>
              <a:rPr sz="3600" dirty="0">
                <a:latin typeface="Trebuchet MS" panose="020B0603020202020204" pitchFamily="34" charset="0"/>
              </a:rPr>
              <a:t>Promoting a compliance culture</a:t>
            </a:r>
          </a:p>
          <a:p>
            <a:r>
              <a:rPr sz="3600" dirty="0">
                <a:latin typeface="Trebuchet MS" panose="020B0603020202020204" pitchFamily="34" charset="0"/>
              </a:rPr>
              <a:t>Encouraging reporting of red flags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4400" b="1" dirty="0">
                <a:latin typeface="Trebuchet MS" panose="020B0603020202020204" pitchFamily="34" charset="0"/>
              </a:rPr>
              <a:t>Technology and AML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3200" dirty="0">
                <a:latin typeface="Trebuchet MS" panose="020B0603020202020204" pitchFamily="34" charset="0"/>
              </a:rPr>
              <a:t>Digital ID verification</a:t>
            </a:r>
          </a:p>
          <a:p>
            <a:r>
              <a:rPr sz="3200" dirty="0">
                <a:latin typeface="Trebuchet MS" panose="020B0603020202020204" pitchFamily="34" charset="0"/>
              </a:rPr>
              <a:t>Secure document storage</a:t>
            </a:r>
          </a:p>
          <a:p>
            <a:r>
              <a:rPr sz="3200" dirty="0">
                <a:latin typeface="Trebuchet MS" panose="020B0603020202020204" pitchFamily="34" charset="0"/>
              </a:rPr>
              <a:t>AML software platforms (e.g., </a:t>
            </a:r>
            <a:r>
              <a:rPr sz="3200" dirty="0" err="1">
                <a:latin typeface="Trebuchet MS" panose="020B0603020202020204" pitchFamily="34" charset="0"/>
              </a:rPr>
              <a:t>Amiqus</a:t>
            </a:r>
            <a:r>
              <a:rPr sz="3200" dirty="0">
                <a:latin typeface="Trebuchet MS" panose="020B0603020202020204" pitchFamily="34" charset="0"/>
              </a:rPr>
              <a:t>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sz="4400" b="1" dirty="0">
                <a:latin typeface="Trebuchet MS" panose="020B0603020202020204" pitchFamily="34" charset="0"/>
              </a:rPr>
              <a:t>Common Pitfalls and Non-Compliance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3600" dirty="0">
                <a:latin typeface="Trebuchet MS" panose="020B0603020202020204" pitchFamily="34" charset="0"/>
              </a:rPr>
              <a:t>Inadequate risk assessments</a:t>
            </a:r>
          </a:p>
          <a:p>
            <a:r>
              <a:rPr sz="3600" dirty="0">
                <a:latin typeface="Trebuchet MS" panose="020B0603020202020204" pitchFamily="34" charset="0"/>
              </a:rPr>
              <a:t>Poor documentation</a:t>
            </a:r>
          </a:p>
          <a:p>
            <a:r>
              <a:rPr sz="3600" dirty="0">
                <a:latin typeface="Trebuchet MS" panose="020B0603020202020204" pitchFamily="34" charset="0"/>
              </a:rPr>
              <a:t>Lack of staff awareness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sz="4400" dirty="0">
                <a:latin typeface="Trebuchet MS" panose="020B0603020202020204" pitchFamily="34" charset="0"/>
              </a:rPr>
              <a:t>Best Practice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3200" dirty="0">
                <a:latin typeface="Trebuchet MS" panose="020B0603020202020204" pitchFamily="34" charset="0"/>
              </a:rPr>
              <a:t>Regular reviews and updates</a:t>
            </a:r>
          </a:p>
          <a:p>
            <a:r>
              <a:rPr sz="3200" dirty="0">
                <a:latin typeface="Trebuchet MS" panose="020B0603020202020204" pitchFamily="34" charset="0"/>
              </a:rPr>
              <a:t>Clear leadership and accountability</a:t>
            </a:r>
          </a:p>
          <a:p>
            <a:r>
              <a:rPr sz="3200" dirty="0">
                <a:latin typeface="Trebuchet MS" panose="020B0603020202020204" pitchFamily="34" charset="0"/>
              </a:rPr>
              <a:t>External audits and consultancy support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496EC-E2C3-1CDC-5C2B-8F4AE9DA7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58E674-C393-D367-6148-2199F9F2A5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11760" y="2501607"/>
            <a:ext cx="4539198" cy="2655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98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A6C8A-B640-8A62-C2DE-D81D20AA6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Question1: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766B0-BD34-2EC6-E54F-7C71D3A90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605219"/>
            <a:ext cx="7008532" cy="43692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latin typeface="Trebuchet MS" panose="020B0603020202020204" pitchFamily="34" charset="0"/>
              </a:rPr>
              <a:t>Which of the following is NOT a key regulatory body for solicitors in England and Wales?</a:t>
            </a:r>
            <a:br>
              <a:rPr lang="en-US" sz="2800" dirty="0">
                <a:latin typeface="Trebuchet MS" panose="020B0603020202020204" pitchFamily="34" charset="0"/>
              </a:rPr>
            </a:b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A. Solicitors Regulation Authority (SRA)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B. Legal Sector Affinity Group (LSAG)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C. Financial Conduct Authority (FCA)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D. National Crime Agency (NCA)</a:t>
            </a:r>
            <a:endParaRPr lang="en-GB" sz="2800" dirty="0">
              <a:latin typeface="Trebuchet MS" panose="020B0603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71337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88C05-ABC4-04EF-4916-99CA5B622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694" y="216913"/>
            <a:ext cx="6347713" cy="787244"/>
          </a:xfrm>
        </p:spPr>
        <p:txBody>
          <a:bodyPr/>
          <a:lstStyle/>
          <a:p>
            <a:r>
              <a:rPr lang="en-GB" dirty="0"/>
              <a:t>Questions 2 and 3 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702B0-DF3F-05AF-B72E-986135D31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768" y="1089115"/>
            <a:ext cx="6918775" cy="443655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200" b="1" dirty="0">
                <a:latin typeface="Trebuchet MS" panose="020B0603020202020204" pitchFamily="34" charset="0"/>
              </a:rPr>
              <a:t>2. True or False</a:t>
            </a:r>
            <a:br>
              <a:rPr lang="en-US" sz="3200" dirty="0">
                <a:latin typeface="Trebuchet MS" panose="020B0603020202020204" pitchFamily="34" charset="0"/>
              </a:rPr>
            </a:br>
            <a:r>
              <a:rPr lang="en-US" sz="3200" dirty="0">
                <a:latin typeface="Trebuchet MS" panose="020B0603020202020204" pitchFamily="34" charset="0"/>
              </a:rPr>
              <a:t>The Fraud Triangle consists of Pressure, Opportunity, and </a:t>
            </a:r>
            <a:r>
              <a:rPr lang="en-US" sz="3200" dirty="0" err="1">
                <a:latin typeface="Trebuchet MS" panose="020B0603020202020204" pitchFamily="34" charset="0"/>
              </a:rPr>
              <a:t>Rationalisation</a:t>
            </a:r>
            <a:r>
              <a:rPr lang="en-US" sz="3200" dirty="0">
                <a:latin typeface="Trebuchet MS" panose="020B0603020202020204" pitchFamily="34" charset="0"/>
              </a:rPr>
              <a:t>.</a:t>
            </a:r>
            <a:endParaRPr lang="en-GB" sz="32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br>
              <a:rPr lang="en-US" sz="3200" dirty="0">
                <a:latin typeface="Trebuchet MS" panose="020B0603020202020204" pitchFamily="34" charset="0"/>
              </a:rPr>
            </a:br>
            <a:endParaRPr lang="en-GB" sz="32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US" sz="3200" b="1" dirty="0">
                <a:latin typeface="Trebuchet MS" panose="020B0603020202020204" pitchFamily="34" charset="0"/>
              </a:rPr>
              <a:t>3</a:t>
            </a:r>
            <a:r>
              <a:rPr lang="en-US" sz="3200" dirty="0">
                <a:latin typeface="Trebuchet MS" panose="020B0603020202020204" pitchFamily="34" charset="0"/>
              </a:rPr>
              <a:t>. What is the role of the Money Laundering Reporting Officer (MLRO) in a law firm?</a:t>
            </a:r>
            <a:endParaRPr lang="en-GB" sz="3200" dirty="0">
              <a:latin typeface="Trebuchet MS" panose="020B0603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4435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F7550-3158-8B90-2C65-9976C7383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4: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A59D5-FE8D-822A-F5D2-2544423CA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891" y="1488613"/>
            <a:ext cx="7053410" cy="46653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latin typeface="Trebuchet MS" panose="020B0603020202020204" pitchFamily="34" charset="0"/>
              </a:rPr>
              <a:t>Which legislation introduces the “failure to prevent fraud” offence effective from September 2025?</a:t>
            </a:r>
            <a:br>
              <a:rPr lang="en-US" sz="2800" dirty="0">
                <a:latin typeface="Trebuchet MS" panose="020B0603020202020204" pitchFamily="34" charset="0"/>
              </a:rPr>
            </a:b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A. Proceeds of Crime Act 2002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B. Economic Crime and Corporate Transparency Act 2023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C. Legal Services Act 2007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D. AML Directive IV</a:t>
            </a:r>
            <a:endParaRPr lang="en-GB" sz="2800" dirty="0">
              <a:latin typeface="Trebuchet MS" panose="020B0603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08852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CEF66-AEEB-83C6-0EEF-2150C5BAD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5: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5A7A9-61D2-2B10-174D-D793209EA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644487"/>
            <a:ext cx="6347714" cy="3880773"/>
          </a:xfrm>
        </p:spPr>
        <p:txBody>
          <a:bodyPr/>
          <a:lstStyle/>
          <a:p>
            <a:pPr marL="0" indent="0">
              <a:buNone/>
            </a:pPr>
            <a:r>
              <a:rPr lang="en-US" sz="3200" b="1" dirty="0">
                <a:latin typeface="Trebuchet MS" panose="020B0603020202020204" pitchFamily="34" charset="0"/>
              </a:rPr>
              <a:t>True or False</a:t>
            </a:r>
          </a:p>
          <a:p>
            <a:pPr marL="0" indent="0">
              <a:buNone/>
            </a:pPr>
            <a:br>
              <a:rPr lang="en-US" sz="3200" dirty="0">
                <a:latin typeface="Trebuchet MS" panose="020B0603020202020204" pitchFamily="34" charset="0"/>
              </a:rPr>
            </a:br>
            <a:r>
              <a:rPr lang="en-US" sz="3200" dirty="0">
                <a:latin typeface="Trebuchet MS" panose="020B0603020202020204" pitchFamily="34" charset="0"/>
              </a:rPr>
              <a:t>A Firm-Wide Risk Assessment (FWRA) is optional for small law firms.</a:t>
            </a:r>
            <a:endParaRPr lang="en-GB" sz="3200" dirty="0">
              <a:latin typeface="Trebuchet MS" panose="020B0603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5295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D6F007-EB26-D633-3D39-69D56D36D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10C39-CB27-3ED6-CF8C-897C8527E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6: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1F79F-6074-65B5-719C-7BF1D68E21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7" y="1644487"/>
            <a:ext cx="6907555" cy="44253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600" dirty="0">
                <a:latin typeface="Trebuchet MS" panose="020B0603020202020204" pitchFamily="34" charset="0"/>
              </a:rPr>
              <a:t>Which of the following services is considered high-risk for AML purposes?</a:t>
            </a:r>
            <a:br>
              <a:rPr lang="en-US" sz="3600" dirty="0">
                <a:latin typeface="Trebuchet MS" panose="020B0603020202020204" pitchFamily="34" charset="0"/>
              </a:rPr>
            </a:br>
            <a:br>
              <a:rPr lang="en-US" sz="3600" dirty="0">
                <a:latin typeface="Trebuchet MS" panose="020B0603020202020204" pitchFamily="34" charset="0"/>
              </a:rPr>
            </a:br>
            <a:r>
              <a:rPr lang="en-US" sz="3600" dirty="0">
                <a:latin typeface="Trebuchet MS" panose="020B0603020202020204" pitchFamily="34" charset="0"/>
              </a:rPr>
              <a:t>A. Employment law advice</a:t>
            </a:r>
            <a:br>
              <a:rPr lang="en-US" sz="3600" dirty="0">
                <a:latin typeface="Trebuchet MS" panose="020B0603020202020204" pitchFamily="34" charset="0"/>
              </a:rPr>
            </a:br>
            <a:r>
              <a:rPr lang="en-US" sz="3600" dirty="0">
                <a:latin typeface="Trebuchet MS" panose="020B0603020202020204" pitchFamily="34" charset="0"/>
              </a:rPr>
              <a:t>B. Conveyancing</a:t>
            </a:r>
            <a:br>
              <a:rPr lang="en-US" sz="3600" dirty="0">
                <a:latin typeface="Trebuchet MS" panose="020B0603020202020204" pitchFamily="34" charset="0"/>
              </a:rPr>
            </a:br>
            <a:r>
              <a:rPr lang="en-US" sz="3600" dirty="0">
                <a:latin typeface="Trebuchet MS" panose="020B0603020202020204" pitchFamily="34" charset="0"/>
              </a:rPr>
              <a:t>C. Family mediation</a:t>
            </a:r>
            <a:br>
              <a:rPr lang="en-US" sz="3600" dirty="0">
                <a:latin typeface="Trebuchet MS" panose="020B0603020202020204" pitchFamily="34" charset="0"/>
              </a:rPr>
            </a:br>
            <a:r>
              <a:rPr lang="en-US" sz="3600" dirty="0">
                <a:latin typeface="Trebuchet MS" panose="020B0603020202020204" pitchFamily="34" charset="0"/>
              </a:rPr>
              <a:t>D. Legal aid work</a:t>
            </a:r>
            <a:endParaRPr lang="en-GB" sz="3600" dirty="0">
              <a:latin typeface="Trebuchet MS" panose="020B0603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1750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CFC096-A457-2C79-0B94-2C0D66673B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DA45C-E925-9B3E-FCF4-EAD7440C3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7 and 8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207BF-C57F-12AE-75DC-8D70213F3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473" y="1341557"/>
            <a:ext cx="7418049" cy="51265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>
                <a:latin typeface="Trebuchet MS" panose="020B0603020202020204" pitchFamily="34" charset="0"/>
              </a:rPr>
              <a:t>Name two factors that should be considered in a client risk assessment</a:t>
            </a:r>
          </a:p>
          <a:p>
            <a:pPr marL="0" indent="0">
              <a:buNone/>
            </a:pPr>
            <a:endParaRPr lang="en-US" sz="28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US" sz="2800" dirty="0">
                <a:latin typeface="Trebuchet MS" panose="020B0603020202020204" pitchFamily="34" charset="0"/>
              </a:rPr>
              <a:t>What is the main purpose of verifying the source of funds in a transaction?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A. To ensure the client has enough money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B. To comply with tax regulations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C. To confirm the legitimacy of the funds</a:t>
            </a:r>
            <a:br>
              <a:rPr lang="en-US" sz="2800" dirty="0">
                <a:latin typeface="Trebuchet MS" panose="020B0603020202020204" pitchFamily="34" charset="0"/>
              </a:rPr>
            </a:br>
            <a:r>
              <a:rPr lang="en-US" sz="2800" dirty="0">
                <a:latin typeface="Trebuchet MS" panose="020B0603020202020204" pitchFamily="34" charset="0"/>
              </a:rPr>
              <a:t>D. To calculate legal fees</a:t>
            </a:r>
            <a:endParaRPr lang="en-GB" sz="28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651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631DB-2C6F-B20C-20A3-D578B0DF4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675A8-27B7-7C75-AF7D-D9DCEEEC2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9 and 10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9EED7-ECAB-43B5-30B8-8BAD348E3D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473" y="1493022"/>
            <a:ext cx="7418049" cy="51265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>
                <a:latin typeface="Trebuchet MS" panose="020B0603020202020204" pitchFamily="34" charset="0"/>
              </a:rPr>
              <a:t>True or False</a:t>
            </a:r>
            <a:br>
              <a:rPr lang="en-US" sz="3200" dirty="0">
                <a:latin typeface="Trebuchet MS" panose="020B0603020202020204" pitchFamily="34" charset="0"/>
              </a:rPr>
            </a:br>
            <a:r>
              <a:rPr lang="en-US" sz="3200" dirty="0">
                <a:latin typeface="Trebuchet MS" panose="020B0603020202020204" pitchFamily="34" charset="0"/>
              </a:rPr>
              <a:t>AML training is only required for senior management in a law firm.</a:t>
            </a:r>
            <a:endParaRPr lang="en-GB" sz="32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endParaRPr lang="en-US" sz="32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endParaRPr lang="en-US" sz="32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US" sz="3200" dirty="0">
                <a:latin typeface="Trebuchet MS" panose="020B0603020202020204" pitchFamily="34" charset="0"/>
              </a:rPr>
              <a:t>List one technological tool or method that can support AML compliance in law firms.</a:t>
            </a:r>
            <a:endParaRPr lang="en-GB" sz="3200" dirty="0">
              <a:latin typeface="Trebuchet MS" panose="020B0603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36412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Arial Black-Arial">
      <a:majorFont>
        <a:latin typeface="Arial Black" panose="020B0A04020102020204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62</TotalTime>
  <Words>704</Words>
  <Application>Microsoft Office PowerPoint</Application>
  <PresentationFormat>On-screen Show (4:3)</PresentationFormat>
  <Paragraphs>106</Paragraphs>
  <Slides>25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Arial Black</vt:lpstr>
      <vt:lpstr>Trebuchet MS</vt:lpstr>
      <vt:lpstr>Wingdings 3</vt:lpstr>
      <vt:lpstr>Facet</vt:lpstr>
      <vt:lpstr>PPLP Week 5: Risk Management in Solicitors' Firms</vt:lpstr>
      <vt:lpstr>Introduction</vt:lpstr>
      <vt:lpstr>Regulatory Framework</vt:lpstr>
      <vt:lpstr>Key Risk Areas in Law Firms</vt:lpstr>
      <vt:lpstr>Fraud Risks in Law Firms</vt:lpstr>
      <vt:lpstr>Economic Crime and Corporate Transparency Act 2023</vt:lpstr>
      <vt:lpstr>AML Overview and Governance</vt:lpstr>
      <vt:lpstr>Firm-Wide Risk Assessment (FWRA)</vt:lpstr>
      <vt:lpstr>Client and Matter Risk Assessments</vt:lpstr>
      <vt:lpstr>High-Risk Areas</vt:lpstr>
      <vt:lpstr>AML Policies, Controls, and Procedures</vt:lpstr>
      <vt:lpstr>Other risks for a legal practitioner in practice</vt:lpstr>
      <vt:lpstr>Suspicious Activity Reporting (SAR)</vt:lpstr>
      <vt:lpstr>AML Training and Culture</vt:lpstr>
      <vt:lpstr>Technology and AML</vt:lpstr>
      <vt:lpstr>Common Pitfalls and Non-Compliance</vt:lpstr>
      <vt:lpstr>Best Practice Recommendations</vt:lpstr>
      <vt:lpstr>Any questions? </vt:lpstr>
      <vt:lpstr>Question1: </vt:lpstr>
      <vt:lpstr>Questions 2 and 3 : </vt:lpstr>
      <vt:lpstr>Question 4:</vt:lpstr>
      <vt:lpstr>Question 5:</vt:lpstr>
      <vt:lpstr>Question 6:</vt:lpstr>
      <vt:lpstr>Questions 7 and 8 :</vt:lpstr>
      <vt:lpstr>Questions 9 and 10 :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Cerys Davies</dc:creator>
  <cp:keywords/>
  <dc:description>generated using python-pptx</dc:description>
  <cp:lastModifiedBy>Cerys Davies</cp:lastModifiedBy>
  <cp:revision>2</cp:revision>
  <dcterms:created xsi:type="dcterms:W3CDTF">2013-01-27T09:14:16Z</dcterms:created>
  <dcterms:modified xsi:type="dcterms:W3CDTF">2025-10-26T14:37:40Z</dcterms:modified>
  <cp:category/>
</cp:coreProperties>
</file>